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9" r:id="rId2"/>
    <p:sldId id="257" r:id="rId3"/>
    <p:sldId id="265" r:id="rId4"/>
    <p:sldId id="262" r:id="rId5"/>
    <p:sldId id="263" r:id="rId6"/>
    <p:sldId id="269" r:id="rId7"/>
    <p:sldId id="284" r:id="rId8"/>
    <p:sldId id="281" r:id="rId9"/>
    <p:sldId id="268" r:id="rId10"/>
    <p:sldId id="282" r:id="rId11"/>
    <p:sldId id="273" r:id="rId12"/>
    <p:sldId id="272" r:id="rId13"/>
    <p:sldId id="270" r:id="rId14"/>
    <p:sldId id="283"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474"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3721846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1629646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1030650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3696226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1755174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591672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3740381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3407000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460619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2242591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D18059A-64E7-4D3A-8D5C-288F0587552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75DBB08-4957-44A1-83E4-5D5E8008E9EB}" type="slidenum">
              <a:rPr lang="en-IN" smtClean="0"/>
              <a:t>‹#›</a:t>
            </a:fld>
            <a:endParaRPr lang="en-IN" dirty="0"/>
          </a:p>
        </p:txBody>
      </p:sp>
    </p:spTree>
    <p:extLst>
      <p:ext uri="{BB962C8B-B14F-4D97-AF65-F5344CB8AC3E}">
        <p14:creationId xmlns:p14="http://schemas.microsoft.com/office/powerpoint/2010/main" val="4175531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8059A-64E7-4D3A-8D5C-288F05875520}" type="datetimeFigureOut">
              <a:rPr lang="en-IN" smtClean="0"/>
              <a:t>10-07-2023</a:t>
            </a:fld>
            <a:endParaRPr lang="en-IN"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5DBB08-4957-44A1-83E4-5D5E8008E9EB}" type="slidenum">
              <a:rPr lang="en-IN" smtClean="0"/>
              <a:t>‹#›</a:t>
            </a:fld>
            <a:endParaRPr lang="en-IN" dirty="0"/>
          </a:p>
        </p:txBody>
      </p:sp>
    </p:spTree>
    <p:extLst>
      <p:ext uri="{BB962C8B-B14F-4D97-AF65-F5344CB8AC3E}">
        <p14:creationId xmlns:p14="http://schemas.microsoft.com/office/powerpoint/2010/main" val="3958192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www.tescoplc.com/" TargetMode="External"/><Relationship Id="rId7" Type="http://schemas.openxmlformats.org/officeDocument/2006/relationships/hyperlink" Target="https://www.essay48.com/13685-Tesco-Resource-Based-View" TargetMode="External"/><Relationship Id="rId2" Type="http://schemas.openxmlformats.org/officeDocument/2006/relationships/hyperlink" Target="https://www.slideshare.net/gourav5660/bbc-worldwide-it-strategy" TargetMode="External"/><Relationship Id="rId1" Type="http://schemas.openxmlformats.org/officeDocument/2006/relationships/slideLayout" Target="../slideLayouts/slideLayout2.xml"/><Relationship Id="rId6" Type="http://schemas.openxmlformats.org/officeDocument/2006/relationships/hyperlink" Target="https://www.essay48.com/13765-BBC-Resource-Based-View" TargetMode="External"/><Relationship Id="rId5" Type="http://schemas.openxmlformats.org/officeDocument/2006/relationships/hyperlink" Target="https://doi.org/10.1111/1467-9302.00161" TargetMode="External"/><Relationship Id="rId4" Type="http://schemas.openxmlformats.org/officeDocument/2006/relationships/hyperlink" Target="https://onlinelibrary.wiley.com/doi/abs/10.1111/beer.120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4557-60C4-ABD0-5267-B1D998F98878}"/>
              </a:ext>
            </a:extLst>
          </p:cNvPr>
          <p:cNvSpPr>
            <a:spLocks noGrp="1"/>
          </p:cNvSpPr>
          <p:nvPr>
            <p:ph type="title"/>
          </p:nvPr>
        </p:nvSpPr>
        <p:spPr>
          <a:xfrm>
            <a:off x="762000" y="5181600"/>
            <a:ext cx="7848600" cy="742156"/>
          </a:xfrm>
          <a:noFill/>
          <a:ln>
            <a:noFill/>
          </a:ln>
        </p:spPr>
        <p:style>
          <a:lnRef idx="0">
            <a:scrgbClr r="0" g="0" b="0"/>
          </a:lnRef>
          <a:fillRef idx="0">
            <a:scrgbClr r="0" g="0" b="0"/>
          </a:fillRef>
          <a:effectRef idx="0">
            <a:scrgbClr r="0" g="0" b="0"/>
          </a:effectRef>
          <a:fontRef idx="minor">
            <a:schemeClr val="accent1"/>
          </a:fontRef>
        </p:style>
        <p:txBody>
          <a:bodyPr>
            <a:noAutofit/>
          </a:bodyPr>
          <a:lstStyle/>
          <a:p>
            <a:pPr algn="ctr"/>
            <a:r>
              <a:rPr lang="en-IN" sz="3200" i="1" dirty="0">
                <a:latin typeface="Times New Roman" panose="02020603050405020304" pitchFamily="18" charset="0"/>
                <a:cs typeface="Times New Roman" panose="02020603050405020304" pitchFamily="18" charset="0"/>
              </a:rPr>
              <a:t>Critical Analysis of HR Strategies in Public &amp; Private Sector Organisation</a:t>
            </a:r>
            <a:endParaRPr lang="en-IN" sz="3200" i="1" dirty="0"/>
          </a:p>
        </p:txBody>
      </p:sp>
      <p:pic>
        <p:nvPicPr>
          <p:cNvPr id="6" name="Picture Placeholder 5">
            <a:extLst>
              <a:ext uri="{FF2B5EF4-FFF2-40B4-BE49-F238E27FC236}">
                <a16:creationId xmlns:a16="http://schemas.microsoft.com/office/drawing/2014/main" id="{EB329E33-4EC8-E9B1-0A84-B21022AA90A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2500" r="12500"/>
          <a:stretch>
            <a:fillRect/>
          </a:stretch>
        </p:blipFill>
        <p:spPr>
          <a:xfrm>
            <a:off x="0" y="-1463288"/>
            <a:ext cx="9144000" cy="6190864"/>
          </a:xfrm>
        </p:spPr>
      </p:pic>
      <p:sp>
        <p:nvSpPr>
          <p:cNvPr id="4" name="Text Placeholder 3">
            <a:extLst>
              <a:ext uri="{FF2B5EF4-FFF2-40B4-BE49-F238E27FC236}">
                <a16:creationId xmlns:a16="http://schemas.microsoft.com/office/drawing/2014/main" id="{8676C880-7E6E-AFF3-A53F-D9F79C43A2B7}"/>
              </a:ext>
            </a:extLst>
          </p:cNvPr>
          <p:cNvSpPr>
            <a:spLocks noGrp="1"/>
          </p:cNvSpPr>
          <p:nvPr>
            <p:ph type="body" sz="half" idx="2"/>
          </p:nvPr>
        </p:nvSpPr>
        <p:spPr>
          <a:xfrm>
            <a:off x="1943100" y="6006702"/>
            <a:ext cx="5486400" cy="742156"/>
          </a:xfrm>
        </p:spPr>
        <p:txBody>
          <a:bodyPr>
            <a:normAutofit/>
          </a:bodyPr>
          <a:lstStyle/>
          <a:p>
            <a:pPr marL="72000" algn="ctr"/>
            <a:r>
              <a:rPr lang="en-IN" dirty="0">
                <a:latin typeface="Times New Roman" panose="02020603050405020304" pitchFamily="18" charset="0"/>
                <a:cs typeface="Times New Roman" panose="02020603050405020304" pitchFamily="18" charset="0"/>
              </a:rPr>
              <a:t>Student ID:2244104</a:t>
            </a:r>
          </a:p>
          <a:p>
            <a:pPr marL="72000" algn="ctr"/>
            <a:r>
              <a:rPr lang="en-IN" dirty="0" err="1">
                <a:latin typeface="Times New Roman" panose="02020603050405020304" pitchFamily="18" charset="0"/>
                <a:cs typeface="Times New Roman" panose="02020603050405020304" pitchFamily="18" charset="0"/>
              </a:rPr>
              <a:t>Clinto</a:t>
            </a: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Palappilly</a:t>
            </a: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Puthenpurayil</a:t>
            </a:r>
            <a:r>
              <a:rPr lang="en-IN" dirty="0">
                <a:latin typeface="Times New Roman" panose="02020603050405020304" pitchFamily="18" charset="0"/>
                <a:cs typeface="Times New Roman" panose="02020603050405020304" pitchFamily="18" charset="0"/>
              </a:rPr>
              <a:t> Wilson</a:t>
            </a:r>
          </a:p>
        </p:txBody>
      </p:sp>
    </p:spTree>
    <p:extLst>
      <p:ext uri="{BB962C8B-B14F-4D97-AF65-F5344CB8AC3E}">
        <p14:creationId xmlns:p14="http://schemas.microsoft.com/office/powerpoint/2010/main" val="78956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itchFamily="18" charset="0"/>
                <a:cs typeface="Times New Roman" pitchFamily="18" charset="0"/>
              </a:rPr>
              <a:t>Tesco PLC</a:t>
            </a:r>
          </a:p>
        </p:txBody>
      </p:sp>
      <p:sp>
        <p:nvSpPr>
          <p:cNvPr id="3" name="Content Placeholder 2"/>
          <p:cNvSpPr>
            <a:spLocks noGrp="1"/>
          </p:cNvSpPr>
          <p:nvPr>
            <p:ph sz="half" idx="1"/>
          </p:nvPr>
        </p:nvSpPr>
        <p:spPr>
          <a:xfrm>
            <a:off x="457200" y="1600200"/>
            <a:ext cx="5791200" cy="4525963"/>
          </a:xfrm>
        </p:spPr>
        <p:txBody>
          <a:bodyPr>
            <a:normAutofit/>
          </a:bodyPr>
          <a:lstStyle/>
          <a:p>
            <a:pPr algn="just">
              <a:lnSpc>
                <a:spcPct val="150000"/>
              </a:lnSpc>
            </a:pPr>
            <a:r>
              <a:rPr lang="en-US" sz="1800" dirty="0">
                <a:latin typeface="Times New Roman" pitchFamily="18" charset="0"/>
                <a:cs typeface="Times New Roman" pitchFamily="18" charset="0"/>
              </a:rPr>
              <a:t>Private sector organization in the United Kingdom</a:t>
            </a:r>
          </a:p>
          <a:p>
            <a:pPr algn="just">
              <a:lnSpc>
                <a:spcPct val="150000"/>
              </a:lnSpc>
            </a:pPr>
            <a:r>
              <a:rPr lang="en-GB" sz="1800" dirty="0">
                <a:latin typeface="Times New Roman" pitchFamily="18" charset="0"/>
                <a:cs typeface="Times New Roman" pitchFamily="18" charset="0"/>
              </a:rPr>
              <a:t>a multinational British retailer of food and other goods</a:t>
            </a:r>
            <a:r>
              <a:rPr lang="en-US" sz="1800" dirty="0">
                <a:latin typeface="Times New Roman" pitchFamily="18" charset="0"/>
                <a:cs typeface="Times New Roman" pitchFamily="18" charset="0"/>
              </a:rPr>
              <a:t>. </a:t>
            </a:r>
          </a:p>
          <a:p>
            <a:pPr algn="just">
              <a:lnSpc>
                <a:spcPct val="150000"/>
              </a:lnSpc>
            </a:pPr>
            <a:r>
              <a:rPr lang="en-US" sz="1800" dirty="0">
                <a:latin typeface="Times New Roman" pitchFamily="18" charset="0"/>
                <a:cs typeface="Times New Roman" pitchFamily="18" charset="0"/>
              </a:rPr>
              <a:t>Headquartered in Welwyn Garden City, England</a:t>
            </a:r>
            <a:endParaRPr lang="en-IN" sz="1800" dirty="0">
              <a:latin typeface="Times New Roman" pitchFamily="18" charset="0"/>
              <a:cs typeface="Times New Roman" pitchFamily="18" charset="0"/>
            </a:endParaRPr>
          </a:p>
          <a:p>
            <a:pPr algn="just">
              <a:lnSpc>
                <a:spcPct val="150000"/>
              </a:lnSpc>
            </a:pPr>
            <a:r>
              <a:rPr lang="en-US" sz="1800" dirty="0">
                <a:latin typeface="Times New Roman" pitchFamily="18" charset="0"/>
                <a:cs typeface="Times New Roman" pitchFamily="18" charset="0"/>
              </a:rPr>
              <a:t>Third-largest retailer globally in terms of gross revenues in 2011 and the ninth-largest globally in terms of revenues.</a:t>
            </a:r>
          </a:p>
          <a:p>
            <a:pPr algn="just">
              <a:lnSpc>
                <a:spcPct val="150000"/>
              </a:lnSpc>
            </a:pPr>
            <a:r>
              <a:rPr lang="en-US" sz="1800" dirty="0">
                <a:latin typeface="Times New Roman" pitchFamily="18" charset="0"/>
                <a:cs typeface="Times New Roman" pitchFamily="18" charset="0"/>
              </a:rPr>
              <a:t>It runs a wide range of business models, including convenience stores, supermarkets, hypermarkets, and online platforms.</a:t>
            </a:r>
          </a:p>
          <a:p>
            <a:pPr algn="just">
              <a:lnSpc>
                <a:spcPct val="150000"/>
              </a:lnSpc>
            </a:pPr>
            <a:r>
              <a:rPr lang="en-US" sz="1800" dirty="0">
                <a:latin typeface="Times New Roman" pitchFamily="18" charset="0"/>
                <a:cs typeface="Times New Roman" pitchFamily="18" charset="0"/>
              </a:rPr>
              <a:t>Listed on the </a:t>
            </a:r>
            <a:r>
              <a:rPr lang="en-US" sz="1800" dirty="0">
                <a:solidFill>
                  <a:schemeClr val="tx1">
                    <a:lumMod val="95000"/>
                    <a:lumOff val="5000"/>
                  </a:schemeClr>
                </a:solidFill>
                <a:latin typeface="Times New Roman" pitchFamily="18" charset="0"/>
                <a:cs typeface="Times New Roman" pitchFamily="18" charset="0"/>
              </a:rPr>
              <a:t>London stock exchange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05600" y="2209800"/>
            <a:ext cx="1981200" cy="1981200"/>
          </a:xfrm>
        </p:spPr>
      </p:pic>
    </p:spTree>
    <p:extLst>
      <p:ext uri="{BB962C8B-B14F-4D97-AF65-F5344CB8AC3E}">
        <p14:creationId xmlns:p14="http://schemas.microsoft.com/office/powerpoint/2010/main" val="3095643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03E21-9BC5-A543-0586-CF27A1A548AA}"/>
              </a:ext>
            </a:extLst>
          </p:cNvPr>
          <p:cNvSpPr>
            <a:spLocks noGrp="1"/>
          </p:cNvSpPr>
          <p:nvPr>
            <p:ph type="title"/>
          </p:nvPr>
        </p:nvSpPr>
        <p:spPr/>
        <p:txBody>
          <a:bodyPr>
            <a:normAutofit/>
          </a:bodyPr>
          <a:lstStyle/>
          <a:p>
            <a:r>
              <a:rPr lang="en-IN" b="0" i="0" dirty="0">
                <a:effectLst/>
                <a:latin typeface="Times New Roman" panose="02020603050405020304" pitchFamily="18" charset="0"/>
                <a:cs typeface="Times New Roman" panose="02020603050405020304" pitchFamily="18" charset="0"/>
              </a:rPr>
              <a:t>British Broadcasting Corporation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B2C9A2-8EC0-88DA-C171-B0FEC805D948}"/>
              </a:ext>
            </a:extLst>
          </p:cNvPr>
          <p:cNvSpPr>
            <a:spLocks noGrp="1"/>
          </p:cNvSpPr>
          <p:nvPr>
            <p:ph sz="half" idx="1"/>
          </p:nvPr>
        </p:nvSpPr>
        <p:spPr>
          <a:xfrm>
            <a:off x="457200" y="1600200"/>
            <a:ext cx="5638800" cy="4525963"/>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A</a:t>
            </a:r>
            <a:r>
              <a:rPr lang="en-GB" sz="2000" b="0" i="0" dirty="0">
                <a:effectLst/>
                <a:latin typeface="Times New Roman" panose="02020603050405020304" pitchFamily="18" charset="0"/>
                <a:cs typeface="Times New Roman" panose="02020603050405020304" pitchFamily="18" charset="0"/>
              </a:rPr>
              <a:t> British public service broadcaster </a:t>
            </a:r>
          </a:p>
          <a:p>
            <a:pPr algn="just">
              <a:lnSpc>
                <a:spcPct val="150000"/>
              </a:lnSpc>
            </a:pPr>
            <a:r>
              <a:rPr lang="en-GB" sz="2000" dirty="0">
                <a:latin typeface="Times New Roman" panose="02020603050405020304" pitchFamily="18" charset="0"/>
                <a:cs typeface="Times New Roman" panose="02020603050405020304" pitchFamily="18" charset="0"/>
              </a:rPr>
              <a:t>Founded on October 18, 1922, making it a century old, as the British Broadcasting Company, and on January 1, 1927, as the British Broadcasting Corporation.</a:t>
            </a:r>
          </a:p>
          <a:p>
            <a:pPr algn="just">
              <a:lnSpc>
                <a:spcPct val="150000"/>
              </a:lnSpc>
            </a:pPr>
            <a:r>
              <a:rPr lang="en-GB" sz="2000" dirty="0">
                <a:latin typeface="Times New Roman" panose="02020603050405020304" pitchFamily="18" charset="0"/>
                <a:cs typeface="Times New Roman" panose="02020603050405020304" pitchFamily="18" charset="0"/>
              </a:rPr>
              <a:t>Headquartered in London</a:t>
            </a:r>
          </a:p>
          <a:p>
            <a:pPr algn="just">
              <a:lnSpc>
                <a:spcPct val="150000"/>
              </a:lnSpc>
            </a:pPr>
            <a:r>
              <a:rPr lang="en-GB" sz="2000" b="0" i="0" dirty="0">
                <a:effectLst/>
                <a:latin typeface="Times New Roman" panose="02020603050405020304" pitchFamily="18" charset="0"/>
                <a:cs typeface="Times New Roman" panose="02020603050405020304" pitchFamily="18" charset="0"/>
              </a:rPr>
              <a:t>BBC operates various television channels, radio stations, and online platforms, serving audiences both within the UK and internationally.</a:t>
            </a:r>
            <a:endParaRPr lang="en-IN" sz="20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350051D4-DEEE-2E3C-EF33-2936A4FEF21B}"/>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48400" y="3405981"/>
            <a:ext cx="2667000" cy="914400"/>
          </a:xfrm>
        </p:spPr>
      </p:pic>
    </p:spTree>
    <p:extLst>
      <p:ext uri="{BB962C8B-B14F-4D97-AF65-F5344CB8AC3E}">
        <p14:creationId xmlns:p14="http://schemas.microsoft.com/office/powerpoint/2010/main" val="129698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90901-2E69-518D-62AB-B092798B925B}"/>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Review of Literature</a:t>
            </a:r>
          </a:p>
        </p:txBody>
      </p:sp>
      <p:sp>
        <p:nvSpPr>
          <p:cNvPr id="3" name="Content Placeholder 2">
            <a:extLst>
              <a:ext uri="{FF2B5EF4-FFF2-40B4-BE49-F238E27FC236}">
                <a16:creationId xmlns:a16="http://schemas.microsoft.com/office/drawing/2014/main" id="{76C4BC84-E594-F60A-0F00-B9E510D09CFD}"/>
              </a:ext>
            </a:extLst>
          </p:cNvPr>
          <p:cNvSpPr>
            <a:spLocks noGrp="1"/>
          </p:cNvSpPr>
          <p:nvPr>
            <p:ph idx="1"/>
          </p:nvPr>
        </p:nvSpPr>
        <p:spPr/>
        <p:txBody>
          <a:bodyPr>
            <a:normAutofit/>
          </a:bodyPr>
          <a:lstStyle/>
          <a:p>
            <a:pPr algn="just">
              <a:lnSpc>
                <a:spcPct val="150000"/>
              </a:lnSpc>
              <a:buFont typeface="Wingdings" panose="05000000000000000000" pitchFamily="2" charset="2"/>
              <a:buChar char="v"/>
            </a:pPr>
            <a:r>
              <a:rPr lang="en-IN" sz="1800" b="1" dirty="0">
                <a:latin typeface="Times New Roman" panose="02020603050405020304" pitchFamily="18" charset="0"/>
                <a:cs typeface="Times New Roman" panose="02020603050405020304" pitchFamily="18" charset="0"/>
              </a:rPr>
              <a:t>Nicholas Aston Beadles II , Christopher M. Lowery and Kim Johns (2005) </a:t>
            </a:r>
            <a:r>
              <a:rPr lang="en-GB" sz="1800" dirty="0">
                <a:latin typeface="Times New Roman" panose="02020603050405020304" pitchFamily="18" charset="0"/>
                <a:cs typeface="Times New Roman" panose="02020603050405020304" pitchFamily="18" charset="0"/>
              </a:rPr>
              <a:t>The adoption of a Human Resource Information System (HRIS) should produce positive results for the organization, according to several academics The human resources (HR) division should be able to play a more strategic role in the organisation thanks to reduced expenses, better communication, and less time devoted to menial tasks. This study is an initial attempt to determine whether HRIS has already taken advantage of these possible benefits.  The results on the effect of HRIS in a public sector setting are encouraging but variable, according to a sample of HR directors. Overall, the directors are happy with the system, but they don't yet see many advantages beyond how it affects information and information sharing. </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866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C3165-4902-AAC9-4F0B-F47995CE6B01}"/>
              </a:ext>
            </a:extLst>
          </p:cNvPr>
          <p:cNvSpPr>
            <a:spLocks noGrp="1"/>
          </p:cNvSpPr>
          <p:nvPr>
            <p:ph type="title"/>
          </p:nvPr>
        </p:nvSpPr>
        <p:spPr>
          <a:xfrm>
            <a:off x="457200" y="274638"/>
            <a:ext cx="8229600" cy="106362"/>
          </a:xfrm>
        </p:spPr>
        <p:txBody>
          <a:bodyPr>
            <a:normAutofit fontScale="90000"/>
          </a:bodyPr>
          <a:lstStyle/>
          <a:p>
            <a:r>
              <a:rPr lang="en-IN" sz="100" dirty="0"/>
              <a:t>.</a:t>
            </a:r>
          </a:p>
        </p:txBody>
      </p:sp>
      <p:sp>
        <p:nvSpPr>
          <p:cNvPr id="3" name="Content Placeholder 2">
            <a:extLst>
              <a:ext uri="{FF2B5EF4-FFF2-40B4-BE49-F238E27FC236}">
                <a16:creationId xmlns:a16="http://schemas.microsoft.com/office/drawing/2014/main" id="{06DC686B-776D-1FED-7417-26B5180A27B4}"/>
              </a:ext>
            </a:extLst>
          </p:cNvPr>
          <p:cNvSpPr>
            <a:spLocks noGrp="1"/>
          </p:cNvSpPr>
          <p:nvPr>
            <p:ph idx="1"/>
          </p:nvPr>
        </p:nvSpPr>
        <p:spPr>
          <a:xfrm>
            <a:off x="450980" y="609600"/>
            <a:ext cx="8229600" cy="5715000"/>
          </a:xfrm>
        </p:spPr>
        <p:txBody>
          <a:bodyPr>
            <a:noAutofit/>
          </a:bodyPr>
          <a:lstStyle/>
          <a:p>
            <a:pPr algn="just">
              <a:lnSpc>
                <a:spcPct val="170000"/>
              </a:lnSpc>
              <a:buFont typeface="Wingdings" panose="05000000000000000000" pitchFamily="2" charset="2"/>
              <a:buChar char="v"/>
            </a:pPr>
            <a:r>
              <a:rPr lang="en-IN" sz="1800" b="1" i="0" dirty="0">
                <a:solidFill>
                  <a:schemeClr val="bg2">
                    <a:lumMod val="10000"/>
                  </a:schemeClr>
                </a:solidFill>
                <a:effectLst/>
                <a:latin typeface="Times New Roman" panose="02020603050405020304" pitchFamily="18" charset="0"/>
                <a:cs typeface="Times New Roman" panose="02020603050405020304" pitchFamily="18" charset="0"/>
              </a:rPr>
              <a:t>Peter Boxall (2003) </a:t>
            </a:r>
            <a:r>
              <a:rPr lang="en-GB" sz="1800" b="0" i="0" dirty="0">
                <a:solidFill>
                  <a:schemeClr val="bg2">
                    <a:lumMod val="10000"/>
                  </a:schemeClr>
                </a:solidFill>
                <a:effectLst/>
                <a:latin typeface="Times New Roman" panose="02020603050405020304" pitchFamily="18" charset="0"/>
                <a:cs typeface="Times New Roman" panose="02020603050405020304" pitchFamily="18" charset="0"/>
              </a:rPr>
              <a:t>This article, which, while drawing inspiration from research on high-performance work systems in manufacturing, tackles theory and research on the potential for HR advantage in the service sector and directly draws on earlier studies of market segmentation and HR strategy in the sector. An innovative typology of market traits, competitive dynamics, and HR strategy in services is suggested in the essay. The competition is divided into three main groups, ranging from mass market to knowledge-intensive services. It contends that opportunities for HR advantage are more widespread and exist wherever knowledge and/or quality are crucial components of a competitive strategy. Building and maintaining imitation-preventive barriers as well as managing the "politics of appropriation" are challenges faced by service businesses that recognize and seize these opportunities.</a:t>
            </a:r>
            <a:endParaRPr lang="en-IN" sz="1800" b="0" i="0" dirty="0">
              <a:solidFill>
                <a:schemeClr val="bg2">
                  <a:lumMod val="10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3087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D77A7-D021-42BE-EA6D-9A7F2BB1F952}"/>
              </a:ext>
            </a:extLst>
          </p:cNvPr>
          <p:cNvSpPr>
            <a:spLocks noGrp="1"/>
          </p:cNvSpPr>
          <p:nvPr>
            <p:ph type="title"/>
          </p:nvPr>
        </p:nvSpPr>
        <p:spPr>
          <a:xfrm>
            <a:off x="457200" y="274638"/>
            <a:ext cx="8229600" cy="45719"/>
          </a:xfrm>
        </p:spPr>
        <p:txBody>
          <a:bodyPr>
            <a:normAutofit fontScale="90000"/>
          </a:bodyPr>
          <a:lstStyle/>
          <a:p>
            <a:r>
              <a:rPr lang="en-IN" sz="100" dirty="0"/>
              <a:t>.</a:t>
            </a:r>
          </a:p>
        </p:txBody>
      </p:sp>
      <p:sp>
        <p:nvSpPr>
          <p:cNvPr id="3" name="Content Placeholder 2">
            <a:extLst>
              <a:ext uri="{FF2B5EF4-FFF2-40B4-BE49-F238E27FC236}">
                <a16:creationId xmlns:a16="http://schemas.microsoft.com/office/drawing/2014/main" id="{72E0BA5E-43D0-F325-B646-E1C2DBC3243C}"/>
              </a:ext>
            </a:extLst>
          </p:cNvPr>
          <p:cNvSpPr>
            <a:spLocks noGrp="1"/>
          </p:cNvSpPr>
          <p:nvPr>
            <p:ph idx="1"/>
          </p:nvPr>
        </p:nvSpPr>
        <p:spPr>
          <a:xfrm>
            <a:off x="457200" y="533400"/>
            <a:ext cx="8229600" cy="5592763"/>
          </a:xfrm>
        </p:spPr>
        <p:txBody>
          <a:bodyPr>
            <a:normAutofit/>
          </a:bodyPr>
          <a:lstStyle/>
          <a:p>
            <a:pPr algn="just">
              <a:lnSpc>
                <a:spcPct val="150000"/>
              </a:lnSpc>
              <a:buFont typeface="Wingdings" panose="05000000000000000000" pitchFamily="2" charset="2"/>
              <a:buChar char="v"/>
            </a:pPr>
            <a:r>
              <a:rPr lang="en-GB" sz="1800" b="1" dirty="0" err="1">
                <a:latin typeface="Times New Roman" panose="02020603050405020304" pitchFamily="18" charset="0"/>
                <a:cs typeface="Times New Roman" panose="02020603050405020304" pitchFamily="18" charset="0"/>
              </a:rPr>
              <a:t>Lončar</a:t>
            </a:r>
            <a:r>
              <a:rPr lang="en-GB" sz="1800" b="1" dirty="0">
                <a:latin typeface="Times New Roman" panose="02020603050405020304" pitchFamily="18" charset="0"/>
                <a:cs typeface="Times New Roman" panose="02020603050405020304" pitchFamily="18" charset="0"/>
              </a:rPr>
              <a:t>, M (2017) </a:t>
            </a:r>
            <a:r>
              <a:rPr lang="en-GB" sz="1800" dirty="0">
                <a:latin typeface="Times New Roman" panose="02020603050405020304" pitchFamily="18" charset="0"/>
                <a:cs typeface="Times New Roman" panose="02020603050405020304" pitchFamily="18" charset="0"/>
              </a:rPr>
              <a:t>The research report studied the effect of strategic management and thought on improved business performance of businesses in the retail sector. It examined the Tesco Plc case study in the retail sector to assess how well management can use strategic thinking to link business operations with long-term planning. In order to efficiently design, deploy, and plan available business resources and to improve the business performance of the organisation, the research highlights the relevance of strategic management and thinking in the form of strategic planning. According to the current research paper, Senior management of businesses in the retail sector offers a valuable contribution by aligning the organization's business plan with its strategic thinking to build a path to success that effectively utilises the resources of the business. Businesses have a greater chance of setting up their goals, allocating the resources they require, planning, and coordinating their activities using strategic management and thinking.</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9859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A8E72-2362-8608-3EDB-F2C857268B18}"/>
              </a:ext>
            </a:extLst>
          </p:cNvPr>
          <p:cNvSpPr>
            <a:spLocks noGrp="1"/>
          </p:cNvSpPr>
          <p:nvPr>
            <p:ph type="title"/>
          </p:nvPr>
        </p:nvSpPr>
        <p:spPr>
          <a:xfrm>
            <a:off x="457200" y="274638"/>
            <a:ext cx="8229600" cy="639762"/>
          </a:xfrm>
        </p:spPr>
        <p:txBody>
          <a:bodyPr>
            <a:normAutofit fontScale="90000"/>
          </a:bodyPr>
          <a:lstStyle/>
          <a:p>
            <a:r>
              <a:rPr lang="en-IN" sz="4000" dirty="0">
                <a:latin typeface="Times New Roman" panose="02020603050405020304" pitchFamily="18" charset="0"/>
                <a:cs typeface="Times New Roman" panose="02020603050405020304" pitchFamily="18" charset="0"/>
              </a:rPr>
              <a:t>Resource-Based View</a:t>
            </a:r>
          </a:p>
        </p:txBody>
      </p:sp>
      <p:sp>
        <p:nvSpPr>
          <p:cNvPr id="3" name="Text Placeholder 2">
            <a:extLst>
              <a:ext uri="{FF2B5EF4-FFF2-40B4-BE49-F238E27FC236}">
                <a16:creationId xmlns:a16="http://schemas.microsoft.com/office/drawing/2014/main" id="{97BF9D5C-9B82-D71E-B956-DBCF8804F553}"/>
              </a:ext>
            </a:extLst>
          </p:cNvPr>
          <p:cNvSpPr>
            <a:spLocks noGrp="1"/>
          </p:cNvSpPr>
          <p:nvPr>
            <p:ph type="body" idx="1"/>
          </p:nvPr>
        </p:nvSpPr>
        <p:spPr>
          <a:xfrm>
            <a:off x="457200" y="1279639"/>
            <a:ext cx="4040188" cy="446087"/>
          </a:xfrm>
          <a:solidFill>
            <a:schemeClr val="accent3">
              <a:lumMod val="20000"/>
              <a:lumOff val="80000"/>
            </a:schemeClr>
          </a:solidFill>
        </p:spPr>
        <p:txBody>
          <a:bodyPr>
            <a:normAutofit lnSpcReduction="10000"/>
          </a:bodyPr>
          <a:lstStyle/>
          <a:p>
            <a:pPr algn="ctr"/>
            <a:r>
              <a:rPr lang="en-IN" dirty="0">
                <a:latin typeface="Times New Roman" panose="02020603050405020304" pitchFamily="18" charset="0"/>
                <a:cs typeface="Times New Roman" panose="02020603050405020304" pitchFamily="18" charset="0"/>
              </a:rPr>
              <a:t>Tesco PLC</a:t>
            </a:r>
          </a:p>
        </p:txBody>
      </p:sp>
      <p:sp>
        <p:nvSpPr>
          <p:cNvPr id="4" name="Content Placeholder 3">
            <a:extLst>
              <a:ext uri="{FF2B5EF4-FFF2-40B4-BE49-F238E27FC236}">
                <a16:creationId xmlns:a16="http://schemas.microsoft.com/office/drawing/2014/main" id="{7589C997-0382-0A19-31E7-47E0B4EC9F1D}"/>
              </a:ext>
            </a:extLst>
          </p:cNvPr>
          <p:cNvSpPr>
            <a:spLocks noGrp="1"/>
          </p:cNvSpPr>
          <p:nvPr>
            <p:ph sz="half" idx="2"/>
          </p:nvPr>
        </p:nvSpPr>
        <p:spPr>
          <a:xfrm>
            <a:off x="457200" y="1905000"/>
            <a:ext cx="4040188" cy="4221163"/>
          </a:xfrm>
        </p:spPr>
        <p:txBody>
          <a:bodyPr>
            <a:normAutofit/>
          </a:bodyPr>
          <a:lstStyle/>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Physical Resources</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Technological Capabilities</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Brand Reputation and Customer Loyalty</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Supply Chain and Logistics</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Human Capital</a:t>
            </a:r>
            <a:endParaRPr lang="en-IN" sz="22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17BD0700-AB85-1B8A-2A50-F34801CA0646}"/>
              </a:ext>
            </a:extLst>
          </p:cNvPr>
          <p:cNvSpPr>
            <a:spLocks noGrp="1"/>
          </p:cNvSpPr>
          <p:nvPr>
            <p:ph type="body" sz="quarter" idx="3"/>
          </p:nvPr>
        </p:nvSpPr>
        <p:spPr>
          <a:xfrm>
            <a:off x="4645025" y="1284725"/>
            <a:ext cx="4041775" cy="446087"/>
          </a:xfrm>
          <a:solidFill>
            <a:schemeClr val="accent3">
              <a:lumMod val="20000"/>
              <a:lumOff val="80000"/>
            </a:schemeClr>
          </a:solidFill>
        </p:spPr>
        <p:txBody>
          <a:bodyPr>
            <a:normAutofit lnSpcReduction="10000"/>
          </a:bodyPr>
          <a:lstStyle/>
          <a:p>
            <a:pPr algn="ctr"/>
            <a:r>
              <a:rPr lang="en-IN" dirty="0">
                <a:latin typeface="Times New Roman" panose="02020603050405020304" pitchFamily="18" charset="0"/>
                <a:cs typeface="Times New Roman" panose="02020603050405020304" pitchFamily="18" charset="0"/>
              </a:rPr>
              <a:t>BBC</a:t>
            </a:r>
          </a:p>
        </p:txBody>
      </p:sp>
      <p:sp>
        <p:nvSpPr>
          <p:cNvPr id="6" name="Content Placeholder 5">
            <a:extLst>
              <a:ext uri="{FF2B5EF4-FFF2-40B4-BE49-F238E27FC236}">
                <a16:creationId xmlns:a16="http://schemas.microsoft.com/office/drawing/2014/main" id="{23D833D8-FD55-54C6-ADBC-648F78254BD7}"/>
              </a:ext>
            </a:extLst>
          </p:cNvPr>
          <p:cNvSpPr>
            <a:spLocks noGrp="1"/>
          </p:cNvSpPr>
          <p:nvPr>
            <p:ph sz="quarter" idx="4"/>
          </p:nvPr>
        </p:nvSpPr>
        <p:spPr>
          <a:xfrm>
            <a:off x="4645025" y="1905000"/>
            <a:ext cx="4041775" cy="4221163"/>
          </a:xfrm>
        </p:spPr>
        <p:txBody>
          <a:bodyPr>
            <a:normAutofit/>
          </a:bodyPr>
          <a:lstStyle/>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Intellectual Capital</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Brand Reputation</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Technological Infrastructure</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Human Capital</a:t>
            </a:r>
          </a:p>
          <a:p>
            <a:pPr algn="l">
              <a:lnSpc>
                <a:spcPct val="150000"/>
              </a:lnSpc>
              <a:buFont typeface="Wingdings" panose="05000000000000000000" pitchFamily="2" charset="2"/>
              <a:buChar char="§"/>
            </a:pPr>
            <a:r>
              <a:rPr lang="en-GB" sz="2200" b="0" i="0" dirty="0">
                <a:effectLst/>
                <a:latin typeface="Times New Roman" panose="02020603050405020304" pitchFamily="18" charset="0"/>
                <a:cs typeface="Times New Roman" panose="02020603050405020304" pitchFamily="18" charset="0"/>
              </a:rPr>
              <a:t>Strategic Partnerships</a:t>
            </a:r>
          </a:p>
        </p:txBody>
      </p:sp>
    </p:spTree>
    <p:extLst>
      <p:ext uri="{BB962C8B-B14F-4D97-AF65-F5344CB8AC3E}">
        <p14:creationId xmlns:p14="http://schemas.microsoft.com/office/powerpoint/2010/main" val="104918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3E38A-E247-280D-ECB8-B19B5AA1F176}"/>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HR Strategies Deployed</a:t>
            </a:r>
          </a:p>
        </p:txBody>
      </p:sp>
      <p:sp>
        <p:nvSpPr>
          <p:cNvPr id="3" name="Text Placeholder 2">
            <a:extLst>
              <a:ext uri="{FF2B5EF4-FFF2-40B4-BE49-F238E27FC236}">
                <a16:creationId xmlns:a16="http://schemas.microsoft.com/office/drawing/2014/main" id="{410949BE-CA5D-567F-7647-B5B4FDAB3747}"/>
              </a:ext>
            </a:extLst>
          </p:cNvPr>
          <p:cNvSpPr>
            <a:spLocks noGrp="1"/>
          </p:cNvSpPr>
          <p:nvPr>
            <p:ph type="body" idx="1"/>
          </p:nvPr>
        </p:nvSpPr>
        <p:spPr>
          <a:solidFill>
            <a:schemeClr val="accent3">
              <a:lumMod val="20000"/>
              <a:lumOff val="80000"/>
            </a:schemeClr>
          </a:solidFill>
        </p:spPr>
        <p:txBody>
          <a:bodyPr/>
          <a:lstStyle/>
          <a:p>
            <a:pPr algn="ctr"/>
            <a:r>
              <a:rPr lang="en-IN" b="0" dirty="0">
                <a:latin typeface="Times New Roman" panose="02020603050405020304" pitchFamily="18" charset="0"/>
                <a:cs typeface="Times New Roman" panose="02020603050405020304" pitchFamily="18" charset="0"/>
              </a:rPr>
              <a:t>TESCO PLC	</a:t>
            </a:r>
          </a:p>
        </p:txBody>
      </p:sp>
      <p:sp>
        <p:nvSpPr>
          <p:cNvPr id="4" name="Content Placeholder 3">
            <a:extLst>
              <a:ext uri="{FF2B5EF4-FFF2-40B4-BE49-F238E27FC236}">
                <a16:creationId xmlns:a16="http://schemas.microsoft.com/office/drawing/2014/main" id="{258D4A29-4DB8-722C-F2EB-51696E4D9398}"/>
              </a:ext>
            </a:extLst>
          </p:cNvPr>
          <p:cNvSpPr>
            <a:spLocks noGrp="1"/>
          </p:cNvSpPr>
          <p:nvPr>
            <p:ph sz="half" idx="2"/>
          </p:nvPr>
        </p:nvSpPr>
        <p:spPr/>
        <p:txBody>
          <a:bodyPr>
            <a:normAutofit fontScale="70000" lnSpcReduction="20000"/>
          </a:bodyPr>
          <a:lstStyle/>
          <a:p>
            <a:pPr>
              <a:lnSpc>
                <a:spcPct val="150000"/>
              </a:lnSpc>
              <a:buFont typeface="Wingdings" panose="05000000000000000000" pitchFamily="2" charset="2"/>
              <a:buChar char="§"/>
            </a:pPr>
            <a:r>
              <a:rPr lang="en-IN" dirty="0">
                <a:latin typeface="Times New Roman" pitchFamily="18" charset="0"/>
                <a:cs typeface="Times New Roman" pitchFamily="18" charset="0"/>
              </a:rPr>
              <a:t>Training &amp; career progression</a:t>
            </a:r>
          </a:p>
          <a:p>
            <a:pPr>
              <a:lnSpc>
                <a:spcPct val="150000"/>
              </a:lnSpc>
              <a:buFont typeface="Wingdings" panose="05000000000000000000" pitchFamily="2" charset="2"/>
              <a:buChar char="§"/>
            </a:pPr>
            <a:r>
              <a:rPr lang="en-IN" dirty="0">
                <a:latin typeface="Times New Roman" pitchFamily="18" charset="0"/>
                <a:cs typeface="Times New Roman" pitchFamily="18" charset="0"/>
              </a:rPr>
              <a:t>Employee Engagement</a:t>
            </a:r>
          </a:p>
          <a:p>
            <a:pPr>
              <a:lnSpc>
                <a:spcPct val="150000"/>
              </a:lnSpc>
              <a:buFont typeface="Wingdings" panose="05000000000000000000" pitchFamily="2" charset="2"/>
              <a:buChar char="§"/>
            </a:pPr>
            <a:r>
              <a:rPr lang="en-IN" dirty="0">
                <a:latin typeface="Times New Roman" pitchFamily="18" charset="0"/>
                <a:cs typeface="Times New Roman" pitchFamily="18" charset="0"/>
              </a:rPr>
              <a:t>Diversity and Inclusion</a:t>
            </a:r>
          </a:p>
          <a:p>
            <a:pPr>
              <a:lnSpc>
                <a:spcPct val="150000"/>
              </a:lnSpc>
              <a:buFont typeface="Wingdings" panose="05000000000000000000" pitchFamily="2" charset="2"/>
              <a:buChar char="§"/>
            </a:pPr>
            <a:r>
              <a:rPr lang="en-IN" dirty="0">
                <a:latin typeface="Times New Roman" pitchFamily="18" charset="0"/>
                <a:cs typeface="Times New Roman" pitchFamily="18" charset="0"/>
              </a:rPr>
              <a:t>Performance Management</a:t>
            </a:r>
          </a:p>
          <a:p>
            <a:pPr>
              <a:lnSpc>
                <a:spcPct val="150000"/>
              </a:lnSpc>
              <a:buFont typeface="Wingdings" panose="05000000000000000000" pitchFamily="2" charset="2"/>
              <a:buChar char="§"/>
            </a:pPr>
            <a:r>
              <a:rPr lang="en-IN" dirty="0">
                <a:latin typeface="Times New Roman" pitchFamily="18" charset="0"/>
                <a:cs typeface="Times New Roman" pitchFamily="18" charset="0"/>
              </a:rPr>
              <a:t>Work-Life Integration and Wellness</a:t>
            </a:r>
          </a:p>
        </p:txBody>
      </p:sp>
      <p:sp>
        <p:nvSpPr>
          <p:cNvPr id="5" name="Text Placeholder 4">
            <a:extLst>
              <a:ext uri="{FF2B5EF4-FFF2-40B4-BE49-F238E27FC236}">
                <a16:creationId xmlns:a16="http://schemas.microsoft.com/office/drawing/2014/main" id="{546EE4D1-AB0E-7F4F-BEC3-C6AFF88AE278}"/>
              </a:ext>
            </a:extLst>
          </p:cNvPr>
          <p:cNvSpPr>
            <a:spLocks noGrp="1"/>
          </p:cNvSpPr>
          <p:nvPr>
            <p:ph type="body" sz="quarter" idx="3"/>
          </p:nvPr>
        </p:nvSpPr>
        <p:spPr>
          <a:solidFill>
            <a:schemeClr val="accent3">
              <a:lumMod val="20000"/>
              <a:lumOff val="80000"/>
            </a:schemeClr>
          </a:solidFill>
        </p:spPr>
        <p:txBody>
          <a:bodyPr/>
          <a:lstStyle/>
          <a:p>
            <a:pPr algn="ctr"/>
            <a:r>
              <a:rPr lang="en-IN" b="0" dirty="0">
                <a:latin typeface="Times New Roman" panose="02020603050405020304" pitchFamily="18" charset="0"/>
                <a:cs typeface="Times New Roman" panose="02020603050405020304" pitchFamily="18" charset="0"/>
              </a:rPr>
              <a:t>BBC</a:t>
            </a:r>
          </a:p>
        </p:txBody>
      </p:sp>
      <p:sp>
        <p:nvSpPr>
          <p:cNvPr id="6" name="Content Placeholder 5">
            <a:extLst>
              <a:ext uri="{FF2B5EF4-FFF2-40B4-BE49-F238E27FC236}">
                <a16:creationId xmlns:a16="http://schemas.microsoft.com/office/drawing/2014/main" id="{E702FFC1-8732-E3C9-D8CC-17DD6F1C9C93}"/>
              </a:ext>
            </a:extLst>
          </p:cNvPr>
          <p:cNvSpPr>
            <a:spLocks noGrp="1"/>
          </p:cNvSpPr>
          <p:nvPr>
            <p:ph sz="quarter" idx="4"/>
          </p:nvPr>
        </p:nvSpPr>
        <p:spPr/>
        <p:txBody>
          <a:bodyPr>
            <a:normAutofit fontScale="70000" lnSpcReduction="20000"/>
          </a:bodyPr>
          <a:lstStyle/>
          <a:p>
            <a:pPr algn="l">
              <a:lnSpc>
                <a:spcPct val="150000"/>
              </a:lnSpc>
              <a:buFont typeface="Wingdings" panose="05000000000000000000" pitchFamily="2" charset="2"/>
              <a:buChar char="§"/>
            </a:pPr>
            <a:r>
              <a:rPr lang="en-GB" sz="2400" b="0" i="0" dirty="0">
                <a:effectLst/>
                <a:latin typeface="Times New Roman" panose="02020603050405020304" pitchFamily="18" charset="0"/>
                <a:cs typeface="Times New Roman" panose="02020603050405020304" pitchFamily="18" charset="0"/>
              </a:rPr>
              <a:t>Diversity and Inclusion</a:t>
            </a:r>
          </a:p>
          <a:p>
            <a:pPr algn="l">
              <a:lnSpc>
                <a:spcPct val="150000"/>
              </a:lnSpc>
              <a:buFont typeface="Wingdings" panose="05000000000000000000" pitchFamily="2" charset="2"/>
              <a:buChar char="§"/>
            </a:pPr>
            <a:r>
              <a:rPr lang="en-GB" sz="2400" b="0" i="0" dirty="0">
                <a:effectLst/>
                <a:latin typeface="Times New Roman" panose="02020603050405020304" pitchFamily="18" charset="0"/>
                <a:cs typeface="Times New Roman" panose="02020603050405020304" pitchFamily="18" charset="0"/>
              </a:rPr>
              <a:t>Talent Management and Development</a:t>
            </a:r>
          </a:p>
          <a:p>
            <a:pPr algn="l">
              <a:lnSpc>
                <a:spcPct val="150000"/>
              </a:lnSpc>
              <a:buFont typeface="Wingdings" panose="05000000000000000000" pitchFamily="2" charset="2"/>
              <a:buChar char="§"/>
            </a:pPr>
            <a:r>
              <a:rPr lang="en-GB" sz="2400" b="0" i="0" dirty="0">
                <a:effectLst/>
                <a:latin typeface="Times New Roman" panose="02020603050405020304" pitchFamily="18" charset="0"/>
                <a:cs typeface="Times New Roman" panose="02020603050405020304" pitchFamily="18" charset="0"/>
              </a:rPr>
              <a:t>Employee Engagement and Well-being</a:t>
            </a:r>
          </a:p>
          <a:p>
            <a:pPr algn="l">
              <a:lnSpc>
                <a:spcPct val="150000"/>
              </a:lnSpc>
              <a:buFont typeface="Wingdings" panose="05000000000000000000" pitchFamily="2" charset="2"/>
              <a:buChar char="§"/>
            </a:pPr>
            <a:r>
              <a:rPr lang="en-GB" sz="2400" b="0" i="0" dirty="0">
                <a:effectLst/>
                <a:latin typeface="Times New Roman" panose="02020603050405020304" pitchFamily="18" charset="0"/>
                <a:cs typeface="Times New Roman" panose="02020603050405020304" pitchFamily="18" charset="0"/>
              </a:rPr>
              <a:t>Performance Management</a:t>
            </a:r>
          </a:p>
          <a:p>
            <a:pPr algn="l">
              <a:lnSpc>
                <a:spcPct val="150000"/>
              </a:lnSpc>
              <a:buFont typeface="Wingdings" panose="05000000000000000000" pitchFamily="2" charset="2"/>
              <a:buChar char="§"/>
            </a:pPr>
            <a:r>
              <a:rPr lang="en-GB" sz="2400" b="0" i="0" dirty="0">
                <a:effectLst/>
                <a:latin typeface="Times New Roman" panose="02020603050405020304" pitchFamily="18" charset="0"/>
                <a:cs typeface="Times New Roman" panose="02020603050405020304" pitchFamily="18" charset="0"/>
              </a:rPr>
              <a:t>Leadership Development</a:t>
            </a:r>
          </a:p>
          <a:p>
            <a:pPr algn="l">
              <a:lnSpc>
                <a:spcPct val="150000"/>
              </a:lnSpc>
              <a:buFont typeface="Wingdings" panose="05000000000000000000" pitchFamily="2" charset="2"/>
              <a:buChar char="§"/>
            </a:pPr>
            <a:r>
              <a:rPr lang="en-GB" sz="2400" b="0" i="0" dirty="0">
                <a:effectLst/>
                <a:latin typeface="Times New Roman" panose="02020603050405020304" pitchFamily="18" charset="0"/>
                <a:cs typeface="Times New Roman" panose="02020603050405020304" pitchFamily="18" charset="0"/>
              </a:rPr>
              <a:t>Flexible Work </a:t>
            </a:r>
            <a:r>
              <a:rPr lang="en-GB" sz="2400" b="0" i="0" dirty="0" err="1">
                <a:effectLst/>
                <a:latin typeface="Times New Roman" panose="02020603050405020304" pitchFamily="18" charset="0"/>
                <a:cs typeface="Times New Roman" panose="02020603050405020304" pitchFamily="18" charset="0"/>
              </a:rPr>
              <a:t>ArrangementsLearning</a:t>
            </a:r>
            <a:r>
              <a:rPr lang="en-GB" sz="2400" b="0" i="0" dirty="0">
                <a:effectLst/>
                <a:latin typeface="Times New Roman" panose="02020603050405020304" pitchFamily="18" charset="0"/>
                <a:cs typeface="Times New Roman" panose="02020603050405020304" pitchFamily="18" charset="0"/>
              </a:rPr>
              <a:t> and Knowledge Sharing</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7346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04CFA-CC6E-5C9B-B3F0-71D948CEB043}"/>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Functional Culture</a:t>
            </a:r>
          </a:p>
        </p:txBody>
      </p:sp>
      <p:sp>
        <p:nvSpPr>
          <p:cNvPr id="3" name="Text Placeholder 2">
            <a:extLst>
              <a:ext uri="{FF2B5EF4-FFF2-40B4-BE49-F238E27FC236}">
                <a16:creationId xmlns:a16="http://schemas.microsoft.com/office/drawing/2014/main" id="{00FBFD5F-D0CC-1792-4BD6-B53AB96CE4E9}"/>
              </a:ext>
            </a:extLst>
          </p:cNvPr>
          <p:cNvSpPr>
            <a:spLocks noGrp="1"/>
          </p:cNvSpPr>
          <p:nvPr>
            <p:ph type="body" idx="1"/>
          </p:nvPr>
        </p:nvSpPr>
        <p:spPr>
          <a:xfrm>
            <a:off x="427653" y="1143000"/>
            <a:ext cx="4040188" cy="639762"/>
          </a:xfrm>
          <a:solidFill>
            <a:schemeClr val="accent3">
              <a:lumMod val="20000"/>
              <a:lumOff val="80000"/>
            </a:schemeClr>
          </a:solidFill>
        </p:spPr>
        <p:txBody>
          <a:bodyPr/>
          <a:lstStyle/>
          <a:p>
            <a:pPr algn="ctr"/>
            <a:r>
              <a:rPr lang="en-IN" dirty="0">
                <a:latin typeface="Times New Roman" panose="02020603050405020304" pitchFamily="18" charset="0"/>
                <a:cs typeface="Times New Roman" panose="02020603050405020304" pitchFamily="18" charset="0"/>
              </a:rPr>
              <a:t>Tesco PLC</a:t>
            </a:r>
          </a:p>
        </p:txBody>
      </p:sp>
      <p:sp>
        <p:nvSpPr>
          <p:cNvPr id="4" name="Content Placeholder 3">
            <a:extLst>
              <a:ext uri="{FF2B5EF4-FFF2-40B4-BE49-F238E27FC236}">
                <a16:creationId xmlns:a16="http://schemas.microsoft.com/office/drawing/2014/main" id="{0DA2D68D-05E3-F413-9F25-B3600814B4BE}"/>
              </a:ext>
            </a:extLst>
          </p:cNvPr>
          <p:cNvSpPr>
            <a:spLocks noGrp="1"/>
          </p:cNvSpPr>
          <p:nvPr>
            <p:ph sz="half" idx="2"/>
          </p:nvPr>
        </p:nvSpPr>
        <p:spPr>
          <a:xfrm>
            <a:off x="457200" y="1935162"/>
            <a:ext cx="4040188" cy="4465638"/>
          </a:xfrm>
        </p:spPr>
        <p:txBody>
          <a:bodyPr>
            <a:noAutofit/>
          </a:bodyPr>
          <a:lstStyle/>
          <a:p>
            <a:pPr>
              <a:lnSpc>
                <a:spcPct val="150000"/>
              </a:lnSpc>
            </a:pPr>
            <a:r>
              <a:rPr lang="en-IN" sz="1600" b="0" i="0" dirty="0">
                <a:effectLst/>
                <a:latin typeface="Times New Roman" panose="02020603050405020304" pitchFamily="18" charset="0"/>
                <a:cs typeface="Times New Roman" panose="02020603050405020304" pitchFamily="18" charset="0"/>
              </a:rPr>
              <a:t>Emphasis on customer satisfaction</a:t>
            </a:r>
            <a:endParaRPr lang="en-US" sz="1600" dirty="0">
              <a:latin typeface="Times New Roman" panose="02020603050405020304" pitchFamily="18" charset="0"/>
              <a:cs typeface="Times New Roman" pitchFamily="18" charset="0"/>
            </a:endParaRPr>
          </a:p>
          <a:p>
            <a:pPr>
              <a:lnSpc>
                <a:spcPct val="150000"/>
              </a:lnSpc>
            </a:pPr>
            <a:r>
              <a:rPr lang="en-GB" sz="1600" b="0" i="0" dirty="0">
                <a:effectLst/>
                <a:latin typeface="Times New Roman" panose="02020603050405020304" pitchFamily="18" charset="0"/>
                <a:cs typeface="Times New Roman" panose="02020603050405020304" pitchFamily="18" charset="0"/>
              </a:rPr>
              <a:t>Innovation and adaptability to stay ahead in a competitive market.</a:t>
            </a:r>
          </a:p>
          <a:p>
            <a:pPr>
              <a:lnSpc>
                <a:spcPct val="150000"/>
              </a:lnSpc>
            </a:pPr>
            <a:r>
              <a:rPr lang="en-IN" sz="1600" b="0" i="0" dirty="0">
                <a:effectLst/>
                <a:latin typeface="Times New Roman" panose="02020603050405020304" pitchFamily="18" charset="0"/>
                <a:cs typeface="Times New Roman" panose="02020603050405020304" pitchFamily="18" charset="0"/>
              </a:rPr>
              <a:t>Collaboration and teamwork</a:t>
            </a:r>
            <a:endParaRPr lang="en-GB" sz="1600" dirty="0">
              <a:latin typeface="Times New Roman" panose="02020603050405020304" pitchFamily="18" charset="0"/>
              <a:cs typeface="Times New Roman" panose="02020603050405020304" pitchFamily="18" charset="0"/>
            </a:endParaRPr>
          </a:p>
          <a:p>
            <a:pPr>
              <a:lnSpc>
                <a:spcPct val="150000"/>
              </a:lnSpc>
            </a:pPr>
            <a:r>
              <a:rPr lang="en-GB" sz="1600" b="0" i="0" dirty="0">
                <a:effectLst/>
                <a:latin typeface="Times New Roman" panose="02020603050405020304" pitchFamily="18" charset="0"/>
                <a:cs typeface="Times New Roman" panose="02020603050405020304" pitchFamily="18" charset="0"/>
              </a:rPr>
              <a:t>Emphasizes continuous learning and development across its functional areas.</a:t>
            </a:r>
          </a:p>
          <a:p>
            <a:pPr>
              <a:lnSpc>
                <a:spcPct val="150000"/>
              </a:lnSpc>
            </a:pPr>
            <a:r>
              <a:rPr lang="en-US" sz="1600" dirty="0">
                <a:latin typeface="Times New Roman" panose="02020603050405020304" pitchFamily="18" charset="0"/>
                <a:cs typeface="Times New Roman" pitchFamily="18" charset="0"/>
              </a:rPr>
              <a:t>To encourage growth and improvement among its staff, the organization establishes clear performance standards and offers frequent feedback. </a:t>
            </a:r>
          </a:p>
          <a:p>
            <a:pPr>
              <a:lnSpc>
                <a:spcPct val="150000"/>
              </a:lnSpc>
            </a:pPr>
            <a:r>
              <a:rPr lang="en-IN" sz="1600" b="0" i="0" dirty="0">
                <a:effectLst/>
                <a:latin typeface="Times New Roman" panose="02020603050405020304" pitchFamily="18" charset="0"/>
                <a:cs typeface="Times New Roman" panose="02020603050405020304" pitchFamily="18" charset="0"/>
              </a:rPr>
              <a:t>Performance orientation</a:t>
            </a:r>
            <a:endParaRPr lang="en-IN" sz="1600" dirty="0">
              <a:latin typeface="Times New Roman" panose="02020603050405020304" pitchFamily="18" charset="0"/>
              <a:cs typeface="Times New Roman" pitchFamily="18" charset="0"/>
            </a:endParaRPr>
          </a:p>
          <a:p>
            <a:endParaRPr lang="en-IN" sz="1600" dirty="0"/>
          </a:p>
        </p:txBody>
      </p:sp>
      <p:sp>
        <p:nvSpPr>
          <p:cNvPr id="5" name="Text Placeholder 4">
            <a:extLst>
              <a:ext uri="{FF2B5EF4-FFF2-40B4-BE49-F238E27FC236}">
                <a16:creationId xmlns:a16="http://schemas.microsoft.com/office/drawing/2014/main" id="{D16F7B79-1290-788E-7F76-E9E5153F5690}"/>
              </a:ext>
            </a:extLst>
          </p:cNvPr>
          <p:cNvSpPr>
            <a:spLocks noGrp="1"/>
          </p:cNvSpPr>
          <p:nvPr>
            <p:ph type="body" sz="quarter" idx="3"/>
          </p:nvPr>
        </p:nvSpPr>
        <p:spPr>
          <a:xfrm>
            <a:off x="4645024" y="1143000"/>
            <a:ext cx="4041775" cy="639762"/>
          </a:xfrm>
          <a:solidFill>
            <a:schemeClr val="accent3">
              <a:lumMod val="20000"/>
              <a:lumOff val="80000"/>
            </a:schemeClr>
          </a:solidFill>
        </p:spPr>
        <p:txBody>
          <a:bodyPr/>
          <a:lstStyle/>
          <a:p>
            <a:pPr algn="ctr"/>
            <a:r>
              <a:rPr lang="en-IN" dirty="0">
                <a:latin typeface="Times New Roman" panose="02020603050405020304" pitchFamily="18" charset="0"/>
                <a:cs typeface="Times New Roman" panose="02020603050405020304" pitchFamily="18" charset="0"/>
              </a:rPr>
              <a:t>BBC</a:t>
            </a:r>
          </a:p>
        </p:txBody>
      </p:sp>
      <p:sp>
        <p:nvSpPr>
          <p:cNvPr id="6" name="Content Placeholder 5">
            <a:extLst>
              <a:ext uri="{FF2B5EF4-FFF2-40B4-BE49-F238E27FC236}">
                <a16:creationId xmlns:a16="http://schemas.microsoft.com/office/drawing/2014/main" id="{A77A7104-85F0-4CE9-D05A-575785C47B07}"/>
              </a:ext>
            </a:extLst>
          </p:cNvPr>
          <p:cNvSpPr>
            <a:spLocks noGrp="1"/>
          </p:cNvSpPr>
          <p:nvPr>
            <p:ph sz="quarter" idx="4"/>
          </p:nvPr>
        </p:nvSpPr>
        <p:spPr>
          <a:xfrm>
            <a:off x="4645025" y="1935162"/>
            <a:ext cx="4041775" cy="4191001"/>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Focus on providing objective, educational, and culturally stimulating content that serves the public good.</a:t>
            </a:r>
          </a:p>
          <a:p>
            <a:pPr algn="just">
              <a:lnSpc>
                <a:spcPct val="150000"/>
              </a:lnSpc>
            </a:pPr>
            <a:r>
              <a:rPr lang="en-IN" sz="1600" b="0" i="0" dirty="0">
                <a:effectLst/>
                <a:latin typeface="Times New Roman" panose="02020603050405020304" pitchFamily="18" charset="0"/>
                <a:cs typeface="Times New Roman" panose="02020603050405020304" pitchFamily="18" charset="0"/>
              </a:rPr>
              <a:t>Editorial independence</a:t>
            </a:r>
          </a:p>
          <a:p>
            <a:pPr algn="just">
              <a:lnSpc>
                <a:spcPct val="150000"/>
              </a:lnSpc>
            </a:pPr>
            <a:r>
              <a:rPr lang="en-IN" sz="1600" b="0" i="0" dirty="0">
                <a:effectLst/>
                <a:latin typeface="Times New Roman" panose="02020603050405020304" pitchFamily="18" charset="0"/>
                <a:cs typeface="Times New Roman" panose="02020603050405020304" pitchFamily="18" charset="0"/>
              </a:rPr>
              <a:t>Collaboration and cross-functional work</a:t>
            </a:r>
          </a:p>
          <a:p>
            <a:pPr algn="just">
              <a:lnSpc>
                <a:spcPct val="150000"/>
              </a:lnSpc>
            </a:pPr>
            <a:r>
              <a:rPr lang="en-GB" sz="1600" dirty="0">
                <a:latin typeface="Times New Roman" panose="02020603050405020304" pitchFamily="18" charset="0"/>
                <a:cs typeface="Times New Roman" panose="02020603050405020304" pitchFamily="18" charset="0"/>
              </a:rPr>
              <a:t>Encourages staff to use their imagination, consider novel concepts, and create creative solutions in order to produce captivating and entertaining content.</a:t>
            </a:r>
          </a:p>
          <a:p>
            <a:pPr algn="just">
              <a:lnSpc>
                <a:spcPct val="150000"/>
              </a:lnSpc>
            </a:pPr>
            <a:r>
              <a:rPr lang="en-IN" sz="1600" b="0" i="0" dirty="0">
                <a:effectLst/>
                <a:latin typeface="Times New Roman" panose="02020603050405020304" pitchFamily="18" charset="0"/>
                <a:cs typeface="Times New Roman" panose="02020603050405020304" pitchFamily="18" charset="0"/>
              </a:rPr>
              <a:t>Continuous Learning and Development</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5386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4860F-B19E-9099-BE0F-D96FA879FCFC}"/>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Positional Regulatory</a:t>
            </a:r>
          </a:p>
        </p:txBody>
      </p:sp>
      <p:sp>
        <p:nvSpPr>
          <p:cNvPr id="3" name="Text Placeholder 2">
            <a:extLst>
              <a:ext uri="{FF2B5EF4-FFF2-40B4-BE49-F238E27FC236}">
                <a16:creationId xmlns:a16="http://schemas.microsoft.com/office/drawing/2014/main" id="{2970C5FD-9B96-D13D-5452-BABE09BDF5DB}"/>
              </a:ext>
            </a:extLst>
          </p:cNvPr>
          <p:cNvSpPr>
            <a:spLocks noGrp="1"/>
          </p:cNvSpPr>
          <p:nvPr>
            <p:ph type="body" idx="1"/>
          </p:nvPr>
        </p:nvSpPr>
        <p:spPr>
          <a:solidFill>
            <a:schemeClr val="accent3">
              <a:lumMod val="20000"/>
              <a:lumOff val="80000"/>
            </a:schemeClr>
          </a:solidFill>
        </p:spPr>
        <p:txBody>
          <a:bodyPr/>
          <a:lstStyle/>
          <a:p>
            <a:pPr algn="ctr"/>
            <a:r>
              <a:rPr lang="en-IN" b="0" dirty="0">
                <a:latin typeface="Times New Roman" panose="02020603050405020304" pitchFamily="18" charset="0"/>
                <a:cs typeface="Times New Roman" panose="02020603050405020304" pitchFamily="18" charset="0"/>
              </a:rPr>
              <a:t>Tesco PLC</a:t>
            </a:r>
          </a:p>
        </p:txBody>
      </p:sp>
      <p:sp>
        <p:nvSpPr>
          <p:cNvPr id="4" name="Content Placeholder 3">
            <a:extLst>
              <a:ext uri="{FF2B5EF4-FFF2-40B4-BE49-F238E27FC236}">
                <a16:creationId xmlns:a16="http://schemas.microsoft.com/office/drawing/2014/main" id="{BD88962C-EB65-D27E-62CD-672E45E7B304}"/>
              </a:ext>
            </a:extLst>
          </p:cNvPr>
          <p:cNvSpPr>
            <a:spLocks noGrp="1"/>
          </p:cNvSpPr>
          <p:nvPr>
            <p:ph sz="half" idx="2"/>
          </p:nvPr>
        </p:nvSpPr>
        <p:spPr/>
        <p:txBody>
          <a:bodyPr>
            <a:noAutofit/>
          </a:bodyPr>
          <a:lstStyle/>
          <a:p>
            <a:pPr>
              <a:lnSpc>
                <a:spcPct val="150000"/>
              </a:lnSpc>
            </a:pPr>
            <a:r>
              <a:rPr lang="en-US" sz="1800" dirty="0">
                <a:latin typeface="Times New Roman" pitchFamily="18" charset="0"/>
                <a:cs typeface="Times New Roman" pitchFamily="18" charset="0"/>
              </a:rPr>
              <a:t>Competition and Antitrust Laws</a:t>
            </a:r>
          </a:p>
          <a:p>
            <a:pPr>
              <a:lnSpc>
                <a:spcPct val="150000"/>
              </a:lnSpc>
            </a:pPr>
            <a:r>
              <a:rPr lang="en-US" sz="1800" dirty="0">
                <a:latin typeface="Times New Roman" pitchFamily="18" charset="0"/>
                <a:cs typeface="Times New Roman" pitchFamily="18" charset="0"/>
              </a:rPr>
              <a:t>Employment and Labor Laws.</a:t>
            </a:r>
          </a:p>
          <a:p>
            <a:pPr>
              <a:lnSpc>
                <a:spcPct val="150000"/>
              </a:lnSpc>
            </a:pPr>
            <a:r>
              <a:rPr lang="en-US" sz="1800" dirty="0">
                <a:latin typeface="Times New Roman" pitchFamily="18" charset="0"/>
                <a:cs typeface="Times New Roman" pitchFamily="18" charset="0"/>
              </a:rPr>
              <a:t>Financial and Accounting Regulations</a:t>
            </a:r>
          </a:p>
          <a:p>
            <a:pPr>
              <a:lnSpc>
                <a:spcPct val="150000"/>
              </a:lnSpc>
            </a:pPr>
            <a:r>
              <a:rPr lang="en-US" sz="1800" dirty="0">
                <a:latin typeface="Times New Roman" pitchFamily="18" charset="0"/>
                <a:cs typeface="Times New Roman" pitchFamily="18" charset="0"/>
              </a:rPr>
              <a:t>Food Safety and Standards</a:t>
            </a:r>
          </a:p>
          <a:p>
            <a:pPr>
              <a:lnSpc>
                <a:spcPct val="150000"/>
              </a:lnSpc>
            </a:pPr>
            <a:r>
              <a:rPr lang="en-US" sz="1800" dirty="0">
                <a:latin typeface="Times New Roman" pitchFamily="18" charset="0"/>
                <a:cs typeface="Times New Roman" pitchFamily="18" charset="0"/>
              </a:rPr>
              <a:t>Data Protection and Privacy Laws</a:t>
            </a:r>
            <a:endParaRPr lang="en-IN" sz="1800" dirty="0">
              <a:latin typeface="Times New Roman" pitchFamily="18" charset="0"/>
              <a:cs typeface="Times New Roman" pitchFamily="18" charset="0"/>
            </a:endParaRPr>
          </a:p>
        </p:txBody>
      </p:sp>
      <p:sp>
        <p:nvSpPr>
          <p:cNvPr id="5" name="Text Placeholder 4">
            <a:extLst>
              <a:ext uri="{FF2B5EF4-FFF2-40B4-BE49-F238E27FC236}">
                <a16:creationId xmlns:a16="http://schemas.microsoft.com/office/drawing/2014/main" id="{381CC803-3E33-C9E8-01F2-CE3027DE68A8}"/>
              </a:ext>
            </a:extLst>
          </p:cNvPr>
          <p:cNvSpPr>
            <a:spLocks noGrp="1"/>
          </p:cNvSpPr>
          <p:nvPr>
            <p:ph type="body" sz="quarter" idx="3"/>
          </p:nvPr>
        </p:nvSpPr>
        <p:spPr>
          <a:solidFill>
            <a:schemeClr val="accent3">
              <a:lumMod val="20000"/>
              <a:lumOff val="80000"/>
            </a:schemeClr>
          </a:solidFill>
        </p:spPr>
        <p:txBody>
          <a:bodyPr/>
          <a:lstStyle/>
          <a:p>
            <a:pPr algn="ctr"/>
            <a:r>
              <a:rPr lang="en-IN" b="0" dirty="0">
                <a:latin typeface="Times New Roman" panose="02020603050405020304" pitchFamily="18" charset="0"/>
                <a:cs typeface="Times New Roman" panose="02020603050405020304" pitchFamily="18" charset="0"/>
              </a:rPr>
              <a:t>BBC</a:t>
            </a:r>
          </a:p>
        </p:txBody>
      </p:sp>
      <p:sp>
        <p:nvSpPr>
          <p:cNvPr id="6" name="Content Placeholder 5">
            <a:extLst>
              <a:ext uri="{FF2B5EF4-FFF2-40B4-BE49-F238E27FC236}">
                <a16:creationId xmlns:a16="http://schemas.microsoft.com/office/drawing/2014/main" id="{EED09A6D-BB94-516D-AB78-78EAAF2AAFDB}"/>
              </a:ext>
            </a:extLst>
          </p:cNvPr>
          <p:cNvSpPr>
            <a:spLocks noGrp="1"/>
          </p:cNvSpPr>
          <p:nvPr>
            <p:ph sz="quarter" idx="4"/>
          </p:nvPr>
        </p:nvSpPr>
        <p:spPr/>
        <p:txBody>
          <a:bodyPr>
            <a:normAutofit fontScale="85000" lnSpcReduction="10000"/>
          </a:bodyPr>
          <a:lstStyle/>
          <a:p>
            <a:pPr algn="just">
              <a:lnSpc>
                <a:spcPct val="170000"/>
              </a:lnSpc>
              <a:buFont typeface="Wingdings" panose="05000000000000000000" pitchFamily="2" charset="2"/>
              <a:buChar char="Ø"/>
            </a:pPr>
            <a:r>
              <a:rPr lang="en-GB" sz="2400" b="0" i="0" dirty="0">
                <a:effectLst/>
                <a:latin typeface="Times New Roman" panose="02020603050405020304" pitchFamily="18" charset="0"/>
                <a:cs typeface="Times New Roman" panose="02020603050405020304" pitchFamily="18" charset="0"/>
              </a:rPr>
              <a:t>the BBC is regulated by Ofcom.</a:t>
            </a:r>
          </a:p>
          <a:p>
            <a:pPr algn="just">
              <a:lnSpc>
                <a:spcPct val="170000"/>
              </a:lnSpc>
              <a:buFont typeface="Wingdings" panose="05000000000000000000" pitchFamily="2" charset="2"/>
              <a:buChar char="Ø"/>
            </a:pPr>
            <a:r>
              <a:rPr lang="en-GB" sz="2400" b="0" i="0" dirty="0">
                <a:effectLst/>
                <a:latin typeface="Times New Roman" panose="02020603050405020304" pitchFamily="18" charset="0"/>
                <a:cs typeface="Times New Roman" panose="02020603050405020304" pitchFamily="18" charset="0"/>
              </a:rPr>
              <a:t>Ofcom’s key regulations includes:</a:t>
            </a:r>
          </a:p>
          <a:p>
            <a:pPr marL="514350" indent="-514350" algn="just">
              <a:lnSpc>
                <a:spcPct val="170000"/>
              </a:lnSpc>
              <a:buFont typeface="+mj-lt"/>
              <a:buAutoNum type="romanLcPeriod"/>
            </a:pPr>
            <a:r>
              <a:rPr lang="en-GB" sz="2400" b="0" i="0" dirty="0">
                <a:effectLst/>
                <a:latin typeface="Times New Roman" panose="02020603050405020304" pitchFamily="18" charset="0"/>
                <a:cs typeface="Times New Roman" panose="02020603050405020304" pitchFamily="18" charset="0"/>
              </a:rPr>
              <a:t>Broadcasting Standards</a:t>
            </a:r>
          </a:p>
          <a:p>
            <a:pPr marL="514350" indent="-514350" algn="just">
              <a:lnSpc>
                <a:spcPct val="170000"/>
              </a:lnSpc>
              <a:buFont typeface="+mj-lt"/>
              <a:buAutoNum type="romanLcPeriod"/>
            </a:pPr>
            <a:r>
              <a:rPr lang="en-GB" sz="2400" b="0" i="0" dirty="0">
                <a:effectLst/>
                <a:latin typeface="Times New Roman" panose="02020603050405020304" pitchFamily="18" charset="0"/>
                <a:cs typeface="Times New Roman" panose="02020603050405020304" pitchFamily="18" charset="0"/>
              </a:rPr>
              <a:t>Compliance and Licensing</a:t>
            </a:r>
          </a:p>
          <a:p>
            <a:pPr marL="514350" indent="-514350" algn="just">
              <a:lnSpc>
                <a:spcPct val="170000"/>
              </a:lnSpc>
              <a:buFont typeface="+mj-lt"/>
              <a:buAutoNum type="romanLcPeriod"/>
            </a:pPr>
            <a:r>
              <a:rPr lang="en-GB" sz="2400" b="0" i="0" dirty="0">
                <a:effectLst/>
                <a:latin typeface="Times New Roman" panose="02020603050405020304" pitchFamily="18" charset="0"/>
                <a:cs typeface="Times New Roman" panose="02020603050405020304" pitchFamily="18" charset="0"/>
              </a:rPr>
              <a:t>Competition and Market Impact</a:t>
            </a:r>
          </a:p>
          <a:p>
            <a:pPr marL="514350" indent="-514350" algn="just">
              <a:lnSpc>
                <a:spcPct val="170000"/>
              </a:lnSpc>
              <a:buFont typeface="+mj-lt"/>
              <a:buAutoNum type="romanLcPeriod"/>
            </a:pPr>
            <a:r>
              <a:rPr lang="en-GB" sz="2400" b="0" i="0" dirty="0">
                <a:effectLst/>
                <a:latin typeface="Times New Roman" panose="02020603050405020304" pitchFamily="18" charset="0"/>
                <a:cs typeface="Times New Roman" panose="02020603050405020304" pitchFamily="18" charset="0"/>
              </a:rPr>
              <a:t>Performance and Accountability</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441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A273-0BDB-2831-BC60-38DC74983D42}"/>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Impact of HR strategies of Tesco PLC</a:t>
            </a:r>
          </a:p>
        </p:txBody>
      </p:sp>
      <p:sp>
        <p:nvSpPr>
          <p:cNvPr id="3" name="Text Placeholder 2">
            <a:extLst>
              <a:ext uri="{FF2B5EF4-FFF2-40B4-BE49-F238E27FC236}">
                <a16:creationId xmlns:a16="http://schemas.microsoft.com/office/drawing/2014/main" id="{91DB6A6A-8DDA-9821-74BD-5233899AB2E7}"/>
              </a:ext>
            </a:extLst>
          </p:cNvPr>
          <p:cNvSpPr>
            <a:spLocks noGrp="1"/>
          </p:cNvSpPr>
          <p:nvPr>
            <p:ph type="body" idx="1"/>
          </p:nvPr>
        </p:nvSpPr>
        <p:spPr>
          <a:solidFill>
            <a:schemeClr val="accent3">
              <a:lumMod val="20000"/>
              <a:lumOff val="80000"/>
            </a:schemeClr>
          </a:solidFill>
        </p:spPr>
        <p:txBody>
          <a:bodyPr>
            <a:normAutofit/>
          </a:bodyPr>
          <a:lstStyle/>
          <a:p>
            <a:pPr algn="ctr"/>
            <a:r>
              <a:rPr lang="en-IN" sz="2000" dirty="0">
                <a:latin typeface="Times New Roman" panose="02020603050405020304" pitchFamily="18" charset="0"/>
                <a:cs typeface="Times New Roman" panose="02020603050405020304" pitchFamily="18" charset="0"/>
              </a:rPr>
              <a:t>Positive Impact</a:t>
            </a:r>
          </a:p>
        </p:txBody>
      </p:sp>
      <p:sp>
        <p:nvSpPr>
          <p:cNvPr id="4" name="Content Placeholder 3">
            <a:extLst>
              <a:ext uri="{FF2B5EF4-FFF2-40B4-BE49-F238E27FC236}">
                <a16:creationId xmlns:a16="http://schemas.microsoft.com/office/drawing/2014/main" id="{6C67E836-5DDF-268C-1AAB-D1B3088BE786}"/>
              </a:ext>
            </a:extLst>
          </p:cNvPr>
          <p:cNvSpPr>
            <a:spLocks noGrp="1"/>
          </p:cNvSpPr>
          <p:nvPr>
            <p:ph sz="half" idx="2"/>
          </p:nvPr>
        </p:nvSpPr>
        <p:spPr/>
        <p:txBody>
          <a:bodyPr>
            <a:normAutofit fontScale="92500"/>
          </a:bodyPr>
          <a:lstStyle/>
          <a:p>
            <a:pPr algn="just">
              <a:lnSpc>
                <a:spcPct val="150000"/>
              </a:lnSpc>
            </a:pPr>
            <a:r>
              <a:rPr lang="en-GB" sz="2000" b="0" i="0" dirty="0">
                <a:effectLst/>
                <a:latin typeface="Times New Roman" panose="02020603050405020304" pitchFamily="18" charset="0"/>
                <a:cs typeface="Times New Roman" panose="02020603050405020304" pitchFamily="18" charset="0"/>
              </a:rPr>
              <a:t>focus on fostering employee engagement and satisfaction</a:t>
            </a:r>
          </a:p>
          <a:p>
            <a:pPr algn="just">
              <a:lnSpc>
                <a:spcPct val="150000"/>
              </a:lnSpc>
            </a:pPr>
            <a:r>
              <a:rPr lang="en-GB" sz="2000" b="0" i="0" dirty="0">
                <a:effectLst/>
                <a:latin typeface="Times New Roman" panose="02020603050405020304" pitchFamily="18" charset="0"/>
                <a:cs typeface="Times New Roman" panose="02020603050405020304" pitchFamily="18" charset="0"/>
              </a:rPr>
              <a:t>help attract and retain top talent</a:t>
            </a:r>
          </a:p>
          <a:p>
            <a:pPr algn="just">
              <a:lnSpc>
                <a:spcPct val="150000"/>
              </a:lnSpc>
            </a:pPr>
            <a:r>
              <a:rPr lang="en-GB" sz="2000" b="0" i="0" dirty="0">
                <a:effectLst/>
                <a:latin typeface="Times New Roman" panose="02020603050405020304" pitchFamily="18" charset="0"/>
                <a:cs typeface="Times New Roman" panose="02020603050405020304" pitchFamily="18" charset="0"/>
              </a:rPr>
              <a:t>promote diversity and inclusion in the workplace</a:t>
            </a: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b="0" i="0" dirty="0">
                <a:effectLst/>
                <a:latin typeface="Times New Roman" panose="02020603050405020304" pitchFamily="18" charset="0"/>
                <a:cs typeface="Times New Roman" panose="02020603050405020304" pitchFamily="18" charset="0"/>
              </a:rPr>
              <a:t>Offers training programs, leadership development initiatives, and career advancement opportunities</a:t>
            </a:r>
            <a:endParaRPr lang="en-IN" sz="20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859C393E-FD0C-DD9D-3E28-A3F5887E2BFB}"/>
              </a:ext>
            </a:extLst>
          </p:cNvPr>
          <p:cNvSpPr>
            <a:spLocks noGrp="1"/>
          </p:cNvSpPr>
          <p:nvPr>
            <p:ph type="body" sz="quarter" idx="3"/>
          </p:nvPr>
        </p:nvSpPr>
        <p:spPr>
          <a:solidFill>
            <a:schemeClr val="accent3">
              <a:lumMod val="20000"/>
              <a:lumOff val="80000"/>
            </a:schemeClr>
          </a:solidFill>
        </p:spPr>
        <p:txBody>
          <a:bodyPr>
            <a:normAutofit/>
          </a:bodyPr>
          <a:lstStyle/>
          <a:p>
            <a:pPr algn="ctr"/>
            <a:r>
              <a:rPr lang="en-IN" sz="2000" dirty="0">
                <a:latin typeface="Times New Roman" panose="02020603050405020304" pitchFamily="18" charset="0"/>
                <a:cs typeface="Times New Roman" panose="02020603050405020304" pitchFamily="18" charset="0"/>
              </a:rPr>
              <a:t>Negative Impact</a:t>
            </a:r>
          </a:p>
        </p:txBody>
      </p:sp>
      <p:sp>
        <p:nvSpPr>
          <p:cNvPr id="6" name="Content Placeholder 5">
            <a:extLst>
              <a:ext uri="{FF2B5EF4-FFF2-40B4-BE49-F238E27FC236}">
                <a16:creationId xmlns:a16="http://schemas.microsoft.com/office/drawing/2014/main" id="{64F699A3-07CF-AD77-2AB2-C465E46BE027}"/>
              </a:ext>
            </a:extLst>
          </p:cNvPr>
          <p:cNvSpPr>
            <a:spLocks noGrp="1"/>
          </p:cNvSpPr>
          <p:nvPr>
            <p:ph sz="quarter" idx="4"/>
          </p:nvPr>
        </p:nvSpPr>
        <p:spPr/>
        <p:txBody>
          <a:bodyPr>
            <a:normAutofit fontScale="92500"/>
          </a:bodyPr>
          <a:lstStyle/>
          <a:p>
            <a:pPr algn="just">
              <a:lnSpc>
                <a:spcPct val="150000"/>
              </a:lnSpc>
            </a:pPr>
            <a:r>
              <a:rPr lang="en-IN" sz="2000" b="0" i="0" dirty="0">
                <a:effectLst/>
                <a:latin typeface="Times New Roman" panose="02020603050405020304" pitchFamily="18" charset="0"/>
                <a:cs typeface="Times New Roman" panose="02020603050405020304" pitchFamily="18" charset="0"/>
              </a:rPr>
              <a:t>Lack of Flexibility</a:t>
            </a:r>
          </a:p>
          <a:p>
            <a:pPr algn="just">
              <a:lnSpc>
                <a:spcPct val="150000"/>
              </a:lnSpc>
            </a:pPr>
            <a:r>
              <a:rPr lang="en-IN" sz="2000" b="0" i="0" dirty="0">
                <a:effectLst/>
                <a:latin typeface="Times New Roman" panose="02020603050405020304" pitchFamily="18" charset="0"/>
                <a:cs typeface="Times New Roman" panose="02020603050405020304" pitchFamily="18" charset="0"/>
              </a:rPr>
              <a:t>Inadequate Communication</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b="0" i="0" dirty="0">
                <a:effectLst/>
                <a:latin typeface="Times New Roman" panose="02020603050405020304" pitchFamily="18" charset="0"/>
                <a:cs typeface="Times New Roman" panose="02020603050405020304" pitchFamily="18" charset="0"/>
              </a:rPr>
              <a:t>may not provide sufficient advancement opportunities for all employees.</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IN" sz="2000" b="0" i="0" dirty="0">
                <a:effectLst/>
                <a:latin typeface="Times New Roman" panose="02020603050405020304" pitchFamily="18" charset="0"/>
                <a:cs typeface="Times New Roman" panose="02020603050405020304" pitchFamily="18" charset="0"/>
              </a:rPr>
              <a:t>Inconsistent Implementation</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446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4DEBF-3D22-7115-70DF-B42EDE0F7FE4}"/>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Impact of HR Strategies of BBC</a:t>
            </a:r>
          </a:p>
        </p:txBody>
      </p:sp>
      <p:sp>
        <p:nvSpPr>
          <p:cNvPr id="3" name="Text Placeholder 2">
            <a:extLst>
              <a:ext uri="{FF2B5EF4-FFF2-40B4-BE49-F238E27FC236}">
                <a16:creationId xmlns:a16="http://schemas.microsoft.com/office/drawing/2014/main" id="{A5216367-DC8B-F381-6BF2-5F9CCA498D61}"/>
              </a:ext>
            </a:extLst>
          </p:cNvPr>
          <p:cNvSpPr>
            <a:spLocks noGrp="1"/>
          </p:cNvSpPr>
          <p:nvPr>
            <p:ph type="body" idx="1"/>
          </p:nvPr>
        </p:nvSpPr>
        <p:spPr>
          <a:solidFill>
            <a:schemeClr val="accent3">
              <a:lumMod val="20000"/>
              <a:lumOff val="80000"/>
            </a:schemeClr>
          </a:solidFill>
        </p:spPr>
        <p:txBody>
          <a:bodyPr/>
          <a:lstStyle/>
          <a:p>
            <a:pPr algn="ctr"/>
            <a:r>
              <a:rPr lang="en-IN" dirty="0">
                <a:latin typeface="Times New Roman" panose="02020603050405020304" pitchFamily="18" charset="0"/>
                <a:cs typeface="Times New Roman" panose="02020603050405020304" pitchFamily="18" charset="0"/>
              </a:rPr>
              <a:t>Positive impact</a:t>
            </a:r>
          </a:p>
        </p:txBody>
      </p:sp>
      <p:sp>
        <p:nvSpPr>
          <p:cNvPr id="4" name="Content Placeholder 3">
            <a:extLst>
              <a:ext uri="{FF2B5EF4-FFF2-40B4-BE49-F238E27FC236}">
                <a16:creationId xmlns:a16="http://schemas.microsoft.com/office/drawing/2014/main" id="{E26C836B-E4D2-B509-A3A4-3D00A44C01B9}"/>
              </a:ext>
            </a:extLst>
          </p:cNvPr>
          <p:cNvSpPr>
            <a:spLocks noGrp="1"/>
          </p:cNvSpPr>
          <p:nvPr>
            <p:ph sz="half" idx="2"/>
          </p:nvPr>
        </p:nvSpPr>
        <p:spPr/>
        <p:txBody>
          <a:bodyPr>
            <a:noAutofit/>
          </a:bodyPr>
          <a:lstStyle/>
          <a:p>
            <a:pPr algn="just">
              <a:lnSpc>
                <a:spcPct val="150000"/>
              </a:lnSpc>
              <a:buFont typeface="Wingdings" panose="05000000000000000000" pitchFamily="2" charset="2"/>
              <a:buChar char="§"/>
            </a:pPr>
            <a:r>
              <a:rPr lang="en-GB" sz="1900" b="0" i="0" dirty="0">
                <a:effectLst/>
                <a:latin typeface="Times New Roman" panose="02020603050405020304" pitchFamily="18" charset="0"/>
                <a:cs typeface="Times New Roman" panose="02020603050405020304" pitchFamily="18" charset="0"/>
              </a:rPr>
              <a:t>Strong Talent Acquisition</a:t>
            </a:r>
          </a:p>
          <a:p>
            <a:pPr algn="just">
              <a:lnSpc>
                <a:spcPct val="150000"/>
              </a:lnSpc>
              <a:buFont typeface="Wingdings" panose="05000000000000000000" pitchFamily="2" charset="2"/>
              <a:buChar char="§"/>
            </a:pPr>
            <a:r>
              <a:rPr lang="en-GB" sz="1900" b="0" i="0" dirty="0">
                <a:effectLst/>
                <a:latin typeface="Times New Roman" panose="02020603050405020304" pitchFamily="18" charset="0"/>
                <a:cs typeface="Times New Roman" panose="02020603050405020304" pitchFamily="18" charset="0"/>
              </a:rPr>
              <a:t>Employee Development &amp; Growth</a:t>
            </a:r>
          </a:p>
          <a:p>
            <a:pPr algn="just">
              <a:lnSpc>
                <a:spcPct val="150000"/>
              </a:lnSpc>
              <a:buFont typeface="Wingdings" panose="05000000000000000000" pitchFamily="2" charset="2"/>
              <a:buChar char="§"/>
            </a:pPr>
            <a:r>
              <a:rPr lang="en-GB" sz="1900" b="0" i="0" dirty="0">
                <a:effectLst/>
                <a:latin typeface="Times New Roman" panose="02020603050405020304" pitchFamily="18" charset="0"/>
                <a:cs typeface="Times New Roman" panose="02020603050405020304" pitchFamily="18" charset="0"/>
              </a:rPr>
              <a:t>Inclusive Work Environment</a:t>
            </a:r>
          </a:p>
          <a:p>
            <a:pPr algn="just">
              <a:lnSpc>
                <a:spcPct val="150000"/>
              </a:lnSpc>
              <a:buFont typeface="Wingdings" panose="05000000000000000000" pitchFamily="2" charset="2"/>
              <a:buChar char="§"/>
            </a:pPr>
            <a:r>
              <a:rPr lang="en-GB" sz="1900" b="0" i="0" dirty="0">
                <a:effectLst/>
                <a:latin typeface="Times New Roman" panose="02020603050405020304" pitchFamily="18" charset="0"/>
                <a:cs typeface="Times New Roman" panose="02020603050405020304" pitchFamily="18" charset="0"/>
              </a:rPr>
              <a:t>Employee Engagement /Motivation</a:t>
            </a:r>
          </a:p>
          <a:p>
            <a:pPr algn="just">
              <a:lnSpc>
                <a:spcPct val="150000"/>
              </a:lnSpc>
              <a:buFont typeface="Wingdings" panose="05000000000000000000" pitchFamily="2" charset="2"/>
              <a:buChar char="§"/>
            </a:pPr>
            <a:r>
              <a:rPr lang="en-GB" sz="1900" b="0" i="0" dirty="0">
                <a:effectLst/>
                <a:latin typeface="Times New Roman" panose="02020603050405020304" pitchFamily="18" charset="0"/>
                <a:cs typeface="Times New Roman" panose="02020603050405020304" pitchFamily="18" charset="0"/>
              </a:rPr>
              <a:t>Talent Retention</a:t>
            </a:r>
          </a:p>
          <a:p>
            <a:pPr algn="just">
              <a:lnSpc>
                <a:spcPct val="150000"/>
              </a:lnSpc>
              <a:buFont typeface="Wingdings" panose="05000000000000000000" pitchFamily="2" charset="2"/>
              <a:buChar char="§"/>
            </a:pPr>
            <a:r>
              <a:rPr lang="en-GB" sz="1900" b="0" i="0" dirty="0">
                <a:effectLst/>
                <a:latin typeface="Times New Roman" panose="02020603050405020304" pitchFamily="18" charset="0"/>
                <a:cs typeface="Times New Roman" panose="02020603050405020304" pitchFamily="18" charset="0"/>
              </a:rPr>
              <a:t>Reputation and Public Trust</a:t>
            </a:r>
          </a:p>
        </p:txBody>
      </p:sp>
      <p:sp>
        <p:nvSpPr>
          <p:cNvPr id="5" name="Text Placeholder 4">
            <a:extLst>
              <a:ext uri="{FF2B5EF4-FFF2-40B4-BE49-F238E27FC236}">
                <a16:creationId xmlns:a16="http://schemas.microsoft.com/office/drawing/2014/main" id="{0F1AD41A-BF98-5109-819F-394918B9C33F}"/>
              </a:ext>
            </a:extLst>
          </p:cNvPr>
          <p:cNvSpPr>
            <a:spLocks noGrp="1"/>
          </p:cNvSpPr>
          <p:nvPr>
            <p:ph type="body" sz="quarter" idx="3"/>
          </p:nvPr>
        </p:nvSpPr>
        <p:spPr>
          <a:solidFill>
            <a:schemeClr val="accent3">
              <a:lumMod val="20000"/>
              <a:lumOff val="80000"/>
            </a:schemeClr>
          </a:solidFill>
        </p:spPr>
        <p:txBody>
          <a:bodyPr/>
          <a:lstStyle/>
          <a:p>
            <a:pPr algn="ctr"/>
            <a:r>
              <a:rPr lang="en-IN" dirty="0">
                <a:latin typeface="Times New Roman" panose="02020603050405020304" pitchFamily="18" charset="0"/>
                <a:cs typeface="Times New Roman" panose="02020603050405020304" pitchFamily="18" charset="0"/>
              </a:rPr>
              <a:t>Negative impact</a:t>
            </a:r>
          </a:p>
        </p:txBody>
      </p:sp>
      <p:sp>
        <p:nvSpPr>
          <p:cNvPr id="6" name="Content Placeholder 5">
            <a:extLst>
              <a:ext uri="{FF2B5EF4-FFF2-40B4-BE49-F238E27FC236}">
                <a16:creationId xmlns:a16="http://schemas.microsoft.com/office/drawing/2014/main" id="{D8196AAD-3170-3952-BB3A-BE6F0B54BB3C}"/>
              </a:ext>
            </a:extLst>
          </p:cNvPr>
          <p:cNvSpPr>
            <a:spLocks noGrp="1"/>
          </p:cNvSpPr>
          <p:nvPr>
            <p:ph sz="quarter" idx="4"/>
          </p:nvPr>
        </p:nvSpPr>
        <p:spPr/>
        <p:txBody>
          <a:bodyPr>
            <a:normAutofit fontScale="92500"/>
          </a:bodyPr>
          <a:lstStyle/>
          <a:p>
            <a:pPr algn="just">
              <a:lnSpc>
                <a:spcPct val="150000"/>
              </a:lnSpc>
              <a:buFont typeface="Wingdings" panose="05000000000000000000" pitchFamily="2" charset="2"/>
              <a:buChar char="§"/>
            </a:pPr>
            <a:r>
              <a:rPr lang="en-GB" sz="2000" b="0" i="0" dirty="0">
                <a:effectLst/>
                <a:latin typeface="Times New Roman" panose="02020603050405020304" pitchFamily="18" charset="0"/>
                <a:cs typeface="Times New Roman" panose="02020603050405020304" pitchFamily="18" charset="0"/>
              </a:rPr>
              <a:t>Limited Diversity Progress</a:t>
            </a:r>
          </a:p>
          <a:p>
            <a:pPr algn="just">
              <a:lnSpc>
                <a:spcPct val="150000"/>
              </a:lnSpc>
              <a:buFont typeface="Wingdings" panose="05000000000000000000" pitchFamily="2" charset="2"/>
              <a:buChar char="§"/>
            </a:pPr>
            <a:r>
              <a:rPr lang="en-GB" sz="2000" b="0" i="0" dirty="0">
                <a:effectLst/>
                <a:latin typeface="Times New Roman" panose="02020603050405020304" pitchFamily="18" charset="0"/>
                <a:cs typeface="Times New Roman" panose="02020603050405020304" pitchFamily="18" charset="0"/>
              </a:rPr>
              <a:t>Rigidity in Performance Management</a:t>
            </a:r>
          </a:p>
          <a:p>
            <a:pPr algn="just">
              <a:lnSpc>
                <a:spcPct val="150000"/>
              </a:lnSpc>
              <a:buFont typeface="Wingdings" panose="05000000000000000000" pitchFamily="2" charset="2"/>
              <a:buChar char="§"/>
            </a:pPr>
            <a:r>
              <a:rPr lang="en-GB" sz="2000" b="0" i="0" dirty="0">
                <a:effectLst/>
                <a:latin typeface="Times New Roman" panose="02020603050405020304" pitchFamily="18" charset="0"/>
                <a:cs typeface="Times New Roman" panose="02020603050405020304" pitchFamily="18" charset="0"/>
              </a:rPr>
              <a:t>Limited Employee Voice</a:t>
            </a:r>
          </a:p>
          <a:p>
            <a:pPr algn="just">
              <a:lnSpc>
                <a:spcPct val="150000"/>
              </a:lnSpc>
              <a:buFont typeface="Wingdings" panose="05000000000000000000" pitchFamily="2" charset="2"/>
              <a:buChar char="§"/>
            </a:pPr>
            <a:r>
              <a:rPr lang="en-GB" sz="2000" b="0" i="0" dirty="0">
                <a:effectLst/>
                <a:latin typeface="Times New Roman" panose="02020603050405020304" pitchFamily="18" charset="0"/>
                <a:cs typeface="Times New Roman" panose="02020603050405020304" pitchFamily="18" charset="0"/>
              </a:rPr>
              <a:t>Resistance to Technological Change</a:t>
            </a:r>
          </a:p>
          <a:p>
            <a:pPr algn="just">
              <a:lnSpc>
                <a:spcPct val="150000"/>
              </a:lnSpc>
              <a:buFont typeface="Wingdings" panose="05000000000000000000" pitchFamily="2" charset="2"/>
              <a:buChar char="§"/>
            </a:pPr>
            <a:r>
              <a:rPr lang="en-GB" sz="2000" b="0" i="0" dirty="0">
                <a:effectLst/>
                <a:latin typeface="Times New Roman" panose="02020603050405020304" pitchFamily="18" charset="0"/>
                <a:cs typeface="Times New Roman" panose="02020603050405020304" pitchFamily="18" charset="0"/>
              </a:rPr>
              <a:t>Work-Life Balance and Stress</a:t>
            </a:r>
          </a:p>
          <a:p>
            <a:pPr algn="just">
              <a:lnSpc>
                <a:spcPct val="150000"/>
              </a:lnSpc>
              <a:buFont typeface="Wingdings" panose="05000000000000000000" pitchFamily="2" charset="2"/>
              <a:buChar char="§"/>
            </a:pPr>
            <a:r>
              <a:rPr lang="en-GB" sz="2000" b="0" i="0" dirty="0">
                <a:effectLst/>
                <a:latin typeface="Times New Roman" panose="02020603050405020304" pitchFamily="18" charset="0"/>
                <a:cs typeface="Times New Roman" panose="02020603050405020304" pitchFamily="18" charset="0"/>
              </a:rPr>
              <a:t>Evolving Workforce Skills success.</a:t>
            </a:r>
          </a:p>
          <a:p>
            <a:pPr algn="just">
              <a:lnSpc>
                <a:spcPct val="150000"/>
              </a:lnSpc>
              <a:buFont typeface="Wingdings" panose="05000000000000000000" pitchFamily="2" charset="2"/>
              <a:buChar char="§"/>
            </a:pP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6154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F1A37-F093-A6A4-3C65-F99846D81584}"/>
              </a:ext>
            </a:extLst>
          </p:cNvPr>
          <p:cNvSpPr>
            <a:spLocks noGrp="1"/>
          </p:cNvSpPr>
          <p:nvPr>
            <p:ph type="title"/>
          </p:nvPr>
        </p:nvSpPr>
        <p:spPr>
          <a:xfrm>
            <a:off x="457200" y="274638"/>
            <a:ext cx="8229600" cy="868362"/>
          </a:xfrm>
        </p:spPr>
        <p:txBody>
          <a:bodyPr>
            <a:normAutofit/>
          </a:bodyPr>
          <a:lstStyle/>
          <a:p>
            <a:r>
              <a:rPr lang="en-IN" sz="4000"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7E0DBE-2B10-B632-EED7-04E5FC285356}"/>
              </a:ext>
            </a:extLst>
          </p:cNvPr>
          <p:cNvSpPr>
            <a:spLocks noGrp="1"/>
          </p:cNvSpPr>
          <p:nvPr>
            <p:ph idx="1"/>
          </p:nvPr>
        </p:nvSpPr>
        <p:spPr>
          <a:xfrm>
            <a:off x="457200" y="1143000"/>
            <a:ext cx="8229600" cy="4983163"/>
          </a:xfrm>
        </p:spPr>
        <p:txBody>
          <a:bodyPr>
            <a:norm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The plans and actions carried out by a company to efficiently manage its human resources are referred to as HR strategy.</a:t>
            </a:r>
          </a:p>
          <a:p>
            <a:pPr marL="0" indent="0" algn="just">
              <a:lnSpc>
                <a:spcPct val="150000"/>
              </a:lnSpc>
              <a:buNone/>
            </a:pPr>
            <a:r>
              <a:rPr lang="en-GB" sz="2000" dirty="0">
                <a:latin typeface="Times New Roman" panose="02020603050405020304" pitchFamily="18" charset="0"/>
                <a:cs typeface="Times New Roman" panose="02020603050405020304" pitchFamily="18" charset="0"/>
              </a:rPr>
              <a:t> Tesco PLC's HR initiatives have prioritised hiring and retaining top talent, fostering employee growth and development, promoting diversity and inclusion, and putting the needs of customers first. The BBC, on the other hand, has prioritised staff development, diversity and inclusion, employee engagement, and public trust in its human resources initiatives. </a:t>
            </a:r>
          </a:p>
          <a:p>
            <a:pPr marL="0" indent="0" algn="just">
              <a:lnSpc>
                <a:spcPct val="150000"/>
              </a:lnSpc>
              <a:buNone/>
            </a:pPr>
            <a:r>
              <a:rPr lang="en-GB" sz="2000" dirty="0">
                <a:latin typeface="Times New Roman" panose="02020603050405020304" pitchFamily="18" charset="0"/>
                <a:cs typeface="Times New Roman" panose="02020603050405020304" pitchFamily="18" charset="0"/>
              </a:rPr>
              <a:t>Further improvements in areas like performance management, learning and development alignment, employee empowerment, and succession planning would be beneficial to both organisations.</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0818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071F2-8FC0-06F9-C3E1-BFF04AC21F85}"/>
              </a:ext>
            </a:extLst>
          </p:cNvPr>
          <p:cNvSpPr>
            <a:spLocks noGrp="1"/>
          </p:cNvSpPr>
          <p:nvPr>
            <p:ph type="title"/>
          </p:nvPr>
        </p:nvSpPr>
        <p:spPr>
          <a:xfrm>
            <a:off x="457200" y="274638"/>
            <a:ext cx="8229600" cy="792162"/>
          </a:xfrm>
        </p:spPr>
        <p:txBody>
          <a:bodyPr>
            <a:normAutofit/>
          </a:bodyPr>
          <a:lstStyle/>
          <a:p>
            <a:r>
              <a:rPr lang="en-IN" sz="4000" dirty="0">
                <a:latin typeface="Times New Roman" panose="02020603050405020304" pitchFamily="18" charset="0"/>
                <a:cs typeface="Times New Roman" panose="02020603050405020304" pitchFamily="18" charset="0"/>
              </a:rPr>
              <a:t>Recommendation</a:t>
            </a:r>
          </a:p>
        </p:txBody>
      </p:sp>
      <p:sp>
        <p:nvSpPr>
          <p:cNvPr id="3" name="Text Placeholder 2">
            <a:extLst>
              <a:ext uri="{FF2B5EF4-FFF2-40B4-BE49-F238E27FC236}">
                <a16:creationId xmlns:a16="http://schemas.microsoft.com/office/drawing/2014/main" id="{3869972B-6250-55BA-A37C-D182CC5DA360}"/>
              </a:ext>
            </a:extLst>
          </p:cNvPr>
          <p:cNvSpPr>
            <a:spLocks noGrp="1"/>
          </p:cNvSpPr>
          <p:nvPr>
            <p:ph type="body" idx="1"/>
          </p:nvPr>
        </p:nvSpPr>
        <p:spPr>
          <a:xfrm>
            <a:off x="472751" y="1075806"/>
            <a:ext cx="4040188" cy="522287"/>
          </a:xfrm>
          <a:solidFill>
            <a:schemeClr val="accent3">
              <a:lumMod val="20000"/>
              <a:lumOff val="80000"/>
            </a:schemeClr>
          </a:solidFill>
        </p:spPr>
        <p:txBody>
          <a:bodyPr/>
          <a:lstStyle/>
          <a:p>
            <a:pPr algn="ctr"/>
            <a:r>
              <a:rPr lang="en-IN" b="0" dirty="0">
                <a:latin typeface="Times New Roman" panose="02020603050405020304" pitchFamily="18" charset="0"/>
                <a:cs typeface="Times New Roman" panose="02020603050405020304" pitchFamily="18" charset="0"/>
              </a:rPr>
              <a:t>Tesco PLC</a:t>
            </a:r>
          </a:p>
        </p:txBody>
      </p:sp>
      <p:sp>
        <p:nvSpPr>
          <p:cNvPr id="4" name="Content Placeholder 3">
            <a:extLst>
              <a:ext uri="{FF2B5EF4-FFF2-40B4-BE49-F238E27FC236}">
                <a16:creationId xmlns:a16="http://schemas.microsoft.com/office/drawing/2014/main" id="{EDFAF345-9504-7E32-BE03-32D53C3375EE}"/>
              </a:ext>
            </a:extLst>
          </p:cNvPr>
          <p:cNvSpPr>
            <a:spLocks noGrp="1"/>
          </p:cNvSpPr>
          <p:nvPr>
            <p:ph sz="half" idx="2"/>
          </p:nvPr>
        </p:nvSpPr>
        <p:spPr>
          <a:xfrm>
            <a:off x="457200" y="1790926"/>
            <a:ext cx="4040188" cy="4792436"/>
          </a:xfrm>
        </p:spPr>
        <p:txBody>
          <a:bodyPr>
            <a:noAutofit/>
          </a:bodyPr>
          <a:lstStyle/>
          <a:p>
            <a:pPr algn="just">
              <a:lnSpc>
                <a:spcPct val="150000"/>
              </a:lnSpc>
            </a:pPr>
            <a:r>
              <a:rPr lang="en-GB" sz="1500" dirty="0">
                <a:latin typeface="Times New Roman" panose="02020603050405020304" pitchFamily="18" charset="0"/>
                <a:cs typeface="Times New Roman" panose="02020603050405020304" pitchFamily="18" charset="0"/>
              </a:rPr>
              <a:t>Permit the organisation to adjust to market trends, technology developments, and shifting consumer tastes. </a:t>
            </a:r>
          </a:p>
          <a:p>
            <a:pPr algn="just">
              <a:lnSpc>
                <a:spcPct val="150000"/>
              </a:lnSpc>
            </a:pPr>
            <a:r>
              <a:rPr lang="en-GB" sz="1500" dirty="0">
                <a:latin typeface="Times New Roman" panose="02020603050405020304" pitchFamily="18" charset="0"/>
                <a:cs typeface="Times New Roman" panose="02020603050405020304" pitchFamily="18" charset="0"/>
              </a:rPr>
              <a:t>Tesco ought to cultivate an environment that values employee input and active participation. </a:t>
            </a:r>
          </a:p>
          <a:p>
            <a:pPr algn="just">
              <a:lnSpc>
                <a:spcPct val="150000"/>
              </a:lnSpc>
            </a:pPr>
            <a:r>
              <a:rPr lang="en-GB" sz="1500" dirty="0">
                <a:latin typeface="Times New Roman" panose="02020603050405020304" pitchFamily="18" charset="0"/>
                <a:cs typeface="Times New Roman" panose="02020603050405020304" pitchFamily="18" charset="0"/>
              </a:rPr>
              <a:t>Implementing regular feedback mechanisms</a:t>
            </a:r>
          </a:p>
          <a:p>
            <a:pPr algn="just">
              <a:lnSpc>
                <a:spcPct val="150000"/>
              </a:lnSpc>
            </a:pPr>
            <a:r>
              <a:rPr lang="en-GB" sz="1500" dirty="0">
                <a:latin typeface="Times New Roman" panose="02020603050405020304" pitchFamily="18" charset="0"/>
                <a:cs typeface="Times New Roman" panose="02020603050405020304" pitchFamily="18" charset="0"/>
              </a:rPr>
              <a:t>Diversity and inclusion programmes </a:t>
            </a:r>
          </a:p>
          <a:p>
            <a:pPr algn="just">
              <a:lnSpc>
                <a:spcPct val="150000"/>
              </a:lnSpc>
            </a:pPr>
            <a:r>
              <a:rPr lang="en-GB" sz="1500" dirty="0">
                <a:latin typeface="Times New Roman" panose="02020603050405020304" pitchFamily="18" charset="0"/>
                <a:cs typeface="Times New Roman" panose="02020603050405020304" pitchFamily="18" charset="0"/>
              </a:rPr>
              <a:t>Align learning and growth with strategic objectives</a:t>
            </a:r>
          </a:p>
          <a:p>
            <a:pPr algn="just">
              <a:lnSpc>
                <a:spcPct val="150000"/>
              </a:lnSpc>
            </a:pPr>
            <a:r>
              <a:rPr lang="en-IN" sz="1500" dirty="0">
                <a:latin typeface="Times New Roman" panose="02020603050405020304" pitchFamily="18" charset="0"/>
                <a:cs typeface="Times New Roman" panose="02020603050405020304" pitchFamily="18" charset="0"/>
              </a:rPr>
              <a:t>Accept technological progress</a:t>
            </a:r>
          </a:p>
        </p:txBody>
      </p:sp>
      <p:sp>
        <p:nvSpPr>
          <p:cNvPr id="5" name="Text Placeholder 4">
            <a:extLst>
              <a:ext uri="{FF2B5EF4-FFF2-40B4-BE49-F238E27FC236}">
                <a16:creationId xmlns:a16="http://schemas.microsoft.com/office/drawing/2014/main" id="{81D15CC0-597D-C613-D72E-36B54CBA4875}"/>
              </a:ext>
            </a:extLst>
          </p:cNvPr>
          <p:cNvSpPr>
            <a:spLocks noGrp="1"/>
          </p:cNvSpPr>
          <p:nvPr>
            <p:ph type="body" sz="quarter" idx="3"/>
          </p:nvPr>
        </p:nvSpPr>
        <p:spPr>
          <a:xfrm>
            <a:off x="4645024" y="1075806"/>
            <a:ext cx="4041775" cy="522287"/>
          </a:xfrm>
          <a:solidFill>
            <a:schemeClr val="accent3">
              <a:lumMod val="20000"/>
              <a:lumOff val="80000"/>
            </a:schemeClr>
          </a:solidFill>
        </p:spPr>
        <p:txBody>
          <a:bodyPr/>
          <a:lstStyle/>
          <a:p>
            <a:pPr algn="ctr"/>
            <a:r>
              <a:rPr lang="en-IN" b="0" dirty="0">
                <a:latin typeface="Times New Roman" panose="02020603050405020304" pitchFamily="18" charset="0"/>
                <a:cs typeface="Times New Roman" panose="02020603050405020304" pitchFamily="18" charset="0"/>
              </a:rPr>
              <a:t>BBC</a:t>
            </a:r>
          </a:p>
        </p:txBody>
      </p:sp>
      <p:sp>
        <p:nvSpPr>
          <p:cNvPr id="6" name="Content Placeholder 5">
            <a:extLst>
              <a:ext uri="{FF2B5EF4-FFF2-40B4-BE49-F238E27FC236}">
                <a16:creationId xmlns:a16="http://schemas.microsoft.com/office/drawing/2014/main" id="{C6C9170B-7464-B53C-B62A-363FE9291265}"/>
              </a:ext>
            </a:extLst>
          </p:cNvPr>
          <p:cNvSpPr>
            <a:spLocks noGrp="1"/>
          </p:cNvSpPr>
          <p:nvPr>
            <p:ph sz="quarter" idx="4"/>
          </p:nvPr>
        </p:nvSpPr>
        <p:spPr>
          <a:xfrm>
            <a:off x="4645025" y="1790926"/>
            <a:ext cx="4041775" cy="4792436"/>
          </a:xfrm>
        </p:spPr>
        <p:txBody>
          <a:bodyPr>
            <a:normAutofit/>
          </a:bodyPr>
          <a:lstStyle/>
          <a:p>
            <a:pPr algn="just">
              <a:lnSpc>
                <a:spcPct val="120000"/>
              </a:lnSpc>
            </a:pPr>
            <a:r>
              <a:rPr lang="en-GB" sz="1500" dirty="0">
                <a:latin typeface="Times New Roman" panose="02020603050405020304" pitchFamily="18" charset="0"/>
                <a:cs typeface="Times New Roman" panose="02020603050405020304" pitchFamily="18" charset="0"/>
              </a:rPr>
              <a:t>By creating specific goals and putting them into practise, prioritise diversity and inclusion programmes.</a:t>
            </a:r>
          </a:p>
          <a:p>
            <a:pPr algn="just">
              <a:lnSpc>
                <a:spcPct val="120000"/>
              </a:lnSpc>
            </a:pPr>
            <a:r>
              <a:rPr lang="en-GB" sz="1500" dirty="0">
                <a:latin typeface="Times New Roman" panose="02020603050405020304" pitchFamily="18" charset="0"/>
                <a:cs typeface="Times New Roman" panose="02020603050405020304" pitchFamily="18" charset="0"/>
              </a:rPr>
              <a:t>should make substantial investments in talent development programmes to support and keep skilled workers.</a:t>
            </a:r>
          </a:p>
          <a:p>
            <a:pPr algn="just">
              <a:lnSpc>
                <a:spcPct val="120000"/>
              </a:lnSpc>
            </a:pPr>
            <a:r>
              <a:rPr lang="en-GB" sz="1500" dirty="0">
                <a:latin typeface="Times New Roman" panose="02020603050405020304" pitchFamily="18" charset="0"/>
                <a:cs typeface="Times New Roman" panose="02020603050405020304" pitchFamily="18" charset="0"/>
              </a:rPr>
              <a:t>Concentrate on strengthening employee engagement activities.</a:t>
            </a:r>
          </a:p>
          <a:p>
            <a:pPr algn="just">
              <a:lnSpc>
                <a:spcPct val="120000"/>
              </a:lnSpc>
            </a:pPr>
            <a:r>
              <a:rPr lang="en-GB" sz="1500" dirty="0">
                <a:latin typeface="Times New Roman" panose="02020603050405020304" pitchFamily="18" charset="0"/>
                <a:cs typeface="Times New Roman" panose="02020603050405020304" pitchFamily="18" charset="0"/>
              </a:rPr>
              <a:t>Can encompass programmes that promote work-life balance, stress management tools, and mental health assistance. </a:t>
            </a:r>
          </a:p>
          <a:p>
            <a:pPr algn="just">
              <a:lnSpc>
                <a:spcPct val="120000"/>
              </a:lnSpc>
            </a:pPr>
            <a:r>
              <a:rPr lang="en-GB" sz="1500" b="0" i="0" dirty="0">
                <a:effectLst/>
                <a:latin typeface="Times New Roman" panose="02020603050405020304" pitchFamily="18" charset="0"/>
                <a:cs typeface="Times New Roman" panose="02020603050405020304" pitchFamily="18" charset="0"/>
              </a:rPr>
              <a:t>The BBC should establish a performance management system that emphasises ongoing evaluation, improvement, and development.</a:t>
            </a:r>
            <a:endParaRPr lang="en-IN"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519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03A9A-1954-FE7A-76BD-F36CE1B45B1A}"/>
              </a:ext>
            </a:extLst>
          </p:cNvPr>
          <p:cNvSpPr>
            <a:spLocks noGrp="1"/>
          </p:cNvSpPr>
          <p:nvPr>
            <p:ph type="title"/>
          </p:nvPr>
        </p:nvSpPr>
        <p:spPr>
          <a:xfrm>
            <a:off x="457200" y="274638"/>
            <a:ext cx="8229600" cy="563562"/>
          </a:xfrm>
        </p:spPr>
        <p:txBody>
          <a:bodyPr>
            <a:normAutofit fontScale="90000"/>
          </a:bodyPr>
          <a:lstStyle/>
          <a:p>
            <a:r>
              <a:rPr lang="en-IN"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6CB3185-E3D0-8DF1-9B4A-836D247A75F4}"/>
              </a:ext>
            </a:extLst>
          </p:cNvPr>
          <p:cNvSpPr>
            <a:spLocks noGrp="1"/>
          </p:cNvSpPr>
          <p:nvPr>
            <p:ph idx="1"/>
          </p:nvPr>
        </p:nvSpPr>
        <p:spPr>
          <a:xfrm>
            <a:off x="457200" y="838200"/>
            <a:ext cx="8229600" cy="5562600"/>
          </a:xfrm>
        </p:spPr>
        <p:txBody>
          <a:bodyPr>
            <a:normAutofit fontScale="92500" lnSpcReduction="10000"/>
          </a:bodyPr>
          <a:lstStyle/>
          <a:p>
            <a:pPr algn="just">
              <a:lnSpc>
                <a:spcPct val="150000"/>
              </a:lnSpc>
              <a:buFont typeface="Wingdings" panose="05000000000000000000" pitchFamily="2" charset="2"/>
              <a:buChar char="Ø"/>
            </a:pPr>
            <a:r>
              <a:rPr lang="en-GB" sz="1600" b="1" i="0" dirty="0">
                <a:solidFill>
                  <a:srgbClr val="222222"/>
                </a:solidFill>
                <a:effectLst/>
                <a:latin typeface="Times New Roman" panose="02020603050405020304" pitchFamily="18" charset="0"/>
                <a:cs typeface="Times New Roman" panose="02020603050405020304" pitchFamily="18" charset="0"/>
              </a:rPr>
              <a:t>Scholarly Articles</a:t>
            </a:r>
          </a:p>
          <a:p>
            <a:pPr lvl="1" algn="just">
              <a:lnSpc>
                <a:spcPct val="150000"/>
              </a:lnSpc>
            </a:pPr>
            <a:r>
              <a:rPr lang="en-GB" sz="1600" b="0" i="0" dirty="0">
                <a:solidFill>
                  <a:srgbClr val="222222"/>
                </a:solidFill>
                <a:effectLst/>
                <a:latin typeface="Times New Roman" panose="02020603050405020304" pitchFamily="18" charset="0"/>
                <a:cs typeface="Times New Roman" panose="02020603050405020304" pitchFamily="18" charset="0"/>
              </a:rPr>
              <a:t>Beadles II, N.A., Lowery, C.M. and Johns, K., 2005. The impact of human resource information systems: An exploratory study in the public sector. </a:t>
            </a:r>
            <a:r>
              <a:rPr lang="en-GB" sz="1600" b="0" i="1" dirty="0">
                <a:solidFill>
                  <a:srgbClr val="222222"/>
                </a:solidFill>
                <a:effectLst/>
                <a:latin typeface="Times New Roman" panose="02020603050405020304" pitchFamily="18" charset="0"/>
                <a:cs typeface="Times New Roman" panose="02020603050405020304" pitchFamily="18" charset="0"/>
              </a:rPr>
              <a:t>Communications of the IIMA</a:t>
            </a:r>
            <a:r>
              <a:rPr lang="en-GB" sz="1600" b="0" i="0" dirty="0">
                <a:solidFill>
                  <a:srgbClr val="222222"/>
                </a:solidFill>
                <a:effectLst/>
                <a:latin typeface="Times New Roman" panose="02020603050405020304" pitchFamily="18" charset="0"/>
                <a:cs typeface="Times New Roman" panose="02020603050405020304" pitchFamily="18" charset="0"/>
              </a:rPr>
              <a:t>, </a:t>
            </a:r>
            <a:r>
              <a:rPr lang="en-GB" sz="1600" b="0" i="1" dirty="0">
                <a:solidFill>
                  <a:srgbClr val="222222"/>
                </a:solidFill>
                <a:effectLst/>
                <a:latin typeface="Times New Roman" panose="02020603050405020304" pitchFamily="18" charset="0"/>
                <a:cs typeface="Times New Roman" panose="02020603050405020304" pitchFamily="18" charset="0"/>
              </a:rPr>
              <a:t>5</a:t>
            </a:r>
            <a:r>
              <a:rPr lang="en-GB" sz="1600" b="0" i="0" dirty="0">
                <a:solidFill>
                  <a:srgbClr val="222222"/>
                </a:solidFill>
                <a:effectLst/>
                <a:latin typeface="Times New Roman" panose="02020603050405020304" pitchFamily="18" charset="0"/>
                <a:cs typeface="Times New Roman" panose="02020603050405020304" pitchFamily="18" charset="0"/>
              </a:rPr>
              <a:t>(4), p.6.</a:t>
            </a:r>
          </a:p>
          <a:p>
            <a:pPr lvl="1" algn="just">
              <a:lnSpc>
                <a:spcPct val="150000"/>
              </a:lnSpc>
            </a:pPr>
            <a:r>
              <a:rPr lang="en-GB" sz="1600" b="0" i="0" dirty="0">
                <a:solidFill>
                  <a:srgbClr val="222222"/>
                </a:solidFill>
                <a:effectLst/>
                <a:latin typeface="Times New Roman" panose="02020603050405020304" pitchFamily="18" charset="0"/>
                <a:cs typeface="Times New Roman" panose="02020603050405020304" pitchFamily="18" charset="0"/>
              </a:rPr>
              <a:t>Boxall, P. (2003). HR strategy and competitive advantage in the service sector. </a:t>
            </a:r>
            <a:r>
              <a:rPr lang="en-GB" sz="1600" b="0" i="1" dirty="0">
                <a:solidFill>
                  <a:srgbClr val="222222"/>
                </a:solidFill>
                <a:effectLst/>
                <a:latin typeface="Times New Roman" panose="02020603050405020304" pitchFamily="18" charset="0"/>
                <a:cs typeface="Times New Roman" panose="02020603050405020304" pitchFamily="18" charset="0"/>
              </a:rPr>
              <a:t>Human Resource Management Journal</a:t>
            </a:r>
            <a:r>
              <a:rPr lang="en-GB" sz="1600" b="0" i="0" dirty="0">
                <a:solidFill>
                  <a:srgbClr val="222222"/>
                </a:solidFill>
                <a:effectLst/>
                <a:latin typeface="Times New Roman" panose="02020603050405020304" pitchFamily="18" charset="0"/>
                <a:cs typeface="Times New Roman" panose="02020603050405020304" pitchFamily="18" charset="0"/>
              </a:rPr>
              <a:t>, </a:t>
            </a:r>
            <a:r>
              <a:rPr lang="en-GB" sz="1600" b="0" i="1" dirty="0">
                <a:solidFill>
                  <a:srgbClr val="222222"/>
                </a:solidFill>
                <a:effectLst/>
                <a:latin typeface="Times New Roman" panose="02020603050405020304" pitchFamily="18" charset="0"/>
                <a:cs typeface="Times New Roman" panose="02020603050405020304" pitchFamily="18" charset="0"/>
              </a:rPr>
              <a:t>13</a:t>
            </a:r>
            <a:r>
              <a:rPr lang="en-GB" sz="1600" b="0" i="0" dirty="0">
                <a:solidFill>
                  <a:srgbClr val="222222"/>
                </a:solidFill>
                <a:effectLst/>
                <a:latin typeface="Times New Roman" panose="02020603050405020304" pitchFamily="18" charset="0"/>
                <a:cs typeface="Times New Roman" panose="02020603050405020304" pitchFamily="18" charset="0"/>
              </a:rPr>
              <a:t>(3), 5-20.</a:t>
            </a:r>
          </a:p>
          <a:p>
            <a:pPr lvl="1" algn="just">
              <a:lnSpc>
                <a:spcPct val="150000"/>
              </a:lnSpc>
            </a:pPr>
            <a:r>
              <a:rPr lang="en-GB" sz="1600" b="0" i="0" dirty="0" err="1">
                <a:solidFill>
                  <a:srgbClr val="222222"/>
                </a:solidFill>
                <a:effectLst/>
                <a:latin typeface="Times New Roman" panose="02020603050405020304" pitchFamily="18" charset="0"/>
                <a:cs typeface="Times New Roman" panose="02020603050405020304" pitchFamily="18" charset="0"/>
              </a:rPr>
              <a:t>Lončar</a:t>
            </a:r>
            <a:r>
              <a:rPr lang="en-GB" sz="1600" b="0" i="0" dirty="0">
                <a:solidFill>
                  <a:srgbClr val="222222"/>
                </a:solidFill>
                <a:effectLst/>
                <a:latin typeface="Times New Roman" panose="02020603050405020304" pitchFamily="18" charset="0"/>
                <a:cs typeface="Times New Roman" panose="02020603050405020304" pitchFamily="18" charset="0"/>
              </a:rPr>
              <a:t>, M. (2017). The impact of strategic management and strategic thinking approaches on business performance of companies operating in the retail industry. </a:t>
            </a:r>
            <a:r>
              <a:rPr lang="en-GB" sz="1600" b="0" i="1" dirty="0">
                <a:solidFill>
                  <a:srgbClr val="222222"/>
                </a:solidFill>
                <a:effectLst/>
                <a:latin typeface="Times New Roman" panose="02020603050405020304" pitchFamily="18" charset="0"/>
                <a:cs typeface="Times New Roman" panose="02020603050405020304" pitchFamily="18" charset="0"/>
              </a:rPr>
              <a:t>European Project Management Journal</a:t>
            </a:r>
            <a:r>
              <a:rPr lang="en-GB" sz="1600" b="0" i="0" dirty="0">
                <a:solidFill>
                  <a:srgbClr val="222222"/>
                </a:solidFill>
                <a:effectLst/>
                <a:latin typeface="Times New Roman" panose="02020603050405020304" pitchFamily="18" charset="0"/>
                <a:cs typeface="Times New Roman" panose="02020603050405020304" pitchFamily="18" charset="0"/>
              </a:rPr>
              <a:t>, </a:t>
            </a:r>
            <a:r>
              <a:rPr lang="en-GB" sz="1600" b="0" i="1" dirty="0">
                <a:solidFill>
                  <a:srgbClr val="222222"/>
                </a:solidFill>
                <a:effectLst/>
                <a:latin typeface="Times New Roman" panose="02020603050405020304" pitchFamily="18" charset="0"/>
                <a:cs typeface="Times New Roman" panose="02020603050405020304" pitchFamily="18" charset="0"/>
              </a:rPr>
              <a:t>7</a:t>
            </a:r>
            <a:r>
              <a:rPr lang="en-GB" sz="1600" b="0" i="0" dirty="0">
                <a:solidFill>
                  <a:srgbClr val="222222"/>
                </a:solidFill>
                <a:effectLst/>
                <a:latin typeface="Times New Roman" panose="02020603050405020304" pitchFamily="18" charset="0"/>
                <a:cs typeface="Times New Roman" panose="02020603050405020304" pitchFamily="18" charset="0"/>
              </a:rPr>
              <a:t>(1), 85-98.</a:t>
            </a:r>
          </a:p>
          <a:p>
            <a:pPr>
              <a:buFont typeface="Wingdings" panose="05000000000000000000" pitchFamily="2" charset="2"/>
              <a:buChar char="Ø"/>
            </a:pPr>
            <a:r>
              <a:rPr lang="en-IN" sz="1600" b="1" dirty="0">
                <a:latin typeface="Times New Roman" panose="02020603050405020304" pitchFamily="18" charset="0"/>
                <a:cs typeface="Times New Roman" panose="02020603050405020304" pitchFamily="18" charset="0"/>
              </a:rPr>
              <a:t>Other sources</a:t>
            </a:r>
          </a:p>
          <a:p>
            <a:pPr lvl="2">
              <a:lnSpc>
                <a:spcPct val="150000"/>
              </a:lnSpc>
            </a:pPr>
            <a:r>
              <a:rPr lang="en-IN" sz="1400" dirty="0">
                <a:latin typeface="Times New Roman" panose="02020603050405020304" pitchFamily="18" charset="0"/>
                <a:cs typeface="Times New Roman" panose="02020603050405020304" pitchFamily="18" charset="0"/>
                <a:hlinkClick r:id="rId2"/>
              </a:rPr>
              <a:t>https://www.slideshare.net/gourav5660/bbc-worldwide-it-strategy</a:t>
            </a:r>
            <a:endParaRPr lang="en-IN" sz="1400" dirty="0">
              <a:latin typeface="Times New Roman" panose="02020603050405020304" pitchFamily="18" charset="0"/>
              <a:cs typeface="Times New Roman" panose="02020603050405020304" pitchFamily="18" charset="0"/>
            </a:endParaRPr>
          </a:p>
          <a:p>
            <a:pPr lvl="2">
              <a:lnSpc>
                <a:spcPct val="150000"/>
              </a:lnSpc>
            </a:pPr>
            <a:r>
              <a:rPr lang="en-IN" sz="1400" dirty="0">
                <a:latin typeface="Times New Roman" panose="02020603050405020304" pitchFamily="18" charset="0"/>
                <a:cs typeface="Times New Roman" panose="02020603050405020304" pitchFamily="18" charset="0"/>
                <a:hlinkClick r:id="rId3"/>
              </a:rPr>
              <a:t>https://www.tescoplc.com/</a:t>
            </a:r>
            <a:endParaRPr lang="en-IN" sz="1400" dirty="0">
              <a:latin typeface="Times New Roman" panose="02020603050405020304" pitchFamily="18" charset="0"/>
              <a:cs typeface="Times New Roman" panose="02020603050405020304" pitchFamily="18" charset="0"/>
            </a:endParaRPr>
          </a:p>
          <a:p>
            <a:pPr lvl="2">
              <a:lnSpc>
                <a:spcPct val="150000"/>
              </a:lnSpc>
            </a:pPr>
            <a:r>
              <a:rPr lang="en-IN" sz="1400" dirty="0">
                <a:latin typeface="Times New Roman" panose="02020603050405020304" pitchFamily="18" charset="0"/>
                <a:cs typeface="Times New Roman" panose="02020603050405020304" pitchFamily="18" charset="0"/>
                <a:hlinkClick r:id="rId4"/>
              </a:rPr>
              <a:t>https://onlinelibrary.wiley.com/doi/abs/10.1111/beer.12085</a:t>
            </a:r>
            <a:endParaRPr lang="en-IN" sz="1400" dirty="0">
              <a:latin typeface="Times New Roman" panose="02020603050405020304" pitchFamily="18" charset="0"/>
              <a:cs typeface="Times New Roman" panose="02020603050405020304" pitchFamily="18" charset="0"/>
            </a:endParaRPr>
          </a:p>
          <a:p>
            <a:pPr lvl="2">
              <a:lnSpc>
                <a:spcPct val="150000"/>
              </a:lnSpc>
            </a:pPr>
            <a:r>
              <a:rPr lang="en-IN" sz="1400" dirty="0">
                <a:solidFill>
                  <a:srgbClr val="006DB4"/>
                </a:solidFill>
                <a:latin typeface="Times New Roman" panose="02020603050405020304" pitchFamily="18" charset="0"/>
                <a:cs typeface="Times New Roman" panose="02020603050405020304" pitchFamily="18" charset="0"/>
                <a:hlinkClick r:id="rId5"/>
              </a:rPr>
              <a:t>https://doi.org/10.1111/1467-9302.00161</a:t>
            </a:r>
            <a:endParaRPr lang="en-IN" sz="1400" dirty="0">
              <a:solidFill>
                <a:srgbClr val="006DB4"/>
              </a:solidFill>
              <a:latin typeface="Times New Roman" panose="02020603050405020304" pitchFamily="18" charset="0"/>
              <a:cs typeface="Times New Roman" panose="02020603050405020304" pitchFamily="18" charset="0"/>
            </a:endParaRPr>
          </a:p>
          <a:p>
            <a:pPr lvl="2">
              <a:lnSpc>
                <a:spcPct val="150000"/>
              </a:lnSpc>
            </a:pPr>
            <a:r>
              <a:rPr lang="en-IN" sz="1400" dirty="0">
                <a:latin typeface="Times New Roman" panose="02020603050405020304" pitchFamily="18" charset="0"/>
                <a:cs typeface="Times New Roman" panose="02020603050405020304" pitchFamily="18" charset="0"/>
                <a:hlinkClick r:id="rId6"/>
              </a:rPr>
              <a:t>https://www.essay48.com/13765-BBC-Resource-Based-View</a:t>
            </a:r>
            <a:endParaRPr lang="en-IN" sz="1400" dirty="0">
              <a:latin typeface="Times New Roman" panose="02020603050405020304" pitchFamily="18" charset="0"/>
              <a:cs typeface="Times New Roman" panose="02020603050405020304" pitchFamily="18" charset="0"/>
            </a:endParaRPr>
          </a:p>
          <a:p>
            <a:pPr lvl="2">
              <a:lnSpc>
                <a:spcPct val="150000"/>
              </a:lnSpc>
            </a:pPr>
            <a:r>
              <a:rPr lang="en-IN" sz="1400" dirty="0">
                <a:latin typeface="Times New Roman" panose="02020603050405020304" pitchFamily="18" charset="0"/>
                <a:cs typeface="Times New Roman" panose="02020603050405020304" pitchFamily="18" charset="0"/>
                <a:hlinkClick r:id="rId7"/>
              </a:rPr>
              <a:t>https://www.essay48.com/13685-Tesco-Resource-Based-View</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1120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View</Template>
  <TotalTime>2663</TotalTime>
  <Words>1371</Words>
  <Application>Microsoft Office PowerPoint</Application>
  <PresentationFormat>On-screen Show (4:3)</PresentationFormat>
  <Paragraphs>132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Wingdings</vt:lpstr>
      <vt:lpstr>Office Theme</vt:lpstr>
      <vt:lpstr>Critical Analysis of HR Strategies in Public &amp; Private Sector Organisation</vt:lpstr>
      <vt:lpstr>Tesco PLC</vt:lpstr>
      <vt:lpstr>British Broadcasting Corporation</vt:lpstr>
      <vt:lpstr>Review of Literature</vt:lpstr>
      <vt:lpstr>.</vt:lpstr>
      <vt:lpstr>.</vt:lpstr>
      <vt:lpstr>Resource-Based View</vt:lpstr>
      <vt:lpstr>HR Strategies Deployed</vt:lpstr>
      <vt:lpstr>Functional Culture</vt:lpstr>
      <vt:lpstr>Positional Regulatory</vt:lpstr>
      <vt:lpstr>Impact of HR strategies of Tesco PLC</vt:lpstr>
      <vt:lpstr>Impact of HR Strategies of BBC</vt:lpstr>
      <vt:lpstr>Conclusion</vt:lpstr>
      <vt:lpstr>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Nihaal Mohd</cp:lastModifiedBy>
  <cp:revision>17</cp:revision>
  <dcterms:created xsi:type="dcterms:W3CDTF">2023-07-05T07:23:44Z</dcterms:created>
  <dcterms:modified xsi:type="dcterms:W3CDTF">2023-07-10T04:55:52Z</dcterms:modified>
</cp:coreProperties>
</file>