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E6E154-C3AD-AB41-ACA1-5FBA183D3E94}" v="3" dt="2022-11-25T14:16:30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775"/>
  </p:normalViewPr>
  <p:slideViewPr>
    <p:cSldViewPr snapToGrid="0">
      <p:cViewPr varScale="1">
        <p:scale>
          <a:sx n="110" d="100"/>
          <a:sy n="110" d="100"/>
        </p:scale>
        <p:origin x="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ly-Ann Williams (1916052)" userId="0f568f9c-97ab-4161-aa03-8e91c48d7048" providerId="ADAL" clId="{4DE6E154-C3AD-AB41-ACA1-5FBA183D3E94}"/>
    <pc:docChg chg="undo custSel addSld modSld">
      <pc:chgData name="Shelly-Ann Williams (1916052)" userId="0f568f9c-97ab-4161-aa03-8e91c48d7048" providerId="ADAL" clId="{4DE6E154-C3AD-AB41-ACA1-5FBA183D3E94}" dt="2022-11-25T17:20:58.969" v="657" actId="20577"/>
      <pc:docMkLst>
        <pc:docMk/>
      </pc:docMkLst>
      <pc:sldChg chg="addSp modSp mod">
        <pc:chgData name="Shelly-Ann Williams (1916052)" userId="0f568f9c-97ab-4161-aa03-8e91c48d7048" providerId="ADAL" clId="{4DE6E154-C3AD-AB41-ACA1-5FBA183D3E94}" dt="2022-11-25T17:20:58.969" v="657" actId="20577"/>
        <pc:sldMkLst>
          <pc:docMk/>
          <pc:sldMk cId="1710379733" sldId="256"/>
        </pc:sldMkLst>
        <pc:spChg chg="add mod">
          <ac:chgData name="Shelly-Ann Williams (1916052)" userId="0f568f9c-97ab-4161-aa03-8e91c48d7048" providerId="ADAL" clId="{4DE6E154-C3AD-AB41-ACA1-5FBA183D3E94}" dt="2022-11-25T14:22:19.211" v="418" actId="255"/>
          <ac:spMkLst>
            <pc:docMk/>
            <pc:sldMk cId="1710379733" sldId="256"/>
            <ac:spMk id="12" creationId="{49249D7B-CBD1-2B98-A064-18DDB4118255}"/>
          </ac:spMkLst>
        </pc:spChg>
        <pc:spChg chg="add mod">
          <ac:chgData name="Shelly-Ann Williams (1916052)" userId="0f568f9c-97ab-4161-aa03-8e91c48d7048" providerId="ADAL" clId="{4DE6E154-C3AD-AB41-ACA1-5FBA183D3E94}" dt="2022-11-25T17:20:58.969" v="657" actId="20577"/>
          <ac:spMkLst>
            <pc:docMk/>
            <pc:sldMk cId="1710379733" sldId="256"/>
            <ac:spMk id="18" creationId="{55BFE81B-9401-EF5A-7DE6-3C16CDAD376B}"/>
          </ac:spMkLst>
        </pc:spChg>
        <pc:picChg chg="add mod">
          <ac:chgData name="Shelly-Ann Williams (1916052)" userId="0f568f9c-97ab-4161-aa03-8e91c48d7048" providerId="ADAL" clId="{4DE6E154-C3AD-AB41-ACA1-5FBA183D3E94}" dt="2022-11-25T14:16:42.858" v="407" actId="1076"/>
          <ac:picMkLst>
            <pc:docMk/>
            <pc:sldMk cId="1710379733" sldId="256"/>
            <ac:picMk id="14" creationId="{0DF96FFB-3B44-0132-9219-108F31A378DF}"/>
          </ac:picMkLst>
        </pc:picChg>
      </pc:sldChg>
      <pc:sldChg chg="modSp mod">
        <pc:chgData name="Shelly-Ann Williams (1916052)" userId="0f568f9c-97ab-4161-aa03-8e91c48d7048" providerId="ADAL" clId="{4DE6E154-C3AD-AB41-ACA1-5FBA183D3E94}" dt="2022-11-25T14:51:55.232" v="576" actId="14100"/>
        <pc:sldMkLst>
          <pc:docMk/>
          <pc:sldMk cId="2496466170" sldId="257"/>
        </pc:sldMkLst>
        <pc:spChg chg="mod">
          <ac:chgData name="Shelly-Ann Williams (1916052)" userId="0f568f9c-97ab-4161-aa03-8e91c48d7048" providerId="ADAL" clId="{4DE6E154-C3AD-AB41-ACA1-5FBA183D3E94}" dt="2022-11-25T14:51:55.232" v="576" actId="14100"/>
          <ac:spMkLst>
            <pc:docMk/>
            <pc:sldMk cId="2496466170" sldId="257"/>
            <ac:spMk id="3" creationId="{D9AEA5E6-DFE0-696D-8AF6-E5D3D2D9EF0F}"/>
          </ac:spMkLst>
        </pc:spChg>
      </pc:sldChg>
      <pc:sldChg chg="modSp mod">
        <pc:chgData name="Shelly-Ann Williams (1916052)" userId="0f568f9c-97ab-4161-aa03-8e91c48d7048" providerId="ADAL" clId="{4DE6E154-C3AD-AB41-ACA1-5FBA183D3E94}" dt="2022-11-25T00:45:12.166" v="402" actId="20577"/>
        <pc:sldMkLst>
          <pc:docMk/>
          <pc:sldMk cId="2071687350" sldId="262"/>
        </pc:sldMkLst>
        <pc:spChg chg="mod">
          <ac:chgData name="Shelly-Ann Williams (1916052)" userId="0f568f9c-97ab-4161-aa03-8e91c48d7048" providerId="ADAL" clId="{4DE6E154-C3AD-AB41-ACA1-5FBA183D3E94}" dt="2022-11-25T00:45:12.166" v="402" actId="20577"/>
          <ac:spMkLst>
            <pc:docMk/>
            <pc:sldMk cId="2071687350" sldId="262"/>
            <ac:spMk id="5" creationId="{814C4568-16EE-04AE-BA13-55E145925F69}"/>
          </ac:spMkLst>
        </pc:spChg>
      </pc:sldChg>
      <pc:sldChg chg="modSp mod">
        <pc:chgData name="Shelly-Ann Williams (1916052)" userId="0f568f9c-97ab-4161-aa03-8e91c48d7048" providerId="ADAL" clId="{4DE6E154-C3AD-AB41-ACA1-5FBA183D3E94}" dt="2022-11-25T15:10:32.246" v="596" actId="1076"/>
        <pc:sldMkLst>
          <pc:docMk/>
          <pc:sldMk cId="2500320313" sldId="263"/>
        </pc:sldMkLst>
        <pc:spChg chg="mod">
          <ac:chgData name="Shelly-Ann Williams (1916052)" userId="0f568f9c-97ab-4161-aa03-8e91c48d7048" providerId="ADAL" clId="{4DE6E154-C3AD-AB41-ACA1-5FBA183D3E94}" dt="2022-11-25T15:09:07.035" v="593" actId="1076"/>
          <ac:spMkLst>
            <pc:docMk/>
            <pc:sldMk cId="2500320313" sldId="263"/>
            <ac:spMk id="6" creationId="{F029ADF5-B92E-A527-81E6-F1680A08FB33}"/>
          </ac:spMkLst>
        </pc:spChg>
        <pc:picChg chg="mod">
          <ac:chgData name="Shelly-Ann Williams (1916052)" userId="0f568f9c-97ab-4161-aa03-8e91c48d7048" providerId="ADAL" clId="{4DE6E154-C3AD-AB41-ACA1-5FBA183D3E94}" dt="2022-11-25T15:10:32.246" v="596" actId="1076"/>
          <ac:picMkLst>
            <pc:docMk/>
            <pc:sldMk cId="2500320313" sldId="263"/>
            <ac:picMk id="4" creationId="{E1A8EBDA-89E3-9415-388F-90F6FE579055}"/>
          </ac:picMkLst>
        </pc:picChg>
      </pc:sldChg>
      <pc:sldChg chg="modSp mod">
        <pc:chgData name="Shelly-Ann Williams (1916052)" userId="0f568f9c-97ab-4161-aa03-8e91c48d7048" providerId="ADAL" clId="{4DE6E154-C3AD-AB41-ACA1-5FBA183D3E94}" dt="2022-11-25T15:01:59.478" v="580" actId="1076"/>
        <pc:sldMkLst>
          <pc:docMk/>
          <pc:sldMk cId="1173192560" sldId="264"/>
        </pc:sldMkLst>
        <pc:spChg chg="mod">
          <ac:chgData name="Shelly-Ann Williams (1916052)" userId="0f568f9c-97ab-4161-aa03-8e91c48d7048" providerId="ADAL" clId="{4DE6E154-C3AD-AB41-ACA1-5FBA183D3E94}" dt="2022-11-25T15:01:47.449" v="579" actId="1076"/>
          <ac:spMkLst>
            <pc:docMk/>
            <pc:sldMk cId="1173192560" sldId="264"/>
            <ac:spMk id="6" creationId="{D4D260FE-E6C1-322D-3AFE-BC0EB13BA62D}"/>
          </ac:spMkLst>
        </pc:spChg>
        <pc:picChg chg="mod">
          <ac:chgData name="Shelly-Ann Williams (1916052)" userId="0f568f9c-97ab-4161-aa03-8e91c48d7048" providerId="ADAL" clId="{4DE6E154-C3AD-AB41-ACA1-5FBA183D3E94}" dt="2022-11-25T15:01:59.478" v="580" actId="1076"/>
          <ac:picMkLst>
            <pc:docMk/>
            <pc:sldMk cId="1173192560" sldId="264"/>
            <ac:picMk id="4" creationId="{2FB3BA26-5EC7-4E77-D474-A0E4D4DFA72C}"/>
          </ac:picMkLst>
        </pc:picChg>
      </pc:sldChg>
      <pc:sldChg chg="addSp delSp modSp new mod setBg">
        <pc:chgData name="Shelly-Ann Williams (1916052)" userId="0f568f9c-97ab-4161-aa03-8e91c48d7048" providerId="ADAL" clId="{4DE6E154-C3AD-AB41-ACA1-5FBA183D3E94}" dt="2022-11-25T14:33:52.527" v="541" actId="20577"/>
        <pc:sldMkLst>
          <pc:docMk/>
          <pc:sldMk cId="2998243328" sldId="265"/>
        </pc:sldMkLst>
        <pc:spChg chg="mod">
          <ac:chgData name="Shelly-Ann Williams (1916052)" userId="0f568f9c-97ab-4161-aa03-8e91c48d7048" providerId="ADAL" clId="{4DE6E154-C3AD-AB41-ACA1-5FBA183D3E94}" dt="2022-11-25T00:08:45.977" v="53" actId="255"/>
          <ac:spMkLst>
            <pc:docMk/>
            <pc:sldMk cId="2998243328" sldId="265"/>
            <ac:spMk id="2" creationId="{A66BB382-6A82-38C8-A3F0-BAE06941EFDB}"/>
          </ac:spMkLst>
        </pc:spChg>
        <pc:spChg chg="mod">
          <ac:chgData name="Shelly-Ann Williams (1916052)" userId="0f568f9c-97ab-4161-aa03-8e91c48d7048" providerId="ADAL" clId="{4DE6E154-C3AD-AB41-ACA1-5FBA183D3E94}" dt="2022-11-25T14:33:52.527" v="541" actId="20577"/>
          <ac:spMkLst>
            <pc:docMk/>
            <pc:sldMk cId="2998243328" sldId="265"/>
            <ac:spMk id="3" creationId="{52ED4482-27F9-D330-23B3-F70B70A0DB77}"/>
          </ac:spMkLst>
        </pc:spChg>
        <pc:spChg chg="add del">
          <ac:chgData name="Shelly-Ann Williams (1916052)" userId="0f568f9c-97ab-4161-aa03-8e91c48d7048" providerId="ADAL" clId="{4DE6E154-C3AD-AB41-ACA1-5FBA183D3E94}" dt="2022-11-25T14:29:10.557" v="423" actId="478"/>
          <ac:spMkLst>
            <pc:docMk/>
            <pc:sldMk cId="2998243328" sldId="265"/>
            <ac:spMk id="5" creationId="{B45ACDFF-BBFF-1D33-4C39-2CF71DA437F5}"/>
          </ac:spMkLst>
        </pc:spChg>
        <pc:spChg chg="add">
          <ac:chgData name="Shelly-Ann Williams (1916052)" userId="0f568f9c-97ab-4161-aa03-8e91c48d7048" providerId="ADAL" clId="{4DE6E154-C3AD-AB41-ACA1-5FBA183D3E94}" dt="2022-11-25T00:06:07.673" v="1" actId="26606"/>
          <ac:spMkLst>
            <pc:docMk/>
            <pc:sldMk cId="2998243328" sldId="265"/>
            <ac:spMk id="8" creationId="{1B15ED52-F352-441B-82BF-E0EA34836D08}"/>
          </ac:spMkLst>
        </pc:spChg>
        <pc:spChg chg="add">
          <ac:chgData name="Shelly-Ann Williams (1916052)" userId="0f568f9c-97ab-4161-aa03-8e91c48d7048" providerId="ADAL" clId="{4DE6E154-C3AD-AB41-ACA1-5FBA183D3E94}" dt="2022-11-25T00:06:07.673" v="1" actId="26606"/>
          <ac:spMkLst>
            <pc:docMk/>
            <pc:sldMk cId="2998243328" sldId="265"/>
            <ac:spMk id="10" creationId="{3B2E3793-BFE6-45A2-9B7B-E18844431C99}"/>
          </ac:spMkLst>
        </pc:spChg>
        <pc:spChg chg="add">
          <ac:chgData name="Shelly-Ann Williams (1916052)" userId="0f568f9c-97ab-4161-aa03-8e91c48d7048" providerId="ADAL" clId="{4DE6E154-C3AD-AB41-ACA1-5FBA183D3E94}" dt="2022-11-25T00:06:07.673" v="1" actId="26606"/>
          <ac:spMkLst>
            <pc:docMk/>
            <pc:sldMk cId="2998243328" sldId="265"/>
            <ac:spMk id="12" creationId="{BC4C4868-CB8F-4AF9-9CDB-8108F2C19B67}"/>
          </ac:spMkLst>
        </pc:spChg>
        <pc:spChg chg="add">
          <ac:chgData name="Shelly-Ann Williams (1916052)" userId="0f568f9c-97ab-4161-aa03-8e91c48d7048" providerId="ADAL" clId="{4DE6E154-C3AD-AB41-ACA1-5FBA183D3E94}" dt="2022-11-25T00:06:07.673" v="1" actId="26606"/>
          <ac:spMkLst>
            <pc:docMk/>
            <pc:sldMk cId="2998243328" sldId="265"/>
            <ac:spMk id="14" creationId="{375E0459-6403-40CD-989D-56A4407CA12E}"/>
          </ac:spMkLst>
        </pc:spChg>
        <pc:spChg chg="add">
          <ac:chgData name="Shelly-Ann Williams (1916052)" userId="0f568f9c-97ab-4161-aa03-8e91c48d7048" providerId="ADAL" clId="{4DE6E154-C3AD-AB41-ACA1-5FBA183D3E94}" dt="2022-11-25T00:06:07.673" v="1" actId="26606"/>
          <ac:spMkLst>
            <pc:docMk/>
            <pc:sldMk cId="2998243328" sldId="265"/>
            <ac:spMk id="16" creationId="{53E5B1A8-3AC9-4BD1-9BBC-78CA94F2D1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28634-4DFC-978B-15B4-154DC5FAB9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B04BF6-536C-37B2-91A3-F027F6B7F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B5426-7EA4-FBC2-9E27-8786DC8B6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CD197-6921-418A-05E7-CD4DDB2A2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92C19-7457-A9B3-5F44-E2E6C57A5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29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E76E4-D047-0983-CF42-F84E44382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130C5-65A7-5D73-8CCC-FA804AB27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115C2-88BF-8B6F-618B-0EC366FA6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CEF6C-01A6-DEFB-B4A1-4F0ADF1CA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2E834-9CF0-1B03-2784-6E1A093CD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587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813E3-742C-FECB-35E4-00355E475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46155-B1A6-23FA-A5B0-9159A83B4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57F90-73AF-F158-EB4A-E9AFCF37B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6F78F-A010-A768-8BB2-FC44B1AC7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1E64B-D693-628D-2801-1B601F344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88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CBA4B-FFF1-6AFC-39F2-5CC95D3D3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30E8-332D-81B6-09B1-C16C0B46EE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402E66-1AFE-F570-159D-D109E7EF8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E9D29-022F-2A60-19DA-AB935CDCA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B66EC7-6C37-233B-EB01-D357648E7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546931-3F29-9B5B-A807-34ED90362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22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5E7E6-BF96-328C-08EE-A804606A4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0A5D0C-0EFC-4CB6-E5CB-CF440DBF9D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5A8FB3-991B-AE91-2E5C-1BEB043D08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E3E04B-7879-C1B6-3BF7-3A43BE57C3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C95115-BA96-DF26-9988-F21F871523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F555EE-FF71-4666-3110-EA0F0B12A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7B0C89-E993-FA50-E58D-635FCF0BE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9C5ED-36AA-87ED-881A-BAFD01DFD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269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632C-34DA-F4A3-A096-8EF06BE59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3FD3A-DFFC-9F7D-D28B-53A27BAFE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16F9B9-EC73-0BD3-3F6A-9E20DBBB2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D755D-2472-8D31-7E42-75A3147EE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13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230F86-7B4F-FC02-E185-E9F036995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493BF5-7F42-198B-1470-8390C83B8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1CEE56-26D2-C7E4-42F4-15856F0D2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064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B0CBB-DD15-02A6-F764-034EACA38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3A0E8-A930-AB2F-B323-09049DF21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C06FC-0A94-279A-6AF3-1889B0C4EC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40E038-2A12-BE6B-5658-A453B3164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8E651D-F26A-39B3-49CE-329F0E871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389A1-A1DB-C229-6BAE-59BC0FE2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780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8018-0DF5-92B1-08DE-35DC027C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25667E-AB84-30F2-40E3-3BBFBC1E64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261BB-78A6-0D3C-F7D6-CECA0CED80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88DF92-17A3-9426-4A10-1B72E496A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5ED79-AFA0-C80A-FF99-A663613E8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C4370A-4899-BF07-DC09-26A3ECF0F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748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1F121-DBD0-1799-508C-9E3E04EC0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2DB8B6-2947-423E-5ABB-02E97E290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33E7F-D468-6330-1C3E-866472A35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E4831-5D76-132E-ED72-B8EB972D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BF25E-77D5-6010-9FC1-262340BDD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77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A9AE36-360A-5121-CEA0-A8DADAEFBE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803D62-1A31-92DD-0CD0-EB0ABF06E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9F74-9C2D-08A1-57E8-60FF1A6D7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AA63E5-DCBD-55BF-3042-B4E1FDB91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6767B-45BB-240B-5FEA-96D7CA45D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4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127C93-9F6E-ADBE-F173-EAB13EDED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2FD30-E233-0BE0-C400-BFEF37D28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FA651-F754-BFED-C7DA-49FAA357FC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F39F7-A229-E942-B42E-0379F9CC387B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EF6D5-4D0F-BF0F-0A6C-C3F0DDCFA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E730A-F6B4-5F5D-0321-224CEBDFCE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EB129-FF41-584D-BB0B-CF8F01C1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767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f.org.uk/for-professionals/healthcare-professionals/data-and-statistics/the-cvd-challenge/the-cvd-challenge-in-england%202017/18" TargetMode="External"/><Relationship Id="rId2" Type="http://schemas.openxmlformats.org/officeDocument/2006/relationships/hyperlink" Target="https://www.bhf.org.uk/for-professionals/healthcare-professionals/data-and-statistics/the-cvd-challenge/the-cvd-challenge-in-englan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249D7B-CBD1-2B98-A064-18DDB4118255}"/>
              </a:ext>
            </a:extLst>
          </p:cNvPr>
          <p:cNvSpPr txBox="1"/>
          <p:nvPr/>
        </p:nvSpPr>
        <p:spPr>
          <a:xfrm>
            <a:off x="885463" y="851665"/>
            <a:ext cx="4925028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u="sng" dirty="0"/>
              <a:t>Assignment TITLE </a:t>
            </a:r>
            <a:r>
              <a:rPr lang="en-GB" sz="4400" b="1" dirty="0"/>
              <a:t>:</a:t>
            </a:r>
            <a:br>
              <a:rPr lang="en-GB" sz="4400" b="1" dirty="0"/>
            </a:br>
            <a:r>
              <a:rPr lang="en-GB" sz="4400" b="1" dirty="0"/>
              <a:t>Community Care and Development in Southwark borough.</a:t>
            </a:r>
            <a:endParaRPr lang="en-GB" sz="4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DF96FFB-3B44-0132-9219-108F31A378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38" r="17303"/>
          <a:stretch/>
        </p:blipFill>
        <p:spPr>
          <a:xfrm>
            <a:off x="8398564" y="277328"/>
            <a:ext cx="3336236" cy="401471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5BFE81B-9401-EF5A-7DE6-3C16CDAD376B}"/>
              </a:ext>
            </a:extLst>
          </p:cNvPr>
          <p:cNvSpPr txBox="1"/>
          <p:nvPr/>
        </p:nvSpPr>
        <p:spPr>
          <a:xfrm>
            <a:off x="457201" y="4400234"/>
            <a:ext cx="704972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Shelly-ANN Williams</a:t>
            </a:r>
          </a:p>
          <a:p>
            <a:r>
              <a:rPr lang="en-US" sz="2400" dirty="0"/>
              <a:t>Student ID:1916052 </a:t>
            </a:r>
          </a:p>
          <a:p>
            <a:r>
              <a:rPr lang="en-US" sz="2400" dirty="0"/>
              <a:t>Lecturer </a:t>
            </a:r>
            <a:r>
              <a:rPr lang="en-US" sz="2400" dirty="0" err="1"/>
              <a:t>Name:Laila</a:t>
            </a:r>
            <a:r>
              <a:rPr lang="en-US" sz="2400" dirty="0"/>
              <a:t> </a:t>
            </a:r>
            <a:r>
              <a:rPr lang="en-US" sz="2400" dirty="0" err="1"/>
              <a:t>Surani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10379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03EB3-7803-0691-445B-FFFE862D1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EA5E6-DFE0-696D-8AF6-E5D3D2D9E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8813" y="875070"/>
            <a:ext cx="6410148" cy="5418779"/>
          </a:xfrm>
        </p:spPr>
        <p:txBody>
          <a:bodyPr anchor="ctr">
            <a:normAutofit lnSpcReduction="10000"/>
          </a:bodyPr>
          <a:lstStyle/>
          <a:p>
            <a:pPr marL="0" lvl="0" indent="0">
              <a:buNone/>
            </a:pPr>
            <a:r>
              <a:rPr lang="en-US" sz="1700" b="1" dirty="0"/>
              <a:t>What is the aim of community development in Southwark Borough?</a:t>
            </a:r>
          </a:p>
          <a:p>
            <a:pPr lvl="0"/>
            <a:endParaRPr lang="en-US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 promote equality in Southwark through community development projects.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 find out initiatives aimed at improving  the lives of unemployed.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 carry out health promotional activities that  improve well being of the members of Southwark borough.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 discuss the possible means of communication both internally, within the community groups, and externally, with agencies, organisations and other communities paying attention to the digital technologies in Southwark.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To  discuss the power of digital communication and social media in Southwark Borough  community development.</a:t>
            </a:r>
          </a:p>
          <a:p>
            <a:pPr lvl="0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Issue addressing in this presentation</a:t>
            </a:r>
          </a:p>
          <a:p>
            <a:pPr lvl="0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also known as (CVD)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refer to diseases that affect the heart and blood vessels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endParaRPr lang="en-GB" sz="1700" dirty="0"/>
          </a:p>
          <a:p>
            <a:pPr lvl="0"/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96466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E363A-6D61-493E-9A11-8B3CCA22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3A06E3-4C02-9EED-C69A-3546C8E23C4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Demographic Information of Southwark Borough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2000" b="1" dirty="0"/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Population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Southwark  borough has a total population  of 11,167.There are more females than males in Southwark Borough. 50.5% of the population are females whereas 49.5% are males.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Ethnicity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Southwark borough is a mixed-race community consisting of 39.7% of white British who are the majority  followed by other white at 12% and black Caribbeans at 6.2%.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Religion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52.5% of the people who live in Southwark are Christians,27.1% no religion,8.5% Islam and 1.3% Hindus.</a:t>
            </a:r>
          </a:p>
        </p:txBody>
      </p:sp>
    </p:spTree>
    <p:extLst>
      <p:ext uri="{BB962C8B-B14F-4D97-AF65-F5344CB8AC3E}">
        <p14:creationId xmlns:p14="http://schemas.microsoft.com/office/powerpoint/2010/main" val="3533154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762E6-6FDC-6106-2972-1805285A5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Stakeholders involved in the program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64B8A6-1761-F8C3-C0F6-24A62F9F49E9}"/>
              </a:ext>
            </a:extLst>
          </p:cNvPr>
          <p:cNvSpPr txBox="1"/>
          <p:nvPr/>
        </p:nvSpPr>
        <p:spPr>
          <a:xfrm>
            <a:off x="4134810" y="649480"/>
            <a:ext cx="4715265" cy="59500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Stakeholders involved in the program 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Media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Community groups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Government agencies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Neighborhood leaders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Business owners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Health practitioners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Primary schools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Secondary schools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Nurseries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Principles Supporting community Development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Social Justice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Human rights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Collaboration and partnership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Improved quality of life</a:t>
            </a: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Sustainability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498AB1-F6F5-2A7B-DDA9-161565EAFA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3902" y="2280603"/>
            <a:ext cx="2991224" cy="431888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076366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37F24E-6C03-68D2-4A8B-D527748A4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Use of digital media  and technologies for community development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53472EA-4705-92CB-73C2-A7004796F3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2456" y="4265686"/>
            <a:ext cx="4060830" cy="2281670"/>
          </a:xfrm>
          <a:prstGeom prst="roundRect">
            <a:avLst>
              <a:gd name="adj" fmla="val 2392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8" name="Rounded Rectangle 4">
            <a:extLst>
              <a:ext uri="{FF2B5EF4-FFF2-40B4-BE49-F238E27FC236}">
                <a16:creationId xmlns:a16="http://schemas.microsoft.com/office/drawing/2014/main" id="{36E7895D-A971-09E0-4E59-645F2AC5505E}"/>
              </a:ext>
            </a:extLst>
          </p:cNvPr>
          <p:cNvSpPr txBox="1"/>
          <p:nvPr/>
        </p:nvSpPr>
        <p:spPr>
          <a:xfrm>
            <a:off x="4398233" y="1050426"/>
            <a:ext cx="7100190" cy="246035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5720" tIns="45720" rIns="45720" bIns="45720" numCol="1" spcCol="1270" anchor="ctr" anchorCtr="0">
            <a:noAutofit/>
          </a:bodyPr>
          <a:lstStyle/>
          <a:p>
            <a:pPr marL="0" lvl="0" indent="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KE" sz="1400" kern="1200" dirty="0"/>
          </a:p>
          <a:p>
            <a:pPr marL="0" lvl="0" indent="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400" kern="12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E268927-C224-6ED4-A226-D2985881B503}"/>
              </a:ext>
            </a:extLst>
          </p:cNvPr>
          <p:cNvSpPr txBox="1"/>
          <p:nvPr/>
        </p:nvSpPr>
        <p:spPr>
          <a:xfrm>
            <a:off x="4367694" y="1098655"/>
            <a:ext cx="7357583" cy="2474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1800" kern="1200" dirty="0"/>
              <a:t>Southwark uses digital media </a:t>
            </a:r>
            <a:r>
              <a:rPr lang="en-GB" dirty="0"/>
              <a:t>for transparency in </a:t>
            </a:r>
            <a:r>
              <a:rPr lang="en-GB" sz="1800" kern="1200" dirty="0"/>
              <a:t>community</a:t>
            </a:r>
          </a:p>
          <a:p>
            <a:pPr marL="285750" lvl="0" indent="-28575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1800" kern="1200" dirty="0"/>
              <a:t>Technology  speeds up  co-ordination of programs through faster communication</a:t>
            </a:r>
            <a:endParaRPr lang="en-KE" sz="1800" kern="1200"/>
          </a:p>
          <a:p>
            <a:pPr marL="285750" lvl="0" indent="-28575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1800" kern="1200" dirty="0"/>
              <a:t>Digital communication fosters  multiagency collaboration </a:t>
            </a:r>
          </a:p>
          <a:p>
            <a:pPr marL="285750" lvl="0" indent="-28575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1800" kern="1200" dirty="0"/>
              <a:t>Digital communication helps to empower a community Digital communication  promotes feedback</a:t>
            </a:r>
          </a:p>
          <a:p>
            <a:pPr marL="285750" lvl="0" indent="-285750" algn="l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1800" kern="1200" dirty="0"/>
              <a:t>Digital communication helps to influence the actions of community members towards a course that will foster community development.</a:t>
            </a:r>
            <a:endParaRPr lang="en-KE" sz="1800" kern="1200" dirty="0"/>
          </a:p>
        </p:txBody>
      </p:sp>
    </p:spTree>
    <p:extLst>
      <p:ext uri="{BB962C8B-B14F-4D97-AF65-F5344CB8AC3E}">
        <p14:creationId xmlns:p14="http://schemas.microsoft.com/office/powerpoint/2010/main" val="266003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E3C9A-35EB-B20F-CCA3-06EE6F6BA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1" y="586855"/>
            <a:ext cx="3434251" cy="3387497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Theories of 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F115B-8521-8DE3-26C0-BC50E0396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/>
            <a:r>
              <a:rPr lang="en-GB" sz="2000"/>
              <a:t>Structural Functionalism Theory</a:t>
            </a:r>
            <a:endParaRPr lang="en-KE" sz="2000"/>
          </a:p>
          <a:p>
            <a:pPr marL="0" lvl="0" indent="0">
              <a:buNone/>
            </a:pPr>
            <a:r>
              <a:rPr lang="en-GB" sz="2000"/>
              <a:t>This theory asserts that a community develops when there are institutions set up and when these institutions discharge their mandates (Kingsbury,2009).</a:t>
            </a:r>
          </a:p>
          <a:p>
            <a:pPr marL="0" lvl="0" indent="0">
              <a:buNone/>
            </a:pPr>
            <a:endParaRPr lang="en-GB" sz="2000"/>
          </a:p>
          <a:p>
            <a:pPr lvl="0"/>
            <a:r>
              <a:rPr lang="en-GB" sz="2000"/>
              <a:t> Conflict Theory</a:t>
            </a:r>
            <a:endParaRPr lang="en-KE" sz="2000"/>
          </a:p>
          <a:p>
            <a:pPr marL="0" lvl="0" indent="0">
              <a:buNone/>
            </a:pPr>
            <a:r>
              <a:rPr lang="en-GB" sz="2000"/>
              <a:t>This theory asserts that for community development to be realized then different groups of people with different powers must interact. </a:t>
            </a:r>
          </a:p>
          <a:p>
            <a:pPr marL="0" lvl="0" indent="0">
              <a:buNone/>
            </a:pPr>
            <a:endParaRPr lang="en-GB" sz="2000"/>
          </a:p>
          <a:p>
            <a:pPr lvl="0"/>
            <a:r>
              <a:rPr lang="en-GB" sz="2000"/>
              <a:t>Symbolic Interactionism</a:t>
            </a:r>
            <a:endParaRPr lang="en-KE" sz="2000"/>
          </a:p>
          <a:p>
            <a:pPr marL="0" lvl="0" indent="0">
              <a:buNone/>
            </a:pPr>
            <a:r>
              <a:rPr lang="en-GB" sz="2000"/>
              <a:t>This theory suggests that policies in a community arise because of the different views that people have about places, things and other people in the community. </a:t>
            </a:r>
            <a:endParaRPr lang="en-KE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21706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80309-0C59-D178-D582-6975BA6C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1916385"/>
            <a:ext cx="3201366" cy="338749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egislation and policy </a:t>
            </a:r>
            <a:r>
              <a:rPr lang="en-US" dirty="0">
                <a:solidFill>
                  <a:schemeClr val="bg1"/>
                </a:solidFill>
              </a:rPr>
              <a:t>impact to support &amp; growth of a community</a:t>
            </a:r>
            <a:endParaRPr lang="en-US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D260FE-E6C1-322D-3AFE-BC0EB13BA62D}"/>
              </a:ext>
            </a:extLst>
          </p:cNvPr>
          <p:cNvSpPr txBox="1"/>
          <p:nvPr/>
        </p:nvSpPr>
        <p:spPr>
          <a:xfrm>
            <a:off x="4319198" y="670522"/>
            <a:ext cx="6931393" cy="5496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Cardiovascular Disease Prevention </a:t>
            </a:r>
            <a:r>
              <a:rPr lang="en-US" sz="2000" dirty="0" err="1"/>
              <a:t>Programme</a:t>
            </a:r>
            <a:endParaRPr lang="en-US" sz="2000" dirty="0"/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Health and Social Care Act 2012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Equality Act 2010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Southwark Equality Framework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Community Culture Support Policy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Be active, be healthy (DH 2009a)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 smokefree future (DH 2010)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Putting vascular first- vascular checks, risk assessment and management (DH 2008a)</a:t>
            </a:r>
          </a:p>
          <a:p>
            <a:pPr marL="342900" lvl="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endParaRPr lang="en-US" sz="2000" dirty="0"/>
          </a:p>
        </p:txBody>
      </p:sp>
      <p:pic>
        <p:nvPicPr>
          <p:cNvPr id="4" name="Picture 3" descr="Logo&#10;&#10;Description automatically generated with low confidence">
            <a:extLst>
              <a:ext uri="{FF2B5EF4-FFF2-40B4-BE49-F238E27FC236}">
                <a16:creationId xmlns:a16="http://schemas.microsoft.com/office/drawing/2014/main" id="{2FB3BA26-5EC7-4E77-D474-A0E4D4DFA7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04"/>
          <a:stretch/>
        </p:blipFill>
        <p:spPr>
          <a:xfrm>
            <a:off x="9187340" y="1960528"/>
            <a:ext cx="2851906" cy="2395488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73192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EFD9A4-C44B-915C-4A69-5A5775A40E47}"/>
              </a:ext>
            </a:extLst>
          </p:cNvPr>
          <p:cNvSpPr txBox="1"/>
          <p:nvPr/>
        </p:nvSpPr>
        <p:spPr>
          <a:xfrm>
            <a:off x="104172" y="326086"/>
            <a:ext cx="3796801" cy="38547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Barriers/obstacles to Community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4C4568-16EE-04AE-BA13-55E145925F6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dirty="0"/>
          </a:p>
          <a:p>
            <a:pPr marL="57150" lvl="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Southwark Borough barriers and obstacles with CVD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/>
              <a:t>Racism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/>
              <a:t>Language Barrier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/>
              <a:t>Safety Concerns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/>
              <a:t>Increased transience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dirty="0"/>
          </a:p>
          <a:p>
            <a:pPr marL="57150" lvl="0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Cardiovascular Disease impact on life</a:t>
            </a:r>
          </a:p>
          <a:p>
            <a:pPr marL="40005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Causes premature death and disability in Southwark</a:t>
            </a:r>
          </a:p>
          <a:p>
            <a:pPr marL="40005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Finance- limited funding in the NHS</a:t>
            </a:r>
          </a:p>
          <a:p>
            <a:pPr marL="40005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Limited resources- hospitals closures and few knowledgeable staff</a:t>
            </a:r>
          </a:p>
          <a:p>
            <a:pPr marL="400050" lvl="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Patient oriented issue- patients not following a healthy lifestyle</a:t>
            </a:r>
          </a:p>
        </p:txBody>
      </p:sp>
    </p:spTree>
    <p:extLst>
      <p:ext uri="{BB962C8B-B14F-4D97-AF65-F5344CB8AC3E}">
        <p14:creationId xmlns:p14="http://schemas.microsoft.com/office/powerpoint/2010/main" val="2071687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E0E6ED-24A6-E107-AF65-EE14B22503FA}"/>
              </a:ext>
            </a:extLst>
          </p:cNvPr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A8EBDA-89E3-9415-388F-90F6FE579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5524" y="4887011"/>
            <a:ext cx="2189003" cy="124337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29ADF5-B92E-A527-81E6-F1680A08FB33}"/>
              </a:ext>
            </a:extLst>
          </p:cNvPr>
          <p:cNvSpPr txBox="1"/>
          <p:nvPr/>
        </p:nvSpPr>
        <p:spPr>
          <a:xfrm>
            <a:off x="4037826" y="-133131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z="1600" dirty="0"/>
              <a:t>Southwark community has fairly good demographics in terms of male and female distribution.</a:t>
            </a:r>
          </a:p>
          <a:p>
            <a:pPr lvl="0"/>
            <a:r>
              <a:rPr lang="en-GB" sz="1600" dirty="0"/>
              <a:t>Socio-economic challenges and ethnic profiling are some of the biggest reasons for unhealthy diets hence lifestyles that attract cardiovascular diseases in Southwark</a:t>
            </a:r>
          </a:p>
          <a:p>
            <a:pPr lvl="0"/>
            <a:r>
              <a:rPr lang="en-GB" sz="1600" dirty="0"/>
              <a:t> It’s ranked the 41st socio-economically disadvantaged boroughs. </a:t>
            </a:r>
          </a:p>
          <a:p>
            <a:pPr lvl="0"/>
            <a:r>
              <a:rPr lang="en-GB" sz="1600" dirty="0"/>
              <a:t>The crime rate in Southwark is higher than the general rate in London with one of the top crimes being sexual violence.</a:t>
            </a:r>
          </a:p>
          <a:p>
            <a:pPr lvl="0"/>
            <a:r>
              <a:rPr lang="en-GB" sz="1600" dirty="0"/>
              <a:t> When assessing the needs of a community, </a:t>
            </a:r>
            <a:r>
              <a:rPr lang="en-GB" sz="1600" dirty="0" err="1"/>
              <a:t>Marslows</a:t>
            </a:r>
            <a:r>
              <a:rPr lang="en-GB" sz="1600" dirty="0"/>
              <a:t> Theory provides a robust model of assessing the needs of a community </a:t>
            </a:r>
          </a:p>
          <a:p>
            <a:pPr lvl="0"/>
            <a:r>
              <a:rPr lang="en-GB" sz="1600" dirty="0"/>
              <a:t>Southwark has several initiatives to promote community development including celebrating women’s day, institutions for responding to victims of sexual violence, helping the disabled and scholarships for students who are poor.</a:t>
            </a:r>
          </a:p>
          <a:p>
            <a:pPr lvl="0"/>
            <a:r>
              <a:rPr lang="en-GB" sz="1600" dirty="0"/>
              <a:t> These are possible through legislation like Equality Act of 2010 and Sexual Offences Act. </a:t>
            </a:r>
          </a:p>
          <a:p>
            <a:pPr lvl="0"/>
            <a:r>
              <a:rPr lang="en-GB" sz="1600" dirty="0"/>
              <a:t>Potential barriers to community development include high levels of transience, language barriers, safety concerns and racism. </a:t>
            </a:r>
          </a:p>
          <a:p>
            <a:pPr lvl="0"/>
            <a:r>
              <a:rPr lang="en-GB" sz="1600" dirty="0"/>
              <a:t>Sustainable community development requires an enabling environment</a:t>
            </a:r>
            <a:endParaRPr lang="en-KE" sz="1600"/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00320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BB382-6A82-38C8-A3F0-BAE06941E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4482-27F9-D330-23B3-F70B70A0D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2455550"/>
            <a:ext cx="9724031" cy="3683358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3200" dirty="0">
                <a:hlinkClick r:id="rId2"/>
              </a:rPr>
              <a:t>Available at: </a:t>
            </a:r>
            <a:r>
              <a:rPr lang="en-GB" sz="3200" dirty="0">
                <a:hlinkClick r:id="rId3"/>
              </a:rPr>
              <a:t>https://www.bhf.org.uk/for-professionals/healthcare-professionals/data-and-statistics/the-cvd-challenge/the-cvd-challenge-in-england 2017/18</a:t>
            </a:r>
            <a:r>
              <a:rPr lang="en-GB" sz="3200" dirty="0"/>
              <a:t> accessed 25 November 2022</a:t>
            </a:r>
          </a:p>
          <a:p>
            <a:pPr lvl="0"/>
            <a:r>
              <a:rPr lang="en-GB" sz="3200" b="0" dirty="0"/>
              <a:t>Act, E., 2010. Equality act. The Stationary Office, London.</a:t>
            </a:r>
            <a:endParaRPr lang="en-KE" sz="3200" b="0"/>
          </a:p>
          <a:p>
            <a:pPr lvl="0"/>
            <a:r>
              <a:rPr lang="en-GB" sz="3200" b="0" dirty="0" err="1"/>
              <a:t>Bartos</a:t>
            </a:r>
            <a:r>
              <a:rPr lang="en-GB" sz="3200" b="0" dirty="0"/>
              <a:t>, O.J. and </a:t>
            </a:r>
            <a:r>
              <a:rPr lang="en-GB" sz="3200" b="0" dirty="0" err="1"/>
              <a:t>Wehr</a:t>
            </a:r>
            <a:r>
              <a:rPr lang="en-GB" sz="3200" b="0" dirty="0"/>
              <a:t>, P., 2002. Using conflict theory. Cambridge University Press.</a:t>
            </a:r>
            <a:endParaRPr lang="en-KE" sz="3200" b="0"/>
          </a:p>
          <a:p>
            <a:pPr lvl="0"/>
            <a:r>
              <a:rPr lang="en-GB" sz="3200" b="0" dirty="0" err="1"/>
              <a:t>Bertotti</a:t>
            </a:r>
            <a:r>
              <a:rPr lang="en-GB" sz="3200" b="0" dirty="0"/>
              <a:t>, M., Adams-Eaton, F., Sheridan, K. and Renton, A., 2012. Key barriers to community cohesion: views from residents of 20 London deprived neighbourhoods. </a:t>
            </a:r>
            <a:r>
              <a:rPr lang="en-GB" sz="3200" b="0" dirty="0" err="1"/>
              <a:t>GeoJournal</a:t>
            </a:r>
            <a:r>
              <a:rPr lang="en-GB" sz="3200" b="0" dirty="0"/>
              <a:t>, 77(2), pp.223-234.</a:t>
            </a:r>
            <a:endParaRPr lang="en-KE" sz="3200" b="0"/>
          </a:p>
          <a:p>
            <a:pPr lvl="0"/>
            <a:r>
              <a:rPr lang="en-GB" sz="3200" b="0" dirty="0"/>
              <a:t>Block, P., 2018. Community: The structure of belonging. Berrett-Koehler Publishers.</a:t>
            </a:r>
            <a:endParaRPr lang="en-KE" sz="3200" b="0"/>
          </a:p>
          <a:p>
            <a:pPr lvl="0"/>
            <a:r>
              <a:rPr lang="en-GB" sz="3200" b="0" dirty="0"/>
              <a:t>Carter, M.J. and Fuller, C., 2015. Symbolic interactionism. </a:t>
            </a:r>
            <a:r>
              <a:rPr lang="en-GB" sz="3200" b="0" dirty="0" err="1"/>
              <a:t>Sociopedia</a:t>
            </a:r>
            <a:r>
              <a:rPr lang="en-GB" sz="3200" b="0" dirty="0"/>
              <a:t>. isa, 1(1), pp.1-17.</a:t>
            </a:r>
            <a:endParaRPr lang="en-KE" sz="3200" b="0"/>
          </a:p>
          <a:p>
            <a:pPr lvl="0"/>
            <a:r>
              <a:rPr lang="en-GB" sz="3200" b="0" dirty="0" err="1"/>
              <a:t>Crimerate</a:t>
            </a:r>
            <a:r>
              <a:rPr lang="en-GB" sz="3200" b="0" dirty="0"/>
              <a:t> (2022) Southwark Crime and Safety Statistics | </a:t>
            </a:r>
            <a:r>
              <a:rPr lang="en-GB" sz="3200" b="0" dirty="0" err="1"/>
              <a:t>Crimerate</a:t>
            </a:r>
            <a:r>
              <a:rPr lang="en-GB" sz="3200" b="0" dirty="0"/>
              <a:t>, Crime and Safety in Southwark. Available at: https://</a:t>
            </a:r>
            <a:r>
              <a:rPr lang="en-GB" sz="3200" b="0" dirty="0" err="1"/>
              <a:t>crimerate.co.uk</a:t>
            </a:r>
            <a:r>
              <a:rPr lang="en-GB" sz="3200" b="0" dirty="0"/>
              <a:t>/</a:t>
            </a:r>
            <a:r>
              <a:rPr lang="en-GB" sz="3200" b="0" dirty="0" err="1"/>
              <a:t>london</a:t>
            </a:r>
            <a:r>
              <a:rPr lang="en-GB" sz="3200" b="0" dirty="0"/>
              <a:t>/</a:t>
            </a:r>
            <a:r>
              <a:rPr lang="en-GB" sz="3200" b="0" dirty="0" err="1"/>
              <a:t>southwark</a:t>
            </a:r>
            <a:r>
              <a:rPr lang="en-GB" sz="3200" b="0" dirty="0"/>
              <a:t> (Accessed: November 15, 2022). </a:t>
            </a:r>
            <a:endParaRPr lang="en-KE" sz="3200" b="0"/>
          </a:p>
          <a:p>
            <a:pPr lvl="0"/>
            <a:r>
              <a:rPr lang="en-GB" sz="3200" b="0" dirty="0" err="1"/>
              <a:t>Gov.UK</a:t>
            </a:r>
            <a:r>
              <a:rPr lang="en-GB" sz="3200" b="0" dirty="0"/>
              <a:t> (2022) Equality act 2010: Guidance, GOV.UK. Available at: https://</a:t>
            </a:r>
            <a:r>
              <a:rPr lang="en-GB" sz="3200" b="0" dirty="0" err="1"/>
              <a:t>www.gov.uk</a:t>
            </a:r>
            <a:r>
              <a:rPr lang="en-GB" sz="3200" b="0" dirty="0"/>
              <a:t>/guidance/equality-act-2010-guidance (Accessed: November 15, 2022).</a:t>
            </a:r>
            <a:endParaRPr lang="en-KE" sz="3200" b="0"/>
          </a:p>
          <a:p>
            <a:pPr lvl="0"/>
            <a:r>
              <a:rPr lang="en-GB" sz="3200" b="0" dirty="0"/>
              <a:t>Ife, J., 2013. Community development in an uncertain world. Cambridge University Press.</a:t>
            </a:r>
            <a:endParaRPr lang="en-KE" sz="3200" b="0"/>
          </a:p>
          <a:p>
            <a:pPr lvl="0"/>
            <a:r>
              <a:rPr lang="en-GB" sz="3200" b="0" dirty="0" err="1"/>
              <a:t>Ivtzan</a:t>
            </a:r>
            <a:r>
              <a:rPr lang="en-GB" sz="3200" b="0" dirty="0"/>
              <a:t>, I., Gardner, H.E., Bernard, I., </a:t>
            </a:r>
            <a:r>
              <a:rPr lang="en-GB" sz="3200" b="0" dirty="0" err="1"/>
              <a:t>Sekhon</a:t>
            </a:r>
            <a:r>
              <a:rPr lang="en-GB" sz="3200" b="0" dirty="0"/>
              <a:t>, M. and Hart, R., 2013. Wellbeing through self-fulfilment: Examining developmental aspects of self-actualization. The Humanistic Psychologist, 41(2), p.119.</a:t>
            </a:r>
            <a:endParaRPr lang="en-KE" sz="3200" b="0"/>
          </a:p>
          <a:p>
            <a:pPr lvl="0"/>
            <a:r>
              <a:rPr lang="en-GB" sz="3200" b="0" dirty="0"/>
              <a:t>Kingsbury, N. and Scanzoni, J., 2009. Structural-functionalism. In Sourcebook of family theories and methods (pp. 195-221). Springer, Boston, MA.</a:t>
            </a:r>
            <a:endParaRPr lang="en-KE" sz="3200" b="0"/>
          </a:p>
          <a:p>
            <a:pPr lvl="0"/>
            <a:r>
              <a:rPr lang="en-GB" sz="3200" b="0" dirty="0" err="1"/>
              <a:t>Njoh</a:t>
            </a:r>
            <a:r>
              <a:rPr lang="en-GB" sz="3200" b="0" dirty="0"/>
              <a:t>, A.J., 2002. Barriers to community participation in development planning: lessons from the </a:t>
            </a:r>
            <a:r>
              <a:rPr lang="en-GB" sz="3200" b="0" dirty="0" err="1"/>
              <a:t>Mutengene</a:t>
            </a:r>
            <a:r>
              <a:rPr lang="en-GB" sz="3200" b="0" dirty="0"/>
              <a:t> (Cameroon) self‐help water project. Community Development Journal, 37(3), pp.233-248.</a:t>
            </a:r>
            <a:endParaRPr lang="en-KE" sz="3200" b="0"/>
          </a:p>
          <a:p>
            <a:pPr lvl="0"/>
            <a:r>
              <a:rPr lang="en-GB" sz="3200" b="0" dirty="0" err="1"/>
              <a:t>Noltemeyer</a:t>
            </a:r>
            <a:r>
              <a:rPr lang="en-GB" sz="3200" b="0" dirty="0"/>
              <a:t>, A., Bush, K., Patton, J. and Bergen, D., 2012. The relationship among deficiency needs and growth needs: An empirical investigation of Maslow's theory. Children and Youth Services Review, 34(9), pp.1862-1867.</a:t>
            </a:r>
            <a:endParaRPr lang="en-KE" sz="3200" b="0"/>
          </a:p>
          <a:p>
            <a:pPr lvl="0"/>
            <a:r>
              <a:rPr lang="en-GB" sz="3200" b="0" dirty="0"/>
              <a:t>Office for National Statistics (2022) Labour market profile - </a:t>
            </a:r>
            <a:r>
              <a:rPr lang="en-GB" sz="3200" b="0" dirty="0" err="1"/>
              <a:t>southwark</a:t>
            </a:r>
            <a:r>
              <a:rPr lang="en-GB" sz="3200" b="0" dirty="0"/>
              <a:t>, Nomis. Available at: https://</a:t>
            </a:r>
            <a:r>
              <a:rPr lang="en-GB" sz="3200" b="0" dirty="0" err="1"/>
              <a:t>www.nomisweb.co.uk</a:t>
            </a:r>
            <a:r>
              <a:rPr lang="en-GB" sz="3200" b="0" dirty="0"/>
              <a:t>/reports/</a:t>
            </a:r>
            <a:r>
              <a:rPr lang="en-GB" sz="3200" b="0" dirty="0" err="1"/>
              <a:t>lmp</a:t>
            </a:r>
            <a:r>
              <a:rPr lang="en-GB" sz="3200" b="0" dirty="0"/>
              <a:t>/la/1946157256/</a:t>
            </a:r>
            <a:r>
              <a:rPr lang="en-GB" sz="3200" b="0" dirty="0" err="1"/>
              <a:t>printable.aspx</a:t>
            </a:r>
            <a:r>
              <a:rPr lang="en-GB" sz="3200" b="0" dirty="0"/>
              <a:t> (Accessed: November 15, 2022). </a:t>
            </a:r>
            <a:endParaRPr lang="en-KE" sz="3200" b="0"/>
          </a:p>
          <a:p>
            <a:pPr lvl="0"/>
            <a:r>
              <a:rPr lang="en-GB" sz="3200" b="0" dirty="0"/>
              <a:t>Roseland, M., 2000. Sustainable community development: integrating environmental, economic, and social objectives. Progress in planning, 54(2), pp.73-132.</a:t>
            </a:r>
            <a:endParaRPr lang="en-KE" sz="3200" b="0"/>
          </a:p>
          <a:p>
            <a:pPr lvl="0"/>
            <a:r>
              <a:rPr lang="en-GB" sz="3200" b="0" dirty="0"/>
              <a:t>Southwark Council (2022) Public sector equality duty, Southwark Council. Southwark Council. Available at: https://</a:t>
            </a:r>
            <a:r>
              <a:rPr lang="en-GB" sz="3200" b="0" dirty="0" err="1"/>
              <a:t>www.southwark.gov.uk</a:t>
            </a:r>
            <a:r>
              <a:rPr lang="en-GB" sz="3200" b="0" dirty="0"/>
              <a:t>/council-and-democracy/equality-and-diversity/</a:t>
            </a:r>
            <a:r>
              <a:rPr lang="en-GB" sz="3200" b="0" dirty="0" err="1"/>
              <a:t>public-sector-equality-duty?chapter</a:t>
            </a:r>
            <a:r>
              <a:rPr lang="en-GB" sz="3200" b="0" dirty="0"/>
              <a:t>=10 (Accessed: November 15, 2022). </a:t>
            </a:r>
            <a:endParaRPr lang="en-KE" sz="3200" b="0"/>
          </a:p>
          <a:p>
            <a:pPr lvl="0"/>
            <a:r>
              <a:rPr lang="en-GB" sz="3200" b="0" dirty="0"/>
              <a:t>Southwark Council (2022) Support for high streets, Southwark Council. Southwark Council. Available at: https://</a:t>
            </a:r>
            <a:r>
              <a:rPr lang="en-GB" sz="3200" b="0" dirty="0" err="1"/>
              <a:t>www.southwark.gov.uk</a:t>
            </a:r>
            <a:r>
              <a:rPr lang="en-GB" sz="3200" b="0" dirty="0"/>
              <a:t>/business/</a:t>
            </a:r>
            <a:r>
              <a:rPr lang="en-GB" sz="3200" b="0" dirty="0" err="1"/>
              <a:t>support-for-high-streets?chapter</a:t>
            </a:r>
            <a:r>
              <a:rPr lang="en-GB" sz="3200" b="0" dirty="0"/>
              <a:t>=3 (Accessed: November 15, 2022).</a:t>
            </a:r>
            <a:endParaRPr lang="en-KE" sz="3200" b="0"/>
          </a:p>
          <a:p>
            <a:pPr lvl="0"/>
            <a:r>
              <a:rPr lang="en-GB" sz="3200" b="0" dirty="0"/>
              <a:t>Southwark Council (2022) Support for high streets, Southwark Council. Southwark Council. Available at: https://</a:t>
            </a:r>
            <a:r>
              <a:rPr lang="en-GB" sz="3200" b="0" dirty="0" err="1"/>
              <a:t>www.southwark.gov.uk</a:t>
            </a:r>
            <a:r>
              <a:rPr lang="en-GB" sz="3200" b="0" dirty="0"/>
              <a:t>/business/</a:t>
            </a:r>
            <a:r>
              <a:rPr lang="en-GB" sz="3200" b="0" dirty="0" err="1"/>
              <a:t>support-for-high-streets?chapter</a:t>
            </a:r>
            <a:r>
              <a:rPr lang="en-GB" sz="3200" b="0" dirty="0"/>
              <a:t>=3 (Accessed: November 15, 2022).</a:t>
            </a:r>
            <a:endParaRPr lang="en-KE" sz="3200" b="0"/>
          </a:p>
          <a:p>
            <a:pPr lvl="0"/>
            <a:r>
              <a:rPr lang="en-GB" sz="3200" b="0" dirty="0"/>
              <a:t>Tripathi, N., 2018. A valuation of Abraham Maslow's theory of self-actualization for the enhancement of quality of life. Indian Journal of Health &amp; Wellbeing, 9(3).</a:t>
            </a:r>
            <a:endParaRPr lang="en-KE" sz="3200" b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982433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1038</TotalTime>
  <Words>1364</Words>
  <Application>Microsoft Macintosh PowerPoint</Application>
  <PresentationFormat>Widescreen</PresentationFormat>
  <Paragraphs>120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Introduction</vt:lpstr>
      <vt:lpstr>Introduction</vt:lpstr>
      <vt:lpstr>Stakeholders involved in the program</vt:lpstr>
      <vt:lpstr>Use of digital media  and technologies for community development</vt:lpstr>
      <vt:lpstr>Theories of Community Development</vt:lpstr>
      <vt:lpstr>Legislation and policy impact to support &amp; growth of a community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Shelly-Ann Williams (1916052)</dc:creator>
  <cp:lastModifiedBy>Shelly-Ann Williams (1916052)</cp:lastModifiedBy>
  <cp:revision>1</cp:revision>
  <dcterms:created xsi:type="dcterms:W3CDTF">2022-11-24T21:57:50Z</dcterms:created>
  <dcterms:modified xsi:type="dcterms:W3CDTF">2022-11-25T17:22:08Z</dcterms:modified>
</cp:coreProperties>
</file>