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av" ContentType="audio/x-wav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7"/>
  </p:notesMasterIdLst>
  <p:sldIdLst>
    <p:sldId id="256" r:id="rId2"/>
    <p:sldId id="275" r:id="rId3"/>
    <p:sldId id="257" r:id="rId4"/>
    <p:sldId id="258" r:id="rId5"/>
    <p:sldId id="272" r:id="rId6"/>
    <p:sldId id="266" r:id="rId7"/>
    <p:sldId id="267" r:id="rId8"/>
    <p:sldId id="268" r:id="rId9"/>
    <p:sldId id="276" r:id="rId10"/>
    <p:sldId id="273" r:id="rId11"/>
    <p:sldId id="277" r:id="rId12"/>
    <p:sldId id="269" r:id="rId13"/>
    <p:sldId id="270" r:id="rId14"/>
    <p:sldId id="271" r:id="rId15"/>
    <p:sldId id="265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B1B1"/>
    <a:srgbClr val="FF4B4B"/>
    <a:srgbClr val="600000"/>
    <a:srgbClr val="EBB391"/>
    <a:srgbClr val="0D211E"/>
    <a:srgbClr val="CDEBE7"/>
    <a:srgbClr val="0A2728"/>
    <a:srgbClr val="185C5E"/>
    <a:srgbClr val="666666"/>
    <a:srgbClr val="1A66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841" autoAdjust="0"/>
    <p:restoredTop sz="94660"/>
  </p:normalViewPr>
  <p:slideViewPr>
    <p:cSldViewPr snapToGrid="0">
      <p:cViewPr varScale="1">
        <p:scale>
          <a:sx n="84" d="100"/>
          <a:sy n="84" d="100"/>
        </p:scale>
        <p:origin x="72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62" b="0" i="0" u="none" strike="noStrike" kern="1200" spc="0" baseline="0">
                <a:solidFill>
                  <a:prstClr val="white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pPr>
            <a:r>
              <a:rPr lang="en-US" altLang="zh-CN" sz="1800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The proportion of suspense elements</a:t>
            </a:r>
            <a:endParaRPr lang="zh-CN" altLang="en-US" sz="1800" dirty="0">
              <a:solidFill>
                <a:schemeClr val="tx1">
                  <a:lumMod val="85000"/>
                </a:schemeClr>
              </a:solidFill>
              <a:latin typeface="Segoe UI Black" panose="020B0A02040204020203" pitchFamily="34" charset="0"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862" b="0" i="0" u="none" strike="noStrike" kern="1200" spc="0" baseline="0">
              <a:solidFill>
                <a:prstClr val="white">
                  <a:lumMod val="65000"/>
                  <a:lumOff val="35000"/>
                </a:prstClr>
              </a:solidFill>
              <a:latin typeface="+mn-lt"/>
              <a:ea typeface="+mn-ea"/>
              <a:cs typeface="+mn-cs"/>
            </a:defRPr>
          </a:pPr>
          <a:endParaRPr lang="zh-CN" altLang="en-US"/>
        </a:p>
      </c:txPr>
    </c:title>
    <c:autoTitleDeleted val="0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The proportion of suspense elements</c:v>
                </c:pt>
              </c:strCache>
            </c:strRef>
          </c:tx>
          <c:dPt>
            <c:idx val="0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307B-49E3-AA9E-C7D218D926BA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307B-49E3-AA9E-C7D218D926BA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307B-49E3-AA9E-C7D218D926BA}"/>
              </c:ext>
            </c:extLst>
          </c:dPt>
          <c:dPt>
            <c:idx val="3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307B-49E3-AA9E-C7D218D926BA}"/>
              </c:ext>
            </c:extLst>
          </c:dPt>
          <c:cat>
            <c:strRef>
              <c:f>Sheet1!$A$2:$A$5</c:f>
              <c:strCache>
                <c:ptCount val="3"/>
                <c:pt idx="0">
                  <c:v>Atmospheric Horror</c:v>
                </c:pt>
                <c:pt idx="1">
                  <c:v>Character Conflict</c:v>
                </c:pt>
                <c:pt idx="2">
                  <c:v>Supernatural Twist 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0.4</c:v>
                </c:pt>
                <c:pt idx="1">
                  <c:v>0.3</c:v>
                </c:pt>
                <c:pt idx="2">
                  <c:v>0.3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6E9-4A87-8E2F-701B17F8CE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CN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D21EF2-F601-4174-9BA9-C9AE8698EA6E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B84BD876-1A22-4CC2-947D-21B796DB1168}">
      <dgm:prSet phldrT="[文本]"/>
      <dgm:spPr/>
      <dgm:t>
        <a:bodyPr/>
        <a:lstStyle/>
        <a:p>
          <a:r>
            <a:rPr lang="en-GB" altLang="en-US" dirty="0">
              <a:latin typeface="Segoe UI Black" panose="020B0A02040204020203" pitchFamily="34" charset="0"/>
              <a:ea typeface="Segoe UI Black" panose="020B0A02040204020203" pitchFamily="34" charset="0"/>
            </a:rPr>
            <a:t>Adventurer</a:t>
          </a:r>
          <a:r>
            <a:rPr lang="en-US" altLang="en-US" dirty="0">
              <a:latin typeface="Segoe UI Black" panose="020B0A02040204020203" pitchFamily="34" charset="0"/>
              <a:ea typeface="Segoe UI Black" panose="020B0A02040204020203" pitchFamily="34" charset="0"/>
            </a:rPr>
            <a:t> has become the new carrier of the curse</a:t>
          </a:r>
          <a:endParaRPr lang="zh-CN" altLang="en-US" dirty="0">
            <a:latin typeface="Segoe UI Black" panose="020B0A02040204020203" pitchFamily="34" charset="0"/>
          </a:endParaRPr>
        </a:p>
      </dgm:t>
    </dgm:pt>
    <dgm:pt modelId="{A9C76BE1-0C10-4E30-A7F2-4282DB71CD9B}" type="parTrans" cxnId="{2ACBD365-CB92-4970-B495-3439CA46BF9F}">
      <dgm:prSet/>
      <dgm:spPr/>
      <dgm:t>
        <a:bodyPr/>
        <a:lstStyle/>
        <a:p>
          <a:endParaRPr lang="zh-CN" altLang="en-US"/>
        </a:p>
      </dgm:t>
    </dgm:pt>
    <dgm:pt modelId="{DF824D6E-06D5-453F-9A51-3EC3B30D22A5}" type="sibTrans" cxnId="{2ACBD365-CB92-4970-B495-3439CA46BF9F}">
      <dgm:prSet/>
      <dgm:spPr/>
      <dgm:t>
        <a:bodyPr/>
        <a:lstStyle/>
        <a:p>
          <a:endParaRPr lang="zh-CN" altLang="en-US"/>
        </a:p>
      </dgm:t>
    </dgm:pt>
    <dgm:pt modelId="{64C4A7FB-1ABF-406C-A3F4-1E60D9FE4931}">
      <dgm:prSet phldrT="[文本]"/>
      <dgm:spPr/>
      <dgm:t>
        <a:bodyPr/>
        <a:lstStyle/>
        <a:p>
          <a:r>
            <a:rPr lang="en-US" altLang="en-US" dirty="0">
              <a:latin typeface="Segoe UI Black" panose="020B0A02040204020203" pitchFamily="34" charset="0"/>
            </a:rPr>
            <a:t> became a diary writer</a:t>
          </a:r>
          <a:endParaRPr lang="zh-CN" altLang="en-US" dirty="0">
            <a:latin typeface="Segoe UI Black" panose="020B0A02040204020203" pitchFamily="34" charset="0"/>
          </a:endParaRPr>
        </a:p>
      </dgm:t>
    </dgm:pt>
    <dgm:pt modelId="{4017FDB7-DC29-4F0C-8896-50ACA1A2DBF7}" type="parTrans" cxnId="{FB06EDED-3158-422C-BB91-3BBC66F2DD8D}">
      <dgm:prSet/>
      <dgm:spPr/>
      <dgm:t>
        <a:bodyPr/>
        <a:lstStyle/>
        <a:p>
          <a:endParaRPr lang="zh-CN" altLang="en-US"/>
        </a:p>
      </dgm:t>
    </dgm:pt>
    <dgm:pt modelId="{7D2F9545-5136-4737-853A-7167A586B507}" type="sibTrans" cxnId="{FB06EDED-3158-422C-BB91-3BBC66F2DD8D}">
      <dgm:prSet/>
      <dgm:spPr/>
      <dgm:t>
        <a:bodyPr/>
        <a:lstStyle/>
        <a:p>
          <a:endParaRPr lang="zh-CN" altLang="en-US"/>
        </a:p>
      </dgm:t>
    </dgm:pt>
    <dgm:pt modelId="{FC7BBEA1-12C2-44F0-A72E-D9E2EB6EED71}">
      <dgm:prSet phldrT="[文本]"/>
      <dgm:spPr/>
      <dgm:t>
        <a:bodyPr/>
        <a:lstStyle/>
        <a:p>
          <a:r>
            <a:rPr lang="en-US" altLang="en-US" dirty="0">
              <a:latin typeface="Segoe UI Black" panose="020B0A02040204020203" pitchFamily="34" charset="0"/>
              <a:ea typeface="Segoe UI Black" panose="020B0A02040204020203" pitchFamily="34" charset="0"/>
            </a:rPr>
            <a:t>The next person came to the mansion and </a:t>
          </a:r>
          <a:r>
            <a:rPr lang="en-US" altLang="en-US" dirty="0" err="1">
              <a:latin typeface="Segoe UI Black" panose="020B0A02040204020203" pitchFamily="34" charset="0"/>
              <a:ea typeface="Segoe UI Black" panose="020B0A02040204020203" pitchFamily="34" charset="0"/>
            </a:rPr>
            <a:t>limin</a:t>
          </a:r>
          <a:r>
            <a:rPr lang="en-US" altLang="en-US" dirty="0">
              <a:latin typeface="Segoe UI Black" panose="020B0A02040204020203" pitchFamily="34" charset="0"/>
              <a:ea typeface="Segoe UI Black" panose="020B0A02040204020203" pitchFamily="34" charset="0"/>
            </a:rPr>
            <a:t> turned into an old man</a:t>
          </a:r>
          <a:endParaRPr lang="zh-CN" altLang="en-US" dirty="0">
            <a:latin typeface="Segoe UI Black" panose="020B0A02040204020203" pitchFamily="34" charset="0"/>
          </a:endParaRPr>
        </a:p>
      </dgm:t>
    </dgm:pt>
    <dgm:pt modelId="{4EB5788A-70DC-4B82-8F0C-88CED5A06FE7}" type="parTrans" cxnId="{37E2AD1A-DDD9-4ED4-9BB3-227D722595E2}">
      <dgm:prSet/>
      <dgm:spPr/>
      <dgm:t>
        <a:bodyPr/>
        <a:lstStyle/>
        <a:p>
          <a:endParaRPr lang="zh-CN" altLang="en-US"/>
        </a:p>
      </dgm:t>
    </dgm:pt>
    <dgm:pt modelId="{DF404DFA-F156-4432-95CB-58FEE27D8CB4}" type="sibTrans" cxnId="{37E2AD1A-DDD9-4ED4-9BB3-227D722595E2}">
      <dgm:prSet/>
      <dgm:spPr/>
      <dgm:t>
        <a:bodyPr/>
        <a:lstStyle/>
        <a:p>
          <a:endParaRPr lang="zh-CN" altLang="en-US"/>
        </a:p>
      </dgm:t>
    </dgm:pt>
    <dgm:pt modelId="{E7158281-8791-4B46-AEC6-6D50FC311013}">
      <dgm:prSet phldrT="[文本]"/>
      <dgm:spPr/>
      <dgm:t>
        <a:bodyPr/>
        <a:lstStyle/>
        <a:p>
          <a:r>
            <a:rPr lang="en-GB" altLang="en-US" dirty="0">
              <a:latin typeface="Segoe UI Black" panose="020B0A02040204020203" pitchFamily="34" charset="0"/>
              <a:ea typeface="Segoe UI Black" panose="020B0A02040204020203" pitchFamily="34" charset="0"/>
            </a:rPr>
            <a:t>The old man died</a:t>
          </a:r>
          <a:endParaRPr lang="zh-CN" altLang="en-US" dirty="0">
            <a:latin typeface="Segoe UI Black" panose="020B0A02040204020203" pitchFamily="34" charset="0"/>
          </a:endParaRPr>
        </a:p>
      </dgm:t>
    </dgm:pt>
    <dgm:pt modelId="{FA7DB6CF-86E2-4EC0-9FCE-91A197E6B465}" type="parTrans" cxnId="{1AEC93F5-E498-4110-88C6-BCE02017EF72}">
      <dgm:prSet/>
      <dgm:spPr/>
      <dgm:t>
        <a:bodyPr/>
        <a:lstStyle/>
        <a:p>
          <a:endParaRPr lang="zh-CN" altLang="en-US"/>
        </a:p>
      </dgm:t>
    </dgm:pt>
    <dgm:pt modelId="{E955F23C-AE05-4471-A4D6-AEF24347447D}" type="sibTrans" cxnId="{1AEC93F5-E498-4110-88C6-BCE02017EF72}">
      <dgm:prSet/>
      <dgm:spPr/>
      <dgm:t>
        <a:bodyPr/>
        <a:lstStyle/>
        <a:p>
          <a:endParaRPr lang="zh-CN" altLang="en-US"/>
        </a:p>
      </dgm:t>
    </dgm:pt>
    <dgm:pt modelId="{E9F9DAAA-A436-4286-A069-C6CFAD4D95CC}" type="pres">
      <dgm:prSet presAssocID="{59D21EF2-F601-4174-9BA9-C9AE8698EA6E}" presName="cycle" presStyleCnt="0">
        <dgm:presLayoutVars>
          <dgm:dir/>
          <dgm:resizeHandles val="exact"/>
        </dgm:presLayoutVars>
      </dgm:prSet>
      <dgm:spPr/>
    </dgm:pt>
    <dgm:pt modelId="{46DD381D-77F9-456D-90AA-602D2FF9777E}" type="pres">
      <dgm:prSet presAssocID="{B84BD876-1A22-4CC2-947D-21B796DB1168}" presName="dummy" presStyleCnt="0"/>
      <dgm:spPr/>
    </dgm:pt>
    <dgm:pt modelId="{001B7475-AD48-4903-8CF2-0FFD420A84BB}" type="pres">
      <dgm:prSet presAssocID="{B84BD876-1A22-4CC2-947D-21B796DB1168}" presName="node" presStyleLbl="revTx" presStyleIdx="0" presStyleCnt="4">
        <dgm:presLayoutVars>
          <dgm:bulletEnabled val="1"/>
        </dgm:presLayoutVars>
      </dgm:prSet>
      <dgm:spPr/>
    </dgm:pt>
    <dgm:pt modelId="{BCFAF3E2-F7B9-469F-B4BF-7BF5E3962C4A}" type="pres">
      <dgm:prSet presAssocID="{DF824D6E-06D5-453F-9A51-3EC3B30D22A5}" presName="sibTrans" presStyleLbl="node1" presStyleIdx="0" presStyleCnt="4"/>
      <dgm:spPr/>
    </dgm:pt>
    <dgm:pt modelId="{353B2C2A-FC50-4ED3-8CC3-CB24AEA6967C}" type="pres">
      <dgm:prSet presAssocID="{64C4A7FB-1ABF-406C-A3F4-1E60D9FE4931}" presName="dummy" presStyleCnt="0"/>
      <dgm:spPr/>
    </dgm:pt>
    <dgm:pt modelId="{BD7489EB-E2CB-4F58-B057-308F390355FA}" type="pres">
      <dgm:prSet presAssocID="{64C4A7FB-1ABF-406C-A3F4-1E60D9FE4931}" presName="node" presStyleLbl="revTx" presStyleIdx="1" presStyleCnt="4">
        <dgm:presLayoutVars>
          <dgm:bulletEnabled val="1"/>
        </dgm:presLayoutVars>
      </dgm:prSet>
      <dgm:spPr/>
    </dgm:pt>
    <dgm:pt modelId="{BD52AFD9-6C9D-4820-927D-5675144F3CF2}" type="pres">
      <dgm:prSet presAssocID="{7D2F9545-5136-4737-853A-7167A586B507}" presName="sibTrans" presStyleLbl="node1" presStyleIdx="1" presStyleCnt="4"/>
      <dgm:spPr/>
    </dgm:pt>
    <dgm:pt modelId="{289DA1B6-5965-4B91-A23E-CA57F25AB9F0}" type="pres">
      <dgm:prSet presAssocID="{FC7BBEA1-12C2-44F0-A72E-D9E2EB6EED71}" presName="dummy" presStyleCnt="0"/>
      <dgm:spPr/>
    </dgm:pt>
    <dgm:pt modelId="{2A71EBB9-B43D-41F0-A843-F5310B8CFE52}" type="pres">
      <dgm:prSet presAssocID="{FC7BBEA1-12C2-44F0-A72E-D9E2EB6EED71}" presName="node" presStyleLbl="revTx" presStyleIdx="2" presStyleCnt="4">
        <dgm:presLayoutVars>
          <dgm:bulletEnabled val="1"/>
        </dgm:presLayoutVars>
      </dgm:prSet>
      <dgm:spPr/>
    </dgm:pt>
    <dgm:pt modelId="{5B9AFD18-FC73-4CCE-80FA-9F719B422BCA}" type="pres">
      <dgm:prSet presAssocID="{DF404DFA-F156-4432-95CB-58FEE27D8CB4}" presName="sibTrans" presStyleLbl="node1" presStyleIdx="2" presStyleCnt="4"/>
      <dgm:spPr/>
    </dgm:pt>
    <dgm:pt modelId="{17AAC1E2-20FF-461F-97B9-A5B23EFB17C6}" type="pres">
      <dgm:prSet presAssocID="{E7158281-8791-4B46-AEC6-6D50FC311013}" presName="dummy" presStyleCnt="0"/>
      <dgm:spPr/>
    </dgm:pt>
    <dgm:pt modelId="{40B66BD3-F424-4C48-BE42-8E4AAE00B95B}" type="pres">
      <dgm:prSet presAssocID="{E7158281-8791-4B46-AEC6-6D50FC311013}" presName="node" presStyleLbl="revTx" presStyleIdx="3" presStyleCnt="4">
        <dgm:presLayoutVars>
          <dgm:bulletEnabled val="1"/>
        </dgm:presLayoutVars>
      </dgm:prSet>
      <dgm:spPr/>
    </dgm:pt>
    <dgm:pt modelId="{6EA31B7E-3BC6-4740-BDB5-5173665D2557}" type="pres">
      <dgm:prSet presAssocID="{E955F23C-AE05-4471-A4D6-AEF24347447D}" presName="sibTrans" presStyleLbl="node1" presStyleIdx="3" presStyleCnt="4"/>
      <dgm:spPr/>
    </dgm:pt>
  </dgm:ptLst>
  <dgm:cxnLst>
    <dgm:cxn modelId="{37E2AD1A-DDD9-4ED4-9BB3-227D722595E2}" srcId="{59D21EF2-F601-4174-9BA9-C9AE8698EA6E}" destId="{FC7BBEA1-12C2-44F0-A72E-D9E2EB6EED71}" srcOrd="2" destOrd="0" parTransId="{4EB5788A-70DC-4B82-8F0C-88CED5A06FE7}" sibTransId="{DF404DFA-F156-4432-95CB-58FEE27D8CB4}"/>
    <dgm:cxn modelId="{6AB7321C-DD68-45C7-AA64-D151BE961823}" type="presOf" srcId="{E955F23C-AE05-4471-A4D6-AEF24347447D}" destId="{6EA31B7E-3BC6-4740-BDB5-5173665D2557}" srcOrd="0" destOrd="0" presId="urn:microsoft.com/office/officeart/2005/8/layout/cycle1"/>
    <dgm:cxn modelId="{2C8F8265-27B7-4D95-8EA0-A949E9638E7F}" type="presOf" srcId="{DF824D6E-06D5-453F-9A51-3EC3B30D22A5}" destId="{BCFAF3E2-F7B9-469F-B4BF-7BF5E3962C4A}" srcOrd="0" destOrd="0" presId="urn:microsoft.com/office/officeart/2005/8/layout/cycle1"/>
    <dgm:cxn modelId="{2ACBD365-CB92-4970-B495-3439CA46BF9F}" srcId="{59D21EF2-F601-4174-9BA9-C9AE8698EA6E}" destId="{B84BD876-1A22-4CC2-947D-21B796DB1168}" srcOrd="0" destOrd="0" parTransId="{A9C76BE1-0C10-4E30-A7F2-4282DB71CD9B}" sibTransId="{DF824D6E-06D5-453F-9A51-3EC3B30D22A5}"/>
    <dgm:cxn modelId="{9680337F-079B-4C26-968F-F6588AEFCC25}" type="presOf" srcId="{64C4A7FB-1ABF-406C-A3F4-1E60D9FE4931}" destId="{BD7489EB-E2CB-4F58-B057-308F390355FA}" srcOrd="0" destOrd="0" presId="urn:microsoft.com/office/officeart/2005/8/layout/cycle1"/>
    <dgm:cxn modelId="{11B28283-C40B-422D-8225-DFF84EB65B54}" type="presOf" srcId="{59D21EF2-F601-4174-9BA9-C9AE8698EA6E}" destId="{E9F9DAAA-A436-4286-A069-C6CFAD4D95CC}" srcOrd="0" destOrd="0" presId="urn:microsoft.com/office/officeart/2005/8/layout/cycle1"/>
    <dgm:cxn modelId="{723C178C-4807-486F-9AC3-E5396A95FF0D}" type="presOf" srcId="{7D2F9545-5136-4737-853A-7167A586B507}" destId="{BD52AFD9-6C9D-4820-927D-5675144F3CF2}" srcOrd="0" destOrd="0" presId="urn:microsoft.com/office/officeart/2005/8/layout/cycle1"/>
    <dgm:cxn modelId="{01465D8D-78C0-4EDF-813E-977D5B9FDDCD}" type="presOf" srcId="{DF404DFA-F156-4432-95CB-58FEE27D8CB4}" destId="{5B9AFD18-FC73-4CCE-80FA-9F719B422BCA}" srcOrd="0" destOrd="0" presId="urn:microsoft.com/office/officeart/2005/8/layout/cycle1"/>
    <dgm:cxn modelId="{6FD77CA1-22B3-4A32-8C3D-F4490D735373}" type="presOf" srcId="{FC7BBEA1-12C2-44F0-A72E-D9E2EB6EED71}" destId="{2A71EBB9-B43D-41F0-A843-F5310B8CFE52}" srcOrd="0" destOrd="0" presId="urn:microsoft.com/office/officeart/2005/8/layout/cycle1"/>
    <dgm:cxn modelId="{4AF0A6A8-7ECE-4DB1-98B8-F756EEC210B7}" type="presOf" srcId="{E7158281-8791-4B46-AEC6-6D50FC311013}" destId="{40B66BD3-F424-4C48-BE42-8E4AAE00B95B}" srcOrd="0" destOrd="0" presId="urn:microsoft.com/office/officeart/2005/8/layout/cycle1"/>
    <dgm:cxn modelId="{6700DDE3-FC95-4DBD-9F0A-6056C4E9211E}" type="presOf" srcId="{B84BD876-1A22-4CC2-947D-21B796DB1168}" destId="{001B7475-AD48-4903-8CF2-0FFD420A84BB}" srcOrd="0" destOrd="0" presId="urn:microsoft.com/office/officeart/2005/8/layout/cycle1"/>
    <dgm:cxn modelId="{FB06EDED-3158-422C-BB91-3BBC66F2DD8D}" srcId="{59D21EF2-F601-4174-9BA9-C9AE8698EA6E}" destId="{64C4A7FB-1ABF-406C-A3F4-1E60D9FE4931}" srcOrd="1" destOrd="0" parTransId="{4017FDB7-DC29-4F0C-8896-50ACA1A2DBF7}" sibTransId="{7D2F9545-5136-4737-853A-7167A586B507}"/>
    <dgm:cxn modelId="{1AEC93F5-E498-4110-88C6-BCE02017EF72}" srcId="{59D21EF2-F601-4174-9BA9-C9AE8698EA6E}" destId="{E7158281-8791-4B46-AEC6-6D50FC311013}" srcOrd="3" destOrd="0" parTransId="{FA7DB6CF-86E2-4EC0-9FCE-91A197E6B465}" sibTransId="{E955F23C-AE05-4471-A4D6-AEF24347447D}"/>
    <dgm:cxn modelId="{4EF36281-25C0-4356-ADA9-EBA415BDA108}" type="presParOf" srcId="{E9F9DAAA-A436-4286-A069-C6CFAD4D95CC}" destId="{46DD381D-77F9-456D-90AA-602D2FF9777E}" srcOrd="0" destOrd="0" presId="urn:microsoft.com/office/officeart/2005/8/layout/cycle1"/>
    <dgm:cxn modelId="{1500E2AB-523D-4451-93CB-A2FA9D19C580}" type="presParOf" srcId="{E9F9DAAA-A436-4286-A069-C6CFAD4D95CC}" destId="{001B7475-AD48-4903-8CF2-0FFD420A84BB}" srcOrd="1" destOrd="0" presId="urn:microsoft.com/office/officeart/2005/8/layout/cycle1"/>
    <dgm:cxn modelId="{82DE23AC-0379-46D9-84C0-429FB14BDD3D}" type="presParOf" srcId="{E9F9DAAA-A436-4286-A069-C6CFAD4D95CC}" destId="{BCFAF3E2-F7B9-469F-B4BF-7BF5E3962C4A}" srcOrd="2" destOrd="0" presId="urn:microsoft.com/office/officeart/2005/8/layout/cycle1"/>
    <dgm:cxn modelId="{1649F786-1784-48AC-87E7-AB7943D15D69}" type="presParOf" srcId="{E9F9DAAA-A436-4286-A069-C6CFAD4D95CC}" destId="{353B2C2A-FC50-4ED3-8CC3-CB24AEA6967C}" srcOrd="3" destOrd="0" presId="urn:microsoft.com/office/officeart/2005/8/layout/cycle1"/>
    <dgm:cxn modelId="{C5083918-4DBD-4705-9F4F-7416B3242164}" type="presParOf" srcId="{E9F9DAAA-A436-4286-A069-C6CFAD4D95CC}" destId="{BD7489EB-E2CB-4F58-B057-308F390355FA}" srcOrd="4" destOrd="0" presId="urn:microsoft.com/office/officeart/2005/8/layout/cycle1"/>
    <dgm:cxn modelId="{912DE901-A2F7-45B1-A07A-2AA689BAFC61}" type="presParOf" srcId="{E9F9DAAA-A436-4286-A069-C6CFAD4D95CC}" destId="{BD52AFD9-6C9D-4820-927D-5675144F3CF2}" srcOrd="5" destOrd="0" presId="urn:microsoft.com/office/officeart/2005/8/layout/cycle1"/>
    <dgm:cxn modelId="{E9EB1DFA-4F50-4BB8-AC80-E7D028FF9759}" type="presParOf" srcId="{E9F9DAAA-A436-4286-A069-C6CFAD4D95CC}" destId="{289DA1B6-5965-4B91-A23E-CA57F25AB9F0}" srcOrd="6" destOrd="0" presId="urn:microsoft.com/office/officeart/2005/8/layout/cycle1"/>
    <dgm:cxn modelId="{EAD33BB9-CAD5-4C64-A753-3F3C4906D7EA}" type="presParOf" srcId="{E9F9DAAA-A436-4286-A069-C6CFAD4D95CC}" destId="{2A71EBB9-B43D-41F0-A843-F5310B8CFE52}" srcOrd="7" destOrd="0" presId="urn:microsoft.com/office/officeart/2005/8/layout/cycle1"/>
    <dgm:cxn modelId="{D922A76A-1F16-4EA8-8DCF-7EBD321F8390}" type="presParOf" srcId="{E9F9DAAA-A436-4286-A069-C6CFAD4D95CC}" destId="{5B9AFD18-FC73-4CCE-80FA-9F719B422BCA}" srcOrd="8" destOrd="0" presId="urn:microsoft.com/office/officeart/2005/8/layout/cycle1"/>
    <dgm:cxn modelId="{8149D2B3-56D7-40FE-ABC7-602424FA53A9}" type="presParOf" srcId="{E9F9DAAA-A436-4286-A069-C6CFAD4D95CC}" destId="{17AAC1E2-20FF-461F-97B9-A5B23EFB17C6}" srcOrd="9" destOrd="0" presId="urn:microsoft.com/office/officeart/2005/8/layout/cycle1"/>
    <dgm:cxn modelId="{FC785412-7EC8-45E2-844D-A5A8021028DB}" type="presParOf" srcId="{E9F9DAAA-A436-4286-A069-C6CFAD4D95CC}" destId="{40B66BD3-F424-4C48-BE42-8E4AAE00B95B}" srcOrd="10" destOrd="0" presId="urn:microsoft.com/office/officeart/2005/8/layout/cycle1"/>
    <dgm:cxn modelId="{9C3BABB9-AD54-4326-9CB3-C55910681F86}" type="presParOf" srcId="{E9F9DAAA-A436-4286-A069-C6CFAD4D95CC}" destId="{6EA31B7E-3BC6-4740-BDB5-5173665D2557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1B7475-AD48-4903-8CF2-0FFD420A84BB}">
      <dsp:nvSpPr>
        <dsp:cNvPr id="0" name=""/>
        <dsp:cNvSpPr/>
      </dsp:nvSpPr>
      <dsp:spPr>
        <a:xfrm>
          <a:off x="3963984" y="104399"/>
          <a:ext cx="1638025" cy="1638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600" kern="1200" dirty="0">
              <a:latin typeface="Segoe UI Black" panose="020B0A02040204020203" pitchFamily="34" charset="0"/>
              <a:ea typeface="Segoe UI Black" panose="020B0A02040204020203" pitchFamily="34" charset="0"/>
            </a:rPr>
            <a:t>Adventurer</a:t>
          </a:r>
          <a:r>
            <a:rPr lang="en-US" altLang="en-US" sz="1600" kern="1200" dirty="0">
              <a:latin typeface="Segoe UI Black" panose="020B0A02040204020203" pitchFamily="34" charset="0"/>
              <a:ea typeface="Segoe UI Black" panose="020B0A02040204020203" pitchFamily="34" charset="0"/>
            </a:rPr>
            <a:t> has become the new carrier of the curse</a:t>
          </a:r>
          <a:endParaRPr lang="zh-CN" altLang="en-US" sz="1600" kern="1200" dirty="0">
            <a:latin typeface="Segoe UI Black" panose="020B0A02040204020203" pitchFamily="34" charset="0"/>
          </a:endParaRPr>
        </a:p>
      </dsp:txBody>
      <dsp:txXfrm>
        <a:off x="3963984" y="104399"/>
        <a:ext cx="1638025" cy="1638025"/>
      </dsp:txXfrm>
    </dsp:sp>
    <dsp:sp modelId="{BCFAF3E2-F7B9-469F-B4BF-7BF5E3962C4A}">
      <dsp:nvSpPr>
        <dsp:cNvPr id="0" name=""/>
        <dsp:cNvSpPr/>
      </dsp:nvSpPr>
      <dsp:spPr>
        <a:xfrm>
          <a:off x="1078771" y="1204"/>
          <a:ext cx="4626433" cy="4626433"/>
        </a:xfrm>
        <a:prstGeom prst="circularArrow">
          <a:avLst>
            <a:gd name="adj1" fmla="val 6904"/>
            <a:gd name="adj2" fmla="val 465516"/>
            <a:gd name="adj3" fmla="val 548724"/>
            <a:gd name="adj4" fmla="val 20585760"/>
            <a:gd name="adj5" fmla="val 805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7489EB-E2CB-4F58-B057-308F390355FA}">
      <dsp:nvSpPr>
        <dsp:cNvPr id="0" name=""/>
        <dsp:cNvSpPr/>
      </dsp:nvSpPr>
      <dsp:spPr>
        <a:xfrm>
          <a:off x="3963984" y="2886417"/>
          <a:ext cx="1638025" cy="1638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600" kern="1200" dirty="0">
              <a:latin typeface="Segoe UI Black" panose="020B0A02040204020203" pitchFamily="34" charset="0"/>
            </a:rPr>
            <a:t> became a diary writer</a:t>
          </a:r>
          <a:endParaRPr lang="zh-CN" altLang="en-US" sz="1600" kern="1200" dirty="0">
            <a:latin typeface="Segoe UI Black" panose="020B0A02040204020203" pitchFamily="34" charset="0"/>
          </a:endParaRPr>
        </a:p>
      </dsp:txBody>
      <dsp:txXfrm>
        <a:off x="3963984" y="2886417"/>
        <a:ext cx="1638025" cy="1638025"/>
      </dsp:txXfrm>
    </dsp:sp>
    <dsp:sp modelId="{BD52AFD9-6C9D-4820-927D-5675144F3CF2}">
      <dsp:nvSpPr>
        <dsp:cNvPr id="0" name=""/>
        <dsp:cNvSpPr/>
      </dsp:nvSpPr>
      <dsp:spPr>
        <a:xfrm>
          <a:off x="1078771" y="1204"/>
          <a:ext cx="4626433" cy="4626433"/>
        </a:xfrm>
        <a:prstGeom prst="circularArrow">
          <a:avLst>
            <a:gd name="adj1" fmla="val 6904"/>
            <a:gd name="adj2" fmla="val 465516"/>
            <a:gd name="adj3" fmla="val 5948724"/>
            <a:gd name="adj4" fmla="val 4385760"/>
            <a:gd name="adj5" fmla="val 805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71EBB9-B43D-41F0-A843-F5310B8CFE52}">
      <dsp:nvSpPr>
        <dsp:cNvPr id="0" name=""/>
        <dsp:cNvSpPr/>
      </dsp:nvSpPr>
      <dsp:spPr>
        <a:xfrm>
          <a:off x="1181966" y="2886417"/>
          <a:ext cx="1638025" cy="1638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600" kern="1200" dirty="0">
              <a:latin typeface="Segoe UI Black" panose="020B0A02040204020203" pitchFamily="34" charset="0"/>
              <a:ea typeface="Segoe UI Black" panose="020B0A02040204020203" pitchFamily="34" charset="0"/>
            </a:rPr>
            <a:t>The next person came to the mansion and </a:t>
          </a:r>
          <a:r>
            <a:rPr lang="en-US" altLang="en-US" sz="1600" kern="1200" dirty="0" err="1">
              <a:latin typeface="Segoe UI Black" panose="020B0A02040204020203" pitchFamily="34" charset="0"/>
              <a:ea typeface="Segoe UI Black" panose="020B0A02040204020203" pitchFamily="34" charset="0"/>
            </a:rPr>
            <a:t>limin</a:t>
          </a:r>
          <a:r>
            <a:rPr lang="en-US" altLang="en-US" sz="1600" kern="1200" dirty="0">
              <a:latin typeface="Segoe UI Black" panose="020B0A02040204020203" pitchFamily="34" charset="0"/>
              <a:ea typeface="Segoe UI Black" panose="020B0A02040204020203" pitchFamily="34" charset="0"/>
            </a:rPr>
            <a:t> turned into an old man</a:t>
          </a:r>
          <a:endParaRPr lang="zh-CN" altLang="en-US" sz="1600" kern="1200" dirty="0">
            <a:latin typeface="Segoe UI Black" panose="020B0A02040204020203" pitchFamily="34" charset="0"/>
          </a:endParaRPr>
        </a:p>
      </dsp:txBody>
      <dsp:txXfrm>
        <a:off x="1181966" y="2886417"/>
        <a:ext cx="1638025" cy="1638025"/>
      </dsp:txXfrm>
    </dsp:sp>
    <dsp:sp modelId="{5B9AFD18-FC73-4CCE-80FA-9F719B422BCA}">
      <dsp:nvSpPr>
        <dsp:cNvPr id="0" name=""/>
        <dsp:cNvSpPr/>
      </dsp:nvSpPr>
      <dsp:spPr>
        <a:xfrm>
          <a:off x="1078771" y="1204"/>
          <a:ext cx="4626433" cy="4626433"/>
        </a:xfrm>
        <a:prstGeom prst="circularArrow">
          <a:avLst>
            <a:gd name="adj1" fmla="val 6904"/>
            <a:gd name="adj2" fmla="val 465516"/>
            <a:gd name="adj3" fmla="val 11348724"/>
            <a:gd name="adj4" fmla="val 9785760"/>
            <a:gd name="adj5" fmla="val 805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B66BD3-F424-4C48-BE42-8E4AAE00B95B}">
      <dsp:nvSpPr>
        <dsp:cNvPr id="0" name=""/>
        <dsp:cNvSpPr/>
      </dsp:nvSpPr>
      <dsp:spPr>
        <a:xfrm>
          <a:off x="1181966" y="104399"/>
          <a:ext cx="1638025" cy="1638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600" kern="1200" dirty="0">
              <a:latin typeface="Segoe UI Black" panose="020B0A02040204020203" pitchFamily="34" charset="0"/>
              <a:ea typeface="Segoe UI Black" panose="020B0A02040204020203" pitchFamily="34" charset="0"/>
            </a:rPr>
            <a:t>The old man died</a:t>
          </a:r>
          <a:endParaRPr lang="zh-CN" altLang="en-US" sz="1600" kern="1200" dirty="0">
            <a:latin typeface="Segoe UI Black" panose="020B0A02040204020203" pitchFamily="34" charset="0"/>
          </a:endParaRPr>
        </a:p>
      </dsp:txBody>
      <dsp:txXfrm>
        <a:off x="1181966" y="104399"/>
        <a:ext cx="1638025" cy="1638025"/>
      </dsp:txXfrm>
    </dsp:sp>
    <dsp:sp modelId="{6EA31B7E-3BC6-4740-BDB5-5173665D2557}">
      <dsp:nvSpPr>
        <dsp:cNvPr id="0" name=""/>
        <dsp:cNvSpPr/>
      </dsp:nvSpPr>
      <dsp:spPr>
        <a:xfrm>
          <a:off x="1078771" y="1204"/>
          <a:ext cx="4626433" cy="4626433"/>
        </a:xfrm>
        <a:prstGeom prst="circularArrow">
          <a:avLst>
            <a:gd name="adj1" fmla="val 6904"/>
            <a:gd name="adj2" fmla="val 465516"/>
            <a:gd name="adj3" fmla="val 16748724"/>
            <a:gd name="adj4" fmla="val 15185760"/>
            <a:gd name="adj5" fmla="val 805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470598-50CB-492E-B327-B759FF4C2CF2}" type="datetimeFigureOut">
              <a:rPr lang="zh-CN" altLang="en-US" smtClean="0"/>
              <a:t>2025/5/5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75A5A6-1D1D-44E8-B7C1-B3ACFEF14C6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409931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75A5A6-1D1D-44E8-B7C1-B3ACFEF14C62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80268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0177-F95A-4A8C-9F02-40E452370DE6}" type="datetimeFigureOut">
              <a:rPr lang="zh-CN" altLang="en-US" smtClean="0"/>
              <a:t>2025/5/5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AA4A0-836C-4CB4-A6C5-DFCCED7433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25989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0177-F95A-4A8C-9F02-40E452370DE6}" type="datetimeFigureOut">
              <a:rPr lang="zh-CN" altLang="en-US" smtClean="0"/>
              <a:t>2025/5/5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AA4A0-836C-4CB4-A6C5-DFCCED7433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72183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0177-F95A-4A8C-9F02-40E452370DE6}" type="datetimeFigureOut">
              <a:rPr lang="zh-CN" altLang="en-US" smtClean="0"/>
              <a:t>2025/5/5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AA4A0-836C-4CB4-A6C5-DFCCED7433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27179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0177-F95A-4A8C-9F02-40E452370DE6}" type="datetimeFigureOut">
              <a:rPr lang="zh-CN" altLang="en-US" smtClean="0"/>
              <a:t>2025/5/5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AA4A0-836C-4CB4-A6C5-DFCCED7433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54117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0177-F95A-4A8C-9F02-40E452370DE6}" type="datetimeFigureOut">
              <a:rPr lang="zh-CN" altLang="en-US" smtClean="0"/>
              <a:t>2025/5/5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AA4A0-836C-4CB4-A6C5-DFCCED7433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9688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0177-F95A-4A8C-9F02-40E452370DE6}" type="datetimeFigureOut">
              <a:rPr lang="zh-CN" altLang="en-US" smtClean="0"/>
              <a:t>2025/5/5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AA4A0-836C-4CB4-A6C5-DFCCED7433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55167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0177-F95A-4A8C-9F02-40E452370DE6}" type="datetimeFigureOut">
              <a:rPr lang="zh-CN" altLang="en-US" smtClean="0"/>
              <a:t>2025/5/5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AA4A0-836C-4CB4-A6C5-DFCCED7433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771349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0177-F95A-4A8C-9F02-40E452370DE6}" type="datetimeFigureOut">
              <a:rPr lang="zh-CN" altLang="en-US" smtClean="0"/>
              <a:t>2025/5/5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AA4A0-836C-4CB4-A6C5-DFCCED7433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3027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0177-F95A-4A8C-9F02-40E452370DE6}" type="datetimeFigureOut">
              <a:rPr lang="zh-CN" altLang="en-US" smtClean="0"/>
              <a:t>2025/5/5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AA4A0-836C-4CB4-A6C5-DFCCED7433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27944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0177-F95A-4A8C-9F02-40E452370DE6}" type="datetimeFigureOut">
              <a:rPr lang="zh-CN" altLang="en-US" smtClean="0"/>
              <a:t>2025/5/5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AA4A0-836C-4CB4-A6C5-DFCCED7433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59777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0177-F95A-4A8C-9F02-40E452370DE6}" type="datetimeFigureOut">
              <a:rPr lang="zh-CN" altLang="en-US" smtClean="0"/>
              <a:t>2025/5/5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AA4A0-836C-4CB4-A6C5-DFCCED7433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72937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AB0177-F95A-4A8C-9F02-40E452370DE6}" type="datetimeFigureOut">
              <a:rPr lang="zh-CN" altLang="en-US" smtClean="0"/>
              <a:t>2025/5/5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AA4A0-836C-4CB4-A6C5-DFCCED74331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511241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5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4.png"/><Relationship Id="rId5" Type="http://schemas.openxmlformats.org/officeDocument/2006/relationships/image" Target="../media/image33.jp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4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7C76EB92-D516-9290-575A-8E0414F669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CA956311-7E46-9A5C-22D7-285F5BD07073}"/>
              </a:ext>
            </a:extLst>
          </p:cNvPr>
          <p:cNvSpPr/>
          <p:nvPr/>
        </p:nvSpPr>
        <p:spPr>
          <a:xfrm>
            <a:off x="353680" y="1439000"/>
            <a:ext cx="7510159" cy="1754326"/>
          </a:xfrm>
          <a:prstGeom prst="rect">
            <a:avLst/>
          </a:prstGeom>
          <a:noFill/>
          <a:effectLst>
            <a:glow>
              <a:schemeClr val="accent1">
                <a:alpha val="54000"/>
              </a:schemeClr>
            </a:glow>
            <a:outerShdw blurRad="50800" dist="38100" dir="11400000" algn="t" rotWithShape="0">
              <a:prstClr val="black">
                <a:alpha val="40000"/>
              </a:prst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r>
              <a:rPr lang="en-US" altLang="zh-CN" sz="5400" i="1" cap="none" spc="0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The Mystery of the Abandoned Mansion</a:t>
            </a:r>
            <a:endParaRPr lang="zh-CN" altLang="en-US" sz="5400" i="1" cap="none" spc="0" dirty="0">
              <a:ln w="0"/>
              <a:solidFill>
                <a:schemeClr val="accent4">
                  <a:lumMod val="20000"/>
                  <a:lumOff val="80000"/>
                </a:schemeClr>
              </a:solidFill>
              <a:effectLst/>
              <a:latin typeface="Segoe UI Black" panose="020B0A02040204020203" pitchFamily="34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E4A70848-44F1-C8A5-1CF2-9FC0F50BAD12}"/>
              </a:ext>
            </a:extLst>
          </p:cNvPr>
          <p:cNvSpPr txBox="1"/>
          <p:nvPr/>
        </p:nvSpPr>
        <p:spPr>
          <a:xfrm>
            <a:off x="353680" y="3382313"/>
            <a:ext cx="3518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PRODUCER:XINYUAN HU</a:t>
            </a:r>
            <a:endParaRPr lang="zh-CN" altLang="en-US" b="1" dirty="0">
              <a:solidFill>
                <a:schemeClr val="accent4">
                  <a:lumMod val="20000"/>
                  <a:lumOff val="80000"/>
                </a:schemeClr>
              </a:solidFill>
              <a:latin typeface="Segoe UI Black" panose="020B0A02040204020203" pitchFamily="34" charset="0"/>
            </a:endParaRPr>
          </a:p>
        </p:txBody>
      </p:sp>
      <p:pic>
        <p:nvPicPr>
          <p:cNvPr id="3" name="mixkit-scary-graveyard-wind-1157">
            <a:hlinkClick r:id="" action="ppaction://media"/>
            <a:extLst>
              <a:ext uri="{FF2B5EF4-FFF2-40B4-BE49-F238E27FC236}">
                <a16:creationId xmlns:a16="http://schemas.microsoft.com/office/drawing/2014/main" id="{9E9A6C46-49CC-4593-9C73-390BD25FEA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17200" y="548132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840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44898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53AA574-A84E-3C23-ABC1-19884881E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042" y="1635093"/>
            <a:ext cx="3487243" cy="466348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zh-CN" sz="1600" dirty="0">
                <a:solidFill>
                  <a:schemeClr val="tx1">
                    <a:lumMod val="7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Li Ming is a young man full of adventurous spirit and curiosity. He heard a legend that there was gold hidden in an abandoned Gothic mansion. Attracted by the excitement of discovery, he sneaked into the villa and found mysterious clues - an old diary and disturbing photos.</a:t>
            </a:r>
          </a:p>
          <a:p>
            <a:pPr marL="0" indent="0">
              <a:buNone/>
            </a:pPr>
            <a:r>
              <a:rPr lang="en-US" altLang="zh-CN" sz="1600" dirty="0">
                <a:solidFill>
                  <a:schemeClr val="tx1">
                    <a:lumMod val="7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His journey led him into a rotten basement, where he met a terrifying old man who claimed to protect the treasure - but at a price.</a:t>
            </a:r>
          </a:p>
          <a:p>
            <a:pPr marL="0" indent="0">
              <a:buNone/>
            </a:pPr>
            <a:r>
              <a:rPr lang="en-US" altLang="zh-CN" sz="1600" dirty="0">
                <a:solidFill>
                  <a:schemeClr val="tx1">
                    <a:lumMod val="7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The story unfolds in a tense atmosphere, reflecting that he is trapped in uncertainty and wonder.</a:t>
            </a:r>
            <a:endParaRPr lang="zh-CN" altLang="en-US" sz="1600" dirty="0">
              <a:solidFill>
                <a:schemeClr val="tx1">
                  <a:lumMod val="75000"/>
                </a:schemeClr>
              </a:solidFill>
              <a:latin typeface="Segoe UI Black" panose="020B0A02040204020203" pitchFamily="34" charset="0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D2A8D424-9F40-9C9B-CC4B-8D49656E9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152144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1B04C5A2-753D-D858-4E2A-7D0C85C8EAA6}"/>
              </a:ext>
            </a:extLst>
          </p:cNvPr>
          <p:cNvSpPr txBox="1"/>
          <p:nvPr/>
        </p:nvSpPr>
        <p:spPr>
          <a:xfrm>
            <a:off x="1780454" y="202802"/>
            <a:ext cx="897105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44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Part One</a:t>
            </a:r>
            <a:r>
              <a:rPr lang="zh-CN" altLang="en-US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：</a:t>
            </a:r>
            <a:r>
              <a:rPr lang="en-GB" altLang="zh-CN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Story Summary</a:t>
            </a:r>
          </a:p>
          <a:p>
            <a:endParaRPr lang="zh-CN" altLang="en-US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77B4C91B-4CF1-EF4D-B7BE-D9814594D455}"/>
              </a:ext>
            </a:extLst>
          </p:cNvPr>
          <p:cNvSpPr txBox="1"/>
          <p:nvPr/>
        </p:nvSpPr>
        <p:spPr>
          <a:xfrm>
            <a:off x="4902006" y="145042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dirty="0">
                <a:solidFill>
                  <a:schemeClr val="tx1">
                    <a:lumMod val="7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Primary Inspirations</a:t>
            </a:r>
            <a:endParaRPr lang="zh-CN" altLang="en-US" dirty="0">
              <a:solidFill>
                <a:schemeClr val="tx1">
                  <a:lumMod val="75000"/>
                </a:schemeClr>
              </a:solidFill>
              <a:latin typeface="Segoe UI Black" panose="020B0A02040204020203" pitchFamily="34" charset="0"/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D2DDFC31-738B-6CE7-EC35-6B2096076D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522" y="4159977"/>
            <a:ext cx="2138606" cy="2138606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04AA62AF-8650-4491-59AB-F393C5494C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2006" y="1905687"/>
            <a:ext cx="2138606" cy="2138606"/>
          </a:xfrm>
          <a:prstGeom prst="rect">
            <a:avLst/>
          </a:prstGeom>
        </p:spPr>
      </p:pic>
      <p:sp>
        <p:nvSpPr>
          <p:cNvPr id="15" name="文本框 14">
            <a:extLst>
              <a:ext uri="{FF2B5EF4-FFF2-40B4-BE49-F238E27FC236}">
                <a16:creationId xmlns:a16="http://schemas.microsoft.com/office/drawing/2014/main" id="{FD278AEC-CF34-931B-D6C5-5C12F0F5BF38}"/>
              </a:ext>
            </a:extLst>
          </p:cNvPr>
          <p:cNvSpPr txBox="1"/>
          <p:nvPr/>
        </p:nvSpPr>
        <p:spPr>
          <a:xfrm>
            <a:off x="7665333" y="1635094"/>
            <a:ext cx="4172655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1600" dirty="0">
                <a:solidFill>
                  <a:schemeClr val="tx1">
                    <a:lumMod val="7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The Others (2001)A Gothic psychological thriller where a mother and her two light-sensitive children uncover disturbing truths in their secluded mansion.</a:t>
            </a:r>
          </a:p>
          <a:p>
            <a:r>
              <a:rPr lang="en-GB" altLang="zh-CN" sz="1600" dirty="0">
                <a:solidFill>
                  <a:schemeClr val="tx1">
                    <a:lumMod val="7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Inspirations:- Psychological tension in enclosed spaces- The house as a container of hidden truths- Unreliable perspective with a twist ending- </a:t>
            </a:r>
          </a:p>
          <a:p>
            <a:endParaRPr lang="en-US" altLang="zh-CN" sz="1600" dirty="0">
              <a:solidFill>
                <a:schemeClr val="tx1">
                  <a:lumMod val="7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en-GB" altLang="zh-CN" sz="1600" dirty="0">
                <a:solidFill>
                  <a:schemeClr val="tx1">
                    <a:lumMod val="7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What Remains of Edith Finch (2017)A narrative exploration game in which each room reveals an interactive memory fragment. </a:t>
            </a:r>
          </a:p>
          <a:p>
            <a:r>
              <a:rPr lang="en-GB" altLang="zh-CN" sz="1600" dirty="0">
                <a:solidFill>
                  <a:schemeClr val="tx1">
                    <a:lumMod val="7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Inspirations:- Spatial storytelling using props- Memory fragments triggered by objects- Themes of life, loss, and perception</a:t>
            </a:r>
            <a:endParaRPr lang="zh-CN" altLang="en-US" sz="1600" dirty="0">
              <a:solidFill>
                <a:schemeClr val="tx1">
                  <a:lumMod val="75000"/>
                </a:schemeClr>
              </a:solidFill>
              <a:latin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9570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chemeClr val="bg1">
                <a:lumMod val="95000"/>
                <a:lumOff val="5000"/>
              </a:schemeClr>
            </a:gs>
            <a:gs pos="79000">
              <a:srgbClr val="0A2728"/>
            </a:gs>
            <a:gs pos="0">
              <a:schemeClr val="bg1"/>
            </a:gs>
            <a:gs pos="4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>
            <a:extLst>
              <a:ext uri="{FF2B5EF4-FFF2-40B4-BE49-F238E27FC236}">
                <a16:creationId xmlns:a16="http://schemas.microsoft.com/office/drawing/2014/main" id="{38520C66-2937-B42F-82D0-24963919F3B9}"/>
              </a:ext>
            </a:extLst>
          </p:cNvPr>
          <p:cNvSpPr/>
          <p:nvPr/>
        </p:nvSpPr>
        <p:spPr>
          <a:xfrm>
            <a:off x="0" y="0"/>
            <a:ext cx="12192000" cy="1149531"/>
          </a:xfrm>
          <a:prstGeom prst="rect">
            <a:avLst/>
          </a:prstGeom>
          <a:solidFill>
            <a:srgbClr val="0D211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9E124592-AD25-8E54-27C0-77F7DBED8ED8}"/>
              </a:ext>
            </a:extLst>
          </p:cNvPr>
          <p:cNvSpPr txBox="1"/>
          <p:nvPr/>
        </p:nvSpPr>
        <p:spPr>
          <a:xfrm>
            <a:off x="1427306" y="171676"/>
            <a:ext cx="969709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44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Part </a:t>
            </a:r>
            <a:r>
              <a:rPr lang="en-GB" altLang="zh-CN" sz="44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T</a:t>
            </a:r>
            <a:r>
              <a:rPr lang="en-US" altLang="zh-CN" sz="44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wo</a:t>
            </a:r>
            <a:r>
              <a:rPr lang="zh-CN" altLang="en-US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：</a:t>
            </a:r>
            <a:r>
              <a:rPr lang="en-GB" altLang="zh-CN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Narrative Rhythm Breakdown</a:t>
            </a:r>
          </a:p>
          <a:p>
            <a:endParaRPr lang="zh-CN" altLang="en-US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334E146B-D429-C861-7F20-58B484DAFA63}"/>
              </a:ext>
            </a:extLst>
          </p:cNvPr>
          <p:cNvSpPr txBox="1"/>
          <p:nvPr/>
        </p:nvSpPr>
        <p:spPr>
          <a:xfrm>
            <a:off x="1427306" y="4402596"/>
            <a:ext cx="3387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000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Data Visualization</a:t>
            </a:r>
            <a:endParaRPr lang="en-US" altLang="zh-CN" sz="2000" dirty="0">
              <a:solidFill>
                <a:schemeClr val="tx1">
                  <a:lumMod val="8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</p:txBody>
      </p:sp>
      <p:grpSp>
        <p:nvGrpSpPr>
          <p:cNvPr id="39" name="组合 38">
            <a:extLst>
              <a:ext uri="{FF2B5EF4-FFF2-40B4-BE49-F238E27FC236}">
                <a16:creationId xmlns:a16="http://schemas.microsoft.com/office/drawing/2014/main" id="{D42934DD-F11D-9C82-DBDB-9C4BDC073F62}"/>
              </a:ext>
            </a:extLst>
          </p:cNvPr>
          <p:cNvGrpSpPr/>
          <p:nvPr/>
        </p:nvGrpSpPr>
        <p:grpSpPr>
          <a:xfrm>
            <a:off x="335394" y="2178527"/>
            <a:ext cx="12161404" cy="771564"/>
            <a:chOff x="309270" y="2595564"/>
            <a:chExt cx="12161404" cy="771564"/>
          </a:xfrm>
        </p:grpSpPr>
        <p:grpSp>
          <p:nvGrpSpPr>
            <p:cNvPr id="23" name="组合 22">
              <a:extLst>
                <a:ext uri="{FF2B5EF4-FFF2-40B4-BE49-F238E27FC236}">
                  <a16:creationId xmlns:a16="http://schemas.microsoft.com/office/drawing/2014/main" id="{E89A8848-06CA-381E-8A0A-E4E8CC3F7433}"/>
                </a:ext>
              </a:extLst>
            </p:cNvPr>
            <p:cNvGrpSpPr/>
            <p:nvPr/>
          </p:nvGrpSpPr>
          <p:grpSpPr>
            <a:xfrm>
              <a:off x="309270" y="2595564"/>
              <a:ext cx="11573460" cy="771564"/>
              <a:chOff x="1236617" y="2680564"/>
              <a:chExt cx="7200000" cy="540000"/>
            </a:xfrm>
          </p:grpSpPr>
          <p:sp>
            <p:nvSpPr>
              <p:cNvPr id="18" name="矩形 17">
                <a:extLst>
                  <a:ext uri="{FF2B5EF4-FFF2-40B4-BE49-F238E27FC236}">
                    <a16:creationId xmlns:a16="http://schemas.microsoft.com/office/drawing/2014/main" id="{68AF39CA-3E14-3820-7E1B-BFE42D9C6587}"/>
                  </a:ext>
                </a:extLst>
              </p:cNvPr>
              <p:cNvSpPr/>
              <p:nvPr/>
            </p:nvSpPr>
            <p:spPr>
              <a:xfrm>
                <a:off x="1236617" y="2680564"/>
                <a:ext cx="2160000" cy="540000"/>
              </a:xfrm>
              <a:prstGeom prst="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0" name="矩形 19">
                <a:extLst>
                  <a:ext uri="{FF2B5EF4-FFF2-40B4-BE49-F238E27FC236}">
                    <a16:creationId xmlns:a16="http://schemas.microsoft.com/office/drawing/2014/main" id="{BEBD35EB-DCAE-9E60-BCD8-862E76983123}"/>
                  </a:ext>
                </a:extLst>
              </p:cNvPr>
              <p:cNvSpPr/>
              <p:nvPr/>
            </p:nvSpPr>
            <p:spPr>
              <a:xfrm>
                <a:off x="3396617" y="2680564"/>
                <a:ext cx="1080000" cy="540000"/>
              </a:xfrm>
              <a:prstGeom prst="rect">
                <a:avLst/>
              </a:prstGeom>
              <a:solidFill>
                <a:schemeClr val="accent1">
                  <a:lumMod val="5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1" name="矩形 20">
                <a:extLst>
                  <a:ext uri="{FF2B5EF4-FFF2-40B4-BE49-F238E27FC236}">
                    <a16:creationId xmlns:a16="http://schemas.microsoft.com/office/drawing/2014/main" id="{D6550B49-0D57-5347-EB78-2CCB4FDC6ABF}"/>
                  </a:ext>
                </a:extLst>
              </p:cNvPr>
              <p:cNvSpPr/>
              <p:nvPr/>
            </p:nvSpPr>
            <p:spPr>
              <a:xfrm>
                <a:off x="4476617" y="2680564"/>
                <a:ext cx="2520000" cy="540000"/>
              </a:xfrm>
              <a:prstGeom prst="rect">
                <a:avLst/>
              </a:prstGeom>
              <a:solidFill>
                <a:srgbClr val="EBB39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2" name="矩形 21">
                <a:extLst>
                  <a:ext uri="{FF2B5EF4-FFF2-40B4-BE49-F238E27FC236}">
                    <a16:creationId xmlns:a16="http://schemas.microsoft.com/office/drawing/2014/main" id="{2F0FC327-EA62-0F72-4925-4FE9FBBC7EA6}"/>
                  </a:ext>
                </a:extLst>
              </p:cNvPr>
              <p:cNvSpPr/>
              <p:nvPr/>
            </p:nvSpPr>
            <p:spPr>
              <a:xfrm>
                <a:off x="6996617" y="2680564"/>
                <a:ext cx="1440000" cy="540000"/>
              </a:xfrm>
              <a:prstGeom prst="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4" name="文本框 23">
              <a:extLst>
                <a:ext uri="{FF2B5EF4-FFF2-40B4-BE49-F238E27FC236}">
                  <a16:creationId xmlns:a16="http://schemas.microsoft.com/office/drawing/2014/main" id="{95C00D1B-C649-3B53-3F10-CC305837A56B}"/>
                </a:ext>
              </a:extLst>
            </p:cNvPr>
            <p:cNvSpPr txBox="1"/>
            <p:nvPr/>
          </p:nvSpPr>
          <p:spPr>
            <a:xfrm>
              <a:off x="457622" y="2751044"/>
              <a:ext cx="317533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altLang="zh-CN" dirty="0">
                  <a:solidFill>
                    <a:schemeClr val="bg1">
                      <a:lumMod val="85000"/>
                      <a:lumOff val="15000"/>
                    </a:schemeClr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Mansion Exploration 30%</a:t>
              </a:r>
              <a:endParaRPr lang="zh-CN" altLang="en-US" dirty="0">
                <a:solidFill>
                  <a:schemeClr val="bg1">
                    <a:lumMod val="85000"/>
                    <a:lumOff val="15000"/>
                  </a:schemeClr>
                </a:solidFill>
                <a:latin typeface="Segoe UI Black" panose="020B0A02040204020203" pitchFamily="34" charset="0"/>
              </a:endParaRPr>
            </a:p>
          </p:txBody>
        </p:sp>
        <p:sp>
          <p:nvSpPr>
            <p:cNvPr id="31" name="文本框 30">
              <a:extLst>
                <a:ext uri="{FF2B5EF4-FFF2-40B4-BE49-F238E27FC236}">
                  <a16:creationId xmlns:a16="http://schemas.microsoft.com/office/drawing/2014/main" id="{15006199-384E-2EFC-4BA7-9AB350C86208}"/>
                </a:ext>
              </a:extLst>
            </p:cNvPr>
            <p:cNvSpPr txBox="1"/>
            <p:nvPr/>
          </p:nvSpPr>
          <p:spPr>
            <a:xfrm>
              <a:off x="3242882" y="2719736"/>
              <a:ext cx="281286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altLang="zh-CN" sz="1400" dirty="0">
                  <a:solidFill>
                    <a:schemeClr val="bg1">
                      <a:lumMod val="85000"/>
                      <a:lumOff val="15000"/>
                    </a:schemeClr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Living room puzzles </a:t>
              </a:r>
            </a:p>
            <a:p>
              <a:pPr algn="ctr"/>
              <a:r>
                <a:rPr lang="en-GB" altLang="zh-CN" sz="1400" dirty="0">
                  <a:solidFill>
                    <a:schemeClr val="bg1">
                      <a:lumMod val="85000"/>
                      <a:lumOff val="15000"/>
                    </a:schemeClr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15%</a:t>
              </a:r>
              <a:endParaRPr lang="zh-CN" altLang="en-US" sz="1400" dirty="0">
                <a:solidFill>
                  <a:schemeClr val="bg1">
                    <a:lumMod val="85000"/>
                    <a:lumOff val="15000"/>
                  </a:schemeClr>
                </a:solidFill>
                <a:latin typeface="Segoe UI Black" panose="020B0A02040204020203" pitchFamily="34" charset="0"/>
              </a:endParaRPr>
            </a:p>
          </p:txBody>
        </p:sp>
        <p:sp>
          <p:nvSpPr>
            <p:cNvPr id="33" name="文本框 32">
              <a:extLst>
                <a:ext uri="{FF2B5EF4-FFF2-40B4-BE49-F238E27FC236}">
                  <a16:creationId xmlns:a16="http://schemas.microsoft.com/office/drawing/2014/main" id="{C29F0C05-67E8-C2B7-F168-59E59656D8B5}"/>
                </a:ext>
              </a:extLst>
            </p:cNvPr>
            <p:cNvSpPr txBox="1"/>
            <p:nvPr/>
          </p:nvSpPr>
          <p:spPr>
            <a:xfrm>
              <a:off x="5887160" y="2751044"/>
              <a:ext cx="281286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altLang="zh-CN" dirty="0">
                  <a:solidFill>
                    <a:schemeClr val="bg1">
                      <a:lumMod val="85000"/>
                      <a:lumOff val="15000"/>
                    </a:schemeClr>
                  </a:solidFill>
                  <a:latin typeface="Segoe UI Black" panose="020B0A02040204020203" pitchFamily="34" charset="0"/>
                  <a:ea typeface="Segoe UI Black" panose="020B0A02040204020203" pitchFamily="34" charset="0"/>
                </a:rPr>
                <a:t>Basement crisis 35%</a:t>
              </a:r>
              <a:endParaRPr lang="zh-CN" altLang="en-US" dirty="0">
                <a:solidFill>
                  <a:schemeClr val="bg1">
                    <a:lumMod val="85000"/>
                    <a:lumOff val="15000"/>
                  </a:schemeClr>
                </a:solidFill>
                <a:latin typeface="Segoe UI Black" panose="020B0A02040204020203" pitchFamily="34" charset="0"/>
              </a:endParaRPr>
            </a:p>
          </p:txBody>
        </p:sp>
        <p:sp>
          <p:nvSpPr>
            <p:cNvPr id="35" name="文本框 34">
              <a:extLst>
                <a:ext uri="{FF2B5EF4-FFF2-40B4-BE49-F238E27FC236}">
                  <a16:creationId xmlns:a16="http://schemas.microsoft.com/office/drawing/2014/main" id="{699C69DF-CA57-C14E-FAEC-2D5A1606B41F}"/>
                </a:ext>
              </a:extLst>
            </p:cNvPr>
            <p:cNvSpPr txBox="1"/>
            <p:nvPr/>
          </p:nvSpPr>
          <p:spPr>
            <a:xfrm>
              <a:off x="9657805" y="2750179"/>
              <a:ext cx="281286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altLang="zh-CN" dirty="0">
                  <a:solidFill>
                    <a:schemeClr val="bg1">
                      <a:lumMod val="85000"/>
                      <a:lumOff val="15000"/>
                    </a:schemeClr>
                  </a:solidFill>
                  <a:latin typeface="Segoe UI Black" panose="020B0A02040204020203" pitchFamily="34" charset="0"/>
                </a:rPr>
                <a:t>Outcome 20%</a:t>
              </a:r>
              <a:endParaRPr lang="zh-CN" altLang="en-US" dirty="0">
                <a:solidFill>
                  <a:schemeClr val="bg1">
                    <a:lumMod val="85000"/>
                    <a:lumOff val="15000"/>
                  </a:schemeClr>
                </a:solidFill>
                <a:latin typeface="Segoe UI Black" panose="020B0A02040204020203" pitchFamily="34" charset="0"/>
              </a:endParaRPr>
            </a:p>
          </p:txBody>
        </p:sp>
      </p:grpSp>
      <p:sp>
        <p:nvSpPr>
          <p:cNvPr id="36" name="文本框 35">
            <a:extLst>
              <a:ext uri="{FF2B5EF4-FFF2-40B4-BE49-F238E27FC236}">
                <a16:creationId xmlns:a16="http://schemas.microsoft.com/office/drawing/2014/main" id="{30EAE720-8462-D528-922F-A25C491C2D88}"/>
              </a:ext>
            </a:extLst>
          </p:cNvPr>
          <p:cNvSpPr txBox="1"/>
          <p:nvPr/>
        </p:nvSpPr>
        <p:spPr>
          <a:xfrm>
            <a:off x="335394" y="1485784"/>
            <a:ext cx="6583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000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Timeline Design(</a:t>
            </a:r>
            <a:r>
              <a:rPr lang="en-US" altLang="zh-CN" sz="2000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The total duration is 10 minutes</a:t>
            </a:r>
            <a:r>
              <a:rPr lang="en-GB" altLang="zh-CN" sz="2000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)</a:t>
            </a:r>
            <a:endParaRPr lang="zh-CN" altLang="en-US" sz="2000" dirty="0">
              <a:solidFill>
                <a:schemeClr val="tx1">
                  <a:lumMod val="85000"/>
                </a:schemeClr>
              </a:solidFill>
              <a:latin typeface="Segoe UI Black" panose="020B0A02040204020203" pitchFamily="34" charset="0"/>
            </a:endParaRPr>
          </a:p>
        </p:txBody>
      </p:sp>
      <p:graphicFrame>
        <p:nvGraphicFramePr>
          <p:cNvPr id="42" name="图表 41">
            <a:extLst>
              <a:ext uri="{FF2B5EF4-FFF2-40B4-BE49-F238E27FC236}">
                <a16:creationId xmlns:a16="http://schemas.microsoft.com/office/drawing/2014/main" id="{76145412-09F7-09A0-072C-FB5C53ECB1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8538861"/>
              </p:ext>
            </p:extLst>
          </p:nvPr>
        </p:nvGraphicFramePr>
        <p:xfrm>
          <a:off x="4721855" y="3069506"/>
          <a:ext cx="4962074" cy="34846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331881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chemeClr val="bg2">
                <a:lumMod val="50000"/>
              </a:schemeClr>
            </a:gs>
            <a:gs pos="79000">
              <a:srgbClr val="0A2728"/>
            </a:gs>
            <a:gs pos="0">
              <a:schemeClr val="bg1"/>
            </a:gs>
            <a:gs pos="4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3C0536-7C79-7DA8-2075-CF9D9E5D1B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潘神的迷宫正片-电影-高清正版在线观看-bilibili-哔哩哔哩">
            <a:extLst>
              <a:ext uri="{FF2B5EF4-FFF2-40B4-BE49-F238E27FC236}">
                <a16:creationId xmlns:a16="http://schemas.microsoft.com/office/drawing/2014/main" id="{14E0BAB1-C781-14AC-445B-49EC7F5696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754" y="3429000"/>
            <a:ext cx="1416649" cy="1888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图片 1">
            <a:extLst>
              <a:ext uri="{FF2B5EF4-FFF2-40B4-BE49-F238E27FC236}">
                <a16:creationId xmlns:a16="http://schemas.microsoft.com/office/drawing/2014/main" id="{C77F4D8F-1632-9946-0AB3-D73D918B8B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1152144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181686FF-D09F-B1BB-4B84-5661E979F426}"/>
              </a:ext>
            </a:extLst>
          </p:cNvPr>
          <p:cNvSpPr txBox="1"/>
          <p:nvPr/>
        </p:nvSpPr>
        <p:spPr>
          <a:xfrm>
            <a:off x="1780454" y="202802"/>
            <a:ext cx="897105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44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Part Two</a:t>
            </a:r>
            <a:r>
              <a:rPr lang="zh-CN" altLang="en-US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：</a:t>
            </a:r>
            <a:r>
              <a:rPr lang="en-GB" altLang="zh-CN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Conceptual design</a:t>
            </a:r>
            <a:endParaRPr lang="zh-CN" altLang="en-US" dirty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D66927FF-E46C-C3E6-75D4-246FBFFC3F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3803" y="1268833"/>
            <a:ext cx="1281425" cy="1795076"/>
          </a:xfrm>
          <a:prstGeom prst="rect">
            <a:avLst/>
          </a:prstGeo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9D9A59F1-28F1-B9A0-30F2-F7EDC6178949}"/>
              </a:ext>
            </a:extLst>
          </p:cNvPr>
          <p:cNvSpPr txBox="1"/>
          <p:nvPr/>
        </p:nvSpPr>
        <p:spPr>
          <a:xfrm>
            <a:off x="244321" y="2166371"/>
            <a:ext cx="5003237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chemeClr val="tx2">
                    <a:lumMod val="7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Core Narrative</a:t>
            </a:r>
          </a:p>
          <a:p>
            <a:endParaRPr lang="en-US" altLang="zh-CN" b="1" dirty="0">
              <a:solidFill>
                <a:schemeClr val="tx1">
                  <a:lumMod val="85000"/>
                </a:schemeClr>
              </a:solidFill>
              <a:effectLst/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en-US" altLang="zh-CN" b="1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Abandoned villa: Dim, shabby, gloomy and dusty</a:t>
            </a:r>
          </a:p>
          <a:p>
            <a:endParaRPr lang="en-US" altLang="zh-CN" b="1" dirty="0">
              <a:solidFill>
                <a:schemeClr val="tx1">
                  <a:lumMod val="85000"/>
                </a:schemeClr>
              </a:solidFill>
              <a:latin typeface="Segoe UI Black" panose="020B0A02040204020203" pitchFamily="34" charset="0"/>
            </a:endParaRPr>
          </a:p>
          <a:p>
            <a:r>
              <a:rPr lang="en-US" altLang="zh-CN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</a:rPr>
              <a:t>Li Ming: Curiosity → Obsession. Props: Diary, key, photo.</a:t>
            </a:r>
          </a:p>
          <a:p>
            <a:endParaRPr lang="en-US" altLang="zh-CN" b="1" dirty="0">
              <a:solidFill>
                <a:schemeClr val="tx1">
                  <a:lumMod val="85000"/>
                </a:schemeClr>
              </a:solidFill>
              <a:latin typeface="Segoe UI Black" panose="020B0A02040204020203" pitchFamily="34" charset="0"/>
            </a:endParaRPr>
          </a:p>
          <a:p>
            <a:r>
              <a:rPr lang="en-US" altLang="zh-CN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</a:rPr>
              <a:t>Basement blood, ghostly elder, face mutation.</a:t>
            </a:r>
          </a:p>
          <a:p>
            <a:endParaRPr lang="en-US" altLang="zh-CN" b="1" dirty="0">
              <a:solidFill>
                <a:schemeClr val="tx1">
                  <a:lumMod val="85000"/>
                </a:schemeClr>
              </a:solidFill>
              <a:latin typeface="Segoe UI Black" panose="020B0A02040204020203" pitchFamily="34" charset="0"/>
            </a:endParaRPr>
          </a:p>
          <a:p>
            <a:r>
              <a:rPr lang="en-US" altLang="zh-CN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</a:rPr>
              <a:t>Open ending: Curse or awakening?</a:t>
            </a:r>
            <a:endParaRPr lang="zh-CN" altLang="en-US" b="1" dirty="0">
              <a:solidFill>
                <a:schemeClr val="tx1">
                  <a:lumMod val="85000"/>
                </a:schemeClr>
              </a:solidFill>
              <a:latin typeface="Segoe UI Black" panose="020B0A02040204020203" pitchFamily="34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69672660-07F3-351D-CC1C-70FACEC4E758}"/>
              </a:ext>
            </a:extLst>
          </p:cNvPr>
          <p:cNvSpPr txBox="1"/>
          <p:nvPr/>
        </p:nvSpPr>
        <p:spPr>
          <a:xfrm>
            <a:off x="7262949" y="2071551"/>
            <a:ext cx="4863737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chemeClr val="tx2">
                    <a:lumMod val="7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Cinematic Inspirations</a:t>
            </a:r>
            <a:endParaRPr lang="en-US" altLang="zh-CN" b="1" dirty="0">
              <a:solidFill>
                <a:schemeClr val="tx1">
                  <a:lumMod val="85000"/>
                </a:schemeClr>
              </a:solidFill>
              <a:effectLst/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endParaRPr lang="en-US" altLang="zh-CN" b="1" dirty="0">
              <a:solidFill>
                <a:schemeClr val="tx1">
                  <a:lumMod val="85000"/>
                </a:schemeClr>
              </a:solidFill>
              <a:effectLst/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en-US" altLang="zh-CN" b="1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The Conjuring ▶️ Haunted atmosphere</a:t>
            </a:r>
          </a:p>
          <a:p>
            <a:endParaRPr lang="en-US" altLang="zh-CN" b="1" dirty="0">
              <a:solidFill>
                <a:schemeClr val="tx1">
                  <a:lumMod val="85000"/>
                </a:schemeClr>
              </a:solidFill>
              <a:effectLst/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endParaRPr lang="en-US" altLang="zh-CN" b="1" dirty="0">
              <a:solidFill>
                <a:schemeClr val="tx1">
                  <a:lumMod val="85000"/>
                </a:schemeClr>
              </a:solidFill>
              <a:effectLst/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en-US" altLang="zh-CN" b="1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Shutter Island ▶️ Psychological suspense</a:t>
            </a:r>
          </a:p>
          <a:p>
            <a:endParaRPr lang="en-US" altLang="zh-CN" b="1" dirty="0">
              <a:solidFill>
                <a:schemeClr val="tx1">
                  <a:lumMod val="85000"/>
                </a:schemeClr>
              </a:solidFill>
              <a:effectLst/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endParaRPr lang="en-US" altLang="zh-CN" b="1" dirty="0">
              <a:solidFill>
                <a:schemeClr val="tx1">
                  <a:lumMod val="85000"/>
                </a:schemeClr>
              </a:solidFill>
              <a:effectLst/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en-US" altLang="zh-CN" b="1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Pan’s Labyrinth ▶️ Fantasy-reality blend</a:t>
            </a:r>
          </a:p>
          <a:p>
            <a:endParaRPr lang="en-US" altLang="zh-CN" b="1" dirty="0">
              <a:solidFill>
                <a:schemeClr val="tx1">
                  <a:lumMod val="85000"/>
                </a:schemeClr>
              </a:solidFill>
              <a:effectLst/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endParaRPr lang="en-US" altLang="zh-CN" b="1" dirty="0">
              <a:solidFill>
                <a:schemeClr val="tx1">
                  <a:lumMod val="8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en-US" altLang="zh-CN" b="1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Coraline ▶️ Distorted duality</a:t>
            </a: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476B8F5D-71B3-771F-64A8-8C042CC5D0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14972" y="2489412"/>
            <a:ext cx="1196718" cy="1795076"/>
          </a:xfrm>
          <a:prstGeom prst="rect">
            <a:avLst/>
          </a:prstGeom>
        </p:spPr>
      </p:pic>
      <p:pic>
        <p:nvPicPr>
          <p:cNvPr id="1030" name="Picture 6" descr="鬼妈妈-电影-高清在线观看-hao123影视">
            <a:extLst>
              <a:ext uri="{FF2B5EF4-FFF2-40B4-BE49-F238E27FC236}">
                <a16:creationId xmlns:a16="http://schemas.microsoft.com/office/drawing/2014/main" id="{8049964B-094B-AA85-DC16-C8D41370B3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9630" y="4816272"/>
            <a:ext cx="1212060" cy="179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3696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chemeClr val="bg2">
                <a:lumMod val="50000"/>
              </a:schemeClr>
            </a:gs>
            <a:gs pos="79000">
              <a:srgbClr val="0A2728"/>
            </a:gs>
            <a:gs pos="0">
              <a:schemeClr val="bg1"/>
            </a:gs>
            <a:gs pos="4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E2C5F2-E79E-D80A-B17B-85ED615581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0B703D52-549B-1ADF-F0AD-5BFB0D6DAD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152144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D5470ECC-8DE4-6BD8-D62E-9C744A479F3A}"/>
              </a:ext>
            </a:extLst>
          </p:cNvPr>
          <p:cNvSpPr txBox="1"/>
          <p:nvPr/>
        </p:nvSpPr>
        <p:spPr>
          <a:xfrm>
            <a:off x="1780454" y="202802"/>
            <a:ext cx="897105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44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Part Two</a:t>
            </a:r>
            <a:r>
              <a:rPr lang="zh-CN" altLang="en-US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：</a:t>
            </a:r>
            <a:r>
              <a:rPr lang="en-GB" altLang="zh-CN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Conceptual design</a:t>
            </a:r>
            <a:endParaRPr lang="zh-CN" altLang="en-US" dirty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FBFADCD3-A4D2-AD2D-B6EA-7274E150F5E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4088" b="46099"/>
          <a:stretch/>
        </p:blipFill>
        <p:spPr>
          <a:xfrm>
            <a:off x="760914" y="2280787"/>
            <a:ext cx="2033627" cy="2034846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B6BA3885-4DBD-D749-5E2A-FB7BBE32166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8037" t="48938" b="13106"/>
          <a:stretch/>
        </p:blipFill>
        <p:spPr>
          <a:xfrm>
            <a:off x="760914" y="4553650"/>
            <a:ext cx="2035282" cy="1613064"/>
          </a:xfrm>
          <a:prstGeom prst="rect">
            <a:avLst/>
          </a:prstGeom>
        </p:spPr>
      </p:pic>
      <p:sp>
        <p:nvSpPr>
          <p:cNvPr id="11" name="文本框 10">
            <a:extLst>
              <a:ext uri="{FF2B5EF4-FFF2-40B4-BE49-F238E27FC236}">
                <a16:creationId xmlns:a16="http://schemas.microsoft.com/office/drawing/2014/main" id="{955FA590-48CA-F9F1-5CE2-FC6762C1E2DA}"/>
              </a:ext>
            </a:extLst>
          </p:cNvPr>
          <p:cNvSpPr txBox="1"/>
          <p:nvPr/>
        </p:nvSpPr>
        <p:spPr>
          <a:xfrm>
            <a:off x="1780454" y="1288345"/>
            <a:ext cx="771005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>
                <a:solidFill>
                  <a:schemeClr val="tx1">
                    <a:lumMod val="7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Based on these sources of reference inspiration, I designed the </a:t>
            </a:r>
            <a:r>
              <a:rPr lang="en-US" altLang="zh-CN" dirty="0" err="1">
                <a:solidFill>
                  <a:schemeClr val="tx1">
                    <a:lumMod val="7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moodboard</a:t>
            </a:r>
            <a:r>
              <a:rPr lang="en-US" altLang="zh-CN" dirty="0">
                <a:solidFill>
                  <a:schemeClr val="tx1">
                    <a:lumMod val="7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Calibri" panose="020F0502020204030204" pitchFamily="34" charset="0"/>
              </a:rPr>
              <a:t> of my animation</a:t>
            </a:r>
            <a:endParaRPr lang="zh-CN" altLang="en-US" dirty="0">
              <a:solidFill>
                <a:schemeClr val="tx1">
                  <a:lumMod val="75000"/>
                </a:schemeClr>
              </a:solidFill>
              <a:latin typeface="Segoe UI Black" panose="020B0A02040204020203" pitchFamily="34" charset="0"/>
              <a:ea typeface="Noto Serif SC SemiBold" panose="02020200000000000000" pitchFamily="18" charset="-122"/>
              <a:cs typeface="Calibri" panose="020F0502020204030204" pitchFamily="34" charset="0"/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6F7EBDDF-611E-616C-DA00-596E87BBB87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6335" r="33838" b="44004"/>
          <a:stretch/>
        </p:blipFill>
        <p:spPr>
          <a:xfrm>
            <a:off x="8416031" y="2326231"/>
            <a:ext cx="1602030" cy="2007319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62C52275-74C8-EB9F-3B21-DF7A08014C3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6707" b="54030"/>
          <a:stretch/>
        </p:blipFill>
        <p:spPr>
          <a:xfrm>
            <a:off x="10077501" y="2798811"/>
            <a:ext cx="1665390" cy="1534739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48843D98-243F-56B5-340A-B46FB6EB512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8789" r="66253" b="12197"/>
          <a:stretch/>
        </p:blipFill>
        <p:spPr>
          <a:xfrm>
            <a:off x="8540814" y="4443210"/>
            <a:ext cx="3046462" cy="1748118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3D47A1AB-854D-4F1F-3343-4ABBEB491C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9324" y="2280787"/>
            <a:ext cx="5496707" cy="3885927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7616A2E0-FF05-91AD-A567-CBBAAEED59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63824" y="2660837"/>
            <a:ext cx="1664352" cy="153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977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chemeClr val="bg2">
                <a:lumMod val="50000"/>
              </a:schemeClr>
            </a:gs>
            <a:gs pos="79000">
              <a:srgbClr val="0A2728"/>
            </a:gs>
            <a:gs pos="0">
              <a:schemeClr val="bg1"/>
            </a:gs>
            <a:gs pos="4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E86DED8-2F1A-7AF0-6455-A44B202857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E70D29C3-3311-7C55-C57F-49BA43650B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1152144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B01DC599-FAFB-4879-2182-198C0F00DFB7}"/>
              </a:ext>
            </a:extLst>
          </p:cNvPr>
          <p:cNvSpPr txBox="1"/>
          <p:nvPr/>
        </p:nvSpPr>
        <p:spPr>
          <a:xfrm>
            <a:off x="2466236" y="218356"/>
            <a:ext cx="82905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44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Part T</a:t>
            </a:r>
            <a:r>
              <a:rPr lang="en-US" altLang="zh-CN" sz="4400" b="1" i="0" dirty="0" err="1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hre</a:t>
            </a:r>
            <a:r>
              <a:rPr lang="en-US" altLang="zh-CN" sz="4400" b="1" dirty="0" err="1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</a:t>
            </a:r>
            <a:r>
              <a:rPr lang="zh-CN" altLang="en-US" sz="18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：</a:t>
            </a:r>
            <a:r>
              <a:rPr lang="en-GB" altLang="zh-CN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Conceptual design</a:t>
            </a:r>
            <a:endParaRPr lang="zh-CN" altLang="en-US" sz="3200" dirty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511B0F27-F36A-4834-A26F-B35EDA0AC7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764" y="1257776"/>
            <a:ext cx="7401987" cy="5232875"/>
          </a:xfrm>
          <a:prstGeom prst="rect">
            <a:avLst/>
          </a:prstGeom>
          <a:effectLst>
            <a:glow rad="838200">
              <a:schemeClr val="tx1">
                <a:lumMod val="95000"/>
                <a:alpha val="40000"/>
              </a:schemeClr>
            </a:glow>
          </a:effectLst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DB6ACF6F-E0D2-66A2-0041-A8829145D5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30942" y="1707472"/>
            <a:ext cx="8868422" cy="6269579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8428AAAC-3327-AE46-2A3D-AA05F39D11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3431" y="2208124"/>
            <a:ext cx="8456180" cy="5978143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:a16="http://schemas.microsoft.com/office/drawing/2014/main" id="{3A2667D8-B05C-BDF0-6B40-BC006AE53DF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978" y="439928"/>
            <a:ext cx="8456180" cy="5978143"/>
          </a:xfrm>
          <a:prstGeom prst="rect">
            <a:avLst/>
          </a:prstGeom>
        </p:spPr>
      </p:pic>
      <p:pic>
        <p:nvPicPr>
          <p:cNvPr id="24" name="图片 23">
            <a:extLst>
              <a:ext uri="{FF2B5EF4-FFF2-40B4-BE49-F238E27FC236}">
                <a16:creationId xmlns:a16="http://schemas.microsoft.com/office/drawing/2014/main" id="{CDD4E0C8-6EC6-6625-7274-58EB5110C62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71834" y="-1044304"/>
            <a:ext cx="8980125" cy="6348549"/>
          </a:xfrm>
          <a:prstGeom prst="rect">
            <a:avLst/>
          </a:prstGeom>
        </p:spPr>
      </p:pic>
      <p:sp>
        <p:nvSpPr>
          <p:cNvPr id="25" name="文本框 24">
            <a:extLst>
              <a:ext uri="{FF2B5EF4-FFF2-40B4-BE49-F238E27FC236}">
                <a16:creationId xmlns:a16="http://schemas.microsoft.com/office/drawing/2014/main" id="{7DFE692C-BDEA-D7A5-E9BF-5835F1E14C38}"/>
              </a:ext>
            </a:extLst>
          </p:cNvPr>
          <p:cNvSpPr txBox="1"/>
          <p:nvPr/>
        </p:nvSpPr>
        <p:spPr>
          <a:xfrm>
            <a:off x="4248793" y="1410488"/>
            <a:ext cx="3087142" cy="5106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None/>
            </a:pPr>
            <a:r>
              <a:rPr lang="en-GB" altLang="zh-CN" sz="1600" b="1" i="0" dirty="0">
                <a:solidFill>
                  <a:schemeClr val="tx2">
                    <a:lumMod val="7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Li Ming: Quick Profile</a:t>
            </a:r>
            <a:endParaRPr lang="en-GB" altLang="zh-CN" sz="1600" b="0" i="0" dirty="0">
              <a:solidFill>
                <a:schemeClr val="tx2">
                  <a:lumMod val="75000"/>
                </a:schemeClr>
              </a:solidFill>
              <a:effectLst/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pPr algn="l">
              <a:spcBef>
                <a:spcPts val="1050"/>
              </a:spcBef>
              <a:buNone/>
            </a:pPr>
            <a:r>
              <a:rPr lang="en-GB" altLang="zh-CN" sz="1600" b="1" i="0" dirty="0">
                <a:solidFill>
                  <a:schemeClr val="tx2">
                    <a:lumMod val="7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Look</a:t>
            </a:r>
            <a:r>
              <a:rPr lang="en-GB" altLang="zh-CN" sz="1600" b="0" i="0" dirty="0">
                <a:solidFill>
                  <a:schemeClr val="tx2">
                    <a:lumMod val="7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: Tall/thin, messy hair, sharp eyes. Casual wear (wrinkled shirt, old jeans).</a:t>
            </a:r>
          </a:p>
          <a:p>
            <a:pPr algn="l">
              <a:spcBef>
                <a:spcPts val="1050"/>
              </a:spcBef>
              <a:buNone/>
            </a:pPr>
            <a:r>
              <a:rPr lang="en-GB" altLang="zh-CN" sz="1600" b="1" i="0" dirty="0">
                <a:solidFill>
                  <a:schemeClr val="tx2">
                    <a:lumMod val="7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Personality</a:t>
            </a:r>
            <a:r>
              <a:rPr lang="en-GB" altLang="zh-CN" sz="1600" b="0" i="0" dirty="0">
                <a:solidFill>
                  <a:schemeClr val="tx2">
                    <a:lumMod val="7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: Daring, treasure-obsessed, puzzle genius. </a:t>
            </a:r>
          </a:p>
          <a:p>
            <a:pPr algn="l">
              <a:spcBef>
                <a:spcPts val="1050"/>
              </a:spcBef>
              <a:buNone/>
            </a:pPr>
            <a:r>
              <a:rPr lang="en-GB" altLang="zh-CN" b="1" i="0" dirty="0">
                <a:solidFill>
                  <a:schemeClr val="tx2">
                    <a:lumMod val="7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Think Indiana Jones (adventurous) + Ben Gates (history-obsessed).</a:t>
            </a:r>
          </a:p>
          <a:p>
            <a:pPr algn="l">
              <a:spcBef>
                <a:spcPts val="1050"/>
              </a:spcBef>
              <a:buNone/>
            </a:pPr>
            <a:r>
              <a:rPr lang="en-GB" altLang="zh-CN" sz="1600" b="1" i="0" dirty="0">
                <a:solidFill>
                  <a:schemeClr val="tx2">
                    <a:lumMod val="7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Goal</a:t>
            </a:r>
            <a:r>
              <a:rPr lang="en-GB" altLang="zh-CN" sz="1600" b="0" i="0" dirty="0">
                <a:solidFill>
                  <a:schemeClr val="tx2">
                    <a:lumMod val="7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: Find hidden treasure → escape poverty → live freely.</a:t>
            </a:r>
          </a:p>
          <a:p>
            <a:pPr algn="l">
              <a:spcBef>
                <a:spcPts val="1050"/>
              </a:spcBef>
              <a:buNone/>
            </a:pPr>
            <a:r>
              <a:rPr lang="en-GB" altLang="zh-CN" sz="1600" b="1" i="0" dirty="0">
                <a:solidFill>
                  <a:schemeClr val="tx2">
                    <a:lumMod val="7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Story Hook</a:t>
            </a:r>
            <a:r>
              <a:rPr lang="en-GB" altLang="zh-CN" sz="1600" b="0" i="0" dirty="0">
                <a:solidFill>
                  <a:schemeClr val="tx2">
                    <a:lumMod val="7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: Currently daydreaming in libraries → discovers diary clue → confronts cursed villa.</a:t>
            </a:r>
          </a:p>
        </p:txBody>
      </p:sp>
      <p:pic>
        <p:nvPicPr>
          <p:cNvPr id="26" name="图片 25">
            <a:extLst>
              <a:ext uri="{FF2B5EF4-FFF2-40B4-BE49-F238E27FC236}">
                <a16:creationId xmlns:a16="http://schemas.microsoft.com/office/drawing/2014/main" id="{DA8BBE0A-42B8-FFD6-055D-5C925E8AEBE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14740" y="1152143"/>
            <a:ext cx="1961170" cy="2451463"/>
          </a:xfrm>
          <a:prstGeom prst="rect">
            <a:avLst/>
          </a:prstGeom>
        </p:spPr>
      </p:pic>
      <p:pic>
        <p:nvPicPr>
          <p:cNvPr id="27" name="图片 26">
            <a:extLst>
              <a:ext uri="{FF2B5EF4-FFF2-40B4-BE49-F238E27FC236}">
                <a16:creationId xmlns:a16="http://schemas.microsoft.com/office/drawing/2014/main" id="{EB04F339-6276-6297-E4E8-79F26A5DAD3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35935" y="4353466"/>
            <a:ext cx="2545328" cy="1687458"/>
          </a:xfrm>
          <a:prstGeom prst="rect">
            <a:avLst/>
          </a:prstGeom>
        </p:spPr>
      </p:pic>
      <p:sp>
        <p:nvSpPr>
          <p:cNvPr id="28" name="文本框 27">
            <a:extLst>
              <a:ext uri="{FF2B5EF4-FFF2-40B4-BE49-F238E27FC236}">
                <a16:creationId xmlns:a16="http://schemas.microsoft.com/office/drawing/2014/main" id="{0520357F-66A4-23B4-194A-DBEB35E8C655}"/>
              </a:ext>
            </a:extLst>
          </p:cNvPr>
          <p:cNvSpPr txBox="1"/>
          <p:nvPr/>
        </p:nvSpPr>
        <p:spPr>
          <a:xfrm>
            <a:off x="7788616" y="6040924"/>
            <a:ext cx="1994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b="0" i="1" dirty="0">
                <a:solidFill>
                  <a:schemeClr val="accent4">
                    <a:lumMod val="20000"/>
                    <a:lumOff val="80000"/>
                  </a:schemeClr>
                </a:solidFill>
                <a:effectLst/>
                <a:latin typeface="-apple-system"/>
              </a:rPr>
              <a:t>National Treasure</a:t>
            </a:r>
            <a:endParaRPr lang="zh-CN" altLang="en-US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7F991FB7-4657-0FF0-8EE9-AFEB14D12803}"/>
              </a:ext>
            </a:extLst>
          </p:cNvPr>
          <p:cNvSpPr txBox="1"/>
          <p:nvPr/>
        </p:nvSpPr>
        <p:spPr>
          <a:xfrm>
            <a:off x="7611462" y="3614802"/>
            <a:ext cx="1994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b="0" i="1" dirty="0">
                <a:solidFill>
                  <a:schemeClr val="accent4">
                    <a:lumMod val="20000"/>
                    <a:lumOff val="80000"/>
                  </a:schemeClr>
                </a:solidFill>
                <a:effectLst/>
                <a:latin typeface="-apple-system"/>
              </a:rPr>
              <a:t>Indiana Jones</a:t>
            </a:r>
            <a:endParaRPr lang="zh-CN" altLang="en-US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5171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chemeClr val="bg2">
                <a:lumMod val="50000"/>
              </a:schemeClr>
            </a:gs>
            <a:gs pos="79000">
              <a:srgbClr val="0A2728"/>
            </a:gs>
            <a:gs pos="0">
              <a:schemeClr val="bg1"/>
            </a:gs>
            <a:gs pos="4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6CEAF6-A37A-1AAF-68D6-3F0E7A5D59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3949E8A1-EF66-6321-D97B-787638FBB0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152144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C1E13BEF-8C28-ED8D-E6A8-613F4B817266}"/>
              </a:ext>
            </a:extLst>
          </p:cNvPr>
          <p:cNvSpPr txBox="1"/>
          <p:nvPr/>
        </p:nvSpPr>
        <p:spPr>
          <a:xfrm>
            <a:off x="2699657" y="191351"/>
            <a:ext cx="82905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44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Part T</a:t>
            </a:r>
            <a:r>
              <a:rPr lang="en-US" altLang="zh-CN" sz="4400" b="1" i="0" dirty="0" err="1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hre</a:t>
            </a:r>
            <a:r>
              <a:rPr lang="en-US" altLang="zh-CN" sz="4400" b="1" dirty="0" err="1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</a:t>
            </a:r>
            <a:r>
              <a:rPr lang="zh-CN" altLang="en-US" sz="18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：</a:t>
            </a:r>
            <a:r>
              <a:rPr lang="en-GB" altLang="zh-CN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Conceptual design</a:t>
            </a:r>
            <a:endParaRPr lang="zh-CN" altLang="en-US" sz="3200" dirty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954EDE0C-143E-50D0-C60D-F389547887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354" y="1455780"/>
            <a:ext cx="2747387" cy="4902200"/>
          </a:xfrm>
          <a:prstGeom prst="rect">
            <a:avLst/>
          </a:prstGeom>
          <a:effectLst>
            <a:glow rad="419100">
              <a:schemeClr val="accent6">
                <a:satMod val="175000"/>
                <a:alpha val="87000"/>
              </a:schemeClr>
            </a:glow>
          </a:effectLst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2A2DD111-FE72-D56F-0C27-CE7745E28061}"/>
              </a:ext>
            </a:extLst>
          </p:cNvPr>
          <p:cNvSpPr txBox="1"/>
          <p:nvPr/>
        </p:nvSpPr>
        <p:spPr>
          <a:xfrm>
            <a:off x="3621635" y="1903149"/>
            <a:ext cx="480469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2">
                    <a:lumMod val="40000"/>
                    <a:lumOff val="60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An elderly person, who seemed not very friendly and even a bit terrifying.</a:t>
            </a:r>
          </a:p>
          <a:p>
            <a:endParaRPr lang="en-US" altLang="zh-CN" dirty="0">
              <a:solidFill>
                <a:schemeClr val="bg2">
                  <a:lumMod val="40000"/>
                  <a:lumOff val="60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en-US" altLang="zh-CN" dirty="0">
                <a:solidFill>
                  <a:schemeClr val="bg2">
                    <a:lumMod val="40000"/>
                    <a:lumOff val="60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In fact, he is the guardian of the gold in the haunted mansion and can only possess living people.</a:t>
            </a:r>
          </a:p>
          <a:p>
            <a:endParaRPr lang="en-US" altLang="zh-CN" dirty="0">
              <a:solidFill>
                <a:schemeClr val="bg2">
                  <a:lumMod val="40000"/>
                  <a:lumOff val="60000"/>
                </a:schemeClr>
              </a:solidFill>
              <a:latin typeface="Segoe UI Black" panose="020B0A02040204020203" pitchFamily="34" charset="0"/>
            </a:endParaRPr>
          </a:p>
          <a:p>
            <a:r>
              <a:rPr lang="en-US" altLang="zh-CN" dirty="0">
                <a:solidFill>
                  <a:schemeClr val="bg2">
                    <a:lumMod val="40000"/>
                    <a:lumOff val="60000"/>
                  </a:schemeClr>
                </a:solidFill>
                <a:latin typeface="Segoe UI Black" panose="020B0A02040204020203" pitchFamily="34" charset="0"/>
              </a:rPr>
              <a:t>Film and Television Analysis  </a:t>
            </a:r>
          </a:p>
          <a:p>
            <a:endParaRPr lang="en-US" altLang="zh-CN" dirty="0">
              <a:solidFill>
                <a:schemeClr val="bg2">
                  <a:lumMod val="40000"/>
                  <a:lumOff val="60000"/>
                </a:schemeClr>
              </a:solidFill>
              <a:latin typeface="Segoe UI Black" panose="020B0A02040204020203" pitchFamily="34" charset="0"/>
            </a:endParaRPr>
          </a:p>
          <a:p>
            <a:r>
              <a:rPr lang="en-US" altLang="zh-CN" dirty="0">
                <a:solidFill>
                  <a:schemeClr val="bg2">
                    <a:lumMod val="40000"/>
                    <a:lumOff val="60000"/>
                  </a:schemeClr>
                </a:solidFill>
                <a:latin typeface="Segoe UI Black" panose="020B0A02040204020203" pitchFamily="34" charset="0"/>
              </a:rPr>
              <a:t>Valak in "The Conjuring 2: The Enfield Case" - Inducing Fear through Psychological Oppression  </a:t>
            </a:r>
          </a:p>
          <a:p>
            <a:r>
              <a:rPr lang="en-US" altLang="zh-CN" dirty="0">
                <a:solidFill>
                  <a:schemeClr val="bg2">
                    <a:lumMod val="40000"/>
                    <a:lumOff val="60000"/>
                  </a:schemeClr>
                </a:solidFill>
                <a:latin typeface="Segoe UI Black" panose="020B0A02040204020203" pitchFamily="34" charset="0"/>
              </a:rPr>
              <a:t>The Faun in "Pan's Labyrinth" - Challenging the Limits of Human Nature through Illusion </a:t>
            </a:r>
            <a:endParaRPr lang="zh-CN" altLang="en-US" dirty="0">
              <a:solidFill>
                <a:schemeClr val="bg2">
                  <a:lumMod val="40000"/>
                  <a:lumOff val="60000"/>
                </a:schemeClr>
              </a:solidFill>
              <a:latin typeface="Segoe UI Black" panose="020B0A02040204020203" pitchFamily="34" charset="0"/>
            </a:endParaRP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52B8071C-5878-49E0-7B91-21A7237EE0C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232" t="18749" r="18006" b="10724"/>
          <a:stretch/>
        </p:blipFill>
        <p:spPr>
          <a:xfrm>
            <a:off x="8325222" y="1455780"/>
            <a:ext cx="3422470" cy="2063931"/>
          </a:xfrm>
          <a:prstGeom prst="rect">
            <a:avLst/>
          </a:prstGeom>
        </p:spPr>
      </p:pic>
      <p:sp>
        <p:nvSpPr>
          <p:cNvPr id="10" name="文本框 9">
            <a:extLst>
              <a:ext uri="{FF2B5EF4-FFF2-40B4-BE49-F238E27FC236}">
                <a16:creationId xmlns:a16="http://schemas.microsoft.com/office/drawing/2014/main" id="{BA46D1AE-4126-B2D2-8B17-69F60C776CF9}"/>
              </a:ext>
            </a:extLst>
          </p:cNvPr>
          <p:cNvSpPr txBox="1"/>
          <p:nvPr/>
        </p:nvSpPr>
        <p:spPr>
          <a:xfrm>
            <a:off x="8455670" y="3350434"/>
            <a:ext cx="32920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b="0" i="1" dirty="0">
                <a:solidFill>
                  <a:schemeClr val="accent4">
                    <a:lumMod val="20000"/>
                    <a:lumOff val="80000"/>
                  </a:schemeClr>
                </a:solidFill>
                <a:effectLst/>
                <a:latin typeface="-apple-system"/>
              </a:rPr>
              <a:t>The Conjuring 2: The Enfield Case</a:t>
            </a:r>
            <a:endParaRPr lang="zh-CN" altLang="en-US" sz="16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F044BEEB-82C7-D376-8357-00946F499E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4623" y="4026808"/>
            <a:ext cx="2034116" cy="1810363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4A811186-B9DE-D423-33F2-774575456F5C}"/>
              </a:ext>
            </a:extLst>
          </p:cNvPr>
          <p:cNvSpPr txBox="1"/>
          <p:nvPr/>
        </p:nvSpPr>
        <p:spPr>
          <a:xfrm>
            <a:off x="8455670" y="5837171"/>
            <a:ext cx="32920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b="0" i="1" dirty="0">
                <a:solidFill>
                  <a:schemeClr val="accent4">
                    <a:lumMod val="20000"/>
                    <a:lumOff val="80000"/>
                  </a:schemeClr>
                </a:solidFill>
                <a:effectLst/>
                <a:latin typeface="-apple-system"/>
              </a:rPr>
              <a:t>Pan's Labyrinth</a:t>
            </a:r>
            <a:endParaRPr lang="zh-CN" altLang="en-US" sz="16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355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chemeClr val="bg2">
                <a:lumMod val="50000"/>
              </a:schemeClr>
            </a:gs>
            <a:gs pos="79000">
              <a:srgbClr val="0A2728"/>
            </a:gs>
            <a:gs pos="0">
              <a:schemeClr val="bg1"/>
            </a:gs>
            <a:gs pos="4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07E6E6-E461-6B1B-44E3-9E8DC20D07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2C5E43B0-3D07-B5AF-9102-D65AF2457E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152144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6078F72F-1DB4-F1CC-0BAC-CD671F8DB5C1}"/>
              </a:ext>
            </a:extLst>
          </p:cNvPr>
          <p:cNvSpPr txBox="1"/>
          <p:nvPr/>
        </p:nvSpPr>
        <p:spPr>
          <a:xfrm>
            <a:off x="2699657" y="191351"/>
            <a:ext cx="82905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44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Part F</a:t>
            </a:r>
            <a:r>
              <a:rPr lang="en-US" altLang="zh-CN" sz="4400" b="1" dirty="0" err="1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ive</a:t>
            </a:r>
            <a:r>
              <a:rPr lang="zh-CN" altLang="en-US" sz="18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：</a:t>
            </a:r>
            <a:r>
              <a:rPr lang="en-GB" altLang="zh-CN" sz="32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</a:t>
            </a:r>
            <a:r>
              <a:rPr lang="en-US" altLang="zh-CN" sz="3200" b="1" dirty="0" err="1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ence</a:t>
            </a:r>
            <a:r>
              <a:rPr lang="en-GB" altLang="zh-CN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 design</a:t>
            </a:r>
            <a:endParaRPr lang="zh-CN" altLang="en-US" sz="3200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6F819A0C-1204-3984-3C9A-132F6F85BD85}"/>
              </a:ext>
            </a:extLst>
          </p:cNvPr>
          <p:cNvSpPr txBox="1"/>
          <p:nvPr/>
        </p:nvSpPr>
        <p:spPr>
          <a:xfrm>
            <a:off x="439609" y="1223116"/>
            <a:ext cx="6829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>
                <a:latin typeface="Segoe UI Black" panose="020B0A02040204020203" pitchFamily="34" charset="0"/>
                <a:ea typeface="Segoe UI Black" panose="020B0A02040204020203" pitchFamily="34" charset="0"/>
              </a:rPr>
              <a:t>Exterior Design of Mansion</a:t>
            </a:r>
          </a:p>
          <a:p>
            <a:r>
              <a:rPr lang="en-US" altLang="zh-CN" dirty="0" err="1">
                <a:latin typeface="Segoe UI Black" panose="020B0A02040204020203" pitchFamily="34" charset="0"/>
              </a:rPr>
              <a:t>othic</a:t>
            </a:r>
            <a:r>
              <a:rPr lang="en-US" altLang="zh-CN" dirty="0">
                <a:latin typeface="Segoe UI Black" panose="020B0A02040204020203" pitchFamily="34" charset="0"/>
              </a:rPr>
              <a:t> Revival Style / Cracked Stone Walls / Overgrown Ivy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CA946BB-AE88-3F34-513C-2C8303F2F38E}"/>
              </a:ext>
            </a:extLst>
          </p:cNvPr>
          <p:cNvSpPr txBox="1"/>
          <p:nvPr/>
        </p:nvSpPr>
        <p:spPr>
          <a:xfrm>
            <a:off x="7510619" y="1496604"/>
            <a:ext cx="3239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>
                <a:latin typeface="Segoe UI Black" panose="020B0A02040204020203" pitchFamily="34" charset="0"/>
                <a:ea typeface="Segoe UI Black" panose="020B0A02040204020203" pitchFamily="34" charset="0"/>
              </a:rPr>
              <a:t>Reference movie</a:t>
            </a:r>
            <a:endParaRPr lang="zh-CN" altLang="en-US" dirty="0">
              <a:latin typeface="Segoe UI Black" panose="020B0A02040204020203" pitchFamily="34" charset="0"/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37E7524A-2AC1-F161-441B-54A4BC3373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0621" y="2123170"/>
            <a:ext cx="3823081" cy="1592952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24C51B22-809F-0062-FBDC-CB08438381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0618" y="4047654"/>
            <a:ext cx="3823081" cy="2021399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D955919D-4CD6-6169-2156-3A635F64D04A}"/>
              </a:ext>
            </a:extLst>
          </p:cNvPr>
          <p:cNvSpPr txBox="1"/>
          <p:nvPr/>
        </p:nvSpPr>
        <p:spPr>
          <a:xfrm>
            <a:off x="7698195" y="6065031"/>
            <a:ext cx="32920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b="0" i="1" dirty="0">
                <a:solidFill>
                  <a:schemeClr val="accent4">
                    <a:lumMod val="20000"/>
                    <a:lumOff val="80000"/>
                  </a:schemeClr>
                </a:solidFill>
                <a:effectLst/>
                <a:latin typeface="-apple-system"/>
              </a:rPr>
              <a:t>The Conjuring</a:t>
            </a:r>
            <a:endParaRPr lang="zh-CN" altLang="en-US" sz="16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5" name="图片 14">
            <a:extLst>
              <a:ext uri="{FF2B5EF4-FFF2-40B4-BE49-F238E27FC236}">
                <a16:creationId xmlns:a16="http://schemas.microsoft.com/office/drawing/2014/main" id="{C1487AB2-5202-D525-E912-7FC6D56183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0250" y="4284651"/>
            <a:ext cx="1780379" cy="1780379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FA992F8A-B2AD-B5B2-8003-A6C4FE8BE7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2875" y="2241949"/>
            <a:ext cx="3823081" cy="3823081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F343EA78-9796-4FBB-4220-8B2598A8B0F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0250" y="2241949"/>
            <a:ext cx="1780379" cy="1780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8033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chemeClr val="bg2">
                <a:lumMod val="50000"/>
              </a:schemeClr>
            </a:gs>
            <a:gs pos="79000">
              <a:srgbClr val="0A2728"/>
            </a:gs>
            <a:gs pos="0">
              <a:schemeClr val="bg1"/>
            </a:gs>
            <a:gs pos="4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654A3D-1293-9D0D-C549-DE1D69EE8E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93C48EFB-9D34-F8D2-6A64-578672CA81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152144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A9480375-4C72-AD2F-6F4B-5AC4116F5083}"/>
              </a:ext>
            </a:extLst>
          </p:cNvPr>
          <p:cNvSpPr txBox="1"/>
          <p:nvPr/>
        </p:nvSpPr>
        <p:spPr>
          <a:xfrm>
            <a:off x="2699657" y="191351"/>
            <a:ext cx="82905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44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Part F</a:t>
            </a:r>
            <a:r>
              <a:rPr lang="en-US" altLang="zh-CN" sz="44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our</a:t>
            </a:r>
            <a:r>
              <a:rPr lang="zh-CN" altLang="en-US" sz="18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：</a:t>
            </a:r>
            <a:r>
              <a:rPr lang="en-GB" altLang="zh-CN" sz="32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</a:t>
            </a:r>
            <a:r>
              <a:rPr lang="en-US" altLang="zh-CN" sz="3200" b="1" dirty="0" err="1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ence</a:t>
            </a:r>
            <a:r>
              <a:rPr lang="en-GB" altLang="zh-CN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 design</a:t>
            </a:r>
            <a:endParaRPr lang="zh-CN" altLang="en-US" sz="3200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475294E6-9D2F-6FFC-2226-7E78378CEE93}"/>
              </a:ext>
            </a:extLst>
          </p:cNvPr>
          <p:cNvSpPr txBox="1"/>
          <p:nvPr/>
        </p:nvSpPr>
        <p:spPr>
          <a:xfrm>
            <a:off x="879278" y="4490508"/>
            <a:ext cx="2836845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latin typeface="Segoe UI Black" panose="020B0A02040204020203" pitchFamily="34" charset="0"/>
              </a:rPr>
              <a:t>Basement Design</a:t>
            </a:r>
          </a:p>
          <a:p>
            <a:endParaRPr lang="en-US" altLang="zh-CN" dirty="0">
              <a:latin typeface="Segoe UI Black" panose="020B0A02040204020203" pitchFamily="34" charset="0"/>
            </a:endParaRPr>
          </a:p>
          <a:p>
            <a:r>
              <a:rPr lang="en-US" altLang="zh-CN" dirty="0">
                <a:latin typeface="Segoe UI Black" panose="020B0A02040204020203" pitchFamily="34" charset="0"/>
              </a:rPr>
              <a:t>Damaged stone walls and a dirty and messy environment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4D19061B-6275-9D83-136C-C3E8AD0A9CBE}"/>
              </a:ext>
            </a:extLst>
          </p:cNvPr>
          <p:cNvSpPr txBox="1"/>
          <p:nvPr/>
        </p:nvSpPr>
        <p:spPr>
          <a:xfrm>
            <a:off x="8336193" y="1607231"/>
            <a:ext cx="3239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>
                <a:latin typeface="Segoe UI Black" panose="020B0A02040204020203" pitchFamily="34" charset="0"/>
                <a:ea typeface="Segoe UI Black" panose="020B0A02040204020203" pitchFamily="34" charset="0"/>
              </a:rPr>
              <a:t>Reference movie</a:t>
            </a:r>
            <a:endParaRPr lang="zh-CN" altLang="en-US" dirty="0">
              <a:latin typeface="Segoe UI Black" panose="020B0A02040204020203" pitchFamily="34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A3C0D285-67F3-D52F-E74D-F7223C791EA8}"/>
              </a:ext>
            </a:extLst>
          </p:cNvPr>
          <p:cNvSpPr txBox="1"/>
          <p:nvPr/>
        </p:nvSpPr>
        <p:spPr>
          <a:xfrm>
            <a:off x="7772686" y="6205004"/>
            <a:ext cx="32920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baghead</a:t>
            </a:r>
            <a:endParaRPr lang="zh-CN" altLang="en-US" sz="16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EDDCF808-307E-1B40-FB57-6A768395EF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4980" y="4347939"/>
            <a:ext cx="3773479" cy="1739993"/>
          </a:xfrm>
          <a:prstGeom prst="rect">
            <a:avLst/>
          </a:prstGeom>
        </p:spPr>
      </p:pic>
      <p:pic>
        <p:nvPicPr>
          <p:cNvPr id="2052" name="Picture 4" descr="《哈利波特》里 10 个超有想象力的建筑空间 - 知乎">
            <a:extLst>
              <a:ext uri="{FF2B5EF4-FFF2-40B4-BE49-F238E27FC236}">
                <a16:creationId xmlns:a16="http://schemas.microsoft.com/office/drawing/2014/main" id="{9B10D633-0E76-2299-D68F-B2020879E6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0551" y="2128087"/>
            <a:ext cx="2276292" cy="1480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文本框 13">
            <a:extLst>
              <a:ext uri="{FF2B5EF4-FFF2-40B4-BE49-F238E27FC236}">
                <a16:creationId xmlns:a16="http://schemas.microsoft.com/office/drawing/2014/main" id="{B15C04ED-6289-D5C1-8AAA-2644AFBAB3E9}"/>
              </a:ext>
            </a:extLst>
          </p:cNvPr>
          <p:cNvSpPr txBox="1"/>
          <p:nvPr/>
        </p:nvSpPr>
        <p:spPr>
          <a:xfrm>
            <a:off x="7700817" y="3723036"/>
            <a:ext cx="32920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Harry Potter</a:t>
            </a:r>
            <a:endParaRPr lang="zh-CN" altLang="en-US" sz="16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890E3960-13F9-0831-F738-CE0E0B2E1078}"/>
              </a:ext>
            </a:extLst>
          </p:cNvPr>
          <p:cNvSpPr txBox="1"/>
          <p:nvPr/>
        </p:nvSpPr>
        <p:spPr>
          <a:xfrm>
            <a:off x="879278" y="1715389"/>
            <a:ext cx="315139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000" dirty="0">
                <a:latin typeface="Segoe UI Black" panose="020B0A02040204020203" pitchFamily="34" charset="0"/>
              </a:rPr>
              <a:t>Living Room Design</a:t>
            </a:r>
          </a:p>
          <a:p>
            <a:endParaRPr lang="en-US" altLang="zh-CN" dirty="0">
              <a:latin typeface="Segoe UI Black" panose="020B0A02040204020203" pitchFamily="34" charset="0"/>
            </a:endParaRPr>
          </a:p>
          <a:p>
            <a:r>
              <a:rPr lang="en-US" altLang="zh-CN" dirty="0">
                <a:latin typeface="Segoe UI Black" panose="020B0A02040204020203" pitchFamily="34" charset="0"/>
              </a:rPr>
              <a:t>Dim Chandelier / Peeling Floral Wallpaper</a:t>
            </a:r>
          </a:p>
          <a:p>
            <a:endParaRPr lang="en-US" altLang="zh-CN" dirty="0">
              <a:latin typeface="Segoe UI Black" panose="020B0A02040204020203" pitchFamily="34" charset="0"/>
            </a:endParaRPr>
          </a:p>
          <a:p>
            <a:endParaRPr lang="en-US" altLang="zh-CN" dirty="0">
              <a:latin typeface="Segoe UI Black" panose="020B0A02040204020203" pitchFamily="34" charset="0"/>
            </a:endParaRPr>
          </a:p>
          <a:p>
            <a:r>
              <a:rPr lang="en-US" altLang="zh-CN" dirty="0">
                <a:latin typeface="Segoe UI Black" panose="020B0A02040204020203" pitchFamily="34" charset="0"/>
              </a:rPr>
              <a:t>Portrait Gallery with Eyes That Follow Movement</a:t>
            </a:r>
          </a:p>
          <a:p>
            <a:endParaRPr lang="en-US" altLang="zh-CN" sz="1200" dirty="0">
              <a:latin typeface="Segoe UI Black" panose="020B0A02040204020203" pitchFamily="34" charset="0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17A493C4-F91D-9439-4ABB-77E5450E19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0029" y="4371561"/>
            <a:ext cx="2618995" cy="1745997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35A500CD-E005-5A2F-A07E-563D907F0A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0029" y="1749543"/>
            <a:ext cx="2618994" cy="2401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9127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chemeClr val="bg2">
                <a:lumMod val="50000"/>
              </a:schemeClr>
            </a:gs>
            <a:gs pos="79000">
              <a:srgbClr val="0A2728"/>
            </a:gs>
            <a:gs pos="0">
              <a:schemeClr val="bg1"/>
            </a:gs>
            <a:gs pos="4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EE3845-711F-48C0-4389-2AC7F27FF5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25F55B81-A074-E77C-F89D-90933BDD08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1152144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529AC492-D03F-E600-E5F5-BA3151080810}"/>
              </a:ext>
            </a:extLst>
          </p:cNvPr>
          <p:cNvSpPr txBox="1"/>
          <p:nvPr/>
        </p:nvSpPr>
        <p:spPr>
          <a:xfrm>
            <a:off x="2699657" y="191351"/>
            <a:ext cx="82905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44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Part F</a:t>
            </a:r>
            <a:r>
              <a:rPr lang="en-US" altLang="zh-CN" sz="4400" b="1" dirty="0" err="1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ive</a:t>
            </a:r>
            <a:r>
              <a:rPr lang="zh-CN" altLang="en-US" sz="18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：</a:t>
            </a:r>
            <a:r>
              <a:rPr lang="en-GB" altLang="zh-CN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S</a:t>
            </a:r>
            <a:r>
              <a:rPr lang="en-US" altLang="zh-CN" sz="3200" b="1" i="0" dirty="0" err="1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toryboard</a:t>
            </a:r>
            <a:r>
              <a:rPr lang="en-GB" altLang="zh-CN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 design</a:t>
            </a:r>
            <a:endParaRPr lang="zh-CN" altLang="en-US" sz="3200" dirty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4428DDD5-C5D2-A4B4-569B-C0287F9C56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801" y="1741017"/>
            <a:ext cx="5911261" cy="4176980"/>
          </a:xfrm>
          <a:prstGeom prst="rect">
            <a:avLst/>
          </a:prstGeom>
        </p:spPr>
      </p:pic>
      <p:pic>
        <p:nvPicPr>
          <p:cNvPr id="4" name="5月5日">
            <a:hlinkClick r:id="" action="ppaction://media"/>
            <a:extLst>
              <a:ext uri="{FF2B5EF4-FFF2-40B4-BE49-F238E27FC236}">
                <a16:creationId xmlns:a16="http://schemas.microsoft.com/office/drawing/2014/main" id="{33E60992-8D3D-11CC-FB86-993482BFB91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13705" y="1741017"/>
            <a:ext cx="3984348" cy="1887323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2D645DA0-21E9-D235-2F90-AC11FAD197A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50504" t="36927" r="2510" b="37592"/>
          <a:stretch/>
        </p:blipFill>
        <p:spPr>
          <a:xfrm>
            <a:off x="2893016" y="2993755"/>
            <a:ext cx="4366827" cy="1671504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178DDA27-BE08-D130-CFB5-3BBFCFBE5224}"/>
              </a:ext>
            </a:extLst>
          </p:cNvPr>
          <p:cNvSpPr txBox="1"/>
          <p:nvPr/>
        </p:nvSpPr>
        <p:spPr>
          <a:xfrm>
            <a:off x="7633625" y="4377830"/>
            <a:ext cx="37445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tx1">
                    <a:lumMod val="7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One of the door opening actions in the storyboard was inspired by a scene from Kiki's delivery Service</a:t>
            </a:r>
            <a:endParaRPr lang="zh-CN" altLang="en-US" sz="2000" dirty="0">
              <a:solidFill>
                <a:schemeClr val="tx1">
                  <a:lumMod val="75000"/>
                </a:schemeClr>
              </a:solidFill>
              <a:latin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7210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chemeClr val="bg2">
                <a:lumMod val="50000"/>
              </a:schemeClr>
            </a:gs>
            <a:gs pos="79000">
              <a:srgbClr val="0A2728"/>
            </a:gs>
            <a:gs pos="0">
              <a:schemeClr val="bg1"/>
            </a:gs>
            <a:gs pos="4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EE3845-711F-48C0-4389-2AC7F27FF5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25F55B81-A074-E77C-F89D-90933BDD08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152144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529AC492-D03F-E600-E5F5-BA3151080810}"/>
              </a:ext>
            </a:extLst>
          </p:cNvPr>
          <p:cNvSpPr txBox="1"/>
          <p:nvPr/>
        </p:nvSpPr>
        <p:spPr>
          <a:xfrm>
            <a:off x="2699657" y="191351"/>
            <a:ext cx="82905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44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Part F</a:t>
            </a:r>
            <a:r>
              <a:rPr lang="en-US" altLang="zh-CN" sz="4400" b="1" dirty="0" err="1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ive</a:t>
            </a:r>
            <a:r>
              <a:rPr lang="zh-CN" altLang="en-US" sz="18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：</a:t>
            </a:r>
            <a:r>
              <a:rPr lang="en-GB" altLang="zh-CN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S</a:t>
            </a:r>
            <a:r>
              <a:rPr lang="en-US" altLang="zh-CN" sz="3200" b="1" i="0" dirty="0" err="1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toryboard</a:t>
            </a:r>
            <a:r>
              <a:rPr lang="en-GB" altLang="zh-CN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 design</a:t>
            </a:r>
            <a:endParaRPr lang="zh-CN" altLang="en-US" sz="3200" dirty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2ED35E11-00A3-7E87-F574-26466AD86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1215" y="1623493"/>
            <a:ext cx="6143028" cy="4340751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58873527-3AF7-4876-BDCF-73A3B5E971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939" y="4106041"/>
            <a:ext cx="2165625" cy="1624219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AA0CE29A-CADA-1452-771F-FFA0E11FAB1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5544" t="66459" r="49999" b="8411"/>
          <a:stretch/>
        </p:blipFill>
        <p:spPr>
          <a:xfrm>
            <a:off x="3638453" y="4029103"/>
            <a:ext cx="2341418" cy="1701157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E0C5CD1A-0F01-664B-2B8C-ECB5B26BF94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4094" t="66397" r="1915" b="8411"/>
          <a:stretch/>
        </p:blipFill>
        <p:spPr>
          <a:xfrm>
            <a:off x="7210824" y="4020735"/>
            <a:ext cx="2171778" cy="1612567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3D677FE2-9364-450F-1512-87B5782C1B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85620" y="1610578"/>
            <a:ext cx="2193032" cy="1644131"/>
          </a:xfrm>
          <a:prstGeom prst="rect">
            <a:avLst/>
          </a:prstGeom>
        </p:spPr>
      </p:pic>
      <p:sp>
        <p:nvSpPr>
          <p:cNvPr id="16" name="文本框 15">
            <a:extLst>
              <a:ext uri="{FF2B5EF4-FFF2-40B4-BE49-F238E27FC236}">
                <a16:creationId xmlns:a16="http://schemas.microsoft.com/office/drawing/2014/main" id="{27CC8CC3-103C-3434-CA46-9F6996BF0F4C}"/>
              </a:ext>
            </a:extLst>
          </p:cNvPr>
          <p:cNvSpPr txBox="1"/>
          <p:nvPr/>
        </p:nvSpPr>
        <p:spPr>
          <a:xfrm>
            <a:off x="566939" y="1623493"/>
            <a:ext cx="213271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tx1">
                    <a:lumMod val="7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Some of the storyboard references are from my classmates</a:t>
            </a:r>
            <a:endParaRPr lang="zh-CN" altLang="en-US" sz="2000" dirty="0">
              <a:solidFill>
                <a:schemeClr val="tx1">
                  <a:lumMod val="75000"/>
                </a:schemeClr>
              </a:solidFill>
              <a:latin typeface="Segoe UI Black" panose="020B0A02040204020203" pitchFamily="34" charset="0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F10E0B60-7A68-A59D-B0BD-3675C78BC960}"/>
              </a:ext>
            </a:extLst>
          </p:cNvPr>
          <p:cNvSpPr txBox="1"/>
          <p:nvPr/>
        </p:nvSpPr>
        <p:spPr>
          <a:xfrm>
            <a:off x="9501253" y="4106041"/>
            <a:ext cx="217177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solidFill>
                  <a:schemeClr val="tx1">
                    <a:lumMod val="7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More than one classmate (I'm really grateful for the help)</a:t>
            </a:r>
            <a:endParaRPr lang="zh-CN" altLang="en-US" sz="2000" b="1" dirty="0">
              <a:solidFill>
                <a:schemeClr val="tx1">
                  <a:lumMod val="75000"/>
                </a:schemeClr>
              </a:solidFill>
              <a:latin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859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chemeClr val="bg2">
                <a:lumMod val="50000"/>
              </a:schemeClr>
            </a:gs>
            <a:gs pos="79000">
              <a:srgbClr val="0A2728"/>
            </a:gs>
            <a:gs pos="0">
              <a:schemeClr val="bg1"/>
            </a:gs>
            <a:gs pos="4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3271B1-F66E-058E-3CE2-B1E9C0CA72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ADB468F7-F1D4-2049-5A13-327DBE4050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0354" y="3590943"/>
            <a:ext cx="4255282" cy="3006842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EFBDA6EF-B3CB-2FF6-AE96-4B7A45C21B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892" y="3590942"/>
            <a:ext cx="4255282" cy="3006843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D7ADBDF8-5A3D-3489-1238-1871B1CF11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0354" y="260215"/>
            <a:ext cx="4255282" cy="3006843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1546C3E3-5A60-3548-0EC5-3742EEB1DC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08" y="260216"/>
            <a:ext cx="4257866" cy="3006843"/>
          </a:xfrm>
          <a:prstGeom prst="rect">
            <a:avLst/>
          </a:prstGeom>
        </p:spPr>
      </p:pic>
      <p:sp>
        <p:nvSpPr>
          <p:cNvPr id="13" name="文本框 12">
            <a:extLst>
              <a:ext uri="{FF2B5EF4-FFF2-40B4-BE49-F238E27FC236}">
                <a16:creationId xmlns:a16="http://schemas.microsoft.com/office/drawing/2014/main" id="{6019C21B-9A65-3B20-EA88-DE8BE9EDEC3B}"/>
              </a:ext>
            </a:extLst>
          </p:cNvPr>
          <p:cNvSpPr txBox="1"/>
          <p:nvPr/>
        </p:nvSpPr>
        <p:spPr>
          <a:xfrm>
            <a:off x="4977284" y="2780008"/>
            <a:ext cx="209195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2400" b="1" dirty="0">
                <a:latin typeface="Segoe UI Black" panose="020B0A02040204020203" pitchFamily="34" charset="0"/>
                <a:ea typeface="Segoe UI Black" panose="020B0A02040204020203" pitchFamily="34" charset="0"/>
              </a:rPr>
              <a:t>Complete</a:t>
            </a:r>
          </a:p>
          <a:p>
            <a:pPr algn="ctr"/>
            <a:r>
              <a:rPr lang="en-GB" altLang="zh-CN" sz="2400" b="1" dirty="0">
                <a:latin typeface="Segoe UI Black" panose="020B0A02040204020203" pitchFamily="34" charset="0"/>
                <a:ea typeface="Segoe UI Black" panose="020B0A02040204020203" pitchFamily="34" charset="0"/>
              </a:rPr>
              <a:t>storyboard</a:t>
            </a:r>
          </a:p>
          <a:p>
            <a:pPr algn="ctr"/>
            <a:r>
              <a:rPr lang="en-GB" altLang="zh-CN" sz="2400" b="1" dirty="0">
                <a:latin typeface="Segoe UI Black" panose="020B0A02040204020203" pitchFamily="34" charset="0"/>
                <a:ea typeface="Segoe UI Black" panose="020B0A02040204020203" pitchFamily="34" charset="0"/>
              </a:rPr>
              <a:t> display</a:t>
            </a:r>
            <a:endParaRPr lang="zh-CN" altLang="en-US" sz="2400" b="1" dirty="0">
              <a:latin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4672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chemeClr val="bg2">
                <a:lumMod val="50000"/>
              </a:schemeClr>
            </a:gs>
            <a:gs pos="79000">
              <a:srgbClr val="0A2728"/>
            </a:gs>
            <a:gs pos="0">
              <a:schemeClr val="bg1"/>
            </a:gs>
            <a:gs pos="4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F8D015-A115-56B0-0806-927A2C7EB5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DE33096F-E465-4A52-AC21-E7BDFD7E95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152144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90611F0D-ADF9-CF4A-532B-6F07AA894F7F}"/>
              </a:ext>
            </a:extLst>
          </p:cNvPr>
          <p:cNvSpPr txBox="1"/>
          <p:nvPr/>
        </p:nvSpPr>
        <p:spPr>
          <a:xfrm>
            <a:off x="2699657" y="191351"/>
            <a:ext cx="82905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44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Part </a:t>
            </a:r>
            <a:r>
              <a:rPr lang="en-US" altLang="zh-CN" sz="44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S</a:t>
            </a:r>
            <a:r>
              <a:rPr lang="en-US" altLang="zh-CN" sz="44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ix</a:t>
            </a:r>
            <a:r>
              <a:rPr lang="zh-CN" altLang="en-US" sz="18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：</a:t>
            </a:r>
            <a:r>
              <a:rPr lang="en-GB" altLang="zh-CN" sz="32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W</a:t>
            </a:r>
            <a:r>
              <a:rPr lang="en-US" altLang="zh-CN" sz="3200" b="1" dirty="0" err="1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eapon</a:t>
            </a:r>
            <a:r>
              <a:rPr lang="zh-CN" altLang="en-US" sz="32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（</a:t>
            </a:r>
            <a:r>
              <a:rPr lang="en-US" altLang="zh-CN" sz="32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tool</a:t>
            </a:r>
            <a:r>
              <a:rPr lang="zh-CN" altLang="en-US" sz="32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）</a:t>
            </a:r>
            <a:r>
              <a:rPr lang="en-GB" altLang="zh-CN" sz="32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 design</a:t>
            </a:r>
            <a:endParaRPr lang="zh-CN" altLang="en-US" sz="3200" dirty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B6BA0416-6B69-74B8-6847-02E4C2C381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1070" y="2046497"/>
            <a:ext cx="2988155" cy="1992103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FF753A3E-481B-D577-AD72-429A4C9B894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397" r="31029"/>
          <a:stretch/>
        </p:blipFill>
        <p:spPr>
          <a:xfrm>
            <a:off x="9411640" y="2046497"/>
            <a:ext cx="1742643" cy="2602731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E4B7D359-B3E0-A35E-7EBD-A56140A7D6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9460" y="2046497"/>
            <a:ext cx="1728751" cy="2602731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61809103-D132-36FD-C4DE-9E23E1D6E9C3}"/>
              </a:ext>
            </a:extLst>
          </p:cNvPr>
          <p:cNvSpPr txBox="1"/>
          <p:nvPr/>
        </p:nvSpPr>
        <p:spPr>
          <a:xfrm>
            <a:off x="6817017" y="1343495"/>
            <a:ext cx="60971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>
                <a:latin typeface="Segoe UI Black" panose="020B0A02040204020203" pitchFamily="34" charset="0"/>
                <a:ea typeface="Segoe UI Black" panose="020B0A02040204020203" pitchFamily="34" charset="0"/>
              </a:rPr>
              <a:t>Reference movies</a:t>
            </a:r>
            <a:endParaRPr lang="zh-CN" altLang="en-US" dirty="0">
              <a:latin typeface="Segoe UI Black" panose="020B0A02040204020203" pitchFamily="34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0C71131-7BCA-EF63-4391-A07C94091478}"/>
              </a:ext>
            </a:extLst>
          </p:cNvPr>
          <p:cNvSpPr txBox="1"/>
          <p:nvPr/>
        </p:nvSpPr>
        <p:spPr>
          <a:xfrm>
            <a:off x="9142784" y="4798232"/>
            <a:ext cx="20872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1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Thor 2011</a:t>
            </a: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D5E22545-4809-5D5C-379E-F99CF025DD27}"/>
              </a:ext>
            </a:extLst>
          </p:cNvPr>
          <p:cNvSpPr txBox="1"/>
          <p:nvPr/>
        </p:nvSpPr>
        <p:spPr>
          <a:xfrm>
            <a:off x="7238786" y="4798232"/>
            <a:ext cx="12278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1800" b="0" i="1" dirty="0">
                <a:solidFill>
                  <a:schemeClr val="accent4">
                    <a:lumMod val="20000"/>
                    <a:lumOff val="80000"/>
                  </a:schemeClr>
                </a:solidFill>
                <a:effectLst/>
                <a:latin typeface="-apple-system"/>
              </a:rPr>
              <a:t>Drive 2011</a:t>
            </a:r>
            <a:endParaRPr lang="zh-CN" altLang="en-US" sz="18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6E65B5E8-41BE-FE7C-B62B-66448B5EAE64}"/>
              </a:ext>
            </a:extLst>
          </p:cNvPr>
          <p:cNvSpPr txBox="1"/>
          <p:nvPr/>
        </p:nvSpPr>
        <p:spPr>
          <a:xfrm>
            <a:off x="871883" y="1276155"/>
            <a:ext cx="469071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>
                <a:latin typeface="Segoe UI Black" panose="020B0A02040204020203" pitchFamily="34" charset="0"/>
                <a:ea typeface="Segoe UI Black" panose="020B0A02040204020203" pitchFamily="34" charset="0"/>
              </a:rPr>
              <a:t>A hammer is a tool that is prone to cause injury in basements</a:t>
            </a:r>
            <a:endParaRPr lang="zh-CN" altLang="en-US" dirty="0">
              <a:latin typeface="Segoe UI Black" panose="020B0A02040204020203" pitchFamily="34" charset="0"/>
            </a:endParaRPr>
          </a:p>
        </p:txBody>
      </p:sp>
      <p:pic>
        <p:nvPicPr>
          <p:cNvPr id="16" name="图片 15">
            <a:extLst>
              <a:ext uri="{FF2B5EF4-FFF2-40B4-BE49-F238E27FC236}">
                <a16:creationId xmlns:a16="http://schemas.microsoft.com/office/drawing/2014/main" id="{4C6CCD55-BE90-3268-81BA-BFBD90BF1C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63631" y="4313522"/>
            <a:ext cx="2075594" cy="2075594"/>
          </a:xfrm>
          <a:prstGeom prst="rect">
            <a:avLst/>
          </a:prstGeom>
        </p:spPr>
      </p:pic>
      <p:pic>
        <p:nvPicPr>
          <p:cNvPr id="23" name="图片 22">
            <a:extLst>
              <a:ext uri="{FF2B5EF4-FFF2-40B4-BE49-F238E27FC236}">
                <a16:creationId xmlns:a16="http://schemas.microsoft.com/office/drawing/2014/main" id="{05F2D41A-CDC0-0A4E-31AA-D2C40705A7A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2721" y="747226"/>
            <a:ext cx="4427136" cy="6262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8089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chemeClr val="bg2">
                <a:lumMod val="50000"/>
              </a:schemeClr>
            </a:gs>
            <a:gs pos="79000">
              <a:srgbClr val="0A2728"/>
            </a:gs>
            <a:gs pos="0">
              <a:schemeClr val="bg1"/>
            </a:gs>
            <a:gs pos="4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A96FAF-E93F-88CB-D064-C99222417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053B04BE-3DCB-4716-3A94-AA0390B440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152144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A657ADE9-C93D-9B47-100C-4A0CC73CFCBE}"/>
              </a:ext>
            </a:extLst>
          </p:cNvPr>
          <p:cNvSpPr txBox="1"/>
          <p:nvPr/>
        </p:nvSpPr>
        <p:spPr>
          <a:xfrm>
            <a:off x="1018903" y="191351"/>
            <a:ext cx="1046770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44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Part </a:t>
            </a:r>
            <a:r>
              <a:rPr lang="en-GB" altLang="zh-CN" sz="44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</a:t>
            </a:r>
            <a:r>
              <a:rPr lang="en-US" altLang="zh-CN" sz="44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even</a:t>
            </a:r>
            <a:r>
              <a:rPr lang="zh-CN" altLang="en-US" sz="18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：</a:t>
            </a:r>
            <a:r>
              <a:rPr lang="en-US" altLang="zh-CN" sz="2800" b="1" i="0" dirty="0">
                <a:solidFill>
                  <a:schemeClr val="tx1">
                    <a:lumMod val="85000"/>
                  </a:schemeClr>
                </a:solidFill>
                <a:effectLst/>
                <a:latin typeface="Segoe UI Black" panose="020B0A02040204020203" pitchFamily="34" charset="0"/>
                <a:ea typeface="Segoe UI Black" panose="020B0A02040204020203" pitchFamily="34" charset="0"/>
              </a:rPr>
              <a:t>Analysis of Open-ended Ending Design</a:t>
            </a:r>
            <a:endParaRPr lang="zh-CN" altLang="en-US" sz="2800" dirty="0">
              <a:solidFill>
                <a:schemeClr val="tx1">
                  <a:lumMod val="85000"/>
                </a:schemeClr>
              </a:solidFill>
            </a:endParaRPr>
          </a:p>
        </p:txBody>
      </p:sp>
      <p:graphicFrame>
        <p:nvGraphicFramePr>
          <p:cNvPr id="7" name="图示 6">
            <a:extLst>
              <a:ext uri="{FF2B5EF4-FFF2-40B4-BE49-F238E27FC236}">
                <a16:creationId xmlns:a16="http://schemas.microsoft.com/office/drawing/2014/main" id="{92A6A1EE-3C9F-521F-AACE-E158E34E5C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165033"/>
              </p:ext>
            </p:extLst>
          </p:nvPr>
        </p:nvGraphicFramePr>
        <p:xfrm>
          <a:off x="0" y="1602377"/>
          <a:ext cx="6783977" cy="46288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本框 5">
            <a:extLst>
              <a:ext uri="{FF2B5EF4-FFF2-40B4-BE49-F238E27FC236}">
                <a16:creationId xmlns:a16="http://schemas.microsoft.com/office/drawing/2014/main" id="{31169AB5-7B63-A582-49BB-C6854BED0DBD}"/>
              </a:ext>
            </a:extLst>
          </p:cNvPr>
          <p:cNvSpPr txBox="1"/>
          <p:nvPr/>
        </p:nvSpPr>
        <p:spPr>
          <a:xfrm>
            <a:off x="6357226" y="1408159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2400" dirty="0">
                <a:latin typeface="Segoe UI Black" panose="020B0A02040204020203" pitchFamily="34" charset="0"/>
                <a:ea typeface="Segoe UI Black" panose="020B0A02040204020203" pitchFamily="34" charset="0"/>
              </a:rPr>
              <a:t>Reference movie</a:t>
            </a:r>
            <a:endParaRPr lang="zh-CN" altLang="en-US" sz="2400" dirty="0">
              <a:latin typeface="Segoe UI Black" panose="020B0A02040204020203" pitchFamily="34" charset="0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10095365-D211-1926-86EA-88444E5A2BDF}"/>
              </a:ext>
            </a:extLst>
          </p:cNvPr>
          <p:cNvSpPr txBox="1"/>
          <p:nvPr/>
        </p:nvSpPr>
        <p:spPr>
          <a:xfrm>
            <a:off x="6573611" y="5328934"/>
            <a:ext cx="17955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i="1" dirty="0"/>
              <a:t>Inception 2010</a:t>
            </a:r>
            <a:endParaRPr lang="zh-CN" altLang="en-US" i="1" dirty="0"/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4F9FDE20-DE21-97D9-D723-D288933E64C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59471" y="2148762"/>
            <a:ext cx="2118425" cy="3016551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1D4A52C5-3E0A-11D0-F0C3-6A9495D5D5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25593" y="2137300"/>
            <a:ext cx="2142206" cy="3028013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F7C77F33-DEE5-6CFF-4B2A-B327B0F26A22}"/>
              </a:ext>
            </a:extLst>
          </p:cNvPr>
          <p:cNvSpPr txBox="1"/>
          <p:nvPr/>
        </p:nvSpPr>
        <p:spPr>
          <a:xfrm>
            <a:off x="9098900" y="5307725"/>
            <a:ext cx="17955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i="1" dirty="0"/>
              <a:t>Black Swan 2010</a:t>
            </a:r>
            <a:endParaRPr lang="zh-CN" altLang="en-US" i="1" dirty="0"/>
          </a:p>
        </p:txBody>
      </p:sp>
    </p:spTree>
    <p:extLst>
      <p:ext uri="{BB962C8B-B14F-4D97-AF65-F5344CB8AC3E}">
        <p14:creationId xmlns:p14="http://schemas.microsoft.com/office/powerpoint/2010/main" val="26219191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chemeClr val="bg2">
                <a:lumMod val="50000"/>
              </a:schemeClr>
            </a:gs>
            <a:gs pos="79000">
              <a:srgbClr val="0A2728"/>
            </a:gs>
            <a:gs pos="0">
              <a:schemeClr val="bg1"/>
            </a:gs>
            <a:gs pos="4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1608E7-D76B-E6E9-2909-7A75D5721F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>
            <a:extLst>
              <a:ext uri="{FF2B5EF4-FFF2-40B4-BE49-F238E27FC236}">
                <a16:creationId xmlns:a16="http://schemas.microsoft.com/office/drawing/2014/main" id="{40E26AAF-ECAE-5A4E-04DC-9CAEBD5B7A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CC6D20E3-6B3F-9B4F-5021-C2D00D3D8442}"/>
              </a:ext>
            </a:extLst>
          </p:cNvPr>
          <p:cNvSpPr/>
          <p:nvPr/>
        </p:nvSpPr>
        <p:spPr>
          <a:xfrm>
            <a:off x="903772" y="446729"/>
            <a:ext cx="10287000" cy="523220"/>
          </a:xfrm>
          <a:prstGeom prst="rect">
            <a:avLst/>
          </a:prstGeom>
          <a:noFill/>
          <a:effectLst>
            <a:glow>
              <a:schemeClr val="accent1">
                <a:alpha val="54000"/>
              </a:schemeClr>
            </a:glow>
            <a:outerShdw blurRad="50800" dist="38100" dir="11400000" algn="t" rotWithShape="0">
              <a:prstClr val="black">
                <a:alpha val="40000"/>
              </a:prst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r>
              <a:rPr lang="en-US" altLang="zh-CN" sz="2800" i="1" dirty="0">
                <a:ln w="0"/>
                <a:solidFill>
                  <a:schemeClr val="tx2">
                    <a:lumMod val="75000"/>
                  </a:schemeClr>
                </a:solidFill>
                <a:latin typeface="Segoe UI Black" panose="020B0A02040204020203" pitchFamily="34" charset="0"/>
              </a:rPr>
              <a:t>THANK YOU FOR WATCHING</a:t>
            </a:r>
            <a:endParaRPr lang="zh-CN" altLang="en-US" sz="2800" i="1" cap="none" spc="0" dirty="0">
              <a:ln w="0"/>
              <a:solidFill>
                <a:schemeClr val="tx2">
                  <a:lumMod val="75000"/>
                </a:schemeClr>
              </a:solidFill>
              <a:effectLst/>
              <a:latin typeface="Segoe UI Black" panose="020B0A02040204020203" pitchFamily="34" charset="0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7BFC2F84-BE1D-4434-06CA-E7E2D9A1EA84}"/>
              </a:ext>
            </a:extLst>
          </p:cNvPr>
          <p:cNvSpPr txBox="1"/>
          <p:nvPr/>
        </p:nvSpPr>
        <p:spPr>
          <a:xfrm>
            <a:off x="1001227" y="1129950"/>
            <a:ext cx="62511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US" altLang="zh-CN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The truth lies buried in the dust of forgotten walls...</a:t>
            </a:r>
          </a:p>
          <a:p>
            <a:endParaRPr lang="en-US" altLang="zh-CN" b="1" dirty="0">
              <a:solidFill>
                <a:schemeClr val="tx1">
                  <a:lumMod val="8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en-US" altLang="zh-CN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Project by: Xinyuan Hu</a:t>
            </a:r>
            <a:br>
              <a:rPr lang="en-US" altLang="zh-CN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US" altLang="zh-CN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Genre:</a:t>
            </a:r>
            <a:r>
              <a:rPr lang="en-US" altLang="zh-CN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 </a:t>
            </a:r>
            <a:r>
              <a:rPr lang="en-US" altLang="zh-CN" i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Mystery | Psychological Suspense | Fantasy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FFBFF520-55E9-CF8C-7026-943DC85B471F}"/>
              </a:ext>
            </a:extLst>
          </p:cNvPr>
          <p:cNvSpPr txBox="1"/>
          <p:nvPr/>
        </p:nvSpPr>
        <p:spPr>
          <a:xfrm>
            <a:off x="1001227" y="3625945"/>
            <a:ext cx="495982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0" i="0">
                <a:solidFill>
                  <a:srgbClr val="FFFFFF"/>
                </a:solidFill>
              </a:defRPr>
            </a:pPr>
            <a:r>
              <a:rPr lang="en-GB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Visual &amp; Narrative Inspiration</a:t>
            </a:r>
            <a:br>
              <a:rPr lang="en-GB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GB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The Conjuring – Haunted Atmosphere</a:t>
            </a:r>
            <a:br>
              <a:rPr lang="en-GB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GB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Shutter Island – Psychological Descent</a:t>
            </a:r>
            <a:br>
              <a:rPr lang="en-GB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GB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Pan’s Labyrinth – Illusion and Reality</a:t>
            </a:r>
            <a:br>
              <a:rPr lang="en-GB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GB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Coraline – Distorted Duality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84BB7329-8FCB-1FEF-8C92-BBC4F6A3B09A}"/>
              </a:ext>
            </a:extLst>
          </p:cNvPr>
          <p:cNvSpPr txBox="1"/>
          <p:nvPr/>
        </p:nvSpPr>
        <p:spPr>
          <a:xfrm>
            <a:off x="1001227" y="5087832"/>
            <a:ext cx="489890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Hidden Detail</a:t>
            </a:r>
            <a:br>
              <a:rPr lang="en-US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US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Did you notice the second key in the storyboard?</a:t>
            </a:r>
            <a:br>
              <a:rPr lang="en-US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</a:br>
            <a:r>
              <a:rPr lang="en-US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Look again… the mansion always leaves something behind.</a:t>
            </a:r>
            <a:endParaRPr lang="zh-CN" altLang="en-US" sz="1600" dirty="0">
              <a:solidFill>
                <a:schemeClr val="tx1">
                  <a:lumMod val="85000"/>
                </a:schemeClr>
              </a:solidFill>
              <a:latin typeface="Segoe UI Black" panose="020B0A02040204020203" pitchFamily="34" charset="0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FBD06D3E-967C-03A5-D5C1-22358877B223}"/>
              </a:ext>
            </a:extLst>
          </p:cNvPr>
          <p:cNvSpPr txBox="1"/>
          <p:nvPr/>
        </p:nvSpPr>
        <p:spPr>
          <a:xfrm>
            <a:off x="978328" y="2439503"/>
            <a:ext cx="620135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altLang="zh-CN" sz="16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What You’ve Witnessed</a:t>
            </a:r>
          </a:p>
          <a:p>
            <a:r>
              <a:rPr lang="en-US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tale of </a:t>
            </a:r>
            <a:r>
              <a:rPr lang="en-US" altLang="zh-CN" sz="16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curiosity turned obsession</a:t>
            </a:r>
            <a:endParaRPr lang="en-US" altLang="zh-CN" sz="1600" dirty="0">
              <a:solidFill>
                <a:schemeClr val="tx1">
                  <a:lumMod val="8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en-US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haunted mansion where </a:t>
            </a:r>
            <a:r>
              <a:rPr lang="en-US" altLang="zh-CN" sz="16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time distorts and faces mutate</a:t>
            </a:r>
            <a:endParaRPr lang="en-US" altLang="zh-CN" sz="1600" dirty="0">
              <a:solidFill>
                <a:schemeClr val="tx1">
                  <a:lumMod val="8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  <a:p>
            <a:r>
              <a:rPr lang="en-US" altLang="zh-CN" sz="1600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A young man’s descent into legend, </a:t>
            </a:r>
            <a:r>
              <a:rPr lang="en-US" altLang="zh-CN" sz="1600" b="1" dirty="0">
                <a:solidFill>
                  <a:schemeClr val="tx1">
                    <a:lumMod val="85000"/>
                  </a:schemeClr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curse—or awakening</a:t>
            </a:r>
            <a:endParaRPr lang="en-US" altLang="zh-CN" sz="1600" dirty="0">
              <a:solidFill>
                <a:schemeClr val="tx1">
                  <a:lumMod val="85000"/>
                </a:schemeClr>
              </a:solidFill>
              <a:latin typeface="Segoe UI Black" panose="020B0A02040204020203" pitchFamily="34" charset="0"/>
              <a:ea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3248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中性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Office 主题​​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1603</TotalTime>
  <Words>813</Words>
  <Application>Microsoft Office PowerPoint</Application>
  <PresentationFormat>宽屏</PresentationFormat>
  <Paragraphs>115</Paragraphs>
  <Slides>15</Slides>
  <Notes>1</Notes>
  <HiddenSlides>0</HiddenSlides>
  <MMClips>2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15</vt:i4>
      </vt:variant>
    </vt:vector>
  </HeadingPairs>
  <TitlesOfParts>
    <vt:vector size="22" baseType="lpstr">
      <vt:lpstr>-apple-system</vt:lpstr>
      <vt:lpstr>等线</vt:lpstr>
      <vt:lpstr>Arial</vt:lpstr>
      <vt:lpstr>Calibri</vt:lpstr>
      <vt:lpstr>Calibri Light</vt:lpstr>
      <vt:lpstr>Segoe UI Black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欣原 胡</dc:creator>
  <cp:lastModifiedBy>欣原 胡</cp:lastModifiedBy>
  <cp:revision>38</cp:revision>
  <dcterms:created xsi:type="dcterms:W3CDTF">2025-04-27T23:53:16Z</dcterms:created>
  <dcterms:modified xsi:type="dcterms:W3CDTF">2025-05-05T20:11:16Z</dcterms:modified>
</cp:coreProperties>
</file>