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5143500" cx="9144000"/>
  <p:notesSz cx="6858000" cy="9144000"/>
  <p:embeddedFontLst>
    <p:embeddedFont>
      <p:font typeface="Roboto"/>
      <p:regular r:id="rId21"/>
      <p:bold r:id="rId22"/>
      <p:italic r:id="rId23"/>
      <p:boldItalic r:id="rId24"/>
    </p:embeddedFont>
    <p:embeddedFont>
      <p:font typeface="Merriweather"/>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F967E80-70B9-43FF-BFC0-E96AFCBADF38}">
  <a:tblStyle styleId="{0F967E80-70B9-43FF-BFC0-E96AFCBADF38}"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2DDF9436-6A5E-4EC8-9CBC-D163CAD4DE28}" styleName="Table_1">
    <a:wholeTbl>
      <a:tcTxStyle>
        <a:font>
          <a:latin typeface="Arial"/>
          <a:ea typeface="Arial"/>
          <a:cs typeface="Arial"/>
        </a:font>
        <a:srgbClr val="000000"/>
      </a:tcTxStyle>
      <a:tcStyle>
        <a:tcBdr>
          <a:left>
            <a:ln cap="flat" cmpd="sng">
              <a:solidFill>
                <a:srgbClr val="000000"/>
              </a:solidFill>
              <a:prstDash val="solid"/>
              <a:round/>
              <a:headEnd len="sm" w="sm" type="none"/>
              <a:tailEnd len="sm" w="sm" type="none"/>
            </a:ln>
          </a:left>
          <a:right>
            <a:ln cap="flat" cmpd="sng">
              <a:solidFill>
                <a:srgbClr val="000000"/>
              </a:solidFill>
              <a:prstDash val="solid"/>
              <a:round/>
              <a:headEnd len="sm" w="sm" type="none"/>
              <a:tailEnd len="sm" w="sm" type="none"/>
            </a:ln>
          </a:right>
          <a:top>
            <a:ln cap="flat" cmpd="sng">
              <a:solidFill>
                <a:srgbClr val="000000"/>
              </a:solidFill>
              <a:prstDash val="solid"/>
              <a:round/>
              <a:headEnd len="sm" w="sm" type="none"/>
              <a:tailEnd len="sm" w="sm" type="none"/>
            </a:ln>
          </a:top>
          <a:bottom>
            <a:ln cap="flat" cmpd="sng">
              <a:solidFill>
                <a:srgbClr val="000000"/>
              </a:solidFill>
              <a:prstDash val="solid"/>
              <a:round/>
              <a:headEnd len="sm" w="sm" type="none"/>
              <a:tailEnd len="sm" w="sm" type="none"/>
            </a:ln>
          </a:bottom>
          <a:insideH>
            <a:ln cap="flat" cmpd="sng">
              <a:solidFill>
                <a:srgbClr val="000000"/>
              </a:solidFill>
              <a:prstDash val="solid"/>
              <a:round/>
              <a:headEnd len="sm" w="sm" type="none"/>
              <a:tailEnd len="sm" w="sm" type="none"/>
            </a:ln>
          </a:insideH>
          <a:insideV>
            <a:ln cap="flat" cmpd="sng">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font" Target="fonts/Roboto-bold.fntdata"/><Relationship Id="rId21" Type="http://schemas.openxmlformats.org/officeDocument/2006/relationships/font" Target="fonts/Roboto-regular.fntdata"/><Relationship Id="rId24" Type="http://schemas.openxmlformats.org/officeDocument/2006/relationships/font" Target="fonts/Roboto-boldItalic.fntdata"/><Relationship Id="rId23" Type="http://schemas.openxmlformats.org/officeDocument/2006/relationships/font" Target="fonts/Roboto-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Merriweather-bold.fntdata"/><Relationship Id="rId25" Type="http://schemas.openxmlformats.org/officeDocument/2006/relationships/font" Target="fonts/Merriweather-regular.fntdata"/><Relationship Id="rId28" Type="http://schemas.openxmlformats.org/officeDocument/2006/relationships/font" Target="fonts/Merriweather-boldItalic.fntdata"/><Relationship Id="rId27" Type="http://schemas.openxmlformats.org/officeDocument/2006/relationships/font" Target="fonts/Merriweather-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3ecfd5607c1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3ecfd5607c1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3ecfd5607c1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3ecfd5607c1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3ecfd5607c1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3ecfd5607c1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ed02e91bd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3ed02e91bd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3ecfd5607c1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3ecfd5607c1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3ecfd5607c1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3ecfd5607c1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ecfd5607c1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ecfd5607c1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ecfd5607c1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ecfd5607c1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3ecfd5607c1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3ecfd5607c1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3ecfd5607c1_0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3ecfd5607c1_0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ecfd5607c1_0_1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ecfd5607c1_0_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ecfd5607c1_0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ecfd5607c1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3ecfd5607c1_0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3ecfd5607c1_0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3.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1" Type="http://schemas.openxmlformats.org/officeDocument/2006/relationships/hyperlink" Target="https://doi.org/10.1016/j.cose.2015.11.001" TargetMode="External"/><Relationship Id="rId10" Type="http://schemas.openxmlformats.org/officeDocument/2006/relationships/hyperlink" Target="https://doi.org/10.1016/j.cose.2015.11.001" TargetMode="External"/><Relationship Id="rId13" Type="http://schemas.openxmlformats.org/officeDocument/2006/relationships/hyperlink" Target="https://doi.org/10.1108/ICS-10-2021-0155" TargetMode="External"/><Relationship Id="rId12" Type="http://schemas.openxmlformats.org/officeDocument/2006/relationships/hyperlink" Target="https://doi.org/10.1016/j.cose.2015.11.001"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doi.org/10.1108/TQM-09-2020-0202" TargetMode="External"/><Relationship Id="rId4" Type="http://schemas.openxmlformats.org/officeDocument/2006/relationships/hyperlink" Target="https://doi.org/10.1108/TQM-09-2020-0202" TargetMode="External"/><Relationship Id="rId9" Type="http://schemas.openxmlformats.org/officeDocument/2006/relationships/hyperlink" Target="https://doi.org/10.6028/NIST.CSWP.29" TargetMode="External"/><Relationship Id="rId14" Type="http://schemas.openxmlformats.org/officeDocument/2006/relationships/hyperlink" Target="https://doi.org/10.1108/ICS-10-2021-0155" TargetMode="External"/><Relationship Id="rId5" Type="http://schemas.openxmlformats.org/officeDocument/2006/relationships/hyperlink" Target="https://doi.org/10.1108/TQM-09-2020-0202" TargetMode="External"/><Relationship Id="rId6" Type="http://schemas.openxmlformats.org/officeDocument/2006/relationships/hyperlink" Target="https://www.isaca.org/resources/isaca-journal/issues/2024/volume-3/navigating-the-iso-iec-27001-2022-transition-a-90-day-challenge" TargetMode="External"/><Relationship Id="rId7" Type="http://schemas.openxmlformats.org/officeDocument/2006/relationships/hyperlink" Target="https://www.isaca.org/resources/isaca-journal/issues/2024/volume-3/navigating-the-iso-iec-27001-2022-transition-a-90-day-challenge" TargetMode="External"/><Relationship Id="rId8" Type="http://schemas.openxmlformats.org/officeDocument/2006/relationships/hyperlink" Target="https://doi.org/10.6028/NIST.CSWP.29"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3"/>
          <p:cNvSpPr txBox="1"/>
          <p:nvPr>
            <p:ph type="ctrTitle"/>
          </p:nvPr>
        </p:nvSpPr>
        <p:spPr>
          <a:xfrm>
            <a:off x="311700" y="539725"/>
            <a:ext cx="8520600" cy="1282500"/>
          </a:xfrm>
          <a:prstGeom prst="rect">
            <a:avLst/>
          </a:prstGeom>
        </p:spPr>
        <p:txBody>
          <a:bodyPr anchorCtr="0" anchor="t" bIns="91425" lIns="91425" spcFirstLastPara="1" rIns="91425" wrap="square" tIns="91425">
            <a:normAutofit fontScale="90000"/>
          </a:bodyPr>
          <a:lstStyle/>
          <a:p>
            <a:pPr indent="0" lvl="0" marL="0" rtl="0" algn="l">
              <a:lnSpc>
                <a:spcPct val="150000"/>
              </a:lnSpc>
              <a:spcBef>
                <a:spcPts val="0"/>
              </a:spcBef>
              <a:spcAft>
                <a:spcPts val="0"/>
              </a:spcAft>
              <a:buNone/>
            </a:pPr>
            <a:r>
              <a:rPr b="1" lang="en" sz="2100">
                <a:solidFill>
                  <a:srgbClr val="000000"/>
                </a:solidFill>
                <a:latin typeface="Times New Roman"/>
                <a:ea typeface="Times New Roman"/>
                <a:cs typeface="Times New Roman"/>
                <a:sym typeface="Times New Roman"/>
              </a:rPr>
              <a:t>Enterprise-Wide Maturity Model for Information Security Risk by Aligning ISO 27001 Controls with Strategic Governance.</a:t>
            </a:r>
            <a:endParaRPr b="1" sz="2100">
              <a:solidFill>
                <a:srgbClr val="000000"/>
              </a:solidFill>
              <a:latin typeface="Times New Roman"/>
              <a:ea typeface="Times New Roman"/>
              <a:cs typeface="Times New Roman"/>
              <a:sym typeface="Times New Roman"/>
            </a:endParaRPr>
          </a:p>
          <a:p>
            <a:pPr indent="0" lvl="0" marL="0" rtl="0" algn="l">
              <a:spcBef>
                <a:spcPts val="1200"/>
              </a:spcBef>
              <a:spcAft>
                <a:spcPts val="0"/>
              </a:spcAft>
              <a:buNone/>
            </a:pPr>
            <a:r>
              <a:t/>
            </a:r>
            <a:endParaRPr>
              <a:latin typeface="Times New Roman"/>
              <a:ea typeface="Times New Roman"/>
              <a:cs typeface="Times New Roman"/>
              <a:sym typeface="Times New Roman"/>
            </a:endParaRPr>
          </a:p>
        </p:txBody>
      </p:sp>
      <p:sp>
        <p:nvSpPr>
          <p:cNvPr id="65" name="Google Shape;65;p13"/>
          <p:cNvSpPr txBox="1"/>
          <p:nvPr>
            <p:ph idx="1" type="subTitle"/>
          </p:nvPr>
        </p:nvSpPr>
        <p:spPr>
          <a:xfrm>
            <a:off x="311700" y="1878550"/>
            <a:ext cx="4803300" cy="16044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SzPts val="275"/>
              <a:buNone/>
            </a:pPr>
            <a:r>
              <a:rPr lang="en" sz="1500">
                <a:solidFill>
                  <a:srgbClr val="000000"/>
                </a:solidFill>
                <a:latin typeface="Times New Roman"/>
                <a:ea typeface="Times New Roman"/>
                <a:cs typeface="Times New Roman"/>
                <a:sym typeface="Times New Roman"/>
              </a:rPr>
              <a:t>Submitted By,</a:t>
            </a:r>
            <a:endParaRPr sz="1500">
              <a:solidFill>
                <a:srgbClr val="000000"/>
              </a:solidFill>
              <a:latin typeface="Times New Roman"/>
              <a:ea typeface="Times New Roman"/>
              <a:cs typeface="Times New Roman"/>
              <a:sym typeface="Times New Roman"/>
            </a:endParaRPr>
          </a:p>
          <a:p>
            <a:pPr indent="0" lvl="0" marL="0" rtl="0" algn="l">
              <a:lnSpc>
                <a:spcPct val="80000"/>
              </a:lnSpc>
              <a:spcBef>
                <a:spcPts val="1000"/>
              </a:spcBef>
              <a:spcAft>
                <a:spcPts val="0"/>
              </a:spcAft>
              <a:buSzPts val="275"/>
              <a:buNone/>
            </a:pPr>
            <a:r>
              <a:rPr lang="en" sz="1500">
                <a:solidFill>
                  <a:srgbClr val="000000"/>
                </a:solidFill>
                <a:latin typeface="Times New Roman"/>
                <a:ea typeface="Times New Roman"/>
                <a:cs typeface="Times New Roman"/>
                <a:sym typeface="Times New Roman"/>
              </a:rPr>
              <a:t>Md Al Amin Sarkar Reday</a:t>
            </a:r>
            <a:endParaRPr sz="1500">
              <a:solidFill>
                <a:srgbClr val="000000"/>
              </a:solidFill>
              <a:latin typeface="Times New Roman"/>
              <a:ea typeface="Times New Roman"/>
              <a:cs typeface="Times New Roman"/>
              <a:sym typeface="Times New Roman"/>
            </a:endParaRPr>
          </a:p>
          <a:p>
            <a:pPr indent="0" lvl="0" marL="0" rtl="0" algn="l">
              <a:lnSpc>
                <a:spcPct val="80000"/>
              </a:lnSpc>
              <a:spcBef>
                <a:spcPts val="1000"/>
              </a:spcBef>
              <a:spcAft>
                <a:spcPts val="0"/>
              </a:spcAft>
              <a:buSzPts val="275"/>
              <a:buNone/>
            </a:pPr>
            <a:r>
              <a:rPr lang="en" sz="1500">
                <a:solidFill>
                  <a:srgbClr val="000000"/>
                </a:solidFill>
                <a:latin typeface="Times New Roman"/>
                <a:ea typeface="Times New Roman"/>
                <a:cs typeface="Times New Roman"/>
                <a:sym typeface="Times New Roman"/>
              </a:rPr>
              <a:t>Supervisor: Dr.Alireza Esfahani</a:t>
            </a:r>
            <a:endParaRPr sz="1500">
              <a:solidFill>
                <a:srgbClr val="000000"/>
              </a:solidFill>
              <a:latin typeface="Times New Roman"/>
              <a:ea typeface="Times New Roman"/>
              <a:cs typeface="Times New Roman"/>
              <a:sym typeface="Times New Roman"/>
            </a:endParaRPr>
          </a:p>
          <a:p>
            <a:pPr indent="0" lvl="0" marL="0" rtl="0" algn="l">
              <a:lnSpc>
                <a:spcPct val="80000"/>
              </a:lnSpc>
              <a:spcBef>
                <a:spcPts val="1000"/>
              </a:spcBef>
              <a:spcAft>
                <a:spcPts val="0"/>
              </a:spcAft>
              <a:buSzPts val="275"/>
              <a:buNone/>
            </a:pPr>
            <a:r>
              <a:rPr lang="en" sz="1500">
                <a:solidFill>
                  <a:srgbClr val="000000"/>
                </a:solidFill>
                <a:latin typeface="Times New Roman"/>
                <a:ea typeface="Times New Roman"/>
                <a:cs typeface="Times New Roman"/>
                <a:sym typeface="Times New Roman"/>
              </a:rPr>
              <a:t>Master’s Project (ACFA7003_LON)</a:t>
            </a:r>
            <a:endParaRPr sz="1500">
              <a:solidFill>
                <a:srgbClr val="000000"/>
              </a:solidFill>
              <a:latin typeface="Times New Roman"/>
              <a:ea typeface="Times New Roman"/>
              <a:cs typeface="Times New Roman"/>
              <a:sym typeface="Times New Roman"/>
            </a:endParaRPr>
          </a:p>
          <a:p>
            <a:pPr indent="0" lvl="0" marL="0" rtl="0" algn="l">
              <a:lnSpc>
                <a:spcPct val="80000"/>
              </a:lnSpc>
              <a:spcBef>
                <a:spcPts val="1000"/>
              </a:spcBef>
              <a:spcAft>
                <a:spcPts val="0"/>
              </a:spcAft>
              <a:buSzPts val="275"/>
              <a:buNone/>
            </a:pPr>
            <a:r>
              <a:rPr lang="en" sz="1500">
                <a:solidFill>
                  <a:srgbClr val="000000"/>
                </a:solidFill>
                <a:latin typeface="Times New Roman"/>
                <a:ea typeface="Times New Roman"/>
                <a:cs typeface="Times New Roman"/>
                <a:sym typeface="Times New Roman"/>
              </a:rPr>
              <a:t>University of Wales Trinity Saint David London Campus</a:t>
            </a:r>
            <a:endParaRPr sz="1500">
              <a:solidFill>
                <a:srgbClr val="000000"/>
              </a:solidFill>
              <a:latin typeface="Times New Roman"/>
              <a:ea typeface="Times New Roman"/>
              <a:cs typeface="Times New Roman"/>
              <a:sym typeface="Times New Roman"/>
            </a:endParaRPr>
          </a:p>
          <a:p>
            <a:pPr indent="0" lvl="0" marL="0" rtl="0" algn="l">
              <a:lnSpc>
                <a:spcPct val="80000"/>
              </a:lnSpc>
              <a:spcBef>
                <a:spcPts val="1000"/>
              </a:spcBef>
              <a:spcAft>
                <a:spcPts val="1000"/>
              </a:spcAft>
              <a:buSzPts val="275"/>
              <a:buNone/>
            </a:pPr>
            <a:r>
              <a:t/>
            </a:r>
            <a:endParaRPr sz="150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Introduction</a:t>
            </a:r>
            <a:endParaRPr/>
          </a:p>
        </p:txBody>
      </p:sp>
      <p:sp>
        <p:nvSpPr>
          <p:cNvPr id="71" name="Google Shape;71;p1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fontScale="92500" lnSpcReduction="20000"/>
          </a:bodyPr>
          <a:lstStyle/>
          <a:p>
            <a:pPr indent="0" lvl="0" marL="0" rtl="0" algn="just">
              <a:lnSpc>
                <a:spcPct val="150000"/>
              </a:lnSpc>
              <a:spcBef>
                <a:spcPts val="1200"/>
              </a:spcBef>
              <a:spcAft>
                <a:spcPts val="0"/>
              </a:spcAft>
              <a:buNone/>
            </a:pPr>
            <a:r>
              <a:rPr lang="en" sz="1200">
                <a:solidFill>
                  <a:srgbClr val="000000"/>
                </a:solidFill>
                <a:latin typeface="Times New Roman"/>
                <a:ea typeface="Times New Roman"/>
                <a:cs typeface="Times New Roman"/>
                <a:sym typeface="Times New Roman"/>
              </a:rPr>
              <a:t>Many organisations view ISO/IEC 27001:2022 as a gap to be closed for certification, but in a landscape of constantly growing information security threats in terms of frequency, complexity, and business impact, it is essential to look beyond this and see the standard as a mechanism to strengthen information security capability over time and improve governance [1]. </a:t>
            </a:r>
            <a:endParaRPr sz="1200">
              <a:solidFill>
                <a:srgbClr val="000000"/>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None/>
            </a:pPr>
            <a:r>
              <a:rPr lang="en" sz="1200">
                <a:solidFill>
                  <a:srgbClr val="000000"/>
                </a:solidFill>
                <a:latin typeface="Times New Roman"/>
                <a:ea typeface="Times New Roman"/>
                <a:cs typeface="Times New Roman"/>
                <a:sym typeface="Times New Roman"/>
              </a:rPr>
              <a:t>This results in a perpetual disconnect between formal compliance and maturity of the organisation, as having written controls does not necessarily mean that controls are embedded, measured and continuously improved across the organisation [2]. </a:t>
            </a:r>
            <a:endParaRPr sz="1200">
              <a:solidFill>
                <a:srgbClr val="000000"/>
              </a:solidFill>
              <a:latin typeface="Times New Roman"/>
              <a:ea typeface="Times New Roman"/>
              <a:cs typeface="Times New Roman"/>
              <a:sym typeface="Times New Roman"/>
            </a:endParaRPr>
          </a:p>
          <a:p>
            <a:pPr indent="0" lvl="0" marL="0" rtl="0" algn="just">
              <a:lnSpc>
                <a:spcPct val="150000"/>
              </a:lnSpc>
              <a:spcBef>
                <a:spcPts val="1200"/>
              </a:spcBef>
              <a:spcAft>
                <a:spcPts val="1200"/>
              </a:spcAft>
              <a:buNone/>
            </a:pPr>
            <a:r>
              <a:rPr lang="en" sz="1200">
                <a:solidFill>
                  <a:srgbClr val="000000"/>
                </a:solidFill>
                <a:latin typeface="Times New Roman"/>
                <a:ea typeface="Times New Roman"/>
                <a:cs typeface="Times New Roman"/>
                <a:sym typeface="Times New Roman"/>
              </a:rPr>
              <a:t>The dissertation responds to this by presenting a framework and interactive dashboard with a maturity model, which aligns ISO/IEC 27001:2022 Annex A controls with a structured five-level maturity scale, and which introduces an Overall Security Maturity Index (OSMI) to make ISO 27001 more than a checklist and to become a useful governance tool [3]</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
        <p:nvSpPr>
          <p:cNvPr id="76" name="Google Shape;76;p15"/>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Problem Statement</a:t>
            </a:r>
            <a:endParaRPr/>
          </a:p>
        </p:txBody>
      </p:sp>
      <p:sp>
        <p:nvSpPr>
          <p:cNvPr id="77" name="Google Shape;77;p15"/>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0" lvl="0" marL="0" rtl="0" algn="just">
              <a:lnSpc>
                <a:spcPct val="130000"/>
              </a:lnSpc>
              <a:spcBef>
                <a:spcPts val="0"/>
              </a:spcBef>
              <a:spcAft>
                <a:spcPts val="0"/>
              </a:spcAft>
              <a:buSzPts val="853"/>
              <a:buNone/>
            </a:pPr>
            <a:r>
              <a:rPr lang="en" sz="1030">
                <a:solidFill>
                  <a:srgbClr val="000000"/>
                </a:solidFill>
                <a:latin typeface="Times New Roman"/>
                <a:ea typeface="Times New Roman"/>
                <a:cs typeface="Times New Roman"/>
                <a:sym typeface="Times New Roman"/>
              </a:rPr>
              <a:t>Despite the many information security threats organisations face today, many continue to use compliance-based approaches and view ISO/IEC 27001:2022 as a checklist for certification instead of a tool to help them continuously improve their security practices [10]. </a:t>
            </a:r>
            <a:endParaRPr sz="1030">
              <a:solidFill>
                <a:srgbClr val="000000"/>
              </a:solidFill>
              <a:latin typeface="Times New Roman"/>
              <a:ea typeface="Times New Roman"/>
              <a:cs typeface="Times New Roman"/>
              <a:sym typeface="Times New Roman"/>
            </a:endParaRPr>
          </a:p>
          <a:p>
            <a:pPr indent="0" lvl="0" marL="0" rtl="0" algn="just">
              <a:lnSpc>
                <a:spcPct val="130000"/>
              </a:lnSpc>
              <a:spcBef>
                <a:spcPts val="1200"/>
              </a:spcBef>
              <a:spcAft>
                <a:spcPts val="0"/>
              </a:spcAft>
              <a:buSzPts val="853"/>
              <a:buNone/>
            </a:pPr>
            <a:r>
              <a:rPr lang="en" sz="1030">
                <a:solidFill>
                  <a:srgbClr val="000000"/>
                </a:solidFill>
                <a:latin typeface="Times New Roman"/>
                <a:ea typeface="Times New Roman"/>
                <a:cs typeface="Times New Roman"/>
                <a:sym typeface="Times New Roman"/>
              </a:rPr>
              <a:t>SO 27001 Annex A encompasses a broad spectrum of controls across the four categories (organisational, people, physical and technological), but there's no standardised way for organisations to score the maturity of each control, combine the scores to create a meaningful index and then derive prioritised improvement actions from the results [11]. </a:t>
            </a:r>
            <a:endParaRPr sz="1030">
              <a:solidFill>
                <a:srgbClr val="000000"/>
              </a:solidFill>
              <a:latin typeface="Times New Roman"/>
              <a:ea typeface="Times New Roman"/>
              <a:cs typeface="Times New Roman"/>
              <a:sym typeface="Times New Roman"/>
            </a:endParaRPr>
          </a:p>
          <a:p>
            <a:pPr indent="0" lvl="0" marL="0" rtl="0" algn="just">
              <a:lnSpc>
                <a:spcPct val="130000"/>
              </a:lnSpc>
              <a:spcBef>
                <a:spcPts val="1200"/>
              </a:spcBef>
              <a:spcAft>
                <a:spcPts val="0"/>
              </a:spcAft>
              <a:buSzPts val="853"/>
              <a:buNone/>
            </a:pPr>
            <a:r>
              <a:rPr lang="en" sz="1030">
                <a:solidFill>
                  <a:srgbClr val="000000"/>
                </a:solidFill>
                <a:latin typeface="Times New Roman"/>
                <a:ea typeface="Times New Roman"/>
                <a:cs typeface="Times New Roman"/>
                <a:sym typeface="Times New Roman"/>
              </a:rPr>
              <a:t>Even though there are maturity models available (such as CMMI and the NIST Cybersecurity Framework), these models are not directly connected with the ISO 27001 control set and are not easily usable by organisations for maturity measurement and governance decisions based on Annex A [12].</a:t>
            </a:r>
            <a:endParaRPr sz="1030">
              <a:solidFill>
                <a:srgbClr val="000000"/>
              </a:solidFill>
              <a:latin typeface="Times New Roman"/>
              <a:ea typeface="Times New Roman"/>
              <a:cs typeface="Times New Roman"/>
              <a:sym typeface="Times New Roman"/>
            </a:endParaRPr>
          </a:p>
          <a:p>
            <a:pPr indent="0" lvl="0" marL="0" rtl="0" algn="just">
              <a:lnSpc>
                <a:spcPct val="130000"/>
              </a:lnSpc>
              <a:spcBef>
                <a:spcPts val="1200"/>
              </a:spcBef>
              <a:spcAft>
                <a:spcPts val="0"/>
              </a:spcAft>
              <a:buSzPts val="853"/>
              <a:buNone/>
            </a:pPr>
            <a:r>
              <a:rPr lang="en" sz="1030">
                <a:solidFill>
                  <a:srgbClr val="000000"/>
                </a:solidFill>
                <a:latin typeface="Times New Roman"/>
                <a:ea typeface="Times New Roman"/>
                <a:cs typeface="Times New Roman"/>
                <a:sym typeface="Times New Roman"/>
              </a:rPr>
              <a:t>This gap prevents organisations from systematically identifying how they are placed on the maturity continuum, from Ad-hoc to Optimising, and comparing their performance across the control domains, or identifying the weakest controls that need attention [13]. </a:t>
            </a:r>
            <a:endParaRPr sz="1030">
              <a:solidFill>
                <a:srgbClr val="000000"/>
              </a:solidFill>
              <a:latin typeface="Times New Roman"/>
              <a:ea typeface="Times New Roman"/>
              <a:cs typeface="Times New Roman"/>
              <a:sym typeface="Times New Roman"/>
            </a:endParaRPr>
          </a:p>
          <a:p>
            <a:pPr indent="0" lvl="0" marL="0" rtl="0" algn="just">
              <a:lnSpc>
                <a:spcPct val="130000"/>
              </a:lnSpc>
              <a:spcBef>
                <a:spcPts val="1200"/>
              </a:spcBef>
              <a:spcAft>
                <a:spcPts val="1200"/>
              </a:spcAft>
              <a:buSzPts val="853"/>
              <a:buNone/>
            </a:pPr>
            <a:r>
              <a:t/>
            </a:r>
            <a:endParaRPr sz="1108"/>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6"/>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0" lvl="0" marL="0" rtl="0" algn="just">
              <a:lnSpc>
                <a:spcPct val="150000"/>
              </a:lnSpc>
              <a:spcBef>
                <a:spcPts val="1200"/>
              </a:spcBef>
              <a:spcAft>
                <a:spcPts val="0"/>
              </a:spcAft>
              <a:buNone/>
            </a:pPr>
            <a:r>
              <a:rPr lang="en" sz="1000">
                <a:solidFill>
                  <a:srgbClr val="000000"/>
                </a:solidFill>
                <a:latin typeface="Times New Roman"/>
                <a:ea typeface="Times New Roman"/>
                <a:cs typeface="Times New Roman"/>
                <a:sym typeface="Times New Roman"/>
              </a:rPr>
              <a:t>To create and build an interactive tool for evaluating an organisation's information security posture to measure the maturity level of implementation of the controls listed in Annex A of the ISO/IEC 27001:2022 standard and to understand and systematically improve the maturity levels.</a:t>
            </a:r>
            <a:endParaRPr sz="1000">
              <a:solidFill>
                <a:srgbClr val="000000"/>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None/>
            </a:pPr>
            <a:r>
              <a:rPr b="1" lang="en" sz="1000">
                <a:solidFill>
                  <a:srgbClr val="000000"/>
                </a:solidFill>
                <a:latin typeface="Times New Roman"/>
                <a:ea typeface="Times New Roman"/>
                <a:cs typeface="Times New Roman"/>
                <a:sym typeface="Times New Roman"/>
              </a:rPr>
              <a:t>Objectives </a:t>
            </a:r>
            <a:endParaRPr b="1" sz="1000">
              <a:solidFill>
                <a:srgbClr val="000000"/>
              </a:solidFill>
              <a:latin typeface="Times New Roman"/>
              <a:ea typeface="Times New Roman"/>
              <a:cs typeface="Times New Roman"/>
              <a:sym typeface="Times New Roman"/>
            </a:endParaRPr>
          </a:p>
          <a:p>
            <a:pPr indent="-292100" lvl="0" marL="457200" rtl="0" algn="just">
              <a:lnSpc>
                <a:spcPct val="150000"/>
              </a:lnSpc>
              <a:spcBef>
                <a:spcPts val="120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To conduct investigation on the current information security risk assessment and organisational maturity models </a:t>
            </a:r>
            <a:endParaRPr sz="1000">
              <a:solidFill>
                <a:srgbClr val="000000"/>
              </a:solidFill>
              <a:latin typeface="Times New Roman"/>
              <a:ea typeface="Times New Roman"/>
              <a:cs typeface="Times New Roman"/>
              <a:sym typeface="Times New Roman"/>
            </a:endParaRPr>
          </a:p>
          <a:p>
            <a:pPr indent="-292100" lvl="0" marL="457200" rtl="0" algn="just">
              <a:lnSpc>
                <a:spcPct val="150000"/>
              </a:lnSpc>
              <a:spcBef>
                <a:spcPts val="100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To argue and use a suitable research approach based on Design Science Research to develop a tangible evidence-based tool.</a:t>
            </a:r>
            <a:endParaRPr sz="1000">
              <a:solidFill>
                <a:srgbClr val="000000"/>
              </a:solidFill>
              <a:latin typeface="Times New Roman"/>
              <a:ea typeface="Times New Roman"/>
              <a:cs typeface="Times New Roman"/>
              <a:sym typeface="Times New Roman"/>
            </a:endParaRPr>
          </a:p>
          <a:p>
            <a:pPr indent="-292100" lvl="0" marL="457200" rtl="0" algn="just">
              <a:lnSpc>
                <a:spcPct val="150000"/>
              </a:lnSpc>
              <a:spcBef>
                <a:spcPts val="100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To create a structured maturity model that correlates the ISO 27001:2022 Annex A controls </a:t>
            </a:r>
            <a:endParaRPr sz="1000">
              <a:solidFill>
                <a:srgbClr val="000000"/>
              </a:solidFill>
              <a:latin typeface="Times New Roman"/>
              <a:ea typeface="Times New Roman"/>
              <a:cs typeface="Times New Roman"/>
              <a:sym typeface="Times New Roman"/>
            </a:endParaRPr>
          </a:p>
          <a:p>
            <a:pPr indent="-292100" lvl="0" marL="457200" rtl="0" algn="just">
              <a:lnSpc>
                <a:spcPct val="150000"/>
              </a:lnSpc>
              <a:spcBef>
                <a:spcPts val="100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To create a working prototype of the dashboard that will operationalise the ISO 27001 Annex A control framework</a:t>
            </a:r>
            <a:endParaRPr sz="1000">
              <a:solidFill>
                <a:srgbClr val="000000"/>
              </a:solidFill>
              <a:latin typeface="Times New Roman"/>
              <a:ea typeface="Times New Roman"/>
              <a:cs typeface="Times New Roman"/>
              <a:sym typeface="Times New Roman"/>
            </a:endParaRPr>
          </a:p>
          <a:p>
            <a:pPr indent="-292100" lvl="0" marL="457200" rtl="0" algn="just">
              <a:lnSpc>
                <a:spcPct val="150000"/>
              </a:lnSpc>
              <a:spcBef>
                <a:spcPts val="1200"/>
              </a:spcBef>
              <a:spcAft>
                <a:spcPts val="100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To interpret the outputs of the dashboard in a simulated organisational scenario.</a:t>
            </a:r>
            <a:endParaRPr sz="1000"/>
          </a:p>
        </p:txBody>
      </p:sp>
      <p:sp>
        <p:nvSpPr>
          <p:cNvPr id="83" name="Google Shape;83;p16"/>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Aim &amp; Objective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7"/>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Research Questions</a:t>
            </a:r>
            <a:endParaRPr/>
          </a:p>
        </p:txBody>
      </p:sp>
      <p:sp>
        <p:nvSpPr>
          <p:cNvPr id="89" name="Google Shape;89;p17"/>
          <p:cNvSpPr txBox="1"/>
          <p:nvPr>
            <p:ph idx="1" type="body"/>
          </p:nvPr>
        </p:nvSpPr>
        <p:spPr>
          <a:xfrm>
            <a:off x="4361000" y="500925"/>
            <a:ext cx="4450200" cy="4356300"/>
          </a:xfrm>
          <a:prstGeom prst="rect">
            <a:avLst/>
          </a:prstGeom>
        </p:spPr>
        <p:txBody>
          <a:bodyPr anchorCtr="0" anchor="t" bIns="91425" lIns="91425" spcFirstLastPara="1" rIns="91425" wrap="square" tIns="91425">
            <a:normAutofit fontScale="77500" lnSpcReduction="10000"/>
          </a:bodyPr>
          <a:lstStyle/>
          <a:p>
            <a:pPr indent="-292576" lvl="0" marL="457200" rtl="0" algn="just">
              <a:spcBef>
                <a:spcPts val="0"/>
              </a:spcBef>
              <a:spcAft>
                <a:spcPts val="0"/>
              </a:spcAft>
              <a:buClr>
                <a:schemeClr val="dk1"/>
              </a:buClr>
              <a:buSzPct val="100000"/>
              <a:buFont typeface="Times New Roman"/>
              <a:buAutoNum type="arabicPeriod"/>
            </a:pPr>
            <a:r>
              <a:rPr lang="en">
                <a:solidFill>
                  <a:schemeClr val="dk1"/>
                </a:solidFill>
                <a:latin typeface="Times New Roman"/>
                <a:ea typeface="Times New Roman"/>
                <a:cs typeface="Times New Roman"/>
                <a:sym typeface="Times New Roman"/>
              </a:rPr>
              <a:t>RQ1: What are the gaps in the current information security risk assessment frameworks and organisational maturity models that can hinder organisations in progressing beyond checklist-driven compliance to an ongoing capability-driven ISO/IEC 27001:2022 Annex A control implementation?</a:t>
            </a:r>
            <a:endParaRPr>
              <a:solidFill>
                <a:schemeClr val="dk1"/>
              </a:solidFill>
              <a:latin typeface="Times New Roman"/>
              <a:ea typeface="Times New Roman"/>
              <a:cs typeface="Times New Roman"/>
              <a:sym typeface="Times New Roman"/>
            </a:endParaRPr>
          </a:p>
          <a:p>
            <a:pPr indent="-292576" lvl="0" marL="457200" rtl="0" algn="just">
              <a:spcBef>
                <a:spcPts val="1000"/>
              </a:spcBef>
              <a:spcAft>
                <a:spcPts val="0"/>
              </a:spcAft>
              <a:buClr>
                <a:schemeClr val="dk1"/>
              </a:buClr>
              <a:buSzPct val="100000"/>
              <a:buFont typeface="Times New Roman"/>
              <a:buAutoNum type="arabicPeriod"/>
            </a:pPr>
            <a:r>
              <a:rPr lang="en">
                <a:solidFill>
                  <a:schemeClr val="dk1"/>
                </a:solidFill>
                <a:latin typeface="Times New Roman"/>
                <a:ea typeface="Times New Roman"/>
                <a:cs typeface="Times New Roman"/>
                <a:sym typeface="Times New Roman"/>
              </a:rPr>
              <a:t>RQ2: What is the most efficient way to systematically map the ISO/IEC 27001:2022 Annex A controls to four security domains and then to a five-level maturity scale to create a quantifiable Overall Security Maturity Index (OSMI) that represents an organisation's strategic security posture?</a:t>
            </a:r>
            <a:endParaRPr>
              <a:solidFill>
                <a:schemeClr val="dk1"/>
              </a:solidFill>
              <a:latin typeface="Times New Roman"/>
              <a:ea typeface="Times New Roman"/>
              <a:cs typeface="Times New Roman"/>
              <a:sym typeface="Times New Roman"/>
            </a:endParaRPr>
          </a:p>
          <a:p>
            <a:pPr indent="-292576" lvl="0" marL="457200" rtl="0" algn="just">
              <a:spcBef>
                <a:spcPts val="1000"/>
              </a:spcBef>
              <a:spcAft>
                <a:spcPts val="0"/>
              </a:spcAft>
              <a:buClr>
                <a:schemeClr val="dk1"/>
              </a:buClr>
              <a:buSzPct val="100000"/>
              <a:buFont typeface="Times New Roman"/>
              <a:buAutoNum type="arabicPeriod"/>
            </a:pPr>
            <a:r>
              <a:rPr lang="en">
                <a:solidFill>
                  <a:schemeClr val="dk1"/>
                </a:solidFill>
                <a:latin typeface="Times New Roman"/>
                <a:ea typeface="Times New Roman"/>
                <a:cs typeface="Times New Roman"/>
                <a:sym typeface="Times New Roman"/>
              </a:rPr>
              <a:t>RQ3: How does Design Science Research offer an epistemologically and methodologically sound approach for the development of an interactive tool that is practical and compliant with ISO 27001 standards and how does the design cycles guarantee rigour, relevance and reproducibility in an information security governance context?</a:t>
            </a:r>
            <a:endParaRPr>
              <a:solidFill>
                <a:schemeClr val="dk1"/>
              </a:solidFill>
              <a:latin typeface="Times New Roman"/>
              <a:ea typeface="Times New Roman"/>
              <a:cs typeface="Times New Roman"/>
              <a:sym typeface="Times New Roman"/>
            </a:endParaRPr>
          </a:p>
          <a:p>
            <a:pPr indent="-292576" lvl="0" marL="457200" rtl="0" algn="just">
              <a:spcBef>
                <a:spcPts val="1000"/>
              </a:spcBef>
              <a:spcAft>
                <a:spcPts val="0"/>
              </a:spcAft>
              <a:buClr>
                <a:schemeClr val="dk1"/>
              </a:buClr>
              <a:buSzPct val="100000"/>
              <a:buFont typeface="Times New Roman"/>
              <a:buAutoNum type="arabicPeriod"/>
            </a:pPr>
            <a:r>
              <a:rPr lang="en">
                <a:solidFill>
                  <a:schemeClr val="dk1"/>
                </a:solidFill>
                <a:latin typeface="Times New Roman"/>
                <a:ea typeface="Times New Roman"/>
                <a:cs typeface="Times New Roman"/>
                <a:sym typeface="Times New Roman"/>
              </a:rPr>
              <a:t>RQ4: What are the design and development considerations required to make an interactive dashboard that allows an organisation to score each control, to view domain-level maturity profile, and to get prioritised, RAG-status-based improvement guidance?</a:t>
            </a:r>
            <a:endParaRPr>
              <a:solidFill>
                <a:schemeClr val="dk1"/>
              </a:solidFill>
              <a:latin typeface="Times New Roman"/>
              <a:ea typeface="Times New Roman"/>
              <a:cs typeface="Times New Roman"/>
              <a:sym typeface="Times New Roman"/>
            </a:endParaRPr>
          </a:p>
          <a:p>
            <a:pPr indent="-292576" lvl="0" marL="457200" rtl="0" algn="just">
              <a:spcBef>
                <a:spcPts val="1000"/>
              </a:spcBef>
              <a:spcAft>
                <a:spcPts val="1000"/>
              </a:spcAft>
              <a:buClr>
                <a:schemeClr val="dk1"/>
              </a:buClr>
              <a:buSzPct val="100000"/>
              <a:buFont typeface="Times New Roman"/>
              <a:buAutoNum type="arabicPeriod"/>
            </a:pPr>
            <a:r>
              <a:rPr lang="en">
                <a:solidFill>
                  <a:schemeClr val="dk1"/>
                </a:solidFill>
                <a:latin typeface="Times New Roman"/>
                <a:ea typeface="Times New Roman"/>
                <a:cs typeface="Times New Roman"/>
                <a:sym typeface="Times New Roman"/>
              </a:rPr>
              <a:t>RQ5: How useful and valid is the dashboard's OSMI scores, domain radar profiles, RAG indicators and prioritised control recommendations in a real organisational situation that matches the simulated scenario?</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8"/>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Literature Review </a:t>
            </a:r>
            <a:endParaRPr/>
          </a:p>
        </p:txBody>
      </p:sp>
      <p:graphicFrame>
        <p:nvGraphicFramePr>
          <p:cNvPr id="95" name="Google Shape;95;p18"/>
          <p:cNvGraphicFramePr/>
          <p:nvPr/>
        </p:nvGraphicFramePr>
        <p:xfrm>
          <a:off x="4524800" y="678150"/>
          <a:ext cx="3000000" cy="3000000"/>
        </p:xfrm>
        <a:graphic>
          <a:graphicData uri="http://schemas.openxmlformats.org/drawingml/2006/table">
            <a:tbl>
              <a:tblPr>
                <a:noFill/>
                <a:tableStyleId>{0F967E80-70B9-43FF-BFC0-E96AFCBADF38}</a:tableStyleId>
              </a:tblPr>
              <a:tblGrid>
                <a:gridCol w="732900"/>
                <a:gridCol w="1072650"/>
                <a:gridCol w="2737450"/>
              </a:tblGrid>
              <a:tr h="200025">
                <a:tc>
                  <a:txBody>
                    <a:bodyPr/>
                    <a:lstStyle/>
                    <a:p>
                      <a:pPr indent="0" lvl="0" marL="0" rtl="0" algn="ctr">
                        <a:lnSpc>
                          <a:spcPct val="115000"/>
                        </a:lnSpc>
                        <a:spcBef>
                          <a:spcPts val="0"/>
                        </a:spcBef>
                        <a:spcAft>
                          <a:spcPts val="0"/>
                        </a:spcAft>
                        <a:buNone/>
                      </a:pPr>
                      <a:r>
                        <a:rPr b="1" lang="en" sz="1100">
                          <a:latin typeface="Times New Roman"/>
                          <a:ea typeface="Times New Roman"/>
                          <a:cs typeface="Times New Roman"/>
                          <a:sym typeface="Times New Roman"/>
                        </a:rPr>
                        <a:t>Theme</a:t>
                      </a:r>
                      <a:endParaRPr b="1" sz="1100">
                        <a:latin typeface="Times New Roman"/>
                        <a:ea typeface="Times New Roman"/>
                        <a:cs typeface="Times New Roman"/>
                        <a:sym typeface="Times New Roman"/>
                      </a:endParaRPr>
                    </a:p>
                  </a:txBody>
                  <a:tcPr marT="91425" marB="91425" marR="91425" marL="91425"/>
                </a:tc>
                <a:tc>
                  <a:txBody>
                    <a:bodyPr/>
                    <a:lstStyle/>
                    <a:p>
                      <a:pPr indent="0" lvl="0" marL="0" rtl="0" algn="ctr">
                        <a:lnSpc>
                          <a:spcPct val="115000"/>
                        </a:lnSpc>
                        <a:spcBef>
                          <a:spcPts val="0"/>
                        </a:spcBef>
                        <a:spcAft>
                          <a:spcPts val="0"/>
                        </a:spcAft>
                        <a:buNone/>
                      </a:pPr>
                      <a:r>
                        <a:rPr b="1" lang="en" sz="1100">
                          <a:latin typeface="Times New Roman"/>
                          <a:ea typeface="Times New Roman"/>
                          <a:cs typeface="Times New Roman"/>
                          <a:sym typeface="Times New Roman"/>
                        </a:rPr>
                        <a:t>Authors/references</a:t>
                      </a:r>
                      <a:endParaRPr b="1" sz="1100">
                        <a:latin typeface="Times New Roman"/>
                        <a:ea typeface="Times New Roman"/>
                        <a:cs typeface="Times New Roman"/>
                        <a:sym typeface="Times New Roman"/>
                      </a:endParaRPr>
                    </a:p>
                  </a:txBody>
                  <a:tcPr marT="91425" marB="91425" marR="91425" marL="91425"/>
                </a:tc>
                <a:tc>
                  <a:txBody>
                    <a:bodyPr/>
                    <a:lstStyle/>
                    <a:p>
                      <a:pPr indent="0" lvl="0" marL="0" rtl="0" algn="ctr">
                        <a:lnSpc>
                          <a:spcPct val="115000"/>
                        </a:lnSpc>
                        <a:spcBef>
                          <a:spcPts val="0"/>
                        </a:spcBef>
                        <a:spcAft>
                          <a:spcPts val="0"/>
                        </a:spcAft>
                        <a:buNone/>
                      </a:pPr>
                      <a:r>
                        <a:rPr b="1" lang="en" sz="1100">
                          <a:latin typeface="Times New Roman"/>
                          <a:ea typeface="Times New Roman"/>
                          <a:cs typeface="Times New Roman"/>
                          <a:sym typeface="Times New Roman"/>
                        </a:rPr>
                        <a:t>Main Finding / Argument</a:t>
                      </a:r>
                      <a:endParaRPr b="1" sz="1100">
                        <a:latin typeface="Times New Roman"/>
                        <a:ea typeface="Times New Roman"/>
                        <a:cs typeface="Times New Roman"/>
                        <a:sym typeface="Times New Roman"/>
                      </a:endParaRPr>
                    </a:p>
                  </a:txBody>
                  <a:tcPr marT="91425" marB="91425" marR="91425" marL="91425"/>
                </a:tc>
              </a:tr>
              <a:tr h="381000">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ISO/IEC 27001 governance</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Tanaka &amp; Tateishi Advisera</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ISO 27001 is often used as a certification tool rather than a governance tool.</a:t>
                      </a:r>
                      <a:endParaRPr sz="1100">
                        <a:latin typeface="Times New Roman"/>
                        <a:ea typeface="Times New Roman"/>
                        <a:cs typeface="Times New Roman"/>
                        <a:sym typeface="Times New Roman"/>
                      </a:endParaRPr>
                    </a:p>
                  </a:txBody>
                  <a:tcPr marT="91425" marB="91425" marR="91425" marL="91425"/>
                </a:tc>
              </a:tr>
              <a:tr h="381000">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Risk assessment frameworks</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Shameli-Send, Lund</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Existing ISRA models lack control effectiveness metrics and continuous improvement pathways.</a:t>
                      </a:r>
                      <a:endParaRPr sz="1100">
                        <a:latin typeface="Times New Roman"/>
                        <a:ea typeface="Times New Roman"/>
                        <a:cs typeface="Times New Roman"/>
                        <a:sym typeface="Times New Roman"/>
                      </a:endParaRPr>
                    </a:p>
                  </a:txBody>
                  <a:tcPr marT="91425" marB="91425" marR="91425" marL="91425"/>
                </a:tc>
              </a:tr>
              <a:tr h="381000">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Maturity modelling</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CMMI , NIST CSF 2.0, </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No model fully aligns with ISO 27001 Annex A, offers five-level scoring, domain benchmarking, and an aggregated OSMI.</a:t>
                      </a:r>
                      <a:endParaRPr sz="1100">
                        <a:latin typeface="Times New Roman"/>
                        <a:ea typeface="Times New Roman"/>
                        <a:cs typeface="Times New Roman"/>
                        <a:sym typeface="Times New Roman"/>
                      </a:endParaRPr>
                    </a:p>
                  </a:txBody>
                  <a:tcPr marT="91425" marB="91425" marR="91425" marL="91425"/>
                </a:tc>
              </a:tr>
              <a:tr h="200025">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Compliance trap</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[73], [75], [76]</a:t>
                      </a:r>
                      <a:endParaRPr sz="1100">
                        <a:latin typeface="Times New Roman"/>
                        <a:ea typeface="Times New Roman"/>
                        <a:cs typeface="Times New Roman"/>
                        <a:sym typeface="Times New Roman"/>
                      </a:endParaRPr>
                    </a:p>
                  </a:txBody>
                  <a:tcPr marT="91425" marB="91425" marR="91425" marL="91425"/>
                </a:tc>
                <a:tc>
                  <a:txBody>
                    <a:bodyPr/>
                    <a:lstStyle/>
                    <a:p>
                      <a:pPr indent="0" lvl="0" marL="0" rtl="0" algn="l">
                        <a:spcBef>
                          <a:spcPts val="0"/>
                        </a:spcBef>
                        <a:spcAft>
                          <a:spcPts val="0"/>
                        </a:spcAft>
                        <a:buNone/>
                      </a:pPr>
                      <a:r>
                        <a:rPr lang="en" sz="1100">
                          <a:latin typeface="Times New Roman"/>
                          <a:ea typeface="Times New Roman"/>
                          <a:cs typeface="Times New Roman"/>
                          <a:sym typeface="Times New Roman"/>
                        </a:rPr>
                        <a:t>Compliance-driven strategies produce documentation but not operational resilience.</a:t>
                      </a:r>
                      <a:endParaRPr sz="1100">
                        <a:latin typeface="Times New Roman"/>
                        <a:ea typeface="Times New Roman"/>
                        <a:cs typeface="Times New Roman"/>
                        <a:sym typeface="Times New Roman"/>
                      </a:endParaRPr>
                    </a:p>
                  </a:txBody>
                  <a:tcPr marT="91425" marB="91425" marR="91425" marL="91425"/>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9"/>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Methodology</a:t>
            </a:r>
            <a:endParaRPr/>
          </a:p>
        </p:txBody>
      </p:sp>
      <p:sp>
        <p:nvSpPr>
          <p:cNvPr id="101" name="Google Shape;101;p19"/>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just">
              <a:lnSpc>
                <a:spcPct val="150000"/>
              </a:lnSpc>
              <a:spcBef>
                <a:spcPts val="1200"/>
              </a:spcBef>
              <a:spcAft>
                <a:spcPts val="0"/>
              </a:spcAft>
              <a:buNone/>
            </a:pPr>
            <a:r>
              <a:rPr lang="en" sz="1200">
                <a:solidFill>
                  <a:srgbClr val="000000"/>
                </a:solidFill>
                <a:latin typeface="Times New Roman"/>
                <a:ea typeface="Times New Roman"/>
                <a:cs typeface="Times New Roman"/>
                <a:sym typeface="Times New Roman"/>
              </a:rPr>
              <a:t>The epistemological approach used in this research is a positivist approach, which is based on the assumption tha the depth of implementation of ISO/IEC 27001:2022 controls and the maturity trajectory of organisations can be observed, measured and represented through systematic, rule-governed procedures.</a:t>
            </a:r>
            <a:endParaRPr sz="1200">
              <a:solidFill>
                <a:srgbClr val="000000"/>
              </a:solidFill>
              <a:latin typeface="Times New Roman"/>
              <a:ea typeface="Times New Roman"/>
              <a:cs typeface="Times New Roman"/>
              <a:sym typeface="Times New Roman"/>
            </a:endParaRPr>
          </a:p>
          <a:p>
            <a:pPr indent="0" lvl="0" marL="0" rtl="0" algn="just">
              <a:lnSpc>
                <a:spcPct val="150000"/>
              </a:lnSpc>
              <a:spcBef>
                <a:spcPts val="1200"/>
              </a:spcBef>
              <a:spcAft>
                <a:spcPts val="1200"/>
              </a:spcAft>
              <a:buNone/>
            </a:pPr>
            <a:r>
              <a:rPr lang="en" sz="1200">
                <a:solidFill>
                  <a:srgbClr val="000000"/>
                </a:solidFill>
                <a:latin typeface="Times New Roman"/>
                <a:ea typeface="Times New Roman"/>
                <a:cs typeface="Times New Roman"/>
                <a:sym typeface="Times New Roman"/>
              </a:rPr>
              <a:t>The Design Science Research (DSR) is chosen as the main research strategy since it is specifically designed for research problems that have the aim of creating a new, innovative artefact that fills a gap in the knowledge and/or capability of others</a:t>
            </a:r>
            <a:endParaRPr sz="1200">
              <a:solidFill>
                <a:srgbClr val="000000"/>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20"/>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Methodological Phases</a:t>
            </a:r>
            <a:endParaRPr/>
          </a:p>
        </p:txBody>
      </p:sp>
      <p:sp>
        <p:nvSpPr>
          <p:cNvPr id="107" name="Google Shape;107;p20"/>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just">
              <a:lnSpc>
                <a:spcPct val="150000"/>
              </a:lnSpc>
              <a:spcBef>
                <a:spcPts val="1200"/>
              </a:spcBef>
              <a:spcAft>
                <a:spcPts val="1200"/>
              </a:spcAft>
              <a:buNone/>
            </a:pPr>
            <a:r>
              <a:rPr lang="en" sz="1200">
                <a:solidFill>
                  <a:srgbClr val="000000"/>
                </a:solidFill>
                <a:latin typeface="Times New Roman"/>
                <a:ea typeface="Times New Roman"/>
                <a:cs typeface="Times New Roman"/>
                <a:sym typeface="Times New Roman"/>
              </a:rPr>
              <a:t>The methodology consists of four phases: problem grounding and requirements, framework and scoring design, interactive dashboard instantiation and simulation, conceptual evaluation and reflection. These phases are directly related to the main DSR processes of problem identification, artefact construction, demonstration and evaluation, and provide a systematic and traceable research process from the problem formulation to the methodological conclusions.</a:t>
            </a:r>
            <a:endParaRPr/>
          </a:p>
        </p:txBody>
      </p:sp>
      <p:pic>
        <p:nvPicPr>
          <p:cNvPr id="108" name="Google Shape;108;p20"/>
          <p:cNvPicPr preferRelativeResize="0"/>
          <p:nvPr/>
        </p:nvPicPr>
        <p:blipFill rotWithShape="1">
          <a:blip r:embed="rId3">
            <a:alphaModFix/>
          </a:blip>
          <a:srcRect b="0" l="0" r="0" t="16290"/>
          <a:stretch/>
        </p:blipFill>
        <p:spPr>
          <a:xfrm>
            <a:off x="5038550" y="3034269"/>
            <a:ext cx="3290450" cy="13763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1"/>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Framework Design, OSMI Architecture, and Dashboard</a:t>
            </a:r>
            <a:endParaRPr/>
          </a:p>
        </p:txBody>
      </p:sp>
      <p:sp>
        <p:nvSpPr>
          <p:cNvPr id="114" name="Google Shape;114;p21"/>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just">
              <a:lnSpc>
                <a:spcPct val="150000"/>
              </a:lnSpc>
              <a:spcBef>
                <a:spcPts val="1200"/>
              </a:spcBef>
              <a:spcAft>
                <a:spcPts val="0"/>
              </a:spcAft>
              <a:buNone/>
            </a:pPr>
            <a:r>
              <a:rPr lang="en" sz="1200">
                <a:solidFill>
                  <a:srgbClr val="000000"/>
                </a:solidFill>
                <a:latin typeface="Times New Roman"/>
                <a:ea typeface="Times New Roman"/>
                <a:cs typeface="Times New Roman"/>
                <a:sym typeface="Times New Roman"/>
              </a:rPr>
              <a:t>The artefact created in this research consists of three closely related layers: a conceptual maturity model based on ISO/IEC 27001:2022 Annex A, an OSMI scoring architecture that combines control-level scores to provide domain and enterprise-level scores, and a browser-based dashboard </a:t>
            </a:r>
            <a:endParaRPr sz="1200">
              <a:solidFill>
                <a:srgbClr val="000000"/>
              </a:solidFill>
              <a:latin typeface="Times New Roman"/>
              <a:ea typeface="Times New Roman"/>
              <a:cs typeface="Times New Roman"/>
              <a:sym typeface="Times New Roman"/>
            </a:endParaRPr>
          </a:p>
          <a:p>
            <a:pPr indent="0" lvl="0" marL="0" rtl="0" algn="just">
              <a:lnSpc>
                <a:spcPct val="150000"/>
              </a:lnSpc>
              <a:spcBef>
                <a:spcPts val="1800"/>
              </a:spcBef>
              <a:spcAft>
                <a:spcPts val="600"/>
              </a:spcAft>
              <a:buNone/>
            </a:pPr>
            <a:r>
              <a:rPr lang="en" sz="1200">
                <a:solidFill>
                  <a:srgbClr val="000000"/>
                </a:solidFill>
                <a:latin typeface="Times New Roman"/>
                <a:ea typeface="Times New Roman"/>
                <a:cs typeface="Times New Roman"/>
                <a:sym typeface="Times New Roman"/>
              </a:rPr>
              <a:t>ISO/IEC 27001:2022 Annex A Domain Architecture</a:t>
            </a:r>
            <a:endParaRPr sz="1000">
              <a:solidFill>
                <a:srgbClr val="000000"/>
              </a:solidFill>
              <a:latin typeface="Times New Roman"/>
              <a:ea typeface="Times New Roman"/>
              <a:cs typeface="Times New Roman"/>
              <a:sym typeface="Times New Roman"/>
            </a:endParaRPr>
          </a:p>
        </p:txBody>
      </p:sp>
      <p:pic>
        <p:nvPicPr>
          <p:cNvPr id="115" name="Google Shape;115;p21"/>
          <p:cNvPicPr preferRelativeResize="0"/>
          <p:nvPr/>
        </p:nvPicPr>
        <p:blipFill rotWithShape="1">
          <a:blip r:embed="rId3">
            <a:alphaModFix/>
          </a:blip>
          <a:srcRect b="25543" l="0" r="0" t="8078"/>
          <a:stretch/>
        </p:blipFill>
        <p:spPr>
          <a:xfrm>
            <a:off x="4572000" y="2519087"/>
            <a:ext cx="4166400" cy="1841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2"/>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Five-Level Maturity Model</a:t>
            </a:r>
            <a:endParaRPr/>
          </a:p>
        </p:txBody>
      </p:sp>
      <p:graphicFrame>
        <p:nvGraphicFramePr>
          <p:cNvPr id="121" name="Google Shape;121;p22"/>
          <p:cNvGraphicFramePr/>
          <p:nvPr/>
        </p:nvGraphicFramePr>
        <p:xfrm>
          <a:off x="4613975" y="732300"/>
          <a:ext cx="3000000" cy="3000000"/>
        </p:xfrm>
        <a:graphic>
          <a:graphicData uri="http://schemas.openxmlformats.org/drawingml/2006/table">
            <a:tbl>
              <a:tblPr>
                <a:noFill/>
                <a:tableStyleId>{2DDF9436-6A5E-4EC8-9CBC-D163CAD4DE28}</a:tableStyleId>
              </a:tblPr>
              <a:tblGrid>
                <a:gridCol w="328575"/>
                <a:gridCol w="564300"/>
                <a:gridCol w="1300050"/>
                <a:gridCol w="971475"/>
                <a:gridCol w="1171475"/>
              </a:tblGrid>
              <a:tr h="116875">
                <a:tc>
                  <a:txBody>
                    <a:bodyPr/>
                    <a:lstStyle/>
                    <a:p>
                      <a:pPr indent="0" lvl="0" marL="0" rtl="0" algn="ctr">
                        <a:spcBef>
                          <a:spcPts val="0"/>
                        </a:spcBef>
                        <a:spcAft>
                          <a:spcPts val="0"/>
                        </a:spcAft>
                        <a:buNone/>
                      </a:pPr>
                      <a:r>
                        <a:rPr b="1" lang="en" sz="900">
                          <a:latin typeface="Times New Roman"/>
                          <a:ea typeface="Times New Roman"/>
                          <a:cs typeface="Times New Roman"/>
                          <a:sym typeface="Times New Roman"/>
                        </a:rPr>
                        <a:t>Level</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ctr">
                        <a:spcBef>
                          <a:spcPts val="0"/>
                        </a:spcBef>
                        <a:spcAft>
                          <a:spcPts val="0"/>
                        </a:spcAft>
                        <a:buNone/>
                      </a:pPr>
                      <a:r>
                        <a:rPr b="1" lang="en" sz="900">
                          <a:latin typeface="Times New Roman"/>
                          <a:ea typeface="Times New Roman"/>
                          <a:cs typeface="Times New Roman"/>
                          <a:sym typeface="Times New Roman"/>
                        </a:rPr>
                        <a:t>Label</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ctr">
                        <a:spcBef>
                          <a:spcPts val="0"/>
                        </a:spcBef>
                        <a:spcAft>
                          <a:spcPts val="0"/>
                        </a:spcAft>
                        <a:buNone/>
                      </a:pPr>
                      <a:r>
                        <a:rPr b="1" lang="en" sz="900">
                          <a:latin typeface="Times New Roman"/>
                          <a:ea typeface="Times New Roman"/>
                          <a:cs typeface="Times New Roman"/>
                          <a:sym typeface="Times New Roman"/>
                        </a:rPr>
                        <a:t>Process State</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ctr">
                        <a:spcBef>
                          <a:spcPts val="0"/>
                        </a:spcBef>
                        <a:spcAft>
                          <a:spcPts val="0"/>
                        </a:spcAft>
                        <a:buNone/>
                      </a:pPr>
                      <a:r>
                        <a:rPr b="1" lang="en" sz="900">
                          <a:latin typeface="Times New Roman"/>
                          <a:ea typeface="Times New Roman"/>
                          <a:cs typeface="Times New Roman"/>
                          <a:sym typeface="Times New Roman"/>
                        </a:rPr>
                        <a:t>Documentation Status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ctr">
                        <a:spcBef>
                          <a:spcPts val="0"/>
                        </a:spcBef>
                        <a:spcAft>
                          <a:spcPts val="0"/>
                        </a:spcAft>
                        <a:buNone/>
                      </a:pPr>
                      <a:r>
                        <a:rPr b="1" lang="en" sz="900">
                          <a:latin typeface="Times New Roman"/>
                          <a:ea typeface="Times New Roman"/>
                          <a:cs typeface="Times New Roman"/>
                          <a:sym typeface="Times New Roman"/>
                        </a:rPr>
                        <a:t>Measurement &amp; Monitoring</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59350">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1</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Ad-hoc</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Informal, inconsistent, reactive</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None or ad hoc notes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None</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73525">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2</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Repeatable</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Consistent but undocumented; team/individual-dependent</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Locally documented or informal</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Informal observation only</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73525">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3</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Defined</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Formally documented; integrated into organisational processes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Formally documented procedures exist</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Periodic, rule-based checks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201850">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4</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Managed</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Systematic monitoring, measurement and review of control effectiveness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Documented with version control and review schedules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Regular, structured metrics collected</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240800">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5</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Optimising</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Continuous improvement driven by metrics, incident learning, and threat intelligence</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Living documentation updated via feedback loops</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spcBef>
                          <a:spcPts val="0"/>
                        </a:spcBef>
                        <a:spcAft>
                          <a:spcPts val="0"/>
                        </a:spcAft>
                        <a:buNone/>
                      </a:pPr>
                      <a:r>
                        <a:rPr lang="en" sz="900">
                          <a:latin typeface="Times New Roman"/>
                          <a:ea typeface="Times New Roman"/>
                          <a:cs typeface="Times New Roman"/>
                          <a:sym typeface="Times New Roman"/>
                        </a:rPr>
                        <a:t>Real-time monitoring and intelligence-driven adaptation</a:t>
                      </a:r>
                      <a:endParaRPr sz="9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3"/>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RAG Status Classification</a:t>
            </a:r>
            <a:endParaRPr/>
          </a:p>
        </p:txBody>
      </p:sp>
      <p:graphicFrame>
        <p:nvGraphicFramePr>
          <p:cNvPr id="127" name="Google Shape;127;p23"/>
          <p:cNvGraphicFramePr/>
          <p:nvPr/>
        </p:nvGraphicFramePr>
        <p:xfrm>
          <a:off x="4822725" y="2132675"/>
          <a:ext cx="3000000" cy="3000000"/>
        </p:xfrm>
        <a:graphic>
          <a:graphicData uri="http://schemas.openxmlformats.org/drawingml/2006/table">
            <a:tbl>
              <a:tblPr>
                <a:noFill/>
                <a:tableStyleId>{2DDF9436-6A5E-4EC8-9CBC-D163CAD4DE28}</a:tableStyleId>
              </a:tblPr>
              <a:tblGrid>
                <a:gridCol w="866775"/>
                <a:gridCol w="1000125"/>
                <a:gridCol w="1828800"/>
              </a:tblGrid>
              <a:tr h="698500">
                <a:tc>
                  <a:txBody>
                    <a:bodyPr/>
                    <a:lstStyle/>
                    <a:p>
                      <a:pPr indent="0" lvl="0" marL="0" rtl="0" algn="ctr">
                        <a:lnSpc>
                          <a:spcPct val="150000"/>
                        </a:lnSpc>
                        <a:spcBef>
                          <a:spcPts val="0"/>
                        </a:spcBef>
                        <a:spcAft>
                          <a:spcPts val="0"/>
                        </a:spcAft>
                        <a:buNone/>
                      </a:pPr>
                      <a:r>
                        <a:rPr b="1" lang="en" sz="1200">
                          <a:latin typeface="Times New Roman"/>
                          <a:ea typeface="Times New Roman"/>
                          <a:cs typeface="Times New Roman"/>
                          <a:sym typeface="Times New Roman"/>
                        </a:rPr>
                        <a:t>RAG Status</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ctr">
                        <a:lnSpc>
                          <a:spcPct val="150000"/>
                        </a:lnSpc>
                        <a:spcBef>
                          <a:spcPts val="0"/>
                        </a:spcBef>
                        <a:spcAft>
                          <a:spcPts val="0"/>
                        </a:spcAft>
                        <a:buNone/>
                      </a:pPr>
                      <a:r>
                        <a:rPr b="1" lang="en" sz="1200">
                          <a:latin typeface="Times New Roman"/>
                          <a:ea typeface="Times New Roman"/>
                          <a:cs typeface="Times New Roman"/>
                          <a:sym typeface="Times New Roman"/>
                        </a:rPr>
                        <a:t>Maturity Score Range</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ctr">
                        <a:lnSpc>
                          <a:spcPct val="150000"/>
                        </a:lnSpc>
                        <a:spcBef>
                          <a:spcPts val="0"/>
                        </a:spcBef>
                        <a:spcAft>
                          <a:spcPts val="0"/>
                        </a:spcAft>
                        <a:buNone/>
                      </a:pPr>
                      <a:r>
                        <a:rPr b="1" lang="en" sz="1200">
                          <a:latin typeface="Times New Roman"/>
                          <a:ea typeface="Times New Roman"/>
                          <a:cs typeface="Times New Roman"/>
                          <a:sym typeface="Times New Roman"/>
                        </a:rPr>
                        <a:t>Maturity Level Label</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61925">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Red</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1.0 – 2.49</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Ad-hoc / Repeatable</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2700">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Amber</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2.50 – 3.49</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Defined</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2700">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Green</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3.50 – 5.00</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Managed / Optimising</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r h="12700">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Unscored</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N/A</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c>
                  <a:txBody>
                    <a:bodyPr/>
                    <a:lstStyle/>
                    <a:p>
                      <a:pPr indent="0" lvl="0" marL="0" rtl="0" algn="just">
                        <a:lnSpc>
                          <a:spcPct val="150000"/>
                        </a:lnSpc>
                        <a:spcBef>
                          <a:spcPts val="0"/>
                        </a:spcBef>
                        <a:spcAft>
                          <a:spcPts val="0"/>
                        </a:spcAft>
                        <a:buNone/>
                      </a:pPr>
                      <a:r>
                        <a:rPr lang="en" sz="1200">
                          <a:latin typeface="Times New Roman"/>
                          <a:ea typeface="Times New Roman"/>
                          <a:cs typeface="Times New Roman"/>
                          <a:sym typeface="Times New Roman"/>
                        </a:rPr>
                        <a:t>Not assessed</a:t>
                      </a:r>
                      <a:endParaRPr sz="1200">
                        <a:latin typeface="Times New Roman"/>
                        <a:ea typeface="Times New Roman"/>
                        <a:cs typeface="Times New Roman"/>
                        <a:sym typeface="Times New Roman"/>
                      </a:endParaRPr>
                    </a:p>
                  </a:txBody>
                  <a:tcPr marT="63500" marB="63500" marR="63500" marL="63500">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tcPr>
                </a:tc>
              </a:tr>
            </a:tbl>
          </a:graphicData>
        </a:graphic>
      </p:graphicFrame>
      <p:sp>
        <p:nvSpPr>
          <p:cNvPr id="128" name="Google Shape;128;p23"/>
          <p:cNvSpPr txBox="1"/>
          <p:nvPr/>
        </p:nvSpPr>
        <p:spPr>
          <a:xfrm>
            <a:off x="4705375" y="625400"/>
            <a:ext cx="4337400" cy="12006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1200"/>
              </a:spcBef>
              <a:spcAft>
                <a:spcPts val="1200"/>
              </a:spcAft>
              <a:buNone/>
            </a:pPr>
            <a:r>
              <a:rPr lang="en" sz="1200">
                <a:latin typeface="Times New Roman"/>
                <a:ea typeface="Times New Roman"/>
                <a:cs typeface="Times New Roman"/>
                <a:sym typeface="Times New Roman"/>
              </a:rPr>
              <a:t>However, numeric maturity scores are not sufficient to lead to better decision-making; they need to be transformed into 'signals' that can be understood and can help non-specialist governance actors to prioritize rapidly.</a:t>
            </a:r>
            <a:endParaRPr sz="1300">
              <a:solidFill>
                <a:schemeClr val="dk2"/>
              </a:solidFill>
              <a:latin typeface="Roboto"/>
              <a:ea typeface="Roboto"/>
              <a:cs typeface="Roboto"/>
              <a:sym typeface="Robo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Dashboard</a:t>
            </a:r>
            <a:endParaRPr/>
          </a:p>
        </p:txBody>
      </p:sp>
      <p:pic>
        <p:nvPicPr>
          <p:cNvPr id="134" name="Google Shape;134;p24"/>
          <p:cNvPicPr preferRelativeResize="0"/>
          <p:nvPr/>
        </p:nvPicPr>
        <p:blipFill>
          <a:blip r:embed="rId3">
            <a:alphaModFix/>
          </a:blip>
          <a:stretch>
            <a:fillRect/>
          </a:stretch>
        </p:blipFill>
        <p:spPr>
          <a:xfrm>
            <a:off x="4471622" y="257275"/>
            <a:ext cx="4551029" cy="2508900"/>
          </a:xfrm>
          <a:prstGeom prst="rect">
            <a:avLst/>
          </a:prstGeom>
          <a:noFill/>
          <a:ln>
            <a:noFill/>
          </a:ln>
        </p:spPr>
      </p:pic>
      <p:pic>
        <p:nvPicPr>
          <p:cNvPr id="135" name="Google Shape;135;p24"/>
          <p:cNvPicPr preferRelativeResize="0"/>
          <p:nvPr/>
        </p:nvPicPr>
        <p:blipFill>
          <a:blip r:embed="rId4">
            <a:alphaModFix/>
          </a:blip>
          <a:stretch>
            <a:fillRect/>
          </a:stretch>
        </p:blipFill>
        <p:spPr>
          <a:xfrm>
            <a:off x="4471625" y="3103666"/>
            <a:ext cx="4551025" cy="181603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5"/>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Conclusion</a:t>
            </a:r>
            <a:endParaRPr/>
          </a:p>
        </p:txBody>
      </p:sp>
      <p:sp>
        <p:nvSpPr>
          <p:cNvPr id="141" name="Google Shape;141;p25"/>
          <p:cNvSpPr txBox="1"/>
          <p:nvPr>
            <p:ph idx="1" type="body"/>
          </p:nvPr>
        </p:nvSpPr>
        <p:spPr>
          <a:xfrm>
            <a:off x="4644675" y="500925"/>
            <a:ext cx="4166400" cy="4098600"/>
          </a:xfrm>
          <a:prstGeom prst="rect">
            <a:avLst/>
          </a:prstGeom>
        </p:spPr>
        <p:txBody>
          <a:bodyPr anchorCtr="0" anchor="t" bIns="91425" lIns="91425" spcFirstLastPara="1" rIns="91425" wrap="square" tIns="91425">
            <a:normAutofit fontScale="92500"/>
          </a:bodyPr>
          <a:lstStyle/>
          <a:p>
            <a:pPr indent="0" lvl="0" marL="0" rtl="0" algn="just">
              <a:lnSpc>
                <a:spcPct val="150000"/>
              </a:lnSpc>
              <a:spcBef>
                <a:spcPts val="1200"/>
              </a:spcBef>
              <a:spcAft>
                <a:spcPts val="0"/>
              </a:spcAft>
              <a:buNone/>
            </a:pPr>
            <a:r>
              <a:rPr lang="en" sz="1200">
                <a:solidFill>
                  <a:srgbClr val="000000"/>
                </a:solidFill>
                <a:latin typeface="Times New Roman"/>
                <a:ea typeface="Times New Roman"/>
                <a:cs typeface="Times New Roman"/>
                <a:sym typeface="Times New Roman"/>
              </a:rPr>
              <a:t>The research goal was to create and implement an interactive tool that would allow organisations to assess how well they are implementing the ISO/IEC 27001 Annex A controls on a five level maturity scale and generate an Overall Security Maturity Index (OSMI). This goal has been achieved at the conceptual level and proof of concept by creating an Annex A aligned maturity framework, a structured scoring logic, a domain based aggregation model and by creating a browser-based dashboard that can display organisational maturity profiles and prioritised outputs for improvement. </a:t>
            </a:r>
            <a:endParaRPr sz="1200">
              <a:solidFill>
                <a:srgbClr val="000000"/>
              </a:solidFill>
              <a:latin typeface="Times New Roman"/>
              <a:ea typeface="Times New Roman"/>
              <a:cs typeface="Times New Roman"/>
              <a:sym typeface="Times New Roman"/>
            </a:endParaRPr>
          </a:p>
          <a:p>
            <a:pPr indent="0" lvl="0" marL="0" rtl="0" algn="just">
              <a:lnSpc>
                <a:spcPct val="150000"/>
              </a:lnSpc>
              <a:spcBef>
                <a:spcPts val="1200"/>
              </a:spcBef>
              <a:spcAft>
                <a:spcPts val="1200"/>
              </a:spcAft>
              <a:buNone/>
            </a:pPr>
            <a:r>
              <a:rPr lang="en" sz="1200">
                <a:solidFill>
                  <a:srgbClr val="000000"/>
                </a:solidFill>
                <a:latin typeface="Times New Roman"/>
                <a:ea typeface="Times New Roman"/>
                <a:cs typeface="Times New Roman"/>
                <a:sym typeface="Times New Roman"/>
              </a:rPr>
              <a:t>While the current version is a lightweight prototype using the browser, future versions will include the ability to upload evidence, audit trails, trend analysis over time, benchmarking between business units, scenario libraries, API integration with governance tools, and other more sophisticated analytics, including dependency-aware scoring and predictive improvement modelling.</a:t>
            </a:r>
            <a:endParaRPr sz="1200">
              <a:solidFill>
                <a:srgbClr val="000000"/>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26"/>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References</a:t>
            </a:r>
            <a:endParaRPr/>
          </a:p>
        </p:txBody>
      </p:sp>
      <p:sp>
        <p:nvSpPr>
          <p:cNvPr id="147" name="Google Shape;147;p26"/>
          <p:cNvSpPr txBox="1"/>
          <p:nvPr>
            <p:ph idx="1" type="body"/>
          </p:nvPr>
        </p:nvSpPr>
        <p:spPr>
          <a:xfrm>
            <a:off x="4644675" y="500925"/>
            <a:ext cx="4166400" cy="4098600"/>
          </a:xfrm>
          <a:prstGeom prst="rect">
            <a:avLst/>
          </a:prstGeom>
        </p:spPr>
        <p:txBody>
          <a:bodyPr anchorCtr="0" anchor="t" bIns="91425" lIns="91425" spcFirstLastPara="1" rIns="91425" wrap="square" tIns="91425">
            <a:normAutofit fontScale="47500" lnSpcReduction="10000"/>
          </a:bodyPr>
          <a:lstStyle/>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Culot, G., Nassimbeni, G., Podrecca, M. and Sartor, M. (2021) 'The ISO/IEC 27001 information security management standard: literature review and theory-based research agenda', The TQM Journal, 33(7), pp. 76–105. Available at:</a:t>
            </a:r>
            <a:r>
              <a:rPr lang="en" sz="1200">
                <a:solidFill>
                  <a:srgbClr val="000000"/>
                </a:solidFill>
                <a:uFill>
                  <a:noFill/>
                </a:uFill>
                <a:latin typeface="Times New Roman"/>
                <a:ea typeface="Times New Roman"/>
                <a:cs typeface="Times New Roman"/>
                <a:sym typeface="Times New Roman"/>
                <a:hlinkClick r:id="rId3">
                  <a:extLst>
                    <a:ext uri="{A12FA001-AC4F-418D-AE19-62706E023703}">
                      <ahyp:hlinkClr val="tx"/>
                    </a:ext>
                  </a:extLst>
                </a:hlinkClick>
              </a:rPr>
              <a:t> </a:t>
            </a:r>
            <a:r>
              <a:rPr lang="en" sz="1200" u="sng">
                <a:solidFill>
                  <a:srgbClr val="1155CC"/>
                </a:solidFill>
                <a:latin typeface="Times New Roman"/>
                <a:ea typeface="Times New Roman"/>
                <a:cs typeface="Times New Roman"/>
                <a:sym typeface="Times New Roman"/>
                <a:hlinkClick r:id="rId4">
                  <a:extLst>
                    <a:ext uri="{A12FA001-AC4F-418D-AE19-62706E023703}">
                      <ahyp:hlinkClr val="tx"/>
                    </a:ext>
                  </a:extLst>
                </a:hlinkClick>
              </a:rPr>
              <a:t>https://doi.org/10.1108/TQM-09-2020-0202</a:t>
            </a:r>
            <a:br>
              <a:rPr lang="en" sz="1200" u="sng">
                <a:solidFill>
                  <a:srgbClr val="1155CC"/>
                </a:solidFill>
                <a:latin typeface="Times New Roman"/>
                <a:ea typeface="Times New Roman"/>
                <a:cs typeface="Times New Roman"/>
                <a:sym typeface="Times New Roman"/>
                <a:hlinkClick r:id="rId5">
                  <a:extLst>
                    <a:ext uri="{A12FA001-AC4F-418D-AE19-62706E023703}">
                      <ahyp:hlinkClr val="tx"/>
                    </a:ext>
                  </a:extLst>
                </a:hlinkClick>
              </a:rPr>
            </a:br>
            <a:endParaRPr sz="1200" u="sng">
              <a:solidFill>
                <a:srgbClr val="1155CC"/>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International Organization for Standardization (2022) ISO/IEC 27001:2022 — Information security, cybersecurity and privacy protection — Information security management systems — Requirements. Geneva: ISO.</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International Organization for Standardization (2022) ISO/IEC 27002:2022 — Information security, cybersecurity and privacy protection — Information security controls. Geneva: ISO.</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Calder, A. (2022) ISO 27001/ISO 27002: A Pocket Guide. 3rd edn. Ely: IT Governance Publishing.</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ISACA (2024) 'Navigating the ISO/IEC 27001:2022 transition: a 90-day challenge', ISACA Journal, 3. Available at:</a:t>
            </a:r>
            <a:r>
              <a:rPr lang="en" sz="1200">
                <a:solidFill>
                  <a:srgbClr val="000000"/>
                </a:solidFill>
                <a:uFill>
                  <a:noFill/>
                </a:uFill>
                <a:latin typeface="Times New Roman"/>
                <a:ea typeface="Times New Roman"/>
                <a:cs typeface="Times New Roman"/>
                <a:sym typeface="Times New Roman"/>
                <a:hlinkClick r:id="rId6">
                  <a:extLst>
                    <a:ext uri="{A12FA001-AC4F-418D-AE19-62706E023703}">
                      <ahyp:hlinkClr val="tx"/>
                    </a:ext>
                  </a:extLst>
                </a:hlinkClick>
              </a:rPr>
              <a:t> </a:t>
            </a:r>
            <a:r>
              <a:rPr lang="en" sz="1200" u="sng">
                <a:solidFill>
                  <a:srgbClr val="1155CC"/>
                </a:solidFill>
                <a:latin typeface="Times New Roman"/>
                <a:ea typeface="Times New Roman"/>
                <a:cs typeface="Times New Roman"/>
                <a:sym typeface="Times New Roman"/>
                <a:hlinkClick r:id="rId7">
                  <a:extLst>
                    <a:ext uri="{A12FA001-AC4F-418D-AE19-62706E023703}">
                      <ahyp:hlinkClr val="tx"/>
                    </a:ext>
                  </a:extLst>
                </a:hlinkClick>
              </a:rPr>
              <a:t>https://www.isaca.org/resources/isaca-journal/issues/2024/volume-3/navigating-the-iso-iec-27001-2022-transition-a-90-day-challenge</a:t>
            </a:r>
            <a:r>
              <a:rPr lang="en" sz="1200">
                <a:solidFill>
                  <a:srgbClr val="000000"/>
                </a:solidFill>
                <a:latin typeface="Times New Roman"/>
                <a:ea typeface="Times New Roman"/>
                <a:cs typeface="Times New Roman"/>
                <a:sym typeface="Times New Roman"/>
              </a:rPr>
              <a:t> (Accessed: 3 May 2025).</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National Institute of Standards and Technology (2024) The NIST Cybersecurity Framework (CSF) 2.0. NIST CSWP 29. Gaithersburg: NIST. Available at:</a:t>
            </a:r>
            <a:r>
              <a:rPr lang="en" sz="1200">
                <a:solidFill>
                  <a:srgbClr val="000000"/>
                </a:solidFill>
                <a:uFill>
                  <a:noFill/>
                </a:uFill>
                <a:latin typeface="Times New Roman"/>
                <a:ea typeface="Times New Roman"/>
                <a:cs typeface="Times New Roman"/>
                <a:sym typeface="Times New Roman"/>
                <a:hlinkClick r:id="rId8">
                  <a:extLst>
                    <a:ext uri="{A12FA001-AC4F-418D-AE19-62706E023703}">
                      <ahyp:hlinkClr val="tx"/>
                    </a:ext>
                  </a:extLst>
                </a:hlinkClick>
              </a:rPr>
              <a:t> </a:t>
            </a:r>
            <a:r>
              <a:rPr lang="en" sz="1200" u="sng">
                <a:solidFill>
                  <a:srgbClr val="1155CC"/>
                </a:solidFill>
                <a:latin typeface="Times New Roman"/>
                <a:ea typeface="Times New Roman"/>
                <a:cs typeface="Times New Roman"/>
                <a:sym typeface="Times New Roman"/>
                <a:hlinkClick r:id="rId9">
                  <a:extLst>
                    <a:ext uri="{A12FA001-AC4F-418D-AE19-62706E023703}">
                      <ahyp:hlinkClr val="tx"/>
                    </a:ext>
                  </a:extLst>
                </a:hlinkClick>
              </a:rPr>
              <a:t>https://doi.org/10.6028/NIST.CSWP.29</a:t>
            </a:r>
            <a:r>
              <a:rPr lang="en" sz="1200">
                <a:solidFill>
                  <a:srgbClr val="000000"/>
                </a:solidFill>
                <a:latin typeface="Times New Roman"/>
                <a:ea typeface="Times New Roman"/>
                <a:cs typeface="Times New Roman"/>
                <a:sym typeface="Times New Roman"/>
              </a:rPr>
              <a:t> (Accessed: 14 April 2025).</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Wangen, G., Hallstensen, C. and Snekkenes, E. (2022) 'Information security risk assessment: a systematic literature review categorising frameworks, methods, and models', Journal of Information Systems and e-Business Management, 20(1), pp. 1–42.</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Shameli-Sendi, A., Aghababaei-Barzegar, R. and Cheriet, M. (2020) 'Taxonomy of information security risk assessment', Computers and Security, 57, pp. 14–30. Available at:</a:t>
            </a:r>
            <a:r>
              <a:rPr lang="en" sz="1200">
                <a:solidFill>
                  <a:srgbClr val="000000"/>
                </a:solidFill>
                <a:uFill>
                  <a:noFill/>
                </a:uFill>
                <a:latin typeface="Times New Roman"/>
                <a:ea typeface="Times New Roman"/>
                <a:cs typeface="Times New Roman"/>
                <a:sym typeface="Times New Roman"/>
                <a:hlinkClick r:id="rId10">
                  <a:extLst>
                    <a:ext uri="{A12FA001-AC4F-418D-AE19-62706E023703}">
                      <ahyp:hlinkClr val="tx"/>
                    </a:ext>
                  </a:extLst>
                </a:hlinkClick>
              </a:rPr>
              <a:t> </a:t>
            </a:r>
            <a:r>
              <a:rPr lang="en" sz="1200" u="sng">
                <a:solidFill>
                  <a:srgbClr val="1155CC"/>
                </a:solidFill>
                <a:latin typeface="Times New Roman"/>
                <a:ea typeface="Times New Roman"/>
                <a:cs typeface="Times New Roman"/>
                <a:sym typeface="Times New Roman"/>
                <a:hlinkClick r:id="rId11">
                  <a:extLst>
                    <a:ext uri="{A12FA001-AC4F-418D-AE19-62706E023703}">
                      <ahyp:hlinkClr val="tx"/>
                    </a:ext>
                  </a:extLst>
                </a:hlinkClick>
              </a:rPr>
              <a:t>https://doi.org/10.1016/j.cose.2015.11.001</a:t>
            </a:r>
            <a:br>
              <a:rPr lang="en" sz="1200" u="sng">
                <a:solidFill>
                  <a:srgbClr val="1155CC"/>
                </a:solidFill>
                <a:latin typeface="Times New Roman"/>
                <a:ea typeface="Times New Roman"/>
                <a:cs typeface="Times New Roman"/>
                <a:sym typeface="Times New Roman"/>
                <a:hlinkClick r:id="rId12">
                  <a:extLst>
                    <a:ext uri="{A12FA001-AC4F-418D-AE19-62706E023703}">
                      <ahyp:hlinkClr val="tx"/>
                    </a:ext>
                  </a:extLst>
                </a:hlinkClick>
              </a:rPr>
            </a:br>
            <a:endParaRPr sz="1200" u="sng">
              <a:solidFill>
                <a:srgbClr val="1155CC"/>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Lund, M.S., Solhaug, B. and Stolen, K. (2022) 'Dynamic risk assessment in cybersecurity: a systematic literature review', Computers and Security, 115, p. 102632.</a:t>
            </a:r>
            <a:br>
              <a:rPr lang="en" sz="1200">
                <a:solidFill>
                  <a:srgbClr val="000000"/>
                </a:solidFill>
                <a:latin typeface="Times New Roman"/>
                <a:ea typeface="Times New Roman"/>
                <a:cs typeface="Times New Roman"/>
                <a:sym typeface="Times New Roman"/>
              </a:rPr>
            </a:br>
            <a:endParaRPr sz="1200">
              <a:solidFill>
                <a:srgbClr val="000000"/>
              </a:solidFill>
              <a:latin typeface="Times New Roman"/>
              <a:ea typeface="Times New Roman"/>
              <a:cs typeface="Times New Roman"/>
              <a:sym typeface="Times New Roman"/>
            </a:endParaRPr>
          </a:p>
          <a:p>
            <a:pPr indent="-264795" lvl="0" marL="457200" rtl="0" algn="just">
              <a:lnSpc>
                <a:spcPct val="150000"/>
              </a:lnSpc>
              <a:spcBef>
                <a:spcPts val="0"/>
              </a:spcBef>
              <a:spcAft>
                <a:spcPts val="0"/>
              </a:spcAft>
              <a:buClr>
                <a:srgbClr val="000000"/>
              </a:buClr>
              <a:buSzPct val="100000"/>
              <a:buFont typeface="Times New Roman"/>
              <a:buAutoNum type="arabicPeriod"/>
            </a:pPr>
            <a:r>
              <a:rPr lang="en" sz="1200">
                <a:solidFill>
                  <a:srgbClr val="000000"/>
                </a:solidFill>
                <a:latin typeface="Times New Roman"/>
                <a:ea typeface="Times New Roman"/>
                <a:cs typeface="Times New Roman"/>
                <a:sym typeface="Times New Roman"/>
              </a:rPr>
              <a:t>Topa, I. and Karyda, M. (2021) 'From theory to practice: guidelines for enhancing information security management', Information and Computer Security, 31(1), pp. 59–81. Available at:</a:t>
            </a:r>
            <a:r>
              <a:rPr lang="en" sz="1200">
                <a:solidFill>
                  <a:srgbClr val="000000"/>
                </a:solidFill>
                <a:uFill>
                  <a:noFill/>
                </a:uFill>
                <a:latin typeface="Times New Roman"/>
                <a:ea typeface="Times New Roman"/>
                <a:cs typeface="Times New Roman"/>
                <a:sym typeface="Times New Roman"/>
                <a:hlinkClick r:id="rId13">
                  <a:extLst>
                    <a:ext uri="{A12FA001-AC4F-418D-AE19-62706E023703}">
                      <ahyp:hlinkClr val="tx"/>
                    </a:ext>
                  </a:extLst>
                </a:hlinkClick>
              </a:rPr>
              <a:t> </a:t>
            </a:r>
            <a:r>
              <a:rPr lang="en" sz="1200" u="sng">
                <a:solidFill>
                  <a:srgbClr val="1155CC"/>
                </a:solidFill>
                <a:latin typeface="Times New Roman"/>
                <a:ea typeface="Times New Roman"/>
                <a:cs typeface="Times New Roman"/>
                <a:sym typeface="Times New Roman"/>
                <a:hlinkClick r:id="rId14">
                  <a:extLst>
                    <a:ext uri="{A12FA001-AC4F-418D-AE19-62706E023703}">
                      <ahyp:hlinkClr val="tx"/>
                    </a:ext>
                  </a:extLst>
                </a:hlinkClick>
              </a:rPr>
              <a:t>https://doi.org/10.1108/ICS-10-2021-0155</a:t>
            </a:r>
            <a:endParaRPr/>
          </a:p>
        </p:txBody>
      </p:sp>
    </p:spTree>
  </p:cSld>
  <p:clrMapOvr>
    <a:masterClrMapping/>
  </p:clrMapOvr>
</p:sld>
</file>

<file path=ppt/theme/theme1.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