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3" r:id="rId3"/>
    <p:sldId id="268" r:id="rId4"/>
    <p:sldId id="269" r:id="rId5"/>
    <p:sldId id="270" r:id="rId6"/>
    <p:sldId id="271" r:id="rId7"/>
    <p:sldId id="266" r:id="rId8"/>
    <p:sldId id="267" r:id="rId9"/>
    <p:sldId id="257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6"/>
  </p:normalViewPr>
  <p:slideViewPr>
    <p:cSldViewPr>
      <p:cViewPr varScale="1">
        <p:scale>
          <a:sx n="106" d="100"/>
          <a:sy n="106" d="100"/>
        </p:scale>
        <p:origin x="180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7918339-BFAE-4EDD-A084-9487CEDDB5F7}" type="datetimeFigureOut">
              <a:rPr lang="en-US" smtClean="0"/>
              <a:t>9/29/24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9/29/24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9/29/24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7918339-BFAE-4EDD-A084-9487CEDDB5F7}" type="datetimeFigureOut">
              <a:rPr lang="en-US" smtClean="0"/>
              <a:t>9/29/24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7918339-BFAE-4EDD-A084-9487CEDDB5F7}" type="datetimeFigureOut">
              <a:rPr lang="en-US" smtClean="0"/>
              <a:t>9/29/24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9/29/24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9/29/24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9/29/24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7918339-BFAE-4EDD-A084-9487CEDDB5F7}" type="datetimeFigureOut">
              <a:rPr lang="en-US" smtClean="0"/>
              <a:t>9/29/24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9/29/24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7918339-BFAE-4EDD-A084-9487CEDDB5F7}" type="datetimeFigureOut">
              <a:rPr lang="en-US" smtClean="0"/>
              <a:t>9/29/24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7918339-BFAE-4EDD-A084-9487CEDDB5F7}" type="datetimeFigureOut">
              <a:rPr lang="en-US" smtClean="0"/>
              <a:t>9/29/24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DU1g7ywbuw&amp;t=53s" TargetMode="External"/><Relationship Id="rId2" Type="http://schemas.openxmlformats.org/officeDocument/2006/relationships/hyperlink" Target="https://www.bps.org.uk/sports-and-exercise-psychologist-job-profil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s.org.uk/node/1357" TargetMode="External"/><Relationship Id="rId2" Type="http://schemas.openxmlformats.org/officeDocument/2006/relationships/hyperlink" Target="https://www.bps.org.uk/node/135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cpc-uk.org/" TargetMode="External"/><Relationship Id="rId5" Type="http://schemas.openxmlformats.org/officeDocument/2006/relationships/hyperlink" Target="https://www.bps.org.uk/node/874" TargetMode="External"/><Relationship Id="rId4" Type="http://schemas.openxmlformats.org/officeDocument/2006/relationships/hyperlink" Target="https://portal.bps.org.uk/Accredited-Courses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yG7v4y_xwzQ" TargetMode="External"/><Relationship Id="rId2" Type="http://schemas.openxmlformats.org/officeDocument/2006/relationships/hyperlink" Target="https://www.youtube.com/watch?v=yG7v4y_xwzQ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pluginfile.php/307074/mod_resource/content/1/Paths%20to%20Glory%20p44%20to%2053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pluginfile.php/39763/mod_resource/content/1/A%20week%20in%20the%20life%20of%20an%20applied%20sport%20psychologist%20Brian%20Hemmings.pdf" TargetMode="External"/><Relationship Id="rId2" Type="http://schemas.openxmlformats.org/officeDocument/2006/relationships/hyperlink" Target="https://moodle.uwtsd.ac.uk/pluginfile.php/39762/mod_resource/content/1/A%20week%20in%20the%20life%20of%20an%20applied%20sport%20psychologist%20Sarah%20Cecil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pluginfile.php/39764/mod_resource/content/1/From%20cricket%20to%20cage%20fighting%20A%20week%20in%20the%20life%20of%20a%20sport%20psychologist.pdf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3ITw2ZyS7U" TargetMode="External"/><Relationship Id="rId2" Type="http://schemas.openxmlformats.org/officeDocument/2006/relationships/hyperlink" Target="https://www.youtube.com/watch?v=uku5whzn41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85_xetpZPPY" TargetMode="External"/><Relationship Id="rId4" Type="http://schemas.openxmlformats.org/officeDocument/2006/relationships/hyperlink" Target="https://www.youtube.com/watch?v=-g8U-0-xQk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7800" y="838200"/>
            <a:ext cx="6477000" cy="1828800"/>
          </a:xfrm>
        </p:spPr>
        <p:txBody>
          <a:bodyPr/>
          <a:lstStyle/>
          <a:p>
            <a:r>
              <a:rPr lang="en-GB" dirty="0"/>
              <a:t>Sport and Exercise Psychology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2819400"/>
            <a:ext cx="7162800" cy="1752600"/>
          </a:xfrm>
        </p:spPr>
        <p:txBody>
          <a:bodyPr/>
          <a:lstStyle/>
          <a:p>
            <a:r>
              <a:rPr lang="en-GB" dirty="0"/>
              <a:t>BMSS5004 – Introduction to the Module (Week 1)</a:t>
            </a:r>
          </a:p>
          <a:p>
            <a:r>
              <a:rPr lang="en-GB" dirty="0"/>
              <a:t>		Alison Connaughton</a:t>
            </a:r>
          </a:p>
          <a:p>
            <a:pPr algn="ctr"/>
            <a:r>
              <a:rPr lang="en-GB" dirty="0"/>
              <a:t>30</a:t>
            </a:r>
            <a:r>
              <a:rPr lang="en-GB" baseline="30000" dirty="0"/>
              <a:t>th</a:t>
            </a:r>
            <a:r>
              <a:rPr lang="en-GB" dirty="0"/>
              <a:t> September 2024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93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Sport and Exercise Psychology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Welcome to the module</a:t>
            </a:r>
          </a:p>
          <a:p>
            <a:pPr lvl="1"/>
            <a:r>
              <a:rPr lang="en-GB" dirty="0"/>
              <a:t>Sport Psychology (Part 1)</a:t>
            </a:r>
          </a:p>
          <a:p>
            <a:pPr lvl="1"/>
            <a:r>
              <a:rPr lang="en-GB" dirty="0"/>
              <a:t>Exercise Psychology (Part 2)</a:t>
            </a:r>
          </a:p>
          <a:p>
            <a:pPr lvl="1"/>
            <a:r>
              <a:rPr lang="en-GB" dirty="0"/>
              <a:t>Skill Acquisition (Part 3)</a:t>
            </a:r>
          </a:p>
          <a:p>
            <a:r>
              <a:rPr lang="en-GB" dirty="0"/>
              <a:t>Assessments: </a:t>
            </a:r>
          </a:p>
          <a:p>
            <a:r>
              <a:rPr lang="en-GB" dirty="0"/>
              <a:t>Coursework x 1</a:t>
            </a:r>
          </a:p>
          <a:p>
            <a:r>
              <a:rPr lang="en-GB" dirty="0"/>
              <a:t>Examination x 1(May – exact date to be confirmed)</a:t>
            </a:r>
          </a:p>
          <a:p>
            <a:pPr lvl="1"/>
            <a:r>
              <a:rPr lang="en-GB" dirty="0"/>
              <a:t>CW1 to be introduced fully next week…(outline today)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464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0D308-7400-C178-CDC4-F4D341463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does a Sport Psychologist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09482-F123-27E4-D0EF-D82E5214273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29200"/>
          </a:xfrm>
        </p:spPr>
        <p:txBody>
          <a:bodyPr>
            <a:normAutofit fontScale="40000" lnSpcReduction="20000"/>
          </a:bodyPr>
          <a:lstStyle/>
          <a:p>
            <a:r>
              <a:rPr lang="en-GB" sz="4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BPS</a:t>
            </a:r>
            <a:endParaRPr lang="en-GB" sz="4000" dirty="0"/>
          </a:p>
          <a:p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Practitioners typically specialise in either the sport or exercise branches though some work equally in both fields.</a:t>
            </a:r>
          </a:p>
          <a:p>
            <a:pPr algn="l"/>
            <a:r>
              <a:rPr lang="en-GB" sz="4500" b="0" i="0" dirty="0">
                <a:solidFill>
                  <a:srgbClr val="06020F"/>
                </a:solidFill>
                <a:effectLst/>
                <a:latin typeface="Karla" panose="020F0502020204030204" pitchFamily="34" charset="0"/>
              </a:rPr>
              <a:t>Examples of the work sports psychologists carry out include counselling referees to deal with the stressful and demanding aspects of their role</a:t>
            </a:r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.</a:t>
            </a:r>
            <a:endParaRPr lang="en-GB" sz="4500" b="0" i="0" dirty="0">
              <a:solidFill>
                <a:srgbClr val="06020F"/>
              </a:solidFill>
              <a:effectLst/>
              <a:latin typeface="Karla" panose="020F0502020204030204" pitchFamily="34" charset="0"/>
            </a:endParaRPr>
          </a:p>
          <a:p>
            <a:pPr algn="l"/>
            <a:r>
              <a:rPr lang="en-GB" sz="4500" b="0" i="0" dirty="0">
                <a:solidFill>
                  <a:srgbClr val="06020F"/>
                </a:solidFill>
                <a:effectLst/>
                <a:latin typeface="Karla" panose="020F0502020204030204" pitchFamily="34" charset="0"/>
              </a:rPr>
              <a:t>Advising coaches on how to build cohesion within their squad of athletes. </a:t>
            </a:r>
          </a:p>
          <a:p>
            <a:pPr algn="l"/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H</a:t>
            </a:r>
            <a:r>
              <a:rPr lang="en-GB" sz="4500" b="0" i="0" dirty="0">
                <a:solidFill>
                  <a:srgbClr val="06020F"/>
                </a:solidFill>
                <a:effectLst/>
                <a:latin typeface="Karla" panose="020F0502020204030204" pitchFamily="34" charset="0"/>
              </a:rPr>
              <a:t>elping athletes with personal development and the psychological consequences of sustaining an injury.</a:t>
            </a:r>
          </a:p>
          <a:p>
            <a:endParaRPr lang="en-GB" sz="4500" dirty="0">
              <a:solidFill>
                <a:srgbClr val="06020F"/>
              </a:solidFill>
              <a:latin typeface="Karla" panose="020F0502020204030204" pitchFamily="34" charset="0"/>
            </a:endParaRPr>
          </a:p>
          <a:p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Exercise psychology - primarily concerned with the application of psychology to increase exercise participation and motivational levels in the general public.</a:t>
            </a:r>
          </a:p>
          <a:p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Examples of the work that exercise psychologists do include optimising the benefits that can be derived from exercise participation and helping individual clients with the implementation of goal-setting strategies.</a:t>
            </a:r>
          </a:p>
          <a:p>
            <a:endParaRPr lang="en-GB" sz="4500" dirty="0"/>
          </a:p>
          <a:p>
            <a:r>
              <a:rPr lang="en-GB" dirty="0">
                <a:hlinkClick r:id="rId3"/>
              </a:rPr>
              <a:t>Psychology careers –</a:t>
            </a:r>
            <a:endParaRPr lang="en-GB" dirty="0"/>
          </a:p>
          <a:p>
            <a:r>
              <a:rPr lang="en-GB" b="1" dirty="0"/>
              <a:t>https://</a:t>
            </a:r>
            <a:r>
              <a:rPr lang="en-GB" b="1" dirty="0" err="1"/>
              <a:t>youtu.be</a:t>
            </a:r>
            <a:r>
              <a:rPr lang="en-GB" b="1" dirty="0"/>
              <a:t>/3DU1g7ywbuw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39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8E4CF-3C7B-9592-3C8F-334FED4E2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do they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47B7E-8EC9-DCDD-1456-151D3B2E413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Sport and exercise psychologists work in a wide range of settings - diverse range of clients participating in recreational, amateur, and elite levels of competition. </a:t>
            </a:r>
          </a:p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Some sport psychologists work as private consultants or hold full-time positions with professional sports teams or national governing bodies of sport. </a:t>
            </a:r>
          </a:p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Most combine their consultancy work with teaching and research or also work in other areas such as clinical and occupational domains.</a:t>
            </a:r>
          </a:p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Exercise psychologists combine consultancy with teaching and research careers. </a:t>
            </a:r>
          </a:p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The work of exercise psychologists might involve GP exercise referral and setting up and evaluating exercise programmes in employment, prisons and psychiatric contexts.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037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200D9-BBEC-05ED-C9AD-7B477FEE5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to become a Sport and Exercise Psychologist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4E775-C15F-4629-E25F-051906A206E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To become a </a:t>
            </a:r>
            <a:r>
              <a:rPr lang="en-GB" b="1" i="0" u="none" strike="noStrike" dirty="0">
                <a:effectLst/>
                <a:latin typeface="Karla" pitchFamily="2" charset="77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Chartered member</a:t>
            </a:r>
            <a:r>
              <a:rPr lang="en-GB" b="0" i="0" dirty="0">
                <a:effectLst/>
                <a:latin typeface="Karla" pitchFamily="2" charset="77"/>
              </a:rPr>
              <a:t> of the society (BPS) through the sport and exercise psychology training route, you will need the following qualifications: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Karla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Graduate Basis for Chartered Membership (GBC)</a:t>
            </a:r>
            <a:r>
              <a:rPr lang="en-GB" b="0" i="0" dirty="0">
                <a:effectLst/>
                <a:latin typeface="Karla" pitchFamily="2" charset="77"/>
              </a:rPr>
              <a:t>. This is achieved by completing a </a:t>
            </a:r>
            <a:r>
              <a:rPr lang="en-GB" b="1" i="0" u="none" strike="noStrike" dirty="0">
                <a:effectLst/>
                <a:latin typeface="Karla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society-accredited degree or conversion course</a:t>
            </a:r>
            <a:endParaRPr lang="en-GB" b="0" i="0" dirty="0">
              <a:effectLst/>
              <a:latin typeface="Karla" pitchFamily="2" charset="77"/>
            </a:endParaRPr>
          </a:p>
          <a:p>
            <a:pPr algn="l">
              <a:buFont typeface="+mj-lt"/>
              <a:buAutoNum type="arabicPeriod"/>
            </a:pPr>
            <a:r>
              <a:rPr lang="en-GB" b="0" i="0" dirty="0">
                <a:effectLst/>
                <a:latin typeface="Karla" pitchFamily="2" charset="77"/>
              </a:rPr>
              <a:t>A </a:t>
            </a:r>
            <a:r>
              <a:rPr lang="en-GB" b="1" i="0" u="none" strike="noStrike" dirty="0">
                <a:effectLst/>
                <a:latin typeface="Karla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Society accredited Masters in Sport and Exercise Psychology</a:t>
            </a:r>
            <a:endParaRPr lang="en-GB" b="0" i="0" dirty="0">
              <a:effectLst/>
              <a:latin typeface="Karla" pitchFamily="2" charset="77"/>
            </a:endParaRPr>
          </a:p>
          <a:p>
            <a:pPr marL="0" indent="0" algn="l">
              <a:buNone/>
            </a:pPr>
            <a:r>
              <a:rPr lang="en-GB" b="0" i="0" dirty="0">
                <a:effectLst/>
                <a:latin typeface="Karla" pitchFamily="2" charset="77"/>
              </a:rPr>
              <a:t>Plus </a:t>
            </a:r>
            <a:r>
              <a:rPr lang="en-GB" b="0" i="1" dirty="0">
                <a:effectLst/>
                <a:latin typeface="Karla" pitchFamily="2" charset="77"/>
              </a:rPr>
              <a:t>one</a:t>
            </a:r>
            <a:r>
              <a:rPr lang="en-GB" b="0" i="0" dirty="0">
                <a:effectLst/>
                <a:latin typeface="Karla" pitchFamily="2" charset="77"/>
              </a:rPr>
              <a:t> of the following doctoral-level qualifications: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Karla" pitchFamily="2" charset="77"/>
              </a:rPr>
              <a:t>The society's </a:t>
            </a:r>
            <a:r>
              <a:rPr lang="en-GB" b="1" i="0" u="none" strike="noStrike" dirty="0">
                <a:effectLst/>
                <a:latin typeface="Karla" pitchFamily="2" charset="77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Qualification in Sport and Exercise Psychology (Stage 2)</a:t>
            </a:r>
            <a:r>
              <a:rPr lang="en-GB" b="0" i="0" dirty="0">
                <a:effectLst/>
                <a:latin typeface="Karla" pitchFamily="2" charset="77"/>
              </a:rPr>
              <a:t>, or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Karla" pitchFamily="2" charset="77"/>
              </a:rPr>
              <a:t>A </a:t>
            </a:r>
            <a:r>
              <a:rPr lang="en-GB" b="1" i="0" u="none" strike="noStrike" dirty="0">
                <a:effectLst/>
                <a:latin typeface="Karla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society-accredited Doctorate in Sport and Exercise Psychology</a:t>
            </a:r>
            <a:endParaRPr lang="en-GB" b="1" i="0" u="none" strike="noStrike" dirty="0">
              <a:effectLst/>
              <a:latin typeface="Karla" pitchFamily="2" charset="77"/>
            </a:endParaRPr>
          </a:p>
          <a:p>
            <a:pPr marL="0" indent="0" algn="l">
              <a:buNone/>
            </a:pPr>
            <a:endParaRPr lang="en-GB" b="0" i="0" dirty="0">
              <a:effectLst/>
              <a:latin typeface="Karla" pitchFamily="2" charset="77"/>
            </a:endParaRPr>
          </a:p>
          <a:p>
            <a:pPr marL="0" indent="0" algn="l">
              <a:buNone/>
            </a:pPr>
            <a:r>
              <a:rPr lang="en-GB" b="0" i="0" dirty="0">
                <a:effectLst/>
                <a:latin typeface="Karla" pitchFamily="2" charset="77"/>
              </a:rPr>
              <a:t>In order to use the title Sport and Exercise Psychologist, you will need to be registered with the </a:t>
            </a:r>
            <a:r>
              <a:rPr lang="en-GB" b="1" i="0" u="none" strike="noStrike" dirty="0">
                <a:effectLst/>
                <a:latin typeface="Karla" pitchFamily="2" charset="77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Health and Care Professions Council (HCPC)</a:t>
            </a:r>
            <a:r>
              <a:rPr lang="en-GB" b="0" i="0" dirty="0">
                <a:effectLst/>
                <a:latin typeface="Karla" pitchFamily="2" charset="77"/>
              </a:rPr>
              <a:t>.</a:t>
            </a:r>
          </a:p>
          <a:p>
            <a:pPr marL="0" indent="0" algn="l">
              <a:buNone/>
            </a:pPr>
            <a:r>
              <a:rPr lang="en-GB" b="0" i="0" dirty="0">
                <a:effectLst/>
                <a:latin typeface="Karla" pitchFamily="2" charset="77"/>
              </a:rPr>
              <a:t>This will involve completing Stage 2 of the Society's Qualification in Sport and Exercise Psychology or an equivalent qualification that has </a:t>
            </a:r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been approved by the HCPC.</a:t>
            </a:r>
          </a:p>
        </p:txBody>
      </p:sp>
    </p:spTree>
    <p:extLst>
      <p:ext uri="{BB962C8B-B14F-4D97-AF65-F5344CB8AC3E}">
        <p14:creationId xmlns:p14="http://schemas.microsoft.com/office/powerpoint/2010/main" val="554261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25B1D-CF8E-6AB1-99EC-782CE2445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B70D0-D771-2229-A914-1E5848996DA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dirty="0">
                <a:solidFill>
                  <a:srgbClr val="0054A3"/>
                </a:solidFill>
                <a:effectLst/>
                <a:latin typeface="Lato" panose="020F0502020204030203" pitchFamily="34" charset="0"/>
              </a:rPr>
              <a:t>Sport and Exercise Scientist Accreditation</a:t>
            </a:r>
            <a:endParaRPr lang="en-GB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BASES Accreditation is a professional standard awarded to practitioners who are deemed by the Association to have demonstrated the knowledge, skills and understanding necessary to practice safely, effectively and independently as a sport and exercise scientist.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Professional members can achieve BASES Accreditation as a result of work in applied sport/exercise science support, research or pedagogy. </a:t>
            </a:r>
          </a:p>
          <a:p>
            <a:pPr algn="l"/>
            <a:endParaRPr lang="en-GB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If successful, members are accredited to work within their domain of expertise, providing employers and clients with the confidence that the services they receive will be delivered by a professional who has demonstrated competency to the required standard.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BASES Accreditation is awarded for a five-year period, at which point members need to apply for Re-accreditation to retain accredited status.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333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psychological qualities are required for elite athletes?</a:t>
            </a:r>
          </a:p>
          <a:p>
            <a:endParaRPr lang="en-GB" dirty="0"/>
          </a:p>
          <a:p>
            <a:r>
              <a:rPr lang="en-GB" dirty="0"/>
              <a:t>Watch the following 12 minute clip and identify the qualities and skills that are mentioned. </a:t>
            </a:r>
          </a:p>
          <a:p>
            <a:endParaRPr lang="en-GB" dirty="0"/>
          </a:p>
          <a:p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Sport Psychology - Inside the mind of champion athletes: Martin </a:t>
            </a:r>
            <a:r>
              <a:rPr lang="en-GB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Hagger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TEDxPerth</a:t>
            </a:r>
            <a:endParaRPr lang="en-GB" dirty="0"/>
          </a:p>
          <a:p>
            <a:r>
              <a:rPr lang="en-GB" b="0" i="0" u="none" strike="noStrike" dirty="0">
                <a:solidFill>
                  <a:srgbClr val="FFFFFF"/>
                </a:solidFill>
                <a:effectLst/>
                <a:latin typeface="YouTube Noto"/>
                <a:hlinkClick r:id="rId3"/>
              </a:rPr>
              <a:t>https://youtu.be/yG7v4y_xwzQ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589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2: Athlete accounts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Read the following article and identify all the sections which you feel relate to sport psychology.</a:t>
            </a:r>
          </a:p>
          <a:p>
            <a:r>
              <a:rPr lang="en-GB" dirty="0"/>
              <a:t>Make a note of key words (e.g. optimism / self belief)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Paths to Glory - Pages 44-53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9617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 3: A week in the life of an applied Sport Psychologist…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3 case studies (links attached and also on Moodle - Week 1)… </a:t>
            </a:r>
            <a:r>
              <a:rPr lang="en-GB" dirty="0">
                <a:hlinkClick r:id="rId2"/>
              </a:rPr>
              <a:t>/ Sarah Cecil </a:t>
            </a:r>
            <a:r>
              <a:rPr lang="en-GB" dirty="0"/>
              <a:t> </a:t>
            </a:r>
            <a:r>
              <a:rPr lang="en-GB" dirty="0">
                <a:hlinkClick r:id="rId3"/>
              </a:rPr>
              <a:t>/ Brian </a:t>
            </a:r>
            <a:r>
              <a:rPr lang="en-GB" dirty="0" err="1">
                <a:hlinkClick r:id="rId3"/>
              </a:rPr>
              <a:t>Hemmings</a:t>
            </a:r>
            <a:r>
              <a:rPr lang="en-GB" dirty="0"/>
              <a:t> / </a:t>
            </a:r>
            <a:r>
              <a:rPr lang="en-GB" dirty="0">
                <a:hlinkClick r:id="rId4"/>
              </a:rPr>
              <a:t>) Rebecca </a:t>
            </a:r>
            <a:r>
              <a:rPr lang="en-GB" dirty="0" err="1">
                <a:hlinkClick r:id="rId4"/>
              </a:rPr>
              <a:t>Symes</a:t>
            </a:r>
            <a:r>
              <a:rPr lang="en-GB" dirty="0">
                <a:hlinkClick r:id="rId4"/>
              </a:rPr>
              <a:t> </a:t>
            </a:r>
            <a:endParaRPr lang="en-GB" dirty="0"/>
          </a:p>
          <a:p>
            <a:r>
              <a:rPr lang="en-GB" dirty="0"/>
              <a:t>Choose one case study to read and highlight relevant sections.</a:t>
            </a:r>
          </a:p>
          <a:p>
            <a:r>
              <a:rPr lang="en-GB" dirty="0"/>
              <a:t>Summarise the following to share with the other groups: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What they do during a typical week?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Anything that you found surprising?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Positive elements of the role – from your perspective?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Problems with the role – from your perspective?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Any other comments?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224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Additional links to look at (optional):</a:t>
            </a:r>
            <a:br>
              <a:rPr lang="en-GB" dirty="0"/>
            </a:br>
            <a:r>
              <a:rPr lang="en-GB" dirty="0"/>
              <a:t>Becoming a Sport Psychologist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GB" dirty="0"/>
              <a:t>Ben </a:t>
            </a:r>
            <a:r>
              <a:rPr lang="en-GB" dirty="0" err="1"/>
              <a:t>Chell</a:t>
            </a:r>
            <a:r>
              <a:rPr lang="en-GB" dirty="0"/>
              <a:t> – Team Psychologist  British Sailing</a:t>
            </a:r>
          </a:p>
          <a:p>
            <a:r>
              <a:rPr lang="en-US" sz="3200" dirty="0">
                <a:hlinkClick r:id="rId3"/>
              </a:rPr>
              <a:t>https://www.youtube.com/watch?v=23ITw2ZyS7U</a:t>
            </a:r>
            <a:endParaRPr lang="en-US" sz="3200" dirty="0"/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GB" dirty="0"/>
              <a:t>How to become a Sport Psychologist</a:t>
            </a:r>
            <a:r>
              <a:rPr lang="en-US" dirty="0"/>
              <a:t>…</a:t>
            </a:r>
            <a:endParaRPr lang="en-US" dirty="0">
              <a:hlinkClick r:id="rId2"/>
            </a:endParaRPr>
          </a:p>
          <a:p>
            <a:r>
              <a:rPr lang="en-US" dirty="0">
                <a:hlinkClick r:id="rId2"/>
              </a:rPr>
              <a:t>https://www.youtube.com/watch?v=uku5whzn41c</a:t>
            </a:r>
            <a:endParaRPr lang="en-US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Dan Gould – on site consultancy</a:t>
            </a:r>
          </a:p>
          <a:p>
            <a:r>
              <a:rPr lang="en-GB" dirty="0">
                <a:hlinkClick r:id="rId4"/>
              </a:rPr>
              <a:t>https://www.youtube.com/watch?v=-g8U-0-xQkI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Psychology of Sailing</a:t>
            </a:r>
            <a:r>
              <a:rPr lang="en-US" dirty="0"/>
              <a:t>…</a:t>
            </a:r>
            <a:endParaRPr lang="en-GB" dirty="0"/>
          </a:p>
          <a:p>
            <a:r>
              <a:rPr lang="pl-PL" dirty="0">
                <a:hlinkClick r:id="rId5"/>
              </a:rPr>
              <a:t>https://www.youtube.com/watch?v=85_xetpZPPY</a:t>
            </a:r>
            <a:endParaRPr lang="pl-PL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6924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526</TotalTime>
  <Words>885</Words>
  <Application>Microsoft Macintosh PowerPoint</Application>
  <PresentationFormat>On-screen Show (4:3)</PresentationFormat>
  <Paragraphs>85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Arial</vt:lpstr>
      <vt:lpstr>Karla</vt:lpstr>
      <vt:lpstr>Lato</vt:lpstr>
      <vt:lpstr>Open Sans</vt:lpstr>
      <vt:lpstr>Tw Cen MT</vt:lpstr>
      <vt:lpstr>Wingdings</vt:lpstr>
      <vt:lpstr>Wingdings 2</vt:lpstr>
      <vt:lpstr>YouTube Noto</vt:lpstr>
      <vt:lpstr>Median</vt:lpstr>
      <vt:lpstr>Sport and Exercise Psychology</vt:lpstr>
      <vt:lpstr>Sport and Exercise Psychology</vt:lpstr>
      <vt:lpstr>What does a Sport Psychologist do?</vt:lpstr>
      <vt:lpstr>Where do they work?</vt:lpstr>
      <vt:lpstr>How to become a Sport and Exercise Psychologist</vt:lpstr>
      <vt:lpstr>BASES </vt:lpstr>
      <vt:lpstr>Task 1:</vt:lpstr>
      <vt:lpstr>Task 2: Athlete accounts…</vt:lpstr>
      <vt:lpstr>Task 3: A week in the life of an applied Sport Psychologist…</vt:lpstr>
      <vt:lpstr>Additional links to look at (optional): Becoming a Sport Psychologist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Connaughton</cp:lastModifiedBy>
  <cp:revision>34</cp:revision>
  <dcterms:created xsi:type="dcterms:W3CDTF">2016-01-25T14:10:16Z</dcterms:created>
  <dcterms:modified xsi:type="dcterms:W3CDTF">2024-09-29T13:26:25Z</dcterms:modified>
</cp:coreProperties>
</file>