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2" r:id="rId1"/>
  </p:sldMasterIdLst>
  <p:notesMasterIdLst>
    <p:notesMasterId r:id="rId12"/>
  </p:notesMasterIdLst>
  <p:sldIdLst>
    <p:sldId id="256" r:id="rId2"/>
    <p:sldId id="261" r:id="rId3"/>
    <p:sldId id="257" r:id="rId4"/>
    <p:sldId id="258" r:id="rId5"/>
    <p:sldId id="259" r:id="rId6"/>
    <p:sldId id="260" r:id="rId7"/>
    <p:sldId id="262" r:id="rId8"/>
    <p:sldId id="263" r:id="rId9"/>
    <p:sldId id="264" r:id="rId10"/>
    <p:sldId id="265"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3D19A80-2614-C2DE-70D1-A6B43AC095A6}" v="441" dt="2023-03-26T23:52:32.400"/>
    <p1510:client id="{9AEAE570-BC71-8A73-BFE4-6482472229FC}" v="171" dt="2023-03-24T05:38:05.101"/>
    <p1510:client id="{C8F54BB8-C944-443B-BD1F-14632D0E6211}" v="648" dt="2023-03-23T05:13:26.2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C179D6E-C539-4D69-81E0-C27A6EEA7480}" type="datetimeFigureOut">
              <a:t>3/26/2023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9C1DAC2-590D-4878-81E7-3C75E0CF8F5E}" type="slidenum">
              <a:t>‹#›</a:t>
            </a:fld>
            <a:endParaRPr lang="en-GB"/>
          </a:p>
        </p:txBody>
      </p:sp>
    </p:spTree>
    <p:extLst>
      <p:ext uri="{BB962C8B-B14F-4D97-AF65-F5344CB8AC3E}">
        <p14:creationId xmlns:p14="http://schemas.microsoft.com/office/powerpoint/2010/main" val="23623287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261872" y="758952"/>
            <a:ext cx="9418320" cy="4041648"/>
          </a:xfrm>
        </p:spPr>
        <p:txBody>
          <a:bodyPr anchor="b">
            <a:normAutofit/>
          </a:bodyPr>
          <a:lstStyle>
            <a:lvl1pPr algn="l">
              <a:lnSpc>
                <a:spcPct val="85000"/>
              </a:lnSpc>
              <a:defRPr sz="7200" baseline="0">
                <a:solidFill>
                  <a:schemeClr val="tx1"/>
                </a:solidFill>
              </a:defRPr>
            </a:lvl1pPr>
          </a:lstStyle>
          <a:p>
            <a:r>
              <a:rPr lang="en-US" dirty="0"/>
              <a:t>Click to edit Master title style</a:t>
            </a:r>
          </a:p>
        </p:txBody>
      </p:sp>
      <p:sp>
        <p:nvSpPr>
          <p:cNvPr id="3" name="Subtitle 2"/>
          <p:cNvSpPr>
            <a:spLocks noGrp="1"/>
          </p:cNvSpPr>
          <p:nvPr>
            <p:ph type="subTitle" idx="1"/>
          </p:nvPr>
        </p:nvSpPr>
        <p:spPr>
          <a:xfrm>
            <a:off x="1261872" y="4800600"/>
            <a:ext cx="9418320" cy="1691640"/>
          </a:xfrm>
        </p:spPr>
        <p:txBody>
          <a:bodyPr>
            <a:normAutofit/>
          </a:bodyPr>
          <a:lstStyle>
            <a:lvl1pPr marL="0" indent="0" algn="l">
              <a:buNone/>
              <a:defRPr sz="2200" baseline="0">
                <a:solidFill>
                  <a:schemeClr val="tx1">
                    <a:lumMod val="75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edit Master subtitle style</a:t>
            </a:r>
          </a:p>
        </p:txBody>
      </p:sp>
      <p:sp>
        <p:nvSpPr>
          <p:cNvPr id="4" name="Date Placeholder 3"/>
          <p:cNvSpPr>
            <a:spLocks noGrp="1"/>
          </p:cNvSpPr>
          <p:nvPr>
            <p:ph type="dt" sz="half" idx="10"/>
          </p:nvPr>
        </p:nvSpPr>
        <p:spPr/>
        <p:txBody>
          <a:bodyPr/>
          <a:lstStyle>
            <a:lvl1pPr>
              <a:defRPr>
                <a:solidFill>
                  <a:schemeClr val="tx1">
                    <a:lumMod val="50000"/>
                  </a:schemeClr>
                </a:solidFill>
              </a:defRPr>
            </a:lvl1pPr>
          </a:lstStyle>
          <a:p>
            <a:fld id="{9E016143-E03C-4CFD-AFDC-14E5BDEA754C}" type="datetimeFigureOut">
              <a:rPr lang="en-US" dirty="0"/>
              <a:t>3/26/2023</a:t>
            </a:fld>
            <a:endParaRPr lang="en-US" dirty="0"/>
          </a:p>
        </p:txBody>
      </p:sp>
      <p:sp>
        <p:nvSpPr>
          <p:cNvPr id="5" name="Footer Placeholder 4"/>
          <p:cNvSpPr>
            <a:spLocks noGrp="1"/>
          </p:cNvSpPr>
          <p:nvPr>
            <p:ph type="ftr" sz="quarter" idx="11"/>
          </p:nvPr>
        </p:nvSpPr>
        <p:spPr/>
        <p:txBody>
          <a:bodyPr/>
          <a:lstStyle>
            <a:lvl1pPr>
              <a:defRPr>
                <a:solidFill>
                  <a:schemeClr val="tx1">
                    <a:lumMod val="65000"/>
                  </a:schemeClr>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tx1">
                    <a:lumMod val="65000"/>
                  </a:schemeClr>
                </a:solidFill>
              </a:defRPr>
            </a:lvl1pPr>
          </a:lstStyle>
          <a:p>
            <a:fld id="{4FAB73BC-B049-4115-A692-8D63A059BFB8}" type="slidenum">
              <a:rPr lang="en-US" dirty="0"/>
              <a:pPr/>
              <a:t>‹#›</a:t>
            </a:fld>
            <a:endParaRPr lang="en-US" dirty="0"/>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682806290"/>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78C94063-DF36-4330-A365-08DA1FA5B7D6}" type="datetimeFigureOut">
              <a:rPr lang="en-US" dirty="0"/>
              <a:t>3/26/2023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3283270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61872" y="758952"/>
            <a:ext cx="9418320" cy="4041648"/>
          </a:xfrm>
        </p:spPr>
        <p:txBody>
          <a:bodyPr anchor="b">
            <a:normAutofit/>
          </a:bodyPr>
          <a:lstStyle>
            <a:lvl1pPr>
              <a:lnSpc>
                <a:spcPct val="85000"/>
              </a:lnSpc>
              <a:defRPr sz="7200" b="0"/>
            </a:lvl1pPr>
          </a:lstStyle>
          <a:p>
            <a:r>
              <a:rPr lang="en-US" dirty="0"/>
              <a:t>Click to edit Master title style</a:t>
            </a:r>
          </a:p>
        </p:txBody>
      </p:sp>
      <p:sp>
        <p:nvSpPr>
          <p:cNvPr id="3" name="Text Placeholder 2"/>
          <p:cNvSpPr>
            <a:spLocks noGrp="1"/>
          </p:cNvSpPr>
          <p:nvPr>
            <p:ph type="body" idx="1"/>
          </p:nvPr>
        </p:nvSpPr>
        <p:spPr>
          <a:xfrm>
            <a:off x="1261872" y="4800600"/>
            <a:ext cx="9418320" cy="1691640"/>
          </a:xfrm>
        </p:spPr>
        <p:txBody>
          <a:bodyPr anchor="t">
            <a:normAutofit/>
          </a:bodyPr>
          <a:lstStyle>
            <a:lvl1pPr marL="0" indent="0">
              <a:buNone/>
              <a:defRPr sz="22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908A7C6C-0F39-4D70-8E8D-FE5B9C95FA73}" type="datetimeFigureOut">
              <a:rPr lang="en-US" dirty="0"/>
              <a:t>3/26/2023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4461368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261872"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26480"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DFCFA4AC-08CC-42CE-BD01-C191750A04EC}" type="datetimeFigureOut">
              <a:rPr lang="en-US" dirty="0"/>
              <a:t>3/26/2023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9870947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dirty="0"/>
              <a:t>Click to edit Master title style</a:t>
            </a:r>
          </a:p>
        </p:txBody>
      </p:sp>
      <p:sp>
        <p:nvSpPr>
          <p:cNvPr id="3" name="Text Placeholder 2"/>
          <p:cNvSpPr>
            <a:spLocks noGrp="1"/>
          </p:cNvSpPr>
          <p:nvPr>
            <p:ph type="body" idx="1"/>
          </p:nvPr>
        </p:nvSpPr>
        <p:spPr>
          <a:xfrm>
            <a:off x="1261872" y="1713655"/>
            <a:ext cx="4480560" cy="731520"/>
          </a:xfrm>
        </p:spPr>
        <p:txBody>
          <a:bodyPr anchor="b">
            <a:normAutofit/>
          </a:bodyPr>
          <a:lstStyle>
            <a:lvl1pPr marL="0" indent="0">
              <a:spcBef>
                <a:spcPts val="0"/>
              </a:spcBef>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261872"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26480" y="1713655"/>
            <a:ext cx="4480560" cy="731520"/>
          </a:xfrm>
        </p:spPr>
        <p:txBody>
          <a:bodyPr anchor="b">
            <a:normAutofit/>
          </a:bodyPr>
          <a:lstStyle>
            <a:lvl1pPr marL="0" indent="0">
              <a:lnSpc>
                <a:spcPct val="95000"/>
              </a:lnSpc>
              <a:spcBef>
                <a:spcPts val="0"/>
              </a:spcBef>
              <a:buNone/>
              <a:defRPr lang="en-US" sz="2000" b="0" kern="1200" dirty="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2000"/>
              </a:spcBef>
              <a:buFontTx/>
              <a:buNone/>
            </a:pPr>
            <a:r>
              <a:rPr lang="en-US" dirty="0"/>
              <a:t>Click to edit Master text styles</a:t>
            </a:r>
          </a:p>
        </p:txBody>
      </p:sp>
      <p:sp>
        <p:nvSpPr>
          <p:cNvPr id="6" name="Content Placeholder 5"/>
          <p:cNvSpPr>
            <a:spLocks noGrp="1"/>
          </p:cNvSpPr>
          <p:nvPr>
            <p:ph sz="quarter" idx="4"/>
          </p:nvPr>
        </p:nvSpPr>
        <p:spPr>
          <a:xfrm>
            <a:off x="6126480"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1BA7A723-92A7-435B-B681-F25B092FEFEB}" type="datetimeFigureOut">
              <a:rPr lang="en-US" dirty="0"/>
              <a:t>3/26/2023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5583680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4F170639-886C-4FCF-9EAB-ABB5DA3F3F4A}" type="datetimeFigureOut">
              <a:rPr lang="en-US" dirty="0"/>
              <a:t>3/26/2023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5264178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2230651-31F4-45D2-98AE-A2108F41BC07}" type="datetimeFigureOut">
              <a:rPr lang="en-US" dirty="0"/>
              <a:t>3/26/2023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5027747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1248" y="457200"/>
            <a:ext cx="3200400" cy="1600197"/>
          </a:xfrm>
        </p:spPr>
        <p:txBody>
          <a:bodyPr anchor="b">
            <a:normAutofit/>
          </a:bodyPr>
          <a:lstStyle>
            <a:lvl1pPr>
              <a:defRPr sz="3200" b="0" baseline="0"/>
            </a:lvl1pPr>
          </a:lstStyle>
          <a:p>
            <a:r>
              <a:rPr lang="en-US" dirty="0"/>
              <a:t>Click to edit Master title style</a:t>
            </a:r>
          </a:p>
        </p:txBody>
      </p:sp>
      <p:sp>
        <p:nvSpPr>
          <p:cNvPr id="3" name="Content Placeholder 2"/>
          <p:cNvSpPr>
            <a:spLocks noGrp="1"/>
          </p:cNvSpPr>
          <p:nvPr>
            <p:ph idx="1"/>
          </p:nvPr>
        </p:nvSpPr>
        <p:spPr>
          <a:xfrm>
            <a:off x="4504267" y="685800"/>
            <a:ext cx="6079066" cy="548640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41248" y="2099734"/>
            <a:ext cx="3200400" cy="3810001"/>
          </a:xfrm>
        </p:spPr>
        <p:txBody>
          <a:bodyPr>
            <a:normAutofit/>
          </a:bodyPr>
          <a:lstStyle>
            <a:lvl1pPr marL="0" indent="0">
              <a:lnSpc>
                <a:spcPct val="114000"/>
              </a:lnSpc>
              <a:spcBef>
                <a:spcPts val="800"/>
              </a:spcBef>
              <a:buNone/>
              <a:defRPr sz="13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6F53789A-C914-4DB1-8815-80B5EC7335C5}" type="datetimeFigureOut">
              <a:rPr lang="en-US" dirty="0"/>
              <a:t>3/26/2023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6849152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5105400"/>
            <a:ext cx="11292840" cy="17526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14400" y="5257800"/>
            <a:ext cx="9982200" cy="914400"/>
          </a:xfrm>
        </p:spPr>
        <p:txBody>
          <a:bodyPr anchor="b">
            <a:normAutofit/>
          </a:bodyPr>
          <a:lstStyle>
            <a:lvl1pPr>
              <a:defRPr sz="2800" b="0">
                <a:solidFill>
                  <a:schemeClr val="bg1"/>
                </a:solidFill>
              </a:defRPr>
            </a:lvl1pPr>
          </a:lstStyle>
          <a:p>
            <a:r>
              <a:rPr lang="en-US" dirty="0"/>
              <a:t>Click to edit Master title style</a:t>
            </a:r>
          </a:p>
        </p:txBody>
      </p:sp>
      <p:sp>
        <p:nvSpPr>
          <p:cNvPr id="3" name="Picture Placeholder 2"/>
          <p:cNvSpPr>
            <a:spLocks noGrp="1" noChangeAspect="1"/>
          </p:cNvSpPr>
          <p:nvPr>
            <p:ph type="pic" idx="1"/>
          </p:nvPr>
        </p:nvSpPr>
        <p:spPr>
          <a:xfrm>
            <a:off x="0" y="0"/>
            <a:ext cx="11292840" cy="5128923"/>
          </a:xfrm>
          <a:blipFill>
            <a:blip r:embed="rId2"/>
            <a:stretch>
              <a:fillRect/>
            </a:stretch>
          </a:blipFill>
        </p:spPr>
        <p:txBody>
          <a:bodyPr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914400" y="6108589"/>
            <a:ext cx="9982200" cy="597011"/>
          </a:xfrm>
        </p:spPr>
        <p:txBody>
          <a:bodyPr>
            <a:normAutofit/>
          </a:bodyPr>
          <a:lstStyle>
            <a:lvl1pPr marL="0" indent="0">
              <a:lnSpc>
                <a:spcPct val="100000"/>
              </a:lnSpc>
              <a:spcBef>
                <a:spcPts val="800"/>
              </a:spcBef>
              <a:buNone/>
              <a:defRPr sz="1300">
                <a:solidFill>
                  <a:schemeClr val="bg1">
                    <a:lumMod val="8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5E6440AA-91A0-436F-8FDB-C0F939DCAE21}" type="datetimeFigureOut">
              <a:rPr lang="en-US" dirty="0"/>
              <a:t>3/26/2023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6463280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033E54A-A8CA-48C1-9504-691B58049D29}" type="datetimeFigureOut">
              <a:rPr lang="en-US" dirty="0"/>
              <a:t>3/26/2023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40812749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48700" y="381000"/>
            <a:ext cx="2476500" cy="5897562"/>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762000" y="381000"/>
            <a:ext cx="7734300" cy="5897562"/>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5F6C806-BBF7-471C-9527-881CE2266695}" type="datetimeFigureOut">
              <a:rPr lang="en-US" dirty="0"/>
              <a:t>3/26/2023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0816742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61872" y="365760"/>
            <a:ext cx="9692640" cy="1325562"/>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p:cNvSpPr>
            <a:spLocks noGrp="1"/>
          </p:cNvSpPr>
          <p:nvPr>
            <p:ph type="body" idx="1"/>
          </p:nvPr>
        </p:nvSpPr>
        <p:spPr>
          <a:xfrm>
            <a:off x="1261872" y="1828800"/>
            <a:ext cx="8595360" cy="4351337"/>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rot="16200000">
            <a:off x="10797542" y="998537"/>
            <a:ext cx="1904999" cy="365125"/>
          </a:xfrm>
          <a:prstGeom prst="rect">
            <a:avLst/>
          </a:prstGeom>
        </p:spPr>
        <p:txBody>
          <a:bodyPr vert="horz" lIns="91440" tIns="45720" rIns="91440" bIns="45720" rtlCol="0" anchor="ctr"/>
          <a:lstStyle>
            <a:lvl1pPr algn="r">
              <a:defRPr sz="1050" b="0">
                <a:solidFill>
                  <a:schemeClr val="tx2">
                    <a:lumMod val="20000"/>
                    <a:lumOff val="80000"/>
                  </a:schemeClr>
                </a:solidFill>
              </a:defRPr>
            </a:lvl1pPr>
          </a:lstStyle>
          <a:p>
            <a:fld id="{0E59FD0C-5451-4CA0-86AF-E70AE3279989}" type="datetimeFigureOut">
              <a:rPr lang="en-US" dirty="0"/>
              <a:t>3/26/2023</a:t>
            </a:fld>
            <a:endParaRPr lang="en-US" dirty="0"/>
          </a:p>
        </p:txBody>
      </p:sp>
      <p:sp>
        <p:nvSpPr>
          <p:cNvPr id="5" name="Footer Placeholder 4"/>
          <p:cNvSpPr>
            <a:spLocks noGrp="1"/>
          </p:cNvSpPr>
          <p:nvPr>
            <p:ph type="ftr" sz="quarter" idx="3"/>
          </p:nvPr>
        </p:nvSpPr>
        <p:spPr>
          <a:xfrm rot="16200000">
            <a:off x="9959341" y="4046537"/>
            <a:ext cx="3581400" cy="365125"/>
          </a:xfrm>
          <a:prstGeom prst="rect">
            <a:avLst/>
          </a:prstGeom>
        </p:spPr>
        <p:txBody>
          <a:bodyPr vert="horz" lIns="91440" tIns="45720" rIns="91440" bIns="45720" rtlCol="0" anchor="ctr"/>
          <a:lstStyle>
            <a:lvl1pPr algn="l">
              <a:defRPr sz="1050">
                <a:solidFill>
                  <a:schemeClr val="tx2">
                    <a:lumMod val="20000"/>
                    <a:lumOff val="80000"/>
                  </a:schemeClr>
                </a:solidFill>
              </a:defRPr>
            </a:lvl1pPr>
          </a:lstStyle>
          <a:p>
            <a:endParaRPr lang="en-US" dirty="0"/>
          </a:p>
        </p:txBody>
      </p:sp>
      <p:sp>
        <p:nvSpPr>
          <p:cNvPr id="6" name="Slide Number Placeholder 5"/>
          <p:cNvSpPr>
            <a:spLocks noGrp="1"/>
          </p:cNvSpPr>
          <p:nvPr>
            <p:ph type="sldNum" sz="quarter" idx="4"/>
          </p:nvPr>
        </p:nvSpPr>
        <p:spPr>
          <a:xfrm>
            <a:off x="11292840" y="6172200"/>
            <a:ext cx="914400" cy="593725"/>
          </a:xfrm>
          <a:prstGeom prst="rect">
            <a:avLst/>
          </a:prstGeom>
        </p:spPr>
        <p:txBody>
          <a:bodyPr vert="horz" lIns="45720" tIns="45720" rIns="45720" bIns="45720" rtlCol="0" anchor="ctr">
            <a:normAutofit/>
          </a:bodyPr>
          <a:lstStyle>
            <a:lvl1pPr algn="ctr">
              <a:defRPr sz="3600">
                <a:solidFill>
                  <a:schemeClr val="tx2">
                    <a:lumMod val="60000"/>
                    <a:lumOff val="40000"/>
                  </a:schemeClr>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296941124"/>
      </p:ext>
    </p:extLst>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Lst>
  <p:hf sldNum="0" hdr="0" ftr="0" dt="0"/>
  <p:txStyles>
    <p:titleStyle>
      <a:lvl1pPr algn="l" defTabSz="914400" rtl="0" eaLnBrk="1" latinLnBrk="0" hangingPunct="1">
        <a:lnSpc>
          <a:spcPct val="90000"/>
        </a:lnSpc>
        <a:spcBef>
          <a:spcPct val="0"/>
        </a:spcBef>
        <a:buNone/>
        <a:defRPr sz="4400" kern="1200" spc="-50" baseline="0">
          <a:solidFill>
            <a:schemeClr val="tx1"/>
          </a:solidFill>
          <a:latin typeface="+mj-lt"/>
          <a:ea typeface="+mj-ea"/>
          <a:cs typeface="+mj-cs"/>
        </a:defRPr>
      </a:lvl1pPr>
    </p:titleStyle>
    <p:body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142CC0-C3BE-E169-9945-C5DAE7A8AAE0}"/>
              </a:ext>
            </a:extLst>
          </p:cNvPr>
          <p:cNvSpPr>
            <a:spLocks noGrp="1"/>
          </p:cNvSpPr>
          <p:nvPr>
            <p:ph type="ctrTitle"/>
          </p:nvPr>
        </p:nvSpPr>
        <p:spPr/>
        <p:txBody>
          <a:bodyPr/>
          <a:lstStyle/>
          <a:p>
            <a:pPr algn="ctr"/>
            <a:r>
              <a:rPr lang="en-GB" dirty="0"/>
              <a:t>Community Care and Development </a:t>
            </a:r>
            <a:endParaRPr lang="en-US"/>
          </a:p>
        </p:txBody>
      </p:sp>
      <p:sp>
        <p:nvSpPr>
          <p:cNvPr id="3" name="Subtitle 2">
            <a:extLst>
              <a:ext uri="{FF2B5EF4-FFF2-40B4-BE49-F238E27FC236}">
                <a16:creationId xmlns:a16="http://schemas.microsoft.com/office/drawing/2014/main" id="{553EBFF5-8302-2660-C4B0-2F9166246EE2}"/>
              </a:ext>
            </a:extLst>
          </p:cNvPr>
          <p:cNvSpPr>
            <a:spLocks noGrp="1"/>
          </p:cNvSpPr>
          <p:nvPr>
            <p:ph type="subTitle" idx="1"/>
          </p:nvPr>
        </p:nvSpPr>
        <p:spPr/>
        <p:txBody>
          <a:bodyPr vert="horz" lIns="91440" tIns="45720" rIns="91440" bIns="45720" rtlCol="0" anchor="t">
            <a:normAutofit/>
          </a:bodyPr>
          <a:lstStyle/>
          <a:p>
            <a:pPr algn="ctr"/>
            <a:r>
              <a:rPr lang="en-GB" dirty="0"/>
              <a:t>Assignment One </a:t>
            </a:r>
            <a:endParaRPr lang="en-US" dirty="0"/>
          </a:p>
          <a:p>
            <a:pPr algn="ctr"/>
            <a:r>
              <a:rPr lang="en-GB" dirty="0"/>
              <a:t>Brogan Dyer </a:t>
            </a:r>
          </a:p>
          <a:p>
            <a:pPr algn="ctr"/>
            <a:r>
              <a:rPr lang="en-GB" dirty="0"/>
              <a:t>1800520</a:t>
            </a:r>
          </a:p>
        </p:txBody>
      </p:sp>
    </p:spTree>
    <p:extLst>
      <p:ext uri="{BB962C8B-B14F-4D97-AF65-F5344CB8AC3E}">
        <p14:creationId xmlns:p14="http://schemas.microsoft.com/office/powerpoint/2010/main" val="30465812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B81B24-A2D9-8224-A3E2-874A85D48761}"/>
              </a:ext>
            </a:extLst>
          </p:cNvPr>
          <p:cNvSpPr>
            <a:spLocks noGrp="1"/>
          </p:cNvSpPr>
          <p:nvPr>
            <p:ph type="title"/>
          </p:nvPr>
        </p:nvSpPr>
        <p:spPr>
          <a:xfrm>
            <a:off x="788907" y="208104"/>
            <a:ext cx="9692640" cy="589838"/>
          </a:xfrm>
        </p:spPr>
        <p:txBody>
          <a:bodyPr>
            <a:normAutofit fontScale="90000"/>
          </a:bodyPr>
          <a:lstStyle/>
          <a:p>
            <a:pPr algn="ctr"/>
            <a:r>
              <a:rPr lang="en-GB" dirty="0"/>
              <a:t>Introduction </a:t>
            </a:r>
            <a:endParaRPr lang="en-US"/>
          </a:p>
        </p:txBody>
      </p:sp>
      <p:sp>
        <p:nvSpPr>
          <p:cNvPr id="3" name="Content Placeholder 2">
            <a:extLst>
              <a:ext uri="{FF2B5EF4-FFF2-40B4-BE49-F238E27FC236}">
                <a16:creationId xmlns:a16="http://schemas.microsoft.com/office/drawing/2014/main" id="{A1C560E0-AA76-4274-CD64-5AAA266FBE89}"/>
              </a:ext>
            </a:extLst>
          </p:cNvPr>
          <p:cNvSpPr>
            <a:spLocks noGrp="1"/>
          </p:cNvSpPr>
          <p:nvPr>
            <p:ph idx="1"/>
          </p:nvPr>
        </p:nvSpPr>
        <p:spPr>
          <a:xfrm>
            <a:off x="210838" y="947727"/>
            <a:ext cx="10881359" cy="5797341"/>
          </a:xfrm>
          <a:ln>
            <a:solidFill>
              <a:schemeClr val="bg1"/>
            </a:solidFill>
          </a:ln>
        </p:spPr>
        <p:txBody>
          <a:bodyPr vert="horz" lIns="91440" tIns="45720" rIns="91440" bIns="45720" rtlCol="0" anchor="t">
            <a:normAutofit/>
          </a:bodyPr>
          <a:lstStyle/>
          <a:p>
            <a:pPr algn="ctr">
              <a:buFont typeface="Calibri" pitchFamily="34" charset="0"/>
              <a:buChar char="-"/>
            </a:pPr>
            <a:r>
              <a:rPr lang="en-GB" sz="2400" dirty="0"/>
              <a:t>What to expect from this presentation</a:t>
            </a:r>
            <a:endParaRPr lang="en-US" dirty="0"/>
          </a:p>
          <a:p>
            <a:pPr algn="ctr">
              <a:buFont typeface="Calibri" pitchFamily="34" charset="0"/>
              <a:buChar char="-"/>
            </a:pPr>
            <a:r>
              <a:rPr lang="en-GB" sz="2400" dirty="0"/>
              <a:t>What is a community? </a:t>
            </a:r>
            <a:endParaRPr lang="en-GB" dirty="0"/>
          </a:p>
          <a:p>
            <a:pPr marL="0" indent="0" algn="ctr">
              <a:buNone/>
            </a:pPr>
            <a:r>
              <a:rPr lang="en-GB" sz="2400" dirty="0"/>
              <a:t>Examples of communities</a:t>
            </a:r>
          </a:p>
          <a:p>
            <a:pPr marL="342900" indent="-342900" algn="ctr">
              <a:buFont typeface="Calibri" pitchFamily="34" charset="0"/>
              <a:buChar char="-"/>
            </a:pPr>
            <a:r>
              <a:rPr lang="en-GB" sz="1900" dirty="0">
                <a:ea typeface="+mn-lt"/>
                <a:cs typeface="+mn-lt"/>
              </a:rPr>
              <a:t>(Merriam Webster, 2023) </a:t>
            </a:r>
          </a:p>
          <a:p>
            <a:pPr marL="342900" indent="-342900" algn="ctr">
              <a:buFont typeface="Calibri" pitchFamily="34" charset="0"/>
              <a:buChar char="-"/>
            </a:pPr>
            <a:r>
              <a:rPr lang="en-GB" sz="1900" dirty="0">
                <a:ea typeface="+mn-lt"/>
                <a:cs typeface="+mn-lt"/>
              </a:rPr>
              <a:t>(MacQueen, </a:t>
            </a:r>
            <a:r>
              <a:rPr lang="en-GB" sz="1900" i="1" dirty="0">
                <a:ea typeface="+mn-lt"/>
                <a:cs typeface="+mn-lt"/>
              </a:rPr>
              <a:t>et al,</a:t>
            </a:r>
            <a:r>
              <a:rPr lang="en-GB" sz="1900" dirty="0">
                <a:ea typeface="+mn-lt"/>
                <a:cs typeface="+mn-lt"/>
              </a:rPr>
              <a:t> 2001, p.1929)</a:t>
            </a:r>
          </a:p>
          <a:p>
            <a:pPr marL="342900" indent="-342900" algn="ctr">
              <a:buFont typeface="Calibri" pitchFamily="34" charset="0"/>
              <a:buChar char="-"/>
            </a:pPr>
            <a:r>
              <a:rPr lang="en-GB" sz="1900" dirty="0">
                <a:ea typeface="+mn-lt"/>
                <a:cs typeface="+mn-lt"/>
              </a:rPr>
              <a:t>(The King’s Found, 2021) </a:t>
            </a:r>
          </a:p>
          <a:p>
            <a:pPr algn="ctr">
              <a:buFont typeface="Calibri" pitchFamily="34" charset="0"/>
              <a:buChar char="-"/>
            </a:pPr>
            <a:r>
              <a:rPr lang="en-GB" sz="2400" dirty="0"/>
              <a:t>What is technology and digital platforms </a:t>
            </a:r>
            <a:endParaRPr lang="en-GB" dirty="0"/>
          </a:p>
          <a:p>
            <a:pPr marL="0" indent="0" algn="ctr">
              <a:buNone/>
            </a:pPr>
            <a:r>
              <a:rPr lang="en-GB" sz="2400" dirty="0"/>
              <a:t>Examples of technology and digital platforms </a:t>
            </a:r>
          </a:p>
          <a:p>
            <a:pPr marL="342900" indent="-342900" algn="ctr">
              <a:buFont typeface="Calibri" pitchFamily="34" charset="0"/>
              <a:buChar char="-"/>
            </a:pPr>
            <a:r>
              <a:rPr lang="en-GB" dirty="0">
                <a:ea typeface="+mn-lt"/>
                <a:cs typeface="+mn-lt"/>
              </a:rPr>
              <a:t>(</a:t>
            </a:r>
            <a:r>
              <a:rPr lang="en-GB" sz="1900" dirty="0">
                <a:ea typeface="+mn-lt"/>
                <a:cs typeface="+mn-lt"/>
              </a:rPr>
              <a:t>Open University, 2019)</a:t>
            </a:r>
          </a:p>
          <a:p>
            <a:pPr marL="342900" indent="-342900" algn="ctr">
              <a:buFont typeface="Calibri" pitchFamily="34" charset="0"/>
              <a:buChar char="-"/>
            </a:pPr>
            <a:r>
              <a:rPr lang="en-GB" sz="1900" dirty="0">
                <a:ea typeface="+mn-lt"/>
                <a:cs typeface="+mn-lt"/>
              </a:rPr>
              <a:t>(Forbes, 2021)</a:t>
            </a:r>
          </a:p>
          <a:p>
            <a:pPr algn="ctr">
              <a:buFont typeface="Calibri" pitchFamily="34" charset="0"/>
              <a:buChar char="-"/>
            </a:pPr>
            <a:r>
              <a:rPr lang="en-GB" sz="1900" dirty="0">
                <a:ea typeface="+mn-lt"/>
                <a:cs typeface="+mn-lt"/>
              </a:rPr>
              <a:t>(NHS, 2022)</a:t>
            </a:r>
          </a:p>
        </p:txBody>
      </p:sp>
    </p:spTree>
    <p:extLst>
      <p:ext uri="{BB962C8B-B14F-4D97-AF65-F5344CB8AC3E}">
        <p14:creationId xmlns:p14="http://schemas.microsoft.com/office/powerpoint/2010/main" val="1510347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2FB6CB8-DE20-46F0-686B-BC9ECBA311A0}"/>
              </a:ext>
            </a:extLst>
          </p:cNvPr>
          <p:cNvSpPr>
            <a:spLocks noGrp="1"/>
          </p:cNvSpPr>
          <p:nvPr>
            <p:ph idx="1"/>
          </p:nvPr>
        </p:nvSpPr>
        <p:spPr>
          <a:xfrm>
            <a:off x="1435492" y="1522581"/>
            <a:ext cx="8595360" cy="4811885"/>
          </a:xfrm>
          <a:ln>
            <a:solidFill>
              <a:schemeClr val="bg1"/>
            </a:solidFill>
          </a:ln>
        </p:spPr>
        <p:txBody>
          <a:bodyPr vert="horz" lIns="91440" tIns="45720" rIns="91440" bIns="45720" rtlCol="0" anchor="t">
            <a:normAutofit fontScale="92500" lnSpcReduction="10000"/>
          </a:bodyPr>
          <a:lstStyle/>
          <a:p>
            <a:pPr marL="0" indent="0" algn="ctr">
              <a:buNone/>
            </a:pPr>
            <a:r>
              <a:rPr lang="en-GB" sz="3900" dirty="0"/>
              <a:t>What are your personal views with regards to communities using technology and digital platforms to their advantage to create and foster the communities? </a:t>
            </a:r>
          </a:p>
          <a:p>
            <a:pPr algn="ctr">
              <a:buFont typeface="Calibri" pitchFamily="34" charset="0"/>
              <a:buChar char="-"/>
            </a:pPr>
            <a:r>
              <a:rPr lang="en-GB" sz="2100" dirty="0">
                <a:ea typeface="+mn-lt"/>
                <a:cs typeface="+mn-lt"/>
              </a:rPr>
              <a:t>(The Guardian, 2017)</a:t>
            </a:r>
          </a:p>
          <a:p>
            <a:pPr algn="ctr">
              <a:buFont typeface="Calibri" pitchFamily="34" charset="0"/>
              <a:buChar char="-"/>
            </a:pPr>
            <a:r>
              <a:rPr lang="en-GB" sz="2100" dirty="0">
                <a:ea typeface="+mn-lt"/>
                <a:cs typeface="+mn-lt"/>
              </a:rPr>
              <a:t>(Pirhonen, et al, 2020, p.4) </a:t>
            </a:r>
            <a:endParaRPr lang="en-GB" dirty="0"/>
          </a:p>
          <a:p>
            <a:pPr algn="ctr">
              <a:buFont typeface="Calibri" pitchFamily="34" charset="0"/>
              <a:buChar char="-"/>
            </a:pPr>
            <a:r>
              <a:rPr lang="en-GB" sz="2100" dirty="0">
                <a:ea typeface="+mn-lt"/>
                <a:cs typeface="+mn-lt"/>
              </a:rPr>
              <a:t>(Johnson, </a:t>
            </a:r>
            <a:r>
              <a:rPr lang="en-GB" sz="2100" i="1" dirty="0">
                <a:ea typeface="+mn-lt"/>
                <a:cs typeface="+mn-lt"/>
              </a:rPr>
              <a:t>et al</a:t>
            </a:r>
            <a:r>
              <a:rPr lang="en-GB" sz="2100" dirty="0">
                <a:ea typeface="+mn-lt"/>
                <a:cs typeface="+mn-lt"/>
              </a:rPr>
              <a:t>, 2021, p.452)</a:t>
            </a:r>
          </a:p>
          <a:p>
            <a:pPr algn="ctr">
              <a:buFont typeface="Calibri" pitchFamily="34" charset="0"/>
              <a:buChar char="-"/>
            </a:pPr>
            <a:r>
              <a:rPr lang="en-GB" sz="2100" dirty="0">
                <a:ea typeface="+mn-lt"/>
                <a:cs typeface="+mn-lt"/>
              </a:rPr>
              <a:t>(</a:t>
            </a:r>
            <a:r>
              <a:rPr lang="en-GB" sz="2100" dirty="0" err="1">
                <a:ea typeface="+mn-lt"/>
                <a:cs typeface="+mn-lt"/>
              </a:rPr>
              <a:t>FeverBee</a:t>
            </a:r>
            <a:r>
              <a:rPr lang="en-GB" sz="2100" dirty="0">
                <a:ea typeface="+mn-lt"/>
                <a:cs typeface="+mn-lt"/>
              </a:rPr>
              <a:t>, 2014)</a:t>
            </a:r>
          </a:p>
          <a:p>
            <a:pPr algn="ctr">
              <a:buFont typeface="Calibri" pitchFamily="34" charset="0"/>
              <a:buChar char="-"/>
            </a:pPr>
            <a:r>
              <a:rPr lang="en-GB" sz="2100" dirty="0">
                <a:ea typeface="+mn-lt"/>
                <a:cs typeface="+mn-lt"/>
              </a:rPr>
              <a:t>(LinkedIn, 2019)</a:t>
            </a:r>
          </a:p>
          <a:p>
            <a:pPr algn="ctr">
              <a:buFont typeface="Calibri" pitchFamily="34" charset="0"/>
              <a:buChar char="-"/>
            </a:pPr>
            <a:endParaRPr lang="en-GB" sz="4000" b="1" dirty="0">
              <a:ea typeface="+mn-lt"/>
              <a:cs typeface="+mn-lt"/>
            </a:endParaRPr>
          </a:p>
        </p:txBody>
      </p:sp>
      <p:sp>
        <p:nvSpPr>
          <p:cNvPr id="2" name="TextBox 1">
            <a:extLst>
              <a:ext uri="{FF2B5EF4-FFF2-40B4-BE49-F238E27FC236}">
                <a16:creationId xmlns:a16="http://schemas.microsoft.com/office/drawing/2014/main" id="{B7451AD3-9D51-E3B2-875C-EB045464DB2A}"/>
              </a:ext>
            </a:extLst>
          </p:cNvPr>
          <p:cNvSpPr txBox="1"/>
          <p:nvPr/>
        </p:nvSpPr>
        <p:spPr>
          <a:xfrm>
            <a:off x="1642241" y="678793"/>
            <a:ext cx="408370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dirty="0"/>
              <a:t>Question One</a:t>
            </a:r>
            <a:endParaRPr lang="en-US" sz="3600"/>
          </a:p>
        </p:txBody>
      </p:sp>
    </p:spTree>
    <p:extLst>
      <p:ext uri="{BB962C8B-B14F-4D97-AF65-F5344CB8AC3E}">
        <p14:creationId xmlns:p14="http://schemas.microsoft.com/office/powerpoint/2010/main" val="20679112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4C99C05-E86C-E2A5-1C2E-CB1CFF39EE25}"/>
              </a:ext>
            </a:extLst>
          </p:cNvPr>
          <p:cNvSpPr>
            <a:spLocks noGrp="1"/>
          </p:cNvSpPr>
          <p:nvPr>
            <p:ph idx="1"/>
          </p:nvPr>
        </p:nvSpPr>
        <p:spPr>
          <a:xfrm>
            <a:off x="1464429" y="994181"/>
            <a:ext cx="8701461" cy="4906234"/>
          </a:xfrm>
          <a:ln>
            <a:solidFill>
              <a:schemeClr val="bg1"/>
            </a:solidFill>
          </a:ln>
        </p:spPr>
        <p:txBody>
          <a:bodyPr vert="horz" lIns="91440" tIns="45720" rIns="91440" bIns="45720" rtlCol="0" anchor="t">
            <a:normAutofit lnSpcReduction="10000"/>
          </a:bodyPr>
          <a:lstStyle/>
          <a:p>
            <a:pPr marL="0" indent="0" algn="ctr">
              <a:buNone/>
            </a:pPr>
            <a:r>
              <a:rPr lang="en-GB" sz="3600" dirty="0"/>
              <a:t>Can you give a couple of distinct examples where communities  have used technology and digital platforms to their full advantage and have been successful? </a:t>
            </a:r>
            <a:endParaRPr lang="en-US" sz="3600"/>
          </a:p>
          <a:p>
            <a:pPr algn="ctr">
              <a:buFont typeface="Calibri,Sans-Serif"/>
              <a:buChar char="-"/>
            </a:pPr>
            <a:r>
              <a:rPr lang="en-GB" dirty="0">
                <a:ea typeface="+mn-lt"/>
                <a:cs typeface="+mn-lt"/>
              </a:rPr>
              <a:t>(Sketty and Killay Surgeries, 2023).</a:t>
            </a:r>
          </a:p>
          <a:p>
            <a:pPr algn="ctr">
              <a:buFont typeface="Calibri,Sans-Serif"/>
              <a:buChar char="-"/>
            </a:pPr>
            <a:r>
              <a:rPr lang="en-GB" dirty="0">
                <a:ea typeface="+mn-lt"/>
                <a:cs typeface="+mn-lt"/>
              </a:rPr>
              <a:t>(NHS England, 2017)</a:t>
            </a:r>
            <a:endParaRPr lang="en-US" dirty="0">
              <a:ea typeface="+mn-lt"/>
              <a:cs typeface="+mn-lt"/>
            </a:endParaRPr>
          </a:p>
          <a:p>
            <a:pPr algn="ctr">
              <a:buFont typeface="Calibri,Sans-Serif"/>
              <a:buChar char="-"/>
            </a:pPr>
            <a:r>
              <a:rPr lang="en-GB" dirty="0">
                <a:ea typeface="+mn-lt"/>
                <a:cs typeface="+mn-lt"/>
              </a:rPr>
              <a:t>(Swansea Bay Community Health Council, 2021) </a:t>
            </a:r>
          </a:p>
          <a:p>
            <a:pPr algn="ctr">
              <a:buFont typeface="Calibri,Sans-Serif"/>
              <a:buChar char="-"/>
            </a:pPr>
            <a:endParaRPr lang="en-GB" dirty="0"/>
          </a:p>
          <a:p>
            <a:pPr algn="ctr">
              <a:buFont typeface="Arial"/>
              <a:buChar char="•"/>
            </a:pPr>
            <a:r>
              <a:rPr lang="en-GB" b="1" dirty="0">
                <a:ea typeface="+mn-lt"/>
                <a:cs typeface="+mn-lt"/>
              </a:rPr>
              <a:t>Does your doctor's use ask my GP and if so, what is your experience?</a:t>
            </a:r>
          </a:p>
          <a:p>
            <a:pPr algn="ctr">
              <a:buFont typeface="Calibri,Sans-Serif"/>
              <a:buChar char="-"/>
            </a:pPr>
            <a:endParaRPr lang="en-GB" dirty="0"/>
          </a:p>
        </p:txBody>
      </p:sp>
      <p:sp>
        <p:nvSpPr>
          <p:cNvPr id="2" name="TextBox 1">
            <a:extLst>
              <a:ext uri="{FF2B5EF4-FFF2-40B4-BE49-F238E27FC236}">
                <a16:creationId xmlns:a16="http://schemas.microsoft.com/office/drawing/2014/main" id="{F80A33AA-521B-EEC4-A40D-6F2D409F071E}"/>
              </a:ext>
            </a:extLst>
          </p:cNvPr>
          <p:cNvSpPr txBox="1"/>
          <p:nvPr/>
        </p:nvSpPr>
        <p:spPr>
          <a:xfrm>
            <a:off x="1589689" y="278086"/>
            <a:ext cx="443405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dirty="0"/>
              <a:t>Question Two</a:t>
            </a:r>
          </a:p>
        </p:txBody>
      </p:sp>
    </p:spTree>
    <p:extLst>
      <p:ext uri="{BB962C8B-B14F-4D97-AF65-F5344CB8AC3E}">
        <p14:creationId xmlns:p14="http://schemas.microsoft.com/office/powerpoint/2010/main" val="35127211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8F1D372-FD0A-0E22-656D-3AA8EECF0BD4}"/>
              </a:ext>
            </a:extLst>
          </p:cNvPr>
          <p:cNvSpPr>
            <a:spLocks noGrp="1"/>
          </p:cNvSpPr>
          <p:nvPr>
            <p:ph idx="1"/>
          </p:nvPr>
        </p:nvSpPr>
        <p:spPr>
          <a:xfrm>
            <a:off x="834917" y="848610"/>
            <a:ext cx="9868574" cy="5907821"/>
          </a:xfrm>
          <a:ln>
            <a:solidFill>
              <a:schemeClr val="bg1"/>
            </a:solidFill>
          </a:ln>
        </p:spPr>
        <p:txBody>
          <a:bodyPr vert="horz" lIns="91440" tIns="45720" rIns="91440" bIns="45720" rtlCol="0" anchor="t">
            <a:normAutofit/>
          </a:bodyPr>
          <a:lstStyle/>
          <a:p>
            <a:pPr marL="0" indent="0" algn="ctr">
              <a:buNone/>
            </a:pPr>
            <a:r>
              <a:rPr lang="en-GB" sz="3200" dirty="0"/>
              <a:t>The advantages of technology are clearly visible, what might the challenges be for communities engaging with such digital platforms and technologies?</a:t>
            </a:r>
          </a:p>
          <a:p>
            <a:pPr marL="0" indent="0" algn="ctr">
              <a:buNone/>
            </a:pPr>
            <a:r>
              <a:rPr lang="en-GB" sz="3200" dirty="0">
                <a:ea typeface="+mn-lt"/>
                <a:cs typeface="+mn-lt"/>
              </a:rPr>
              <a:t>Considering both the positives and negatives, how can technology and digital platforms be used to their best advantages but at the same time limiting someone of the problems and challenges that might be faced? </a:t>
            </a:r>
          </a:p>
          <a:p>
            <a:pPr algn="ctr">
              <a:buFont typeface="Calibri" pitchFamily="34" charset="0"/>
              <a:buChar char="-"/>
            </a:pPr>
            <a:endParaRPr lang="en-GB" dirty="0">
              <a:ea typeface="+mn-lt"/>
              <a:cs typeface="+mn-lt"/>
            </a:endParaRPr>
          </a:p>
          <a:p>
            <a:pPr algn="ctr">
              <a:buFont typeface="Calibri" pitchFamily="34" charset="0"/>
              <a:buChar char="-"/>
            </a:pPr>
            <a:r>
              <a:rPr lang="en-GB" sz="2000" b="1" dirty="0">
                <a:ea typeface="+mn-lt"/>
                <a:cs typeface="+mn-lt"/>
              </a:rPr>
              <a:t>How much influence  does technology and digital platforms have in your every- day life and how much do you reply on them?</a:t>
            </a:r>
          </a:p>
        </p:txBody>
      </p:sp>
      <p:sp>
        <p:nvSpPr>
          <p:cNvPr id="2" name="TextBox 1">
            <a:extLst>
              <a:ext uri="{FF2B5EF4-FFF2-40B4-BE49-F238E27FC236}">
                <a16:creationId xmlns:a16="http://schemas.microsoft.com/office/drawing/2014/main" id="{41E237FC-8FE4-75E7-917C-C6E3AC0CA8F7}"/>
              </a:ext>
            </a:extLst>
          </p:cNvPr>
          <p:cNvSpPr txBox="1"/>
          <p:nvPr/>
        </p:nvSpPr>
        <p:spPr>
          <a:xfrm>
            <a:off x="757620" y="107292"/>
            <a:ext cx="6229567"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dirty="0"/>
              <a:t>Questions Three and Four</a:t>
            </a:r>
          </a:p>
        </p:txBody>
      </p:sp>
    </p:spTree>
    <p:extLst>
      <p:ext uri="{BB962C8B-B14F-4D97-AF65-F5344CB8AC3E}">
        <p14:creationId xmlns:p14="http://schemas.microsoft.com/office/powerpoint/2010/main" val="11686965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06233ED-751F-4591-0056-58094A025D12}"/>
              </a:ext>
            </a:extLst>
          </p:cNvPr>
          <p:cNvSpPr>
            <a:spLocks noGrp="1"/>
          </p:cNvSpPr>
          <p:nvPr>
            <p:ph idx="1"/>
          </p:nvPr>
        </p:nvSpPr>
        <p:spPr>
          <a:xfrm>
            <a:off x="548045" y="1710559"/>
            <a:ext cx="10189428" cy="4771750"/>
          </a:xfrm>
          <a:ln>
            <a:solidFill>
              <a:schemeClr val="bg1"/>
            </a:solidFill>
          </a:ln>
        </p:spPr>
        <p:txBody>
          <a:bodyPr vert="horz" lIns="91440" tIns="45720" rIns="91440" bIns="45720" rtlCol="0" anchor="t">
            <a:normAutofit/>
          </a:bodyPr>
          <a:lstStyle/>
          <a:p>
            <a:pPr algn="ctr">
              <a:buFont typeface="Calibri" pitchFamily="34" charset="0"/>
              <a:buChar char="-"/>
            </a:pPr>
            <a:r>
              <a:rPr lang="en-GB" dirty="0">
                <a:ea typeface="+mn-lt"/>
                <a:cs typeface="+mn-lt"/>
              </a:rPr>
              <a:t>(Oxford University Press, 2017)</a:t>
            </a:r>
            <a:endParaRPr lang="en-US"/>
          </a:p>
          <a:p>
            <a:pPr algn="ctr">
              <a:buFont typeface="Calibri" pitchFamily="34" charset="0"/>
              <a:buChar char="-"/>
            </a:pPr>
            <a:r>
              <a:rPr lang="en-GB" dirty="0">
                <a:ea typeface="+mn-lt"/>
                <a:cs typeface="+mn-lt"/>
              </a:rPr>
              <a:t>(The University of California, 2012)</a:t>
            </a:r>
          </a:p>
          <a:p>
            <a:pPr algn="ctr">
              <a:buFont typeface="Calibri" pitchFamily="34" charset="0"/>
              <a:buChar char="-"/>
            </a:pPr>
            <a:r>
              <a:rPr lang="en-GB" dirty="0">
                <a:ea typeface="+mn-lt"/>
                <a:cs typeface="+mn-lt"/>
              </a:rPr>
              <a:t>(Office for National Statistics, 2021)</a:t>
            </a:r>
          </a:p>
          <a:p>
            <a:pPr algn="ctr">
              <a:buFont typeface="Calibri" pitchFamily="34" charset="0"/>
              <a:buChar char="-"/>
            </a:pPr>
            <a:r>
              <a:rPr lang="en-GB" dirty="0">
                <a:ea typeface="+mn-lt"/>
                <a:cs typeface="+mn-lt"/>
              </a:rPr>
              <a:t>(The Guardian, 2022)</a:t>
            </a:r>
          </a:p>
          <a:p>
            <a:pPr algn="ctr">
              <a:buFont typeface="Calibri" pitchFamily="34" charset="0"/>
              <a:buChar char="-"/>
            </a:pPr>
            <a:r>
              <a:rPr lang="en-GB" dirty="0">
                <a:ea typeface="+mn-lt"/>
                <a:cs typeface="+mn-lt"/>
              </a:rPr>
              <a:t>(Centre for Disease Control and Prevention, 2021)</a:t>
            </a:r>
          </a:p>
          <a:p>
            <a:pPr algn="ctr">
              <a:buFont typeface="Calibri" pitchFamily="34" charset="0"/>
              <a:buChar char="-"/>
            </a:pPr>
            <a:r>
              <a:rPr lang="en-GB" dirty="0">
                <a:ea typeface="+mn-lt"/>
                <a:cs typeface="+mn-lt"/>
              </a:rPr>
              <a:t>(The BMJ, 2014)</a:t>
            </a:r>
          </a:p>
          <a:p>
            <a:pPr algn="ctr">
              <a:buFont typeface="Calibri" pitchFamily="34" charset="0"/>
              <a:buChar char="-"/>
            </a:pPr>
            <a:r>
              <a:rPr lang="en-GB" dirty="0">
                <a:ea typeface="+mn-lt"/>
                <a:cs typeface="+mn-lt"/>
              </a:rPr>
              <a:t>(</a:t>
            </a:r>
            <a:r>
              <a:rPr lang="en-GB" dirty="0" err="1">
                <a:ea typeface="+mn-lt"/>
                <a:cs typeface="+mn-lt"/>
              </a:rPr>
              <a:t>Rasposo</a:t>
            </a:r>
            <a:r>
              <a:rPr lang="en-GB" dirty="0">
                <a:ea typeface="+mn-lt"/>
                <a:cs typeface="+mn-lt"/>
              </a:rPr>
              <a:t>, 2015, p.2)</a:t>
            </a:r>
          </a:p>
          <a:p>
            <a:pPr algn="ctr">
              <a:buFont typeface="Calibri" pitchFamily="34" charset="0"/>
              <a:buChar char="-"/>
            </a:pPr>
            <a:r>
              <a:rPr lang="en-GB" dirty="0">
                <a:ea typeface="+mn-lt"/>
                <a:cs typeface="+mn-lt"/>
              </a:rPr>
              <a:t>(The HIPAA Journal, 2022)</a:t>
            </a:r>
          </a:p>
          <a:p>
            <a:pPr>
              <a:buFont typeface="Calibri" pitchFamily="34" charset="0"/>
              <a:buChar char="-"/>
            </a:pPr>
            <a:endParaRPr lang="en-GB" b="1" dirty="0"/>
          </a:p>
        </p:txBody>
      </p:sp>
    </p:spTree>
    <p:extLst>
      <p:ext uri="{BB962C8B-B14F-4D97-AF65-F5344CB8AC3E}">
        <p14:creationId xmlns:p14="http://schemas.microsoft.com/office/powerpoint/2010/main" val="20801789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91B5A4-F0DF-7183-3142-56CEBDEF1120}"/>
              </a:ext>
            </a:extLst>
          </p:cNvPr>
          <p:cNvSpPr>
            <a:spLocks noGrp="1"/>
          </p:cNvSpPr>
          <p:nvPr>
            <p:ph type="title"/>
          </p:nvPr>
        </p:nvSpPr>
        <p:spPr>
          <a:xfrm>
            <a:off x="850217" y="2730588"/>
            <a:ext cx="9692640" cy="1325562"/>
          </a:xfrm>
        </p:spPr>
        <p:txBody>
          <a:bodyPr>
            <a:normAutofit/>
          </a:bodyPr>
          <a:lstStyle/>
          <a:p>
            <a:pPr algn="ctr"/>
            <a:r>
              <a:rPr lang="en-GB" sz="4800" dirty="0"/>
              <a:t>Conclusion</a:t>
            </a:r>
            <a:endParaRPr lang="en-US" sz="4800"/>
          </a:p>
        </p:txBody>
      </p:sp>
    </p:spTree>
    <p:extLst>
      <p:ext uri="{BB962C8B-B14F-4D97-AF65-F5344CB8AC3E}">
        <p14:creationId xmlns:p14="http://schemas.microsoft.com/office/powerpoint/2010/main" val="17218750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3A57E6-38A5-1DAF-A30B-170B404A71D8}"/>
              </a:ext>
            </a:extLst>
          </p:cNvPr>
          <p:cNvSpPr>
            <a:spLocks noGrp="1"/>
          </p:cNvSpPr>
          <p:nvPr>
            <p:ph type="title"/>
          </p:nvPr>
        </p:nvSpPr>
        <p:spPr>
          <a:xfrm>
            <a:off x="964079" y="32932"/>
            <a:ext cx="3745537" cy="782527"/>
          </a:xfrm>
        </p:spPr>
        <p:txBody>
          <a:bodyPr>
            <a:normAutofit/>
          </a:bodyPr>
          <a:lstStyle/>
          <a:p>
            <a:pPr algn="ctr"/>
            <a:r>
              <a:rPr lang="en-GB" sz="3600" dirty="0"/>
              <a:t>Reference List </a:t>
            </a:r>
            <a:endParaRPr lang="en-US" sz="3600"/>
          </a:p>
        </p:txBody>
      </p:sp>
      <p:sp>
        <p:nvSpPr>
          <p:cNvPr id="3" name="TextBox 2">
            <a:extLst>
              <a:ext uri="{FF2B5EF4-FFF2-40B4-BE49-F238E27FC236}">
                <a16:creationId xmlns:a16="http://schemas.microsoft.com/office/drawing/2014/main" id="{34941909-45C5-F090-BB3A-C35450475CD8}"/>
              </a:ext>
            </a:extLst>
          </p:cNvPr>
          <p:cNvSpPr txBox="1"/>
          <p:nvPr/>
        </p:nvSpPr>
        <p:spPr>
          <a:xfrm>
            <a:off x="711637" y="777327"/>
            <a:ext cx="9667327" cy="61863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Calibri"/>
              <a:buChar char="-"/>
            </a:pPr>
            <a:r>
              <a:rPr lang="en-GB" dirty="0">
                <a:ea typeface="+mn-lt"/>
                <a:cs typeface="+mn-lt"/>
              </a:rPr>
              <a:t>Centre for Disease Control and prevention (2021) </a:t>
            </a:r>
            <a:r>
              <a:rPr lang="en-GB" i="1" dirty="0">
                <a:ea typeface="+mn-lt"/>
                <a:cs typeface="+mn-lt"/>
              </a:rPr>
              <a:t>Loneliness and Social Isolation Linked to Serious Health Conditions</a:t>
            </a:r>
            <a:r>
              <a:rPr lang="en-GB" dirty="0">
                <a:ea typeface="+mn-lt"/>
                <a:cs typeface="+mn-lt"/>
              </a:rPr>
              <a:t>. Available at: https://www.cdc.gov/aging/publications/features/lonely-older-adults.html (Accessed: 23 March 2023).</a:t>
            </a:r>
            <a:endParaRPr lang="en-US"/>
          </a:p>
          <a:p>
            <a:pPr marL="285750" indent="-285750">
              <a:buFont typeface="Calibri"/>
              <a:buChar char="-"/>
            </a:pPr>
            <a:r>
              <a:rPr lang="en-GB" dirty="0">
                <a:ea typeface="+mn-lt"/>
                <a:cs typeface="+mn-lt"/>
              </a:rPr>
              <a:t>FeverBee. (2014) ‘How Technology Helps and Hurts Communities’, </a:t>
            </a:r>
            <a:r>
              <a:rPr lang="en-GB" i="1" dirty="0">
                <a:ea typeface="+mn-lt"/>
                <a:cs typeface="+mn-lt"/>
              </a:rPr>
              <a:t>FeverBee </a:t>
            </a:r>
            <a:r>
              <a:rPr lang="en-GB" dirty="0">
                <a:ea typeface="+mn-lt"/>
                <a:cs typeface="+mn-lt"/>
              </a:rPr>
              <a:t>[blog] 21 April. Available at: https://www.feverbee.com/can-technology-help/ (Accessed: 22 March 2023).</a:t>
            </a:r>
          </a:p>
          <a:p>
            <a:pPr marL="285750" indent="-285750">
              <a:buFont typeface="Calibri"/>
              <a:buChar char="-"/>
            </a:pPr>
            <a:r>
              <a:rPr lang="en-GB" dirty="0">
                <a:ea typeface="+mn-lt"/>
                <a:cs typeface="+mn-lt"/>
              </a:rPr>
              <a:t>Forbes (2021)</a:t>
            </a:r>
            <a:r>
              <a:rPr lang="en-GB" i="1" dirty="0">
                <a:ea typeface="+mn-lt"/>
                <a:cs typeface="+mn-lt"/>
              </a:rPr>
              <a:t> Digital Platforms Strategy: 5 Questions Your Company Must Ask Now.</a:t>
            </a:r>
            <a:r>
              <a:rPr lang="en-GB" dirty="0">
                <a:ea typeface="+mn-lt"/>
                <a:cs typeface="+mn-lt"/>
              </a:rPr>
              <a:t> Available: https://www.forbes.com/sites/bernardmarr/2021/04/26/digital-platform-strategy-5-questions-your-company-must-ask-now/?sh=76ce3517661d (Accessed: 22 March 2023).</a:t>
            </a:r>
          </a:p>
          <a:p>
            <a:pPr marL="285750" indent="-285750">
              <a:buFont typeface="Calibri"/>
              <a:buChar char="-"/>
            </a:pPr>
            <a:r>
              <a:rPr lang="en-GB" dirty="0">
                <a:ea typeface="+mn-lt"/>
                <a:cs typeface="+mn-lt"/>
              </a:rPr>
              <a:t>Johnson, N. </a:t>
            </a:r>
            <a:r>
              <a:rPr lang="en-GB" i="1" dirty="0">
                <a:ea typeface="+mn-lt"/>
                <a:cs typeface="+mn-lt"/>
              </a:rPr>
              <a:t>et al</a:t>
            </a:r>
            <a:r>
              <a:rPr lang="en-GB" dirty="0">
                <a:ea typeface="+mn-lt"/>
                <a:cs typeface="+mn-lt"/>
              </a:rPr>
              <a:t>. (2021) The Use of Digital Platforms for Community Based Monitoring’,</a:t>
            </a:r>
            <a:r>
              <a:rPr lang="en-GB" i="1" dirty="0">
                <a:ea typeface="+mn-lt"/>
                <a:cs typeface="+mn-lt"/>
              </a:rPr>
              <a:t> Bioscience</a:t>
            </a:r>
            <a:r>
              <a:rPr lang="en-GB" dirty="0">
                <a:ea typeface="+mn-lt"/>
                <a:cs typeface="+mn-lt"/>
              </a:rPr>
              <a:t>. 71(5), pp. 452-466.</a:t>
            </a:r>
          </a:p>
          <a:p>
            <a:pPr marL="285750" indent="-285750">
              <a:buFont typeface="Calibri"/>
              <a:buChar char="-"/>
            </a:pPr>
            <a:r>
              <a:rPr lang="en-GB" dirty="0">
                <a:ea typeface="+mn-lt"/>
                <a:cs typeface="+mn-lt"/>
              </a:rPr>
              <a:t>LinkedIn (2019) </a:t>
            </a:r>
            <a:r>
              <a:rPr lang="en-GB" i="1" dirty="0">
                <a:ea typeface="+mn-lt"/>
                <a:cs typeface="+mn-lt"/>
              </a:rPr>
              <a:t>Can Technology Help Create a Sense of Community</a:t>
            </a:r>
            <a:r>
              <a:rPr lang="en-GB" dirty="0">
                <a:ea typeface="+mn-lt"/>
                <a:cs typeface="+mn-lt"/>
              </a:rPr>
              <a:t>? Available at: https://www.linkedin.com/pulse/can-technology-help-create-sense-community-thinkphi- (Accessed: 22 March 2023).</a:t>
            </a:r>
          </a:p>
          <a:p>
            <a:pPr marL="285750" indent="-285750">
              <a:buFont typeface="Calibri"/>
              <a:buChar char="-"/>
            </a:pPr>
            <a:r>
              <a:rPr lang="en-GB" dirty="0">
                <a:ea typeface="+mn-lt"/>
                <a:cs typeface="+mn-lt"/>
              </a:rPr>
              <a:t>MacQueen, K. M,</a:t>
            </a:r>
            <a:r>
              <a:rPr lang="en-GB" i="1" dirty="0">
                <a:ea typeface="+mn-lt"/>
                <a:cs typeface="+mn-lt"/>
              </a:rPr>
              <a:t> et al.</a:t>
            </a:r>
            <a:r>
              <a:rPr lang="en-GB" dirty="0">
                <a:ea typeface="+mn-lt"/>
                <a:cs typeface="+mn-lt"/>
              </a:rPr>
              <a:t> (2001) ‘Can Public Health Researchers and Agencies Reconcile the Push from Funding Bodies and the Pull from Communities?’, </a:t>
            </a:r>
            <a:r>
              <a:rPr lang="en-GB" i="1" dirty="0">
                <a:ea typeface="+mn-lt"/>
                <a:cs typeface="+mn-lt"/>
              </a:rPr>
              <a:t>American Journal of Public Health.</a:t>
            </a:r>
            <a:r>
              <a:rPr lang="en-GB" dirty="0">
                <a:ea typeface="+mn-lt"/>
                <a:cs typeface="+mn-lt"/>
              </a:rPr>
              <a:t> 91(12), pp. 1929- 1939.</a:t>
            </a:r>
          </a:p>
          <a:p>
            <a:pPr marL="285750" indent="-285750">
              <a:buFont typeface="Calibri"/>
              <a:buChar char="-"/>
            </a:pPr>
            <a:r>
              <a:rPr lang="en-GB" dirty="0">
                <a:ea typeface="+mn-lt"/>
                <a:cs typeface="+mn-lt"/>
              </a:rPr>
              <a:t>Merriam Webester (2023) </a:t>
            </a:r>
            <a:r>
              <a:rPr lang="en-GB" i="1" dirty="0">
                <a:ea typeface="+mn-lt"/>
                <a:cs typeface="+mn-lt"/>
              </a:rPr>
              <a:t>Community</a:t>
            </a:r>
            <a:r>
              <a:rPr lang="en-GB" dirty="0">
                <a:ea typeface="+mn-lt"/>
                <a:cs typeface="+mn-lt"/>
              </a:rPr>
              <a:t>. Available at: https://www.merriam-webster.com/dictionary/community (Accessed: 22 March 2023).</a:t>
            </a:r>
          </a:p>
          <a:p>
            <a:pPr algn="l"/>
            <a:endParaRPr lang="en-GB" dirty="0"/>
          </a:p>
        </p:txBody>
      </p:sp>
    </p:spTree>
    <p:extLst>
      <p:ext uri="{BB962C8B-B14F-4D97-AF65-F5344CB8AC3E}">
        <p14:creationId xmlns:p14="http://schemas.microsoft.com/office/powerpoint/2010/main" val="9524801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45AB8EE-7CB5-2819-22A9-F0E8C6E997BF}"/>
              </a:ext>
            </a:extLst>
          </p:cNvPr>
          <p:cNvSpPr>
            <a:spLocks noGrp="1"/>
          </p:cNvSpPr>
          <p:nvPr>
            <p:ph idx="1"/>
          </p:nvPr>
        </p:nvSpPr>
        <p:spPr>
          <a:xfrm>
            <a:off x="228355" y="94595"/>
            <a:ext cx="10749980" cy="6041749"/>
          </a:xfrm>
        </p:spPr>
        <p:txBody>
          <a:bodyPr vert="horz" lIns="91440" tIns="45720" rIns="91440" bIns="45720" rtlCol="0" anchor="t">
            <a:normAutofit/>
          </a:bodyPr>
          <a:lstStyle/>
          <a:p>
            <a:pPr>
              <a:buFont typeface="Calibri" pitchFamily="34" charset="0"/>
              <a:buChar char="-"/>
            </a:pPr>
            <a:r>
              <a:rPr lang="en-GB" dirty="0">
                <a:ea typeface="+mn-lt"/>
                <a:cs typeface="+mn-lt"/>
              </a:rPr>
              <a:t>NHS England (2017)</a:t>
            </a:r>
            <a:r>
              <a:rPr lang="en-GB" i="1" dirty="0">
                <a:ea typeface="+mn-lt"/>
                <a:cs typeface="+mn-lt"/>
              </a:rPr>
              <a:t> New Types of Consultation.</a:t>
            </a:r>
            <a:r>
              <a:rPr lang="en-GB" dirty="0">
                <a:ea typeface="+mn-lt"/>
                <a:cs typeface="+mn-lt"/>
              </a:rPr>
              <a:t> Available at: https://www.england.nhs.uk/wp-content/uploads/2017/10/askmygp-general-practice-case-study.pdf (Accessed: 22 March 2023).</a:t>
            </a:r>
            <a:endParaRPr lang="en-US"/>
          </a:p>
          <a:p>
            <a:pPr>
              <a:buFont typeface="Calibri" pitchFamily="34" charset="0"/>
              <a:buChar char="-"/>
            </a:pPr>
            <a:r>
              <a:rPr lang="en-GB" dirty="0">
                <a:ea typeface="+mn-lt"/>
                <a:cs typeface="+mn-lt"/>
              </a:rPr>
              <a:t>NHS (2022) </a:t>
            </a:r>
            <a:r>
              <a:rPr lang="en-GB" i="1" dirty="0">
                <a:ea typeface="+mn-lt"/>
                <a:cs typeface="+mn-lt"/>
              </a:rPr>
              <a:t>Platforms</a:t>
            </a:r>
            <a:r>
              <a:rPr lang="en-GB" dirty="0">
                <a:ea typeface="+mn-lt"/>
                <a:cs typeface="+mn-lt"/>
              </a:rPr>
              <a:t>. Available at: https://digital.nhs.uk/about-nhs-digital/our-organisation/our-organisation-structure/platforms (Accessed: 22 March 2023).</a:t>
            </a:r>
          </a:p>
          <a:p>
            <a:pPr>
              <a:buFont typeface="Calibri" pitchFamily="34" charset="0"/>
              <a:buChar char="-"/>
            </a:pPr>
            <a:r>
              <a:rPr lang="en-GB" dirty="0">
                <a:ea typeface="+mn-lt"/>
                <a:cs typeface="+mn-lt"/>
              </a:rPr>
              <a:t>Office for National Statistics (2021) </a:t>
            </a:r>
            <a:r>
              <a:rPr lang="en-GB" i="1" dirty="0">
                <a:ea typeface="+mn-lt"/>
                <a:cs typeface="+mn-lt"/>
              </a:rPr>
              <a:t>Internet Users: 2020</a:t>
            </a:r>
            <a:r>
              <a:rPr lang="en-GB" dirty="0">
                <a:ea typeface="+mn-lt"/>
                <a:cs typeface="+mn-lt"/>
              </a:rPr>
              <a:t>. Available at: https://www.ons.gov.uk/businessindustryandtrade/itandinternetindustry/bulletins/internetusers/2020 (Accessed: 23 March 2023).</a:t>
            </a:r>
          </a:p>
          <a:p>
            <a:pPr>
              <a:buFont typeface="Calibri" pitchFamily="34" charset="0"/>
              <a:buChar char="-"/>
            </a:pPr>
            <a:r>
              <a:rPr lang="en-GB" dirty="0">
                <a:ea typeface="+mn-lt"/>
                <a:cs typeface="+mn-lt"/>
              </a:rPr>
              <a:t>Oxford University Press (2017) </a:t>
            </a:r>
            <a:r>
              <a:rPr lang="en-GB" i="1" dirty="0">
                <a:ea typeface="+mn-lt"/>
                <a:cs typeface="+mn-lt"/>
              </a:rPr>
              <a:t>How Dangerous is Technology?</a:t>
            </a:r>
            <a:r>
              <a:rPr lang="en-GB" dirty="0">
                <a:ea typeface="+mn-lt"/>
                <a:cs typeface="+mn-lt"/>
              </a:rPr>
              <a:t> Available at: https://blog.oup.com/2017/02/how-dangerous-is-technology/ (Accessed: 23 March 2023).</a:t>
            </a:r>
          </a:p>
          <a:p>
            <a:pPr>
              <a:buFont typeface="Calibri" pitchFamily="34" charset="0"/>
              <a:buChar char="-"/>
            </a:pPr>
            <a:r>
              <a:rPr lang="en-GB" dirty="0">
                <a:ea typeface="+mn-lt"/>
                <a:cs typeface="+mn-lt"/>
              </a:rPr>
              <a:t>Pirhonen, J.</a:t>
            </a:r>
            <a:r>
              <a:rPr lang="en-GB" i="1" dirty="0">
                <a:ea typeface="+mn-lt"/>
                <a:cs typeface="+mn-lt"/>
              </a:rPr>
              <a:t> et al. </a:t>
            </a:r>
            <a:r>
              <a:rPr lang="en-GB" dirty="0">
                <a:ea typeface="+mn-lt"/>
                <a:cs typeface="+mn-lt"/>
              </a:rPr>
              <a:t>(2020) Older Adults’ Perceptions of Digital Technolgies in Finland and Ireland’, </a:t>
            </a:r>
            <a:r>
              <a:rPr lang="en-GB" i="1" dirty="0">
                <a:ea typeface="+mn-lt"/>
                <a:cs typeface="+mn-lt"/>
              </a:rPr>
              <a:t>Technology in Society</a:t>
            </a:r>
            <a:r>
              <a:rPr lang="en-GB" dirty="0">
                <a:ea typeface="+mn-lt"/>
                <a:cs typeface="+mn-lt"/>
              </a:rPr>
              <a:t>. 62(1), pp. 1-9.</a:t>
            </a:r>
          </a:p>
          <a:p>
            <a:pPr>
              <a:buFont typeface="Calibri" pitchFamily="34" charset="0"/>
              <a:buChar char="-"/>
            </a:pPr>
            <a:r>
              <a:rPr lang="en-GB" dirty="0">
                <a:ea typeface="+mn-lt"/>
                <a:cs typeface="+mn-lt"/>
              </a:rPr>
              <a:t>Raposo, V, L. (2015) ‘Electronic Health Records: Is it a Risk Worth Taking in Healthcare Delivery’, </a:t>
            </a:r>
            <a:r>
              <a:rPr lang="en-GB" i="1" dirty="0">
                <a:ea typeface="+mn-lt"/>
                <a:cs typeface="+mn-lt"/>
              </a:rPr>
              <a:t>GSM Health Technology Assessment</a:t>
            </a:r>
            <a:r>
              <a:rPr lang="en-GB" dirty="0">
                <a:ea typeface="+mn-lt"/>
                <a:cs typeface="+mn-lt"/>
              </a:rPr>
              <a:t>. 11(1), pp.1-9.</a:t>
            </a:r>
          </a:p>
          <a:p>
            <a:pPr>
              <a:buFont typeface="Calibri" pitchFamily="34" charset="0"/>
              <a:buChar char="-"/>
            </a:pPr>
            <a:r>
              <a:rPr lang="en-GB" dirty="0">
                <a:ea typeface="+mn-lt"/>
                <a:cs typeface="+mn-lt"/>
              </a:rPr>
              <a:t>Sketty and Killay Surgeries (2023)</a:t>
            </a:r>
            <a:r>
              <a:rPr lang="en-GB" i="1" dirty="0">
                <a:ea typeface="+mn-lt"/>
                <a:cs typeface="+mn-lt"/>
              </a:rPr>
              <a:t> Do it Online</a:t>
            </a:r>
            <a:r>
              <a:rPr lang="en-GB" dirty="0">
                <a:ea typeface="+mn-lt"/>
                <a:cs typeface="+mn-lt"/>
              </a:rPr>
              <a:t>. Available at: https://www.skettyandkillaysurgeries.com/doitonline.aspx (Accessed: 22 March 2023).</a:t>
            </a:r>
          </a:p>
          <a:p>
            <a:pPr>
              <a:buFont typeface="Calibri" pitchFamily="34" charset="0"/>
              <a:buChar char="-"/>
            </a:pPr>
            <a:r>
              <a:rPr lang="en-GB" dirty="0">
                <a:ea typeface="+mn-lt"/>
                <a:cs typeface="+mn-lt"/>
              </a:rPr>
              <a:t>Swansea Bay Community Health Council (2021) </a:t>
            </a:r>
            <a:r>
              <a:rPr lang="en-GB" i="1" dirty="0">
                <a:ea typeface="+mn-lt"/>
                <a:cs typeface="+mn-lt"/>
              </a:rPr>
              <a:t>The ‘</a:t>
            </a:r>
            <a:r>
              <a:rPr lang="en-GB" i="1" dirty="0" err="1">
                <a:ea typeface="+mn-lt"/>
                <a:cs typeface="+mn-lt"/>
              </a:rPr>
              <a:t>askmygp</a:t>
            </a:r>
            <a:r>
              <a:rPr lang="en-GB" i="1" dirty="0">
                <a:ea typeface="+mn-lt"/>
                <a:cs typeface="+mn-lt"/>
              </a:rPr>
              <a:t>’ Online Service, is it Working for You? </a:t>
            </a:r>
            <a:r>
              <a:rPr lang="en-GB" dirty="0">
                <a:ea typeface="+mn-lt"/>
                <a:cs typeface="+mn-lt"/>
              </a:rPr>
              <a:t>Swansea: Swansea Bay Community Health Council. </a:t>
            </a:r>
          </a:p>
          <a:p>
            <a:endParaRPr lang="en-GB" dirty="0"/>
          </a:p>
        </p:txBody>
      </p:sp>
    </p:spTree>
    <p:extLst>
      <p:ext uri="{BB962C8B-B14F-4D97-AF65-F5344CB8AC3E}">
        <p14:creationId xmlns:p14="http://schemas.microsoft.com/office/powerpoint/2010/main" val="23098715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87A86C5-C52C-BB87-0C75-7EACA31C1D7D}"/>
              </a:ext>
            </a:extLst>
          </p:cNvPr>
          <p:cNvSpPr>
            <a:spLocks noGrp="1"/>
          </p:cNvSpPr>
          <p:nvPr>
            <p:ph idx="1"/>
          </p:nvPr>
        </p:nvSpPr>
        <p:spPr>
          <a:xfrm>
            <a:off x="333459" y="348594"/>
            <a:ext cx="10627359" cy="6243198"/>
          </a:xfrm>
        </p:spPr>
        <p:txBody>
          <a:bodyPr vert="horz" lIns="91440" tIns="45720" rIns="91440" bIns="45720" rtlCol="0" anchor="t">
            <a:normAutofit lnSpcReduction="10000"/>
          </a:bodyPr>
          <a:lstStyle/>
          <a:p>
            <a:pPr>
              <a:buFont typeface="Calibri,Sans-Serif" pitchFamily="34" charset="0"/>
              <a:buChar char="-"/>
            </a:pPr>
            <a:r>
              <a:rPr lang="en-GB" dirty="0">
                <a:ea typeface="+mn-lt"/>
                <a:cs typeface="+mn-lt"/>
              </a:rPr>
              <a:t>The BMJ (2014) </a:t>
            </a:r>
            <a:r>
              <a:rPr lang="en-GB" i="1" dirty="0">
                <a:ea typeface="+mn-lt"/>
                <a:cs typeface="+mn-lt"/>
              </a:rPr>
              <a:t>Medical Record Keeping: Clarity, Accuracy and Timelines are Essential.</a:t>
            </a:r>
            <a:r>
              <a:rPr lang="en-GB" dirty="0">
                <a:ea typeface="+mn-lt"/>
                <a:cs typeface="+mn-lt"/>
              </a:rPr>
              <a:t> Available at: https://www.bmj.com/content/348/bmj.f7716 (Accessed: 23 March 2023).</a:t>
            </a:r>
            <a:endParaRPr lang="en-US" dirty="0">
              <a:ea typeface="+mn-lt"/>
              <a:cs typeface="+mn-lt"/>
            </a:endParaRPr>
          </a:p>
          <a:p>
            <a:pPr>
              <a:buFont typeface="Calibri" pitchFamily="34" charset="0"/>
              <a:buChar char="-"/>
            </a:pPr>
            <a:r>
              <a:rPr lang="en-GB" dirty="0">
                <a:ea typeface="+mn-lt"/>
                <a:cs typeface="+mn-lt"/>
              </a:rPr>
              <a:t>The Guardian (2022) </a:t>
            </a:r>
            <a:r>
              <a:rPr lang="en-GB" i="1" dirty="0">
                <a:ea typeface="+mn-lt"/>
                <a:cs typeface="+mn-lt"/>
              </a:rPr>
              <a:t>Left in Isolation: How the Online Revolution Failed our Elderly People</a:t>
            </a:r>
            <a:r>
              <a:rPr lang="en-GB" dirty="0">
                <a:ea typeface="+mn-lt"/>
                <a:cs typeface="+mn-lt"/>
              </a:rPr>
              <a:t>. Available at: https://www.theguardian.com/money/2022/oct/31/left-in-isolation-how-the-online-revolution-failed-our-elderly-people (Accessed: 23 March 2023).</a:t>
            </a:r>
            <a:endParaRPr lang="en-US"/>
          </a:p>
          <a:p>
            <a:pPr>
              <a:buFont typeface="Calibri" pitchFamily="34" charset="0"/>
              <a:buChar char="-"/>
            </a:pPr>
            <a:r>
              <a:rPr lang="en-GB" dirty="0">
                <a:ea typeface="+mn-lt"/>
                <a:cs typeface="+mn-lt"/>
              </a:rPr>
              <a:t>The Guardian (2017) </a:t>
            </a:r>
            <a:r>
              <a:rPr lang="en-GB" i="1" dirty="0">
                <a:ea typeface="+mn-lt"/>
                <a:cs typeface="+mn-lt"/>
              </a:rPr>
              <a:t>Older People Can’t Cope with New Technology – But Nobody Cares</a:t>
            </a:r>
            <a:r>
              <a:rPr lang="en-GB" dirty="0">
                <a:ea typeface="+mn-lt"/>
                <a:cs typeface="+mn-lt"/>
              </a:rPr>
              <a:t>. Available at: https://www.theguardian.com/lifeandstyle/2017/apr/03/older-people-cant-cope-with-new-technology-but-nobody-cares (Accessed: 23 March 2023)</a:t>
            </a:r>
          </a:p>
          <a:p>
            <a:pPr>
              <a:buFont typeface="Calibri" pitchFamily="34" charset="0"/>
              <a:buChar char="-"/>
            </a:pPr>
            <a:r>
              <a:rPr lang="en-GB" dirty="0">
                <a:ea typeface="+mn-lt"/>
                <a:cs typeface="+mn-lt"/>
              </a:rPr>
              <a:t>The HIPPA Journal (2022)</a:t>
            </a:r>
            <a:r>
              <a:rPr lang="en-GB" i="1" dirty="0">
                <a:ea typeface="+mn-lt"/>
                <a:cs typeface="+mn-lt"/>
              </a:rPr>
              <a:t> Editorial: Why Do Criminals Target Medical Records</a:t>
            </a:r>
            <a:r>
              <a:rPr lang="en-GB" dirty="0">
                <a:ea typeface="+mn-lt"/>
                <a:cs typeface="+mn-lt"/>
              </a:rPr>
              <a:t>. Available at: https://www.hipaajournal.com/why-do-criminals-target-medical-records/ (Accessed: 23 March 2022).</a:t>
            </a:r>
          </a:p>
          <a:p>
            <a:pPr marL="0" indent="0">
              <a:buNone/>
            </a:pPr>
            <a:r>
              <a:rPr lang="en-GB" dirty="0">
                <a:ea typeface="+mn-lt"/>
                <a:cs typeface="+mn-lt"/>
              </a:rPr>
              <a:t> - The King’s Found (2021) </a:t>
            </a:r>
            <a:r>
              <a:rPr lang="en-GB" i="1" dirty="0">
                <a:ea typeface="+mn-lt"/>
                <a:cs typeface="+mn-lt"/>
              </a:rPr>
              <a:t>Communities and Health</a:t>
            </a:r>
            <a:r>
              <a:rPr lang="en-GB" dirty="0">
                <a:ea typeface="+mn-lt"/>
                <a:cs typeface="+mn-lt"/>
              </a:rPr>
              <a:t>. Available at: https://www.kingsfund.org.uk/publications/communities-and-health#:~:text=In%20the%20specific%20context%20of,patients%20receiving%20the%20same%20diabetes (Accessed: 22 March 2023).</a:t>
            </a:r>
          </a:p>
          <a:p>
            <a:pPr>
              <a:buFont typeface="Calibri" pitchFamily="34" charset="0"/>
              <a:buChar char="-"/>
            </a:pPr>
            <a:r>
              <a:rPr lang="en-GB" dirty="0">
                <a:ea typeface="+mn-lt"/>
                <a:cs typeface="+mn-lt"/>
              </a:rPr>
              <a:t>The Open University (2019) </a:t>
            </a:r>
            <a:r>
              <a:rPr lang="en-GB" i="1" dirty="0">
                <a:ea typeface="+mn-lt"/>
                <a:cs typeface="+mn-lt"/>
              </a:rPr>
              <a:t>What is Technology</a:t>
            </a:r>
            <a:r>
              <a:rPr lang="en-GB" dirty="0">
                <a:ea typeface="+mn-lt"/>
                <a:cs typeface="+mn-lt"/>
              </a:rPr>
              <a:t>? Available at: https://www.open.edu/openlearn/science-maths-technology/engineering-technology/what-technology (Accessed: 22 March 2023).</a:t>
            </a:r>
          </a:p>
          <a:p>
            <a:pPr>
              <a:buFont typeface="Calibri" pitchFamily="34" charset="0"/>
              <a:buChar char="-"/>
            </a:pPr>
            <a:r>
              <a:rPr lang="en-GB" dirty="0">
                <a:ea typeface="+mn-lt"/>
                <a:cs typeface="+mn-lt"/>
              </a:rPr>
              <a:t>The University of California (2012) </a:t>
            </a:r>
            <a:r>
              <a:rPr lang="en-GB" i="1" dirty="0">
                <a:ea typeface="+mn-lt"/>
                <a:cs typeface="+mn-lt"/>
              </a:rPr>
              <a:t>Technology is Destroying the Quality of Human Interaction</a:t>
            </a:r>
            <a:r>
              <a:rPr lang="en-GB" dirty="0">
                <a:ea typeface="+mn-lt"/>
                <a:cs typeface="+mn-lt"/>
              </a:rPr>
              <a:t>. Available at: https://thebottomline.as.ucsb.edu/2012/01/technology-is-destroying-the-quality-of-human-interaction (Accessed: 23 March 2023).</a:t>
            </a:r>
          </a:p>
          <a:p>
            <a:endParaRPr lang="en-GB" dirty="0"/>
          </a:p>
        </p:txBody>
      </p:sp>
    </p:spTree>
    <p:extLst>
      <p:ext uri="{BB962C8B-B14F-4D97-AF65-F5344CB8AC3E}">
        <p14:creationId xmlns:p14="http://schemas.microsoft.com/office/powerpoint/2010/main" val="3659908814"/>
      </p:ext>
    </p:extLst>
  </p:cSld>
  <p:clrMapOvr>
    <a:masterClrMapping/>
  </p:clrMapOvr>
</p:sld>
</file>

<file path=ppt/theme/theme1.xml><?xml version="1.0" encoding="utf-8"?>
<a:theme xmlns:a="http://schemas.openxmlformats.org/drawingml/2006/main" name="View">
  <a:themeElements>
    <a:clrScheme name="View">
      <a:dk1>
        <a:srgbClr val="000000"/>
      </a:dk1>
      <a:lt1>
        <a:srgbClr val="FFFFFF"/>
      </a:lt1>
      <a:dk2>
        <a:srgbClr val="46464A"/>
      </a:dk2>
      <a:lt2>
        <a:srgbClr val="D6D3CC"/>
      </a:lt2>
      <a:accent1>
        <a:srgbClr val="6F6F74"/>
      </a:accent1>
      <a:accent2>
        <a:srgbClr val="92A9B9"/>
      </a:accent2>
      <a:accent3>
        <a:srgbClr val="A7B789"/>
      </a:accent3>
      <a:accent4>
        <a:srgbClr val="B9A489"/>
      </a:accent4>
      <a:accent5>
        <a:srgbClr val="8D6374"/>
      </a:accent5>
      <a:accent6>
        <a:srgbClr val="9B7362"/>
      </a:accent6>
      <a:hlink>
        <a:srgbClr val="67AABF"/>
      </a:hlink>
      <a:folHlink>
        <a:srgbClr val="ABAFA5"/>
      </a:folHlink>
    </a:clrScheme>
    <a:fontScheme name="View">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iew">
      <a:fillStyleLst>
        <a:solidFill>
          <a:schemeClr val="phClr"/>
        </a:solidFill>
        <a:solidFill>
          <a:schemeClr val="phClr">
            <a:tint val="60000"/>
            <a:satMod val="120000"/>
          </a:schemeClr>
        </a:solidFill>
        <a:solidFill>
          <a:schemeClr val="phClr">
            <a:shade val="75000"/>
            <a:satMod val="160000"/>
          </a:schemeClr>
        </a:solidFill>
      </a:fillStyleLst>
      <a:lnStyleLst>
        <a:ln w="9525" cap="flat" cmpd="sng" algn="ctr">
          <a:solidFill>
            <a:schemeClr val="phClr"/>
          </a:solidFill>
          <a:prstDash val="solid"/>
        </a:ln>
        <a:ln w="13970" cap="flat" cmpd="sng" algn="ctr">
          <a:solidFill>
            <a:schemeClr val="phClr"/>
          </a:solidFill>
          <a:prstDash val="solid"/>
        </a:ln>
        <a:ln w="17145" cap="flat" cmpd="sng" algn="ctr">
          <a:solidFill>
            <a:schemeClr val="phClr">
              <a:shade val="95000"/>
              <a:alpha val="95000"/>
              <a:satMod val="150000"/>
            </a:schemeClr>
          </a:solidFill>
          <a:prstDash val="solid"/>
        </a:ln>
      </a:lnStyleLst>
      <a:effectStyleLst>
        <a:effectStyle>
          <a:effectLst/>
        </a:effectStyle>
        <a:effectStyle>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phClr">
                <a:shade val="35000"/>
                <a:satMod val="130000"/>
              </a:schemeClr>
            </a:contourClr>
          </a:sp3d>
        </a:effectStyle>
        <a:effectStyle>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phClr">
                <a:shade val="25000"/>
                <a:satMod val="140000"/>
              </a:schemeClr>
            </a:contourClr>
          </a:sp3d>
        </a:effectStyle>
      </a:effectStyleLst>
      <a:bgFillStyleLst>
        <a:solidFill>
          <a:schemeClr val="phClr"/>
        </a:solidFill>
        <a:solidFill>
          <a:schemeClr val="phClr">
            <a:tint val="95000"/>
            <a:satMod val="170000"/>
          </a:schemeClr>
        </a:solidFill>
        <a:gradFill rotWithShape="1">
          <a:gsLst>
            <a:gs pos="0">
              <a:schemeClr val="phClr">
                <a:tint val="94000"/>
                <a:shade val="98000"/>
                <a:satMod val="130000"/>
                <a:lumMod val="102000"/>
              </a:schemeClr>
            </a:gs>
            <a:gs pos="100000">
              <a:schemeClr val="phClr">
                <a:tint val="98000"/>
                <a:shade val="78000"/>
                <a:satMod val="140000"/>
              </a:schemeClr>
            </a:gs>
          </a:gsLst>
          <a:path path="circle">
            <a:fillToRect l="100000" t="100000" r="100000" b="100000"/>
          </a:path>
        </a:gradFill>
      </a:bgFillStyleLst>
    </a:fmtScheme>
  </a:themeElements>
  <a:objectDefaults/>
  <a:extraClrSchemeLst/>
  <a:extLst>
    <a:ext uri="{05A4C25C-085E-4340-85A3-A5531E510DB2}">
      <thm15:themeFamily xmlns:thm15="http://schemas.microsoft.com/office/thememl/2012/main" name="View" id="{BA0EB5A6-F2D4-4F82-977B-64ADEE4A2A69}" vid="{3969A8A2-35DB-4E3B-8885-16FD2056867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View</vt:lpstr>
      <vt:lpstr>Community Care and Development </vt:lpstr>
      <vt:lpstr>Introduction </vt:lpstr>
      <vt:lpstr>PowerPoint Presentation</vt:lpstr>
      <vt:lpstr>PowerPoint Presentation</vt:lpstr>
      <vt:lpstr>PowerPoint Presentation</vt:lpstr>
      <vt:lpstr>PowerPoint Presentation</vt:lpstr>
      <vt:lpstr>Conclusion</vt:lpstr>
      <vt:lpstr>Reference List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391</cp:revision>
  <dcterms:created xsi:type="dcterms:W3CDTF">2023-03-22T18:37:56Z</dcterms:created>
  <dcterms:modified xsi:type="dcterms:W3CDTF">2023-03-27T00:09:38Z</dcterms:modified>
</cp:coreProperties>
</file>