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0" r:id="rId5"/>
    <p:sldId id="261" r:id="rId6"/>
    <p:sldId id="262" r:id="rId7"/>
    <p:sldId id="263" r:id="rId8"/>
    <p:sldId id="264" r:id="rId9"/>
    <p:sldId id="266" r:id="rId10"/>
    <p:sldId id="269" r:id="rId11"/>
    <p:sldId id="271" r:id="rId12"/>
    <p:sldId id="272" r:id="rId13"/>
    <p:sldId id="277" r:id="rId14"/>
    <p:sldId id="274" r:id="rId15"/>
    <p:sldId id="275" r:id="rId16"/>
    <p:sldId id="25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080808"/>
  </p:clrMru>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987" autoAdjust="0"/>
    <p:restoredTop sz="94660"/>
  </p:normalViewPr>
  <p:slideViewPr>
    <p:cSldViewPr snapToGrid="0">
      <p:cViewPr>
        <p:scale>
          <a:sx n="60" d="100"/>
          <a:sy n="60" d="100"/>
        </p:scale>
        <p:origin x="-1062" y="-258"/>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pPr/>
              <a:t>5/8/2018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pPr/>
              <a:t>5/8/2018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5/8/2018</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5/8/2018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hyperlink" Target="https://www.google.co.uk/maps/@51.7790934,-3.9982947,152m/data=!3m1!1e3"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91572" y="382136"/>
            <a:ext cx="6346208" cy="2308324"/>
          </a:xfrm>
          <a:prstGeom prst="rect">
            <a:avLst/>
          </a:prstGeom>
          <a:noFill/>
        </p:spPr>
        <p:txBody>
          <a:bodyPr wrap="square" rtlCol="0">
            <a:spAutoFit/>
          </a:bodyPr>
          <a:lstStyle/>
          <a:p>
            <a:r>
              <a:rPr lang="en-GB" sz="3600" b="1" u="sng" dirty="0">
                <a:solidFill>
                  <a:srgbClr val="0000FF"/>
                </a:solidFill>
                <a:latin typeface="Baskerville Old Face" panose="02020602080505020303" pitchFamily="18" charset="0"/>
              </a:rPr>
              <a:t>Assess the potential for the development of a given archaeological or historic site as a heritage tourism destination. </a:t>
            </a:r>
          </a:p>
        </p:txBody>
      </p:sp>
      <p:pic>
        <p:nvPicPr>
          <p:cNvPr id="5" name="Picture 4"/>
          <p:cNvPicPr>
            <a:picLocks noChangeAspect="1"/>
          </p:cNvPicPr>
          <p:nvPr/>
        </p:nvPicPr>
        <p:blipFill>
          <a:blip r:embed="rId2"/>
          <a:stretch>
            <a:fillRect/>
          </a:stretch>
        </p:blipFill>
        <p:spPr>
          <a:xfrm>
            <a:off x="7720298" y="633269"/>
            <a:ext cx="4034762" cy="3052477"/>
          </a:xfrm>
          <a:prstGeom prst="rect">
            <a:avLst/>
          </a:prstGeom>
        </p:spPr>
      </p:pic>
      <p:sp>
        <p:nvSpPr>
          <p:cNvPr id="6" name="TextBox 5"/>
          <p:cNvSpPr txBox="1"/>
          <p:nvPr/>
        </p:nvSpPr>
        <p:spPr>
          <a:xfrm>
            <a:off x="7720298" y="233159"/>
            <a:ext cx="2054323" cy="400110"/>
          </a:xfrm>
          <a:prstGeom prst="rect">
            <a:avLst/>
          </a:prstGeom>
          <a:noFill/>
        </p:spPr>
        <p:txBody>
          <a:bodyPr wrap="square" rtlCol="0">
            <a:spAutoFit/>
          </a:bodyPr>
          <a:lstStyle/>
          <a:p>
            <a:r>
              <a:rPr lang="en-GB" sz="2000" b="1" dirty="0" smtClean="0">
                <a:latin typeface="Baskerville Old Face" panose="02020602080505020303" pitchFamily="18" charset="0"/>
              </a:rPr>
              <a:t>(Stanley, 2018)</a:t>
            </a:r>
            <a:endParaRPr lang="en-GB" sz="2000" b="1" dirty="0">
              <a:latin typeface="Baskerville Old Face" panose="02020602080505020303" pitchFamily="18" charset="0"/>
            </a:endParaRPr>
          </a:p>
        </p:txBody>
      </p:sp>
      <p:pic>
        <p:nvPicPr>
          <p:cNvPr id="7" name="Picture 6"/>
          <p:cNvPicPr>
            <a:picLocks noChangeAspect="1"/>
          </p:cNvPicPr>
          <p:nvPr/>
        </p:nvPicPr>
        <p:blipFill rotWithShape="1">
          <a:blip r:embed="rId3"/>
          <a:srcRect l="2786" t="19851" r="21766" b="19519"/>
          <a:stretch/>
        </p:blipFill>
        <p:spPr>
          <a:xfrm>
            <a:off x="559559" y="3326959"/>
            <a:ext cx="6892118" cy="3115428"/>
          </a:xfrm>
          <a:prstGeom prst="rect">
            <a:avLst/>
          </a:prstGeom>
        </p:spPr>
      </p:pic>
      <p:sp>
        <p:nvSpPr>
          <p:cNvPr id="8" name="TextBox 7"/>
          <p:cNvSpPr txBox="1"/>
          <p:nvPr/>
        </p:nvSpPr>
        <p:spPr>
          <a:xfrm>
            <a:off x="7451677" y="6042277"/>
            <a:ext cx="996287" cy="400110"/>
          </a:xfrm>
          <a:prstGeom prst="rect">
            <a:avLst/>
          </a:prstGeom>
          <a:noFill/>
        </p:spPr>
        <p:txBody>
          <a:bodyPr wrap="square" rtlCol="0">
            <a:spAutoFit/>
          </a:bodyPr>
          <a:lstStyle/>
          <a:p>
            <a:r>
              <a:rPr lang="en-GB" sz="2000" b="1" dirty="0" smtClean="0">
                <a:latin typeface="Baskerville Old Face" panose="02020602080505020303" pitchFamily="18" charset="0"/>
              </a:rPr>
              <a:t>(2)</a:t>
            </a:r>
            <a:endParaRPr lang="en-GB" sz="2000" b="1" dirty="0">
              <a:latin typeface="Baskerville Old Face" panose="02020602080505020303" pitchFamily="18" charset="0"/>
            </a:endParaRPr>
          </a:p>
        </p:txBody>
      </p:sp>
    </p:spTree>
    <p:extLst>
      <p:ext uri="{BB962C8B-B14F-4D97-AF65-F5344CB8AC3E}">
        <p14:creationId xmlns="" xmlns:p14="http://schemas.microsoft.com/office/powerpoint/2010/main" val="3344367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5398" t="25993" r="16272" b="7939"/>
          <a:stretch/>
        </p:blipFill>
        <p:spPr>
          <a:xfrm>
            <a:off x="409432" y="1636767"/>
            <a:ext cx="6584661" cy="3467285"/>
          </a:xfrm>
          <a:prstGeom prst="rect">
            <a:avLst/>
          </a:prstGeom>
        </p:spPr>
      </p:pic>
      <p:sp>
        <p:nvSpPr>
          <p:cNvPr id="4" name="Oval 3"/>
          <p:cNvSpPr/>
          <p:nvPr/>
        </p:nvSpPr>
        <p:spPr>
          <a:xfrm>
            <a:off x="2808005" y="2147052"/>
            <a:ext cx="1040664" cy="800864"/>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3600945" y="254869"/>
            <a:ext cx="4448040" cy="523220"/>
          </a:xfrm>
          <a:prstGeom prst="rect">
            <a:avLst/>
          </a:prstGeom>
          <a:noFill/>
        </p:spPr>
        <p:txBody>
          <a:bodyPr wrap="square" rtlCol="0">
            <a:spAutoFit/>
          </a:bodyPr>
          <a:lstStyle/>
          <a:p>
            <a:r>
              <a:rPr lang="en-GB" sz="2800" b="1" u="sng" dirty="0" smtClean="0">
                <a:latin typeface="Baskerville Old Face" panose="02020602080505020303" pitchFamily="18" charset="0"/>
              </a:rPr>
              <a:t>What and where is my site?</a:t>
            </a:r>
            <a:endParaRPr lang="en-GB" sz="2800" b="1" u="sng" dirty="0">
              <a:latin typeface="Baskerville Old Face" panose="02020602080505020303" pitchFamily="18" charset="0"/>
            </a:endParaRPr>
          </a:p>
        </p:txBody>
      </p:sp>
      <p:sp>
        <p:nvSpPr>
          <p:cNvPr id="7" name="TextBox 6"/>
          <p:cNvSpPr txBox="1"/>
          <p:nvPr/>
        </p:nvSpPr>
        <p:spPr>
          <a:xfrm>
            <a:off x="7642746" y="1800750"/>
            <a:ext cx="4217158" cy="3139321"/>
          </a:xfrm>
          <a:prstGeom prst="rect">
            <a:avLst/>
          </a:prstGeom>
          <a:noFill/>
        </p:spPr>
        <p:txBody>
          <a:bodyPr wrap="square" rtlCol="0">
            <a:spAutoFit/>
          </a:bodyPr>
          <a:lstStyle/>
          <a:p>
            <a:r>
              <a:rPr lang="en-GB" sz="2000" dirty="0" smtClean="0">
                <a:latin typeface="Baskerville Old Face" panose="02020602080505020303" pitchFamily="18" charset="0"/>
              </a:rPr>
              <a:t>What – 2 abandoned WWII Anderson Shelters</a:t>
            </a:r>
          </a:p>
          <a:p>
            <a:endParaRPr lang="en-GB" sz="2000" dirty="0">
              <a:latin typeface="Baskerville Old Face" panose="02020602080505020303" pitchFamily="18" charset="0"/>
            </a:endParaRPr>
          </a:p>
          <a:p>
            <a:r>
              <a:rPr lang="en-GB" sz="2000" dirty="0" smtClean="0">
                <a:latin typeface="Baskerville Old Face" panose="02020602080505020303" pitchFamily="18" charset="0"/>
              </a:rPr>
              <a:t>Where – Ammanford Town, Pantyffynon Road</a:t>
            </a:r>
          </a:p>
          <a:p>
            <a:endParaRPr lang="en-GB" sz="2000" dirty="0" smtClean="0">
              <a:latin typeface="Baskerville Old Face" panose="02020602080505020303" pitchFamily="18" charset="0"/>
            </a:endParaRPr>
          </a:p>
          <a:p>
            <a:r>
              <a:rPr lang="en-GB" sz="2000" dirty="0" smtClean="0">
                <a:latin typeface="Baskerville Old Face" panose="02020602080505020303" pitchFamily="18" charset="0"/>
              </a:rPr>
              <a:t>Noted for – its historic importance, and also its location, kept it undiscovered for many years</a:t>
            </a:r>
            <a:endParaRPr lang="en-GB" sz="2000" dirty="0">
              <a:latin typeface="Baskerville Old Face" panose="02020602080505020303" pitchFamily="18" charset="0"/>
            </a:endParaRPr>
          </a:p>
          <a:p>
            <a:endParaRPr lang="en-GB" dirty="0">
              <a:latin typeface="Baskerville Old Face" panose="02020602080505020303" pitchFamily="18" charset="0"/>
            </a:endParaRPr>
          </a:p>
        </p:txBody>
      </p:sp>
      <p:sp>
        <p:nvSpPr>
          <p:cNvPr id="8" name="TextBox 7"/>
          <p:cNvSpPr txBox="1"/>
          <p:nvPr/>
        </p:nvSpPr>
        <p:spPr>
          <a:xfrm>
            <a:off x="232012" y="5104052"/>
            <a:ext cx="805218" cy="400110"/>
          </a:xfrm>
          <a:prstGeom prst="rect">
            <a:avLst/>
          </a:prstGeom>
          <a:noFill/>
        </p:spPr>
        <p:txBody>
          <a:bodyPr wrap="square" rtlCol="0">
            <a:spAutoFit/>
          </a:bodyPr>
          <a:lstStyle/>
          <a:p>
            <a:r>
              <a:rPr lang="en-GB" sz="2000" b="1" dirty="0" smtClean="0">
                <a:latin typeface="Baskerville Old Face" panose="02020602080505020303" pitchFamily="18" charset="0"/>
              </a:rPr>
              <a:t>(3)</a:t>
            </a:r>
            <a:endParaRPr lang="en-GB" sz="2000" b="1" dirty="0">
              <a:latin typeface="Baskerville Old Face" panose="02020602080505020303" pitchFamily="18" charset="0"/>
            </a:endParaRPr>
          </a:p>
        </p:txBody>
      </p:sp>
    </p:spTree>
    <p:extLst>
      <p:ext uri="{BB962C8B-B14F-4D97-AF65-F5344CB8AC3E}">
        <p14:creationId xmlns="" xmlns:p14="http://schemas.microsoft.com/office/powerpoint/2010/main" val="34613387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753134" y="354841"/>
            <a:ext cx="4612944" cy="523220"/>
          </a:xfrm>
          <a:prstGeom prst="rect">
            <a:avLst/>
          </a:prstGeom>
          <a:noFill/>
        </p:spPr>
        <p:txBody>
          <a:bodyPr wrap="square" rtlCol="0">
            <a:spAutoFit/>
          </a:bodyPr>
          <a:lstStyle/>
          <a:p>
            <a:r>
              <a:rPr lang="en-GB" sz="2800" b="1" u="sng" dirty="0" smtClean="0">
                <a:latin typeface="Baskerville Old Face" panose="02020602080505020303" pitchFamily="18" charset="0"/>
              </a:rPr>
              <a:t>Current uses of the site.</a:t>
            </a:r>
            <a:endParaRPr lang="en-GB" sz="2800" b="1" u="sng" dirty="0">
              <a:latin typeface="Baskerville Old Face" panose="02020602080505020303" pitchFamily="18" charset="0"/>
            </a:endParaRPr>
          </a:p>
        </p:txBody>
      </p:sp>
      <p:sp>
        <p:nvSpPr>
          <p:cNvPr id="4" name="TextBox 3"/>
          <p:cNvSpPr txBox="1"/>
          <p:nvPr/>
        </p:nvSpPr>
        <p:spPr>
          <a:xfrm>
            <a:off x="914400" y="2033516"/>
            <a:ext cx="10208525" cy="3662541"/>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latin typeface="Baskerville Old Face" panose="02020602080505020303" pitchFamily="18" charset="0"/>
              </a:rPr>
              <a:t>This site is currently not in use as it is abandoned, but there is a small parking space in front of the shelters, which could be developed for future visitors.</a:t>
            </a:r>
          </a:p>
          <a:p>
            <a:pPr marL="342900" indent="-342900">
              <a:buFont typeface="Arial" panose="020B0604020202020204" pitchFamily="34" charset="0"/>
              <a:buChar char="•"/>
            </a:pPr>
            <a:endParaRPr lang="en-GB" sz="2400" dirty="0">
              <a:latin typeface="Baskerville Old Face" panose="02020602080505020303" pitchFamily="18" charset="0"/>
            </a:endParaRPr>
          </a:p>
          <a:p>
            <a:pPr marL="342900" indent="-342900">
              <a:buFont typeface="Arial" panose="020B0604020202020204" pitchFamily="34" charset="0"/>
              <a:buChar char="•"/>
            </a:pPr>
            <a:r>
              <a:rPr lang="en-GB" sz="2400" dirty="0" smtClean="0">
                <a:latin typeface="Baskerville Old Face" panose="02020602080505020303" pitchFamily="18" charset="0"/>
              </a:rPr>
              <a:t>Shelters are roughly 4.5m long, 1.4m wide and 1.8m high, enough room to accommodate 1 standard family per shelter (2 adults and 2 children)</a:t>
            </a:r>
          </a:p>
          <a:p>
            <a:pPr marL="342900" indent="-342900">
              <a:buFont typeface="Arial" panose="020B0604020202020204" pitchFamily="34" charset="0"/>
              <a:buChar char="•"/>
            </a:pPr>
            <a:endParaRPr lang="en-GB" sz="2400" dirty="0">
              <a:latin typeface="Baskerville Old Face" panose="02020602080505020303" pitchFamily="18" charset="0"/>
            </a:endParaRPr>
          </a:p>
          <a:p>
            <a:pPr marL="342900" indent="-342900">
              <a:buFont typeface="Arial" panose="020B0604020202020204" pitchFamily="34" charset="0"/>
              <a:buChar char="•"/>
            </a:pPr>
            <a:r>
              <a:rPr lang="en-GB" sz="2400" dirty="0" smtClean="0">
                <a:latin typeface="Baskerville Old Face" panose="02020602080505020303" pitchFamily="18" charset="0"/>
              </a:rPr>
              <a:t>Visitor numbers would be very limited in terms of access and group size, as the shelters are quite small groups would possibly consist of about 6 per shelter.</a:t>
            </a:r>
          </a:p>
          <a:p>
            <a:endParaRPr lang="en-GB" sz="2000" dirty="0">
              <a:latin typeface="Baskerville Old Face" panose="02020602080505020303" pitchFamily="18" charset="0"/>
            </a:endParaRPr>
          </a:p>
          <a:p>
            <a:endParaRPr lang="en-GB" sz="2000" dirty="0">
              <a:latin typeface="Baskerville Old Face" panose="02020602080505020303" pitchFamily="18" charset="0"/>
            </a:endParaRPr>
          </a:p>
        </p:txBody>
      </p:sp>
    </p:spTree>
    <p:extLst>
      <p:ext uri="{BB962C8B-B14F-4D97-AF65-F5344CB8AC3E}">
        <p14:creationId xmlns="" xmlns:p14="http://schemas.microsoft.com/office/powerpoint/2010/main" val="22859640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462818" y="327547"/>
            <a:ext cx="4203510" cy="523220"/>
          </a:xfrm>
          <a:prstGeom prst="rect">
            <a:avLst/>
          </a:prstGeom>
          <a:noFill/>
        </p:spPr>
        <p:txBody>
          <a:bodyPr wrap="square" rtlCol="0">
            <a:spAutoFit/>
          </a:bodyPr>
          <a:lstStyle/>
          <a:p>
            <a:r>
              <a:rPr lang="en-GB" sz="2800" b="1" u="sng" dirty="0" smtClean="0">
                <a:latin typeface="Baskerville Old Face" panose="02020602080505020303" pitchFamily="18" charset="0"/>
              </a:rPr>
              <a:t>Market segment.</a:t>
            </a:r>
            <a:endParaRPr lang="en-GB" sz="2800" b="1" u="sng" dirty="0">
              <a:latin typeface="Baskerville Old Face" panose="02020602080505020303" pitchFamily="18" charset="0"/>
            </a:endParaRPr>
          </a:p>
        </p:txBody>
      </p:sp>
      <p:sp>
        <p:nvSpPr>
          <p:cNvPr id="3" name="TextBox 2"/>
          <p:cNvSpPr txBox="1"/>
          <p:nvPr/>
        </p:nvSpPr>
        <p:spPr>
          <a:xfrm>
            <a:off x="1018951" y="1427194"/>
            <a:ext cx="10359189" cy="3785652"/>
          </a:xfrm>
          <a:prstGeom prst="rect">
            <a:avLst/>
          </a:prstGeom>
          <a:noFill/>
        </p:spPr>
        <p:txBody>
          <a:bodyPr wrap="square" rtlCol="0">
            <a:spAutoFit/>
          </a:bodyPr>
          <a:lstStyle/>
          <a:p>
            <a:r>
              <a:rPr lang="en-GB" sz="2400" b="1" dirty="0" smtClean="0">
                <a:latin typeface="Baskerville Old Face" panose="02020602080505020303" pitchFamily="18" charset="0"/>
              </a:rPr>
              <a:t>Geographical – </a:t>
            </a:r>
            <a:r>
              <a:rPr lang="en-GB" sz="2400" dirty="0" smtClean="0">
                <a:latin typeface="Baskerville Old Face" panose="02020602080505020303" pitchFamily="18" charset="0"/>
              </a:rPr>
              <a:t>restricted to people from the surrounding towns and villages, due to the size of the site, and also its out of the way location.</a:t>
            </a:r>
          </a:p>
          <a:p>
            <a:r>
              <a:rPr lang="en-GB" sz="2400" b="1" dirty="0" smtClean="0">
                <a:latin typeface="Baskerville Old Face" panose="02020602080505020303" pitchFamily="18" charset="0"/>
              </a:rPr>
              <a:t>Demographic – </a:t>
            </a:r>
            <a:r>
              <a:rPr lang="en-GB" sz="2400" dirty="0" smtClean="0">
                <a:latin typeface="Baskerville Old Face" panose="02020602080505020303" pitchFamily="18" charset="0"/>
              </a:rPr>
              <a:t>potentially attract older members of the community, due to the links with WWII.</a:t>
            </a:r>
            <a:endParaRPr lang="en-GB" sz="2400" b="1" dirty="0" smtClean="0">
              <a:latin typeface="Baskerville Old Face" panose="02020602080505020303" pitchFamily="18" charset="0"/>
            </a:endParaRPr>
          </a:p>
          <a:p>
            <a:r>
              <a:rPr lang="en-GB" sz="2400" b="1" dirty="0" smtClean="0">
                <a:latin typeface="Baskerville Old Face" panose="02020602080505020303" pitchFamily="18" charset="0"/>
              </a:rPr>
              <a:t>Psychographic – </a:t>
            </a:r>
            <a:r>
              <a:rPr lang="en-GB" sz="2400" dirty="0" smtClean="0">
                <a:latin typeface="Baskerville Old Face" panose="02020602080505020303" pitchFamily="18" charset="0"/>
              </a:rPr>
              <a:t>aimed at integrating the local schools with the history of the site, as their view of the topic could vary from the older members who still remember the war.</a:t>
            </a:r>
            <a:endParaRPr lang="en-GB" sz="2400" b="1" dirty="0" smtClean="0">
              <a:latin typeface="Baskerville Old Face" panose="02020602080505020303" pitchFamily="18" charset="0"/>
            </a:endParaRPr>
          </a:p>
          <a:p>
            <a:r>
              <a:rPr lang="en-GB" sz="2400" b="1" dirty="0" smtClean="0">
                <a:latin typeface="Baskerville Old Face" panose="02020602080505020303" pitchFamily="18" charset="0"/>
              </a:rPr>
              <a:t>Behaviouristic – </a:t>
            </a:r>
            <a:r>
              <a:rPr lang="en-GB" sz="2400" dirty="0" smtClean="0">
                <a:latin typeface="Baskerville Old Face" panose="02020602080505020303" pitchFamily="18" charset="0"/>
              </a:rPr>
              <a:t>could help to bring the two opposing sides of the community together, with the older members teaching the younger ones, could improve their relationships as well as the involvement of the entire community.</a:t>
            </a:r>
            <a:endParaRPr lang="en-GB" sz="2400" b="1" dirty="0">
              <a:latin typeface="Baskerville Old Face" panose="02020602080505020303" pitchFamily="18" charset="0"/>
            </a:endParaRPr>
          </a:p>
        </p:txBody>
      </p:sp>
    </p:spTree>
    <p:extLst>
      <p:ext uri="{BB962C8B-B14F-4D97-AF65-F5344CB8AC3E}">
        <p14:creationId xmlns="" xmlns:p14="http://schemas.microsoft.com/office/powerpoint/2010/main" val="6326551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25588" y="300251"/>
            <a:ext cx="6182436" cy="523220"/>
          </a:xfrm>
          <a:prstGeom prst="rect">
            <a:avLst/>
          </a:prstGeom>
          <a:noFill/>
        </p:spPr>
        <p:txBody>
          <a:bodyPr wrap="square" rtlCol="0">
            <a:spAutoFit/>
          </a:bodyPr>
          <a:lstStyle/>
          <a:p>
            <a:r>
              <a:rPr lang="en-GB" sz="2800" b="1" u="sng" dirty="0" smtClean="0">
                <a:latin typeface="Baskerville Old Face" panose="02020602080505020303" pitchFamily="18" charset="0"/>
              </a:rPr>
              <a:t>Challenges facing the site – SWOT.</a:t>
            </a:r>
            <a:endParaRPr lang="en-GB" sz="2800" b="1" u="sng" dirty="0">
              <a:latin typeface="Baskerville Old Face" panose="02020602080505020303" pitchFamily="18" charset="0"/>
            </a:endParaRPr>
          </a:p>
        </p:txBody>
      </p:sp>
      <p:sp>
        <p:nvSpPr>
          <p:cNvPr id="3" name="TextBox 2"/>
          <p:cNvSpPr txBox="1"/>
          <p:nvPr/>
        </p:nvSpPr>
        <p:spPr>
          <a:xfrm>
            <a:off x="1351128" y="1937982"/>
            <a:ext cx="8843750" cy="3662541"/>
          </a:xfrm>
          <a:prstGeom prst="rect">
            <a:avLst/>
          </a:prstGeom>
          <a:noFill/>
        </p:spPr>
        <p:txBody>
          <a:bodyPr wrap="square" rtlCol="0">
            <a:spAutoFit/>
          </a:bodyPr>
          <a:lstStyle/>
          <a:p>
            <a:r>
              <a:rPr lang="en-GB" sz="2800" b="1" dirty="0" smtClean="0">
                <a:latin typeface="Baskerville Old Face" panose="02020602080505020303" pitchFamily="18" charset="0"/>
              </a:rPr>
              <a:t>S – </a:t>
            </a:r>
            <a:r>
              <a:rPr lang="en-GB" sz="2000" dirty="0" smtClean="0">
                <a:latin typeface="Baskerville Old Face" panose="02020602080505020303" pitchFamily="18" charset="0"/>
              </a:rPr>
              <a:t>Strengths : at this stage one of the few strengths is the fact that Western Power Distribution, the previous owner of the land, has gifted the land to Communities First </a:t>
            </a:r>
            <a:r>
              <a:rPr lang="en-GB" sz="2000" dirty="0" err="1" smtClean="0">
                <a:latin typeface="Baskerville Old Face" panose="02020602080505020303" pitchFamily="18" charset="0"/>
              </a:rPr>
              <a:t>Pantyffynon</a:t>
            </a:r>
            <a:r>
              <a:rPr lang="en-GB" sz="2000" dirty="0" smtClean="0">
                <a:latin typeface="Baskerville Old Face" panose="02020602080505020303" pitchFamily="18" charset="0"/>
              </a:rPr>
              <a:t> (Paula </a:t>
            </a:r>
            <a:r>
              <a:rPr lang="en-GB" sz="2000" dirty="0" err="1" smtClean="0">
                <a:latin typeface="Baskerville Old Face" panose="02020602080505020303" pitchFamily="18" charset="0"/>
              </a:rPr>
              <a:t>Treharne</a:t>
            </a:r>
            <a:r>
              <a:rPr lang="en-GB" sz="2000" dirty="0" smtClean="0">
                <a:latin typeface="Baskerville Old Face" panose="02020602080505020303" pitchFamily="18" charset="0"/>
              </a:rPr>
              <a:t>)</a:t>
            </a:r>
            <a:endParaRPr lang="en-GB" sz="2800" b="1" dirty="0" smtClean="0">
              <a:latin typeface="Baskerville Old Face" panose="02020602080505020303" pitchFamily="18" charset="0"/>
            </a:endParaRPr>
          </a:p>
          <a:p>
            <a:r>
              <a:rPr lang="en-GB" sz="2800" b="1" dirty="0" smtClean="0">
                <a:latin typeface="Baskerville Old Face" panose="02020602080505020303" pitchFamily="18" charset="0"/>
              </a:rPr>
              <a:t>W – </a:t>
            </a:r>
            <a:r>
              <a:rPr lang="en-GB" sz="2000" dirty="0" smtClean="0">
                <a:latin typeface="Baskerville Old Face" panose="02020602080505020303" pitchFamily="18" charset="0"/>
              </a:rPr>
              <a:t>Weaknesses : one of the most notable weaknesses is the fact that there is no drive for any volunteers from the community</a:t>
            </a:r>
            <a:endParaRPr lang="en-GB" sz="2800" b="1" dirty="0" smtClean="0">
              <a:latin typeface="Baskerville Old Face" panose="02020602080505020303" pitchFamily="18" charset="0"/>
            </a:endParaRPr>
          </a:p>
          <a:p>
            <a:r>
              <a:rPr lang="en-GB" sz="2800" b="1" dirty="0" smtClean="0">
                <a:latin typeface="Baskerville Old Face" panose="02020602080505020303" pitchFamily="18" charset="0"/>
              </a:rPr>
              <a:t>O – </a:t>
            </a:r>
            <a:r>
              <a:rPr lang="en-GB" sz="2000" dirty="0" smtClean="0">
                <a:latin typeface="Baskerville Old Face" panose="02020602080505020303" pitchFamily="18" charset="0"/>
              </a:rPr>
              <a:t>Opportunities : there is a very important opportunity to engage the local area with the history that still survives, as well as to possibly help fund the area as it is viewed as a deprived area.</a:t>
            </a:r>
            <a:endParaRPr lang="en-GB" sz="2800" b="1" dirty="0" smtClean="0">
              <a:latin typeface="Baskerville Old Face" panose="02020602080505020303" pitchFamily="18" charset="0"/>
            </a:endParaRPr>
          </a:p>
          <a:p>
            <a:r>
              <a:rPr lang="en-GB" sz="2800" b="1" dirty="0" smtClean="0">
                <a:latin typeface="Baskerville Old Face" panose="02020602080505020303" pitchFamily="18" charset="0"/>
              </a:rPr>
              <a:t>T – </a:t>
            </a:r>
            <a:r>
              <a:rPr lang="en-GB" sz="2000" dirty="0" smtClean="0">
                <a:latin typeface="Baskerville Old Face" panose="02020602080505020303" pitchFamily="18" charset="0"/>
              </a:rPr>
              <a:t>Threats : these include the lack of action by the community, which could mean the site would be left vulnerable to vandalism and could be lost forever.</a:t>
            </a:r>
            <a:endParaRPr lang="en-GB" sz="2800" b="1" dirty="0">
              <a:latin typeface="Baskerville Old Face" panose="02020602080505020303" pitchFamily="18" charset="0"/>
            </a:endParaRPr>
          </a:p>
        </p:txBody>
      </p:sp>
    </p:spTree>
    <p:extLst>
      <p:ext uri="{BB962C8B-B14F-4D97-AF65-F5344CB8AC3E}">
        <p14:creationId xmlns="" xmlns:p14="http://schemas.microsoft.com/office/powerpoint/2010/main" val="19875196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79928" y="300251"/>
            <a:ext cx="6223379" cy="523220"/>
          </a:xfrm>
          <a:prstGeom prst="rect">
            <a:avLst/>
          </a:prstGeom>
          <a:noFill/>
        </p:spPr>
        <p:txBody>
          <a:bodyPr wrap="square" rtlCol="0">
            <a:spAutoFit/>
          </a:bodyPr>
          <a:lstStyle/>
          <a:p>
            <a:r>
              <a:rPr lang="en-GB" sz="2800" b="1" u="sng" dirty="0" smtClean="0">
                <a:latin typeface="Baskerville Old Face" panose="02020602080505020303" pitchFamily="18" charset="0"/>
              </a:rPr>
              <a:t>Challenges facing this site – PESTLE.</a:t>
            </a:r>
            <a:endParaRPr lang="en-GB" sz="2800" b="1" u="sng" dirty="0">
              <a:latin typeface="Baskerville Old Face" panose="02020602080505020303" pitchFamily="18" charset="0"/>
            </a:endParaRPr>
          </a:p>
        </p:txBody>
      </p:sp>
      <p:sp>
        <p:nvSpPr>
          <p:cNvPr id="3" name="TextBox 2"/>
          <p:cNvSpPr txBox="1"/>
          <p:nvPr/>
        </p:nvSpPr>
        <p:spPr>
          <a:xfrm>
            <a:off x="1378424" y="1746913"/>
            <a:ext cx="8871045" cy="3600986"/>
          </a:xfrm>
          <a:prstGeom prst="rect">
            <a:avLst/>
          </a:prstGeom>
          <a:noFill/>
        </p:spPr>
        <p:txBody>
          <a:bodyPr wrap="square" rtlCol="0">
            <a:spAutoFit/>
          </a:bodyPr>
          <a:lstStyle/>
          <a:p>
            <a:r>
              <a:rPr lang="en-GB" sz="2800" b="1" dirty="0" smtClean="0">
                <a:latin typeface="Baskerville Old Face" panose="02020602080505020303" pitchFamily="18" charset="0"/>
              </a:rPr>
              <a:t>P – </a:t>
            </a:r>
            <a:r>
              <a:rPr lang="en-GB" sz="2000" dirty="0" smtClean="0">
                <a:latin typeface="Baskerville Old Face" panose="02020602080505020303" pitchFamily="18" charset="0"/>
              </a:rPr>
              <a:t>Political – ownership of the land.</a:t>
            </a:r>
            <a:r>
              <a:rPr lang="en-GB" sz="2800" b="1" dirty="0" smtClean="0">
                <a:latin typeface="Baskerville Old Face" panose="02020602080505020303" pitchFamily="18" charset="0"/>
              </a:rPr>
              <a:t> </a:t>
            </a:r>
          </a:p>
          <a:p>
            <a:r>
              <a:rPr lang="en-GB" sz="2800" b="1" dirty="0" smtClean="0">
                <a:latin typeface="Baskerville Old Face" panose="02020602080505020303" pitchFamily="18" charset="0"/>
              </a:rPr>
              <a:t>E – </a:t>
            </a:r>
            <a:r>
              <a:rPr lang="en-GB" sz="2000" dirty="0" smtClean="0">
                <a:latin typeface="Baskerville Old Face" panose="02020602080505020303" pitchFamily="18" charset="0"/>
              </a:rPr>
              <a:t>Economic – any funding that would be there to repair the site and develop visitor amenities like a car park and visitor centre.</a:t>
            </a:r>
            <a:endParaRPr lang="en-GB" sz="2800" b="1" dirty="0" smtClean="0">
              <a:latin typeface="Baskerville Old Face" panose="02020602080505020303" pitchFamily="18" charset="0"/>
            </a:endParaRPr>
          </a:p>
          <a:p>
            <a:r>
              <a:rPr lang="en-GB" sz="2800" b="1" dirty="0" smtClean="0">
                <a:latin typeface="Baskerville Old Face" panose="02020602080505020303" pitchFamily="18" charset="0"/>
              </a:rPr>
              <a:t>S – </a:t>
            </a:r>
            <a:r>
              <a:rPr lang="en-GB" sz="2000" dirty="0" err="1" smtClean="0">
                <a:latin typeface="Baskerville Old Face" panose="02020602080505020303" pitchFamily="18" charset="0"/>
              </a:rPr>
              <a:t>Sociocultural</a:t>
            </a:r>
            <a:r>
              <a:rPr lang="en-GB" sz="2000" dirty="0" smtClean="0">
                <a:latin typeface="Baskerville Old Face" panose="02020602080505020303" pitchFamily="18" charset="0"/>
              </a:rPr>
              <a:t> – integration of the local community to help run the site and to develop an interest in the local history of the area.</a:t>
            </a:r>
            <a:endParaRPr lang="en-GB" sz="2800" b="1" dirty="0" smtClean="0">
              <a:latin typeface="Baskerville Old Face" panose="02020602080505020303" pitchFamily="18" charset="0"/>
            </a:endParaRPr>
          </a:p>
          <a:p>
            <a:r>
              <a:rPr lang="en-GB" sz="2800" b="1" dirty="0" smtClean="0">
                <a:latin typeface="Baskerville Old Face" panose="02020602080505020303" pitchFamily="18" charset="0"/>
              </a:rPr>
              <a:t>T – </a:t>
            </a:r>
            <a:r>
              <a:rPr lang="en-GB" sz="2000" dirty="0" smtClean="0">
                <a:latin typeface="Baskerville Old Face" panose="02020602080505020303" pitchFamily="18" charset="0"/>
              </a:rPr>
              <a:t>Technological – making the site accessible for people with limited mobility as well as site or hearing loss.</a:t>
            </a:r>
            <a:endParaRPr lang="en-GB" sz="2800" b="1" dirty="0" smtClean="0">
              <a:latin typeface="Baskerville Old Face" panose="02020602080505020303" pitchFamily="18" charset="0"/>
            </a:endParaRPr>
          </a:p>
          <a:p>
            <a:r>
              <a:rPr lang="en-GB" sz="2800" b="1" dirty="0" smtClean="0">
                <a:latin typeface="Baskerville Old Face" panose="02020602080505020303" pitchFamily="18" charset="0"/>
              </a:rPr>
              <a:t>L – </a:t>
            </a:r>
            <a:r>
              <a:rPr lang="en-GB" sz="2000" dirty="0" smtClean="0">
                <a:latin typeface="Baskerville Old Face" panose="02020602080505020303" pitchFamily="18" charset="0"/>
              </a:rPr>
              <a:t>Legal – ownership of the land.</a:t>
            </a:r>
            <a:endParaRPr lang="en-GB" sz="2800" b="1" dirty="0" smtClean="0">
              <a:latin typeface="Baskerville Old Face" panose="02020602080505020303" pitchFamily="18" charset="0"/>
            </a:endParaRPr>
          </a:p>
          <a:p>
            <a:r>
              <a:rPr lang="en-GB" sz="2800" b="1" dirty="0" smtClean="0">
                <a:latin typeface="Baskerville Old Face" panose="02020602080505020303" pitchFamily="18" charset="0"/>
              </a:rPr>
              <a:t>E – </a:t>
            </a:r>
            <a:r>
              <a:rPr lang="en-GB" sz="2000" dirty="0" smtClean="0">
                <a:latin typeface="Baskerville Old Face" panose="02020602080505020303" pitchFamily="18" charset="0"/>
              </a:rPr>
              <a:t>Environmental/</a:t>
            </a:r>
            <a:r>
              <a:rPr lang="en-GB" sz="2000" dirty="0" err="1" smtClean="0">
                <a:latin typeface="Baskerville Old Face" panose="02020602080505020303" pitchFamily="18" charset="0"/>
              </a:rPr>
              <a:t>Sustainabiliy</a:t>
            </a:r>
            <a:r>
              <a:rPr lang="en-GB" sz="2000" dirty="0" smtClean="0">
                <a:latin typeface="Baskerville Old Face" panose="02020602080505020303" pitchFamily="18" charset="0"/>
              </a:rPr>
              <a:t> – the site has a growth of Japanese Knotweed.</a:t>
            </a:r>
            <a:endParaRPr lang="en-GB" sz="2800" b="1" dirty="0">
              <a:latin typeface="Baskerville Old Face" panose="02020602080505020303" pitchFamily="18" charset="0"/>
            </a:endParaRPr>
          </a:p>
        </p:txBody>
      </p:sp>
    </p:spTree>
    <p:extLst>
      <p:ext uri="{BB962C8B-B14F-4D97-AF65-F5344CB8AC3E}">
        <p14:creationId xmlns="" xmlns:p14="http://schemas.microsoft.com/office/powerpoint/2010/main" val="42553553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30054" y="327546"/>
            <a:ext cx="6237027" cy="523220"/>
          </a:xfrm>
          <a:prstGeom prst="rect">
            <a:avLst/>
          </a:prstGeom>
          <a:noFill/>
        </p:spPr>
        <p:txBody>
          <a:bodyPr wrap="square" rtlCol="0">
            <a:spAutoFit/>
          </a:bodyPr>
          <a:lstStyle/>
          <a:p>
            <a:r>
              <a:rPr lang="en-GB" sz="2800" b="1" u="sng" dirty="0" smtClean="0">
                <a:latin typeface="Baskerville Old Face" panose="02020602080505020303" pitchFamily="18" charset="0"/>
              </a:rPr>
              <a:t>How can we tackle these challenges?</a:t>
            </a:r>
            <a:endParaRPr lang="en-GB" sz="2800" b="1" u="sng" dirty="0">
              <a:latin typeface="Baskerville Old Face" panose="02020602080505020303" pitchFamily="18" charset="0"/>
            </a:endParaRPr>
          </a:p>
        </p:txBody>
      </p:sp>
      <p:sp>
        <p:nvSpPr>
          <p:cNvPr id="3" name="TextBox 2"/>
          <p:cNvSpPr txBox="1"/>
          <p:nvPr/>
        </p:nvSpPr>
        <p:spPr>
          <a:xfrm>
            <a:off x="1181003" y="1092762"/>
            <a:ext cx="9444250" cy="5509200"/>
          </a:xfrm>
          <a:prstGeom prst="rect">
            <a:avLst/>
          </a:prstGeom>
          <a:noFill/>
        </p:spPr>
        <p:txBody>
          <a:bodyPr wrap="square" rtlCol="0">
            <a:spAutoFit/>
          </a:bodyPr>
          <a:lstStyle/>
          <a:p>
            <a:r>
              <a:rPr lang="en-GB" sz="2800" b="1" dirty="0" smtClean="0">
                <a:latin typeface="Baskerville Old Face" panose="02020602080505020303" pitchFamily="18" charset="0"/>
              </a:rPr>
              <a:t>P – </a:t>
            </a:r>
            <a:r>
              <a:rPr lang="en-GB" sz="2000" dirty="0" smtClean="0">
                <a:latin typeface="Baskerville Old Face" panose="02020602080505020303" pitchFamily="18" charset="0"/>
              </a:rPr>
              <a:t>as previously mentioned, the Western Power Distribution company gifted the land to the group in order to develop the site.</a:t>
            </a:r>
            <a:r>
              <a:rPr lang="en-GB" sz="2400" b="1" dirty="0" smtClean="0">
                <a:latin typeface="Baskerville Old Face" panose="02020602080505020303" pitchFamily="18" charset="0"/>
              </a:rPr>
              <a:t> </a:t>
            </a:r>
            <a:endParaRPr lang="en-GB" sz="2800" b="1" dirty="0" smtClean="0">
              <a:latin typeface="Baskerville Old Face" panose="02020602080505020303" pitchFamily="18" charset="0"/>
            </a:endParaRPr>
          </a:p>
          <a:p>
            <a:r>
              <a:rPr lang="en-GB" sz="2800" b="1" dirty="0" smtClean="0">
                <a:latin typeface="Baskerville Old Face" panose="02020602080505020303" pitchFamily="18" charset="0"/>
              </a:rPr>
              <a:t>E – </a:t>
            </a:r>
            <a:r>
              <a:rPr lang="en-GB" sz="2000" dirty="0" smtClean="0">
                <a:latin typeface="Baskerville Old Face" panose="02020602080505020303" pitchFamily="18" charset="0"/>
              </a:rPr>
              <a:t>there are many ways we could go about to get funding, one way could be funding from the National Lottery Fund, in order to help with the </a:t>
            </a:r>
            <a:r>
              <a:rPr lang="en-GB" sz="2000" dirty="0" err="1" smtClean="0">
                <a:latin typeface="Baskerville Old Face" panose="02020602080505020303" pitchFamily="18" charset="0"/>
              </a:rPr>
              <a:t>intial</a:t>
            </a:r>
            <a:r>
              <a:rPr lang="en-GB" sz="2000" dirty="0" smtClean="0">
                <a:latin typeface="Baskerville Old Face" panose="02020602080505020303" pitchFamily="18" charset="0"/>
              </a:rPr>
              <a:t> repairs and additions to the site </a:t>
            </a:r>
            <a:endParaRPr lang="en-GB" sz="2800" b="1" dirty="0" smtClean="0">
              <a:latin typeface="Baskerville Old Face" panose="02020602080505020303" pitchFamily="18" charset="0"/>
            </a:endParaRPr>
          </a:p>
          <a:p>
            <a:r>
              <a:rPr lang="en-GB" sz="2800" b="1" dirty="0" smtClean="0">
                <a:latin typeface="Baskerville Old Face" panose="02020602080505020303" pitchFamily="18" charset="0"/>
              </a:rPr>
              <a:t>S – </a:t>
            </a:r>
            <a:r>
              <a:rPr lang="en-GB" sz="2000" dirty="0" smtClean="0">
                <a:latin typeface="Baskerville Old Face" panose="02020602080505020303" pitchFamily="18" charset="0"/>
              </a:rPr>
              <a:t>integration of the local community could be included by advertisements in a local newspaper, as well as an organised meeting with the community members to discuss potential volunteers.</a:t>
            </a:r>
            <a:endParaRPr lang="en-GB" sz="2800" b="1" dirty="0" smtClean="0">
              <a:latin typeface="Baskerville Old Face" panose="02020602080505020303" pitchFamily="18" charset="0"/>
            </a:endParaRPr>
          </a:p>
          <a:p>
            <a:r>
              <a:rPr lang="en-GB" sz="2800" b="1" dirty="0" smtClean="0">
                <a:latin typeface="Baskerville Old Face" panose="02020602080505020303" pitchFamily="18" charset="0"/>
              </a:rPr>
              <a:t>T – </a:t>
            </a:r>
            <a:r>
              <a:rPr lang="en-GB" sz="2000" dirty="0" smtClean="0">
                <a:latin typeface="Baskerville Old Face" panose="02020602080505020303" pitchFamily="18" charset="0"/>
              </a:rPr>
              <a:t>the provision of wheelchair access, as well as any information displayed to also be included in Braille or to have an audio set to describe the site as interactively as possible.</a:t>
            </a:r>
            <a:endParaRPr lang="en-GB" sz="2800" b="1" dirty="0" smtClean="0">
              <a:latin typeface="Baskerville Old Face" panose="02020602080505020303" pitchFamily="18" charset="0"/>
            </a:endParaRPr>
          </a:p>
          <a:p>
            <a:r>
              <a:rPr lang="en-GB" sz="2800" b="1" dirty="0" smtClean="0">
                <a:latin typeface="Baskerville Old Face" panose="02020602080505020303" pitchFamily="18" charset="0"/>
              </a:rPr>
              <a:t>L – </a:t>
            </a:r>
            <a:r>
              <a:rPr lang="en-GB" sz="2000" dirty="0" smtClean="0">
                <a:latin typeface="Baskerville Old Face" panose="02020602080505020303" pitchFamily="18" charset="0"/>
              </a:rPr>
              <a:t>gifted land, also to ensure that any repairs to the site does not interfere with the power lines and any mains water pipes for the local houses around the site, as well as for Western Power Distribution, which is located opposite the road from the site.</a:t>
            </a:r>
            <a:endParaRPr lang="en-GB" sz="2800" b="1" dirty="0" smtClean="0">
              <a:latin typeface="Baskerville Old Face" panose="02020602080505020303" pitchFamily="18" charset="0"/>
            </a:endParaRPr>
          </a:p>
          <a:p>
            <a:r>
              <a:rPr lang="en-GB" sz="2800" b="1" dirty="0" smtClean="0">
                <a:latin typeface="Baskerville Old Face" panose="02020602080505020303" pitchFamily="18" charset="0"/>
              </a:rPr>
              <a:t>E – </a:t>
            </a:r>
            <a:r>
              <a:rPr lang="en-GB" sz="2000" dirty="0" smtClean="0">
                <a:latin typeface="Baskerville Old Face" panose="02020602080505020303" pitchFamily="18" charset="0"/>
              </a:rPr>
              <a:t>not much can be done to remove completely Japanese Knotweed, but it can be controlled with a strong plant killer, but we would have to ensure that there is minimal damage being done to local wildlife as well.</a:t>
            </a:r>
            <a:endParaRPr lang="en-GB" sz="2800" b="1" dirty="0">
              <a:latin typeface="Baskerville Old Face" panose="02020602080505020303" pitchFamily="18" charset="0"/>
            </a:endParaRPr>
          </a:p>
        </p:txBody>
      </p:sp>
    </p:spTree>
    <p:extLst>
      <p:ext uri="{BB962C8B-B14F-4D97-AF65-F5344CB8AC3E}">
        <p14:creationId xmlns="" xmlns:p14="http://schemas.microsoft.com/office/powerpoint/2010/main" val="39644674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20872" y="272955"/>
            <a:ext cx="5540991" cy="523220"/>
          </a:xfrm>
          <a:prstGeom prst="rect">
            <a:avLst/>
          </a:prstGeom>
          <a:noFill/>
        </p:spPr>
        <p:txBody>
          <a:bodyPr wrap="square" rtlCol="0">
            <a:spAutoFit/>
          </a:bodyPr>
          <a:lstStyle/>
          <a:p>
            <a:r>
              <a:rPr lang="en-GB" sz="2800" b="1" u="sng" dirty="0" smtClean="0">
                <a:latin typeface="Baskerville Old Face" panose="02020602080505020303" pitchFamily="18" charset="0"/>
              </a:rPr>
              <a:t>Further development – facilities.</a:t>
            </a:r>
            <a:endParaRPr lang="en-GB" sz="2800" b="1" u="sng" dirty="0">
              <a:latin typeface="Baskerville Old Face" panose="02020602080505020303" pitchFamily="18" charset="0"/>
            </a:endParaRPr>
          </a:p>
        </p:txBody>
      </p:sp>
      <p:pic>
        <p:nvPicPr>
          <p:cNvPr id="3" name="Picture 2"/>
          <p:cNvPicPr>
            <a:picLocks noChangeAspect="1"/>
          </p:cNvPicPr>
          <p:nvPr/>
        </p:nvPicPr>
        <p:blipFill rotWithShape="1">
          <a:blip r:embed="rId2"/>
          <a:srcRect l="22601" t="29652" r="35026" b="7939"/>
          <a:stretch/>
        </p:blipFill>
        <p:spPr>
          <a:xfrm>
            <a:off x="378372" y="1259407"/>
            <a:ext cx="4950373" cy="3970769"/>
          </a:xfrm>
          <a:prstGeom prst="rect">
            <a:avLst/>
          </a:prstGeom>
        </p:spPr>
      </p:pic>
      <p:sp>
        <p:nvSpPr>
          <p:cNvPr id="4" name="TextBox 3"/>
          <p:cNvSpPr txBox="1"/>
          <p:nvPr/>
        </p:nvSpPr>
        <p:spPr>
          <a:xfrm>
            <a:off x="6038193" y="1561230"/>
            <a:ext cx="5202620" cy="4339650"/>
          </a:xfrm>
          <a:prstGeom prst="rect">
            <a:avLst/>
          </a:prstGeom>
          <a:noFill/>
        </p:spPr>
        <p:txBody>
          <a:bodyPr wrap="square" rtlCol="0">
            <a:spAutoFit/>
          </a:bodyPr>
          <a:lstStyle/>
          <a:p>
            <a:pPr marL="342900" indent="-342900">
              <a:buFont typeface="+mj-lt"/>
              <a:buAutoNum type="arabicPeriod"/>
            </a:pPr>
            <a:r>
              <a:rPr lang="en-GB" sz="2000" dirty="0" smtClean="0">
                <a:latin typeface="Baskerville Old Face" pitchFamily="18" charset="0"/>
              </a:rPr>
              <a:t>Development of a car park on the section in the blue circle.</a:t>
            </a:r>
          </a:p>
          <a:p>
            <a:pPr marL="342900" indent="-342900">
              <a:buFont typeface="+mj-lt"/>
              <a:buAutoNum type="arabicPeriod"/>
            </a:pPr>
            <a:r>
              <a:rPr lang="en-GB" sz="2000" dirty="0" smtClean="0">
                <a:latin typeface="Baskerville Old Face" pitchFamily="18" charset="0"/>
              </a:rPr>
              <a:t>Expand the car park and the site into the field, to make room for a small visitor centre. </a:t>
            </a:r>
          </a:p>
          <a:p>
            <a:pPr marL="342900" indent="-342900">
              <a:buFont typeface="+mj-lt"/>
              <a:buAutoNum type="arabicPeriod"/>
            </a:pPr>
            <a:r>
              <a:rPr lang="en-GB" sz="2000" dirty="0" smtClean="0">
                <a:latin typeface="Baskerville Old Face" pitchFamily="18" charset="0"/>
              </a:rPr>
              <a:t>Ensure the road into the site is well kept , rely on local government for this upkeep.</a:t>
            </a:r>
          </a:p>
          <a:p>
            <a:pPr marL="342900" indent="-342900">
              <a:buFont typeface="+mj-lt"/>
              <a:buAutoNum type="arabicPeriod"/>
            </a:pPr>
            <a:r>
              <a:rPr lang="en-GB" sz="2000" dirty="0" smtClean="0">
                <a:latin typeface="Baskerville Old Face" pitchFamily="18" charset="0"/>
              </a:rPr>
              <a:t>The shelters themselves are in need of a major refurbishment, as parts are corroded, and we would also need to possibly remove some of the hedge to show the shelters, we would have a limited view of them as they are believed to be mostly buried beneath the road,</a:t>
            </a:r>
          </a:p>
          <a:p>
            <a:pPr marL="342900" indent="-342900"/>
            <a:endParaRPr lang="en-GB" dirty="0" smtClean="0">
              <a:latin typeface="Baskerville Old Face" pitchFamily="18" charset="0"/>
            </a:endParaRPr>
          </a:p>
          <a:p>
            <a:pPr marL="342900" indent="-342900">
              <a:buFont typeface="+mj-lt"/>
              <a:buAutoNum type="arabicPeriod"/>
            </a:pPr>
            <a:endParaRPr lang="en-GB" dirty="0" smtClean="0">
              <a:latin typeface="Baskerville Old Face" pitchFamily="18" charset="0"/>
            </a:endParaRPr>
          </a:p>
        </p:txBody>
      </p:sp>
      <p:sp>
        <p:nvSpPr>
          <p:cNvPr id="5" name="Oval 4"/>
          <p:cNvSpPr/>
          <p:nvPr/>
        </p:nvSpPr>
        <p:spPr>
          <a:xfrm>
            <a:off x="2506717" y="1198179"/>
            <a:ext cx="1655380" cy="819807"/>
          </a:xfrm>
          <a:prstGeom prst="ellipse">
            <a:avLst/>
          </a:prstGeom>
          <a:no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002060"/>
              </a:solidFill>
            </a:endParaRPr>
          </a:p>
        </p:txBody>
      </p:sp>
    </p:spTree>
    <p:extLst>
      <p:ext uri="{BB962C8B-B14F-4D97-AF65-F5344CB8AC3E}">
        <p14:creationId xmlns="" xmlns:p14="http://schemas.microsoft.com/office/powerpoint/2010/main" val="15601030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75464" y="354842"/>
            <a:ext cx="6373504" cy="523220"/>
          </a:xfrm>
          <a:prstGeom prst="rect">
            <a:avLst/>
          </a:prstGeom>
          <a:noFill/>
        </p:spPr>
        <p:txBody>
          <a:bodyPr wrap="square" rtlCol="0">
            <a:spAutoFit/>
          </a:bodyPr>
          <a:lstStyle/>
          <a:p>
            <a:r>
              <a:rPr lang="en-GB" sz="2800" b="1" u="sng" dirty="0" smtClean="0">
                <a:latin typeface="Baskerville Old Face" panose="02020602080505020303" pitchFamily="18" charset="0"/>
              </a:rPr>
              <a:t>Further development – remarketing?</a:t>
            </a:r>
            <a:endParaRPr lang="en-GB" sz="2800" b="1" u="sng" dirty="0">
              <a:latin typeface="Baskerville Old Face" panose="02020602080505020303" pitchFamily="18" charset="0"/>
            </a:endParaRPr>
          </a:p>
        </p:txBody>
      </p:sp>
      <p:sp>
        <p:nvSpPr>
          <p:cNvPr id="3" name="TextBox 2"/>
          <p:cNvSpPr txBox="1"/>
          <p:nvPr/>
        </p:nvSpPr>
        <p:spPr>
          <a:xfrm>
            <a:off x="1277007" y="1860331"/>
            <a:ext cx="9601200" cy="3477875"/>
          </a:xfrm>
          <a:prstGeom prst="rect">
            <a:avLst/>
          </a:prstGeom>
          <a:noFill/>
        </p:spPr>
        <p:txBody>
          <a:bodyPr wrap="square" rtlCol="0">
            <a:spAutoFit/>
          </a:bodyPr>
          <a:lstStyle/>
          <a:p>
            <a:r>
              <a:rPr lang="en-GB" sz="2000" dirty="0" smtClean="0">
                <a:latin typeface="Baskerville Old Face" pitchFamily="18" charset="0"/>
              </a:rPr>
              <a:t>Remarketing the site to larger groups would present many different disadvantages to the site :</a:t>
            </a:r>
          </a:p>
          <a:p>
            <a:endParaRPr lang="en-GB" sz="2000" dirty="0" smtClean="0">
              <a:latin typeface="Baskerville Old Face" pitchFamily="18" charset="0"/>
            </a:endParaRPr>
          </a:p>
          <a:p>
            <a:pPr marL="342900" indent="-342900">
              <a:buFont typeface="+mj-lt"/>
              <a:buAutoNum type="arabicPeriod"/>
            </a:pPr>
            <a:r>
              <a:rPr lang="en-GB" sz="2000" dirty="0" smtClean="0">
                <a:latin typeface="Baskerville Old Face" pitchFamily="18" charset="0"/>
              </a:rPr>
              <a:t>Site size, only a small number would be able to go inside the shelters at any time.</a:t>
            </a:r>
          </a:p>
          <a:p>
            <a:pPr marL="342900" indent="-342900">
              <a:buFont typeface="+mj-lt"/>
              <a:buAutoNum type="arabicPeriod"/>
            </a:pPr>
            <a:r>
              <a:rPr lang="en-GB" sz="2000" dirty="0" smtClean="0">
                <a:latin typeface="Baskerville Old Face" pitchFamily="18" charset="0"/>
              </a:rPr>
              <a:t>Car parking, would be limited as well, as there is not a large space for there to hold lots of cars.</a:t>
            </a:r>
          </a:p>
          <a:p>
            <a:pPr marL="342900" indent="-342900">
              <a:buFont typeface="+mj-lt"/>
              <a:buAutoNum type="arabicPeriod"/>
            </a:pPr>
            <a:r>
              <a:rPr lang="en-GB" sz="2000" dirty="0" smtClean="0">
                <a:latin typeface="Baskerville Old Face" pitchFamily="18" charset="0"/>
              </a:rPr>
              <a:t>The road, there is only one main road to and from the site, which is used daily by the locals, and it would not be able to handle a large influx of cars unless it is extended.</a:t>
            </a:r>
          </a:p>
          <a:p>
            <a:pPr marL="342900" indent="-342900">
              <a:buFont typeface="+mj-lt"/>
              <a:buAutoNum type="arabicPeriod"/>
            </a:pPr>
            <a:r>
              <a:rPr lang="en-GB" sz="2000" dirty="0" smtClean="0">
                <a:latin typeface="Baskerville Old Face" pitchFamily="18" charset="0"/>
              </a:rPr>
              <a:t>Road extension, could interfere with power and water lines of the houses around the site.</a:t>
            </a:r>
          </a:p>
          <a:p>
            <a:pPr marL="342900" indent="-342900">
              <a:buFont typeface="+mj-lt"/>
              <a:buAutoNum type="arabicPeriod"/>
            </a:pPr>
            <a:r>
              <a:rPr lang="en-GB" sz="2000" dirty="0" smtClean="0">
                <a:latin typeface="Baskerville Old Face" pitchFamily="18" charset="0"/>
              </a:rPr>
              <a:t>Location, it is quite rural and hard to access, and may only be frequented by the locals and school children within the area.</a:t>
            </a:r>
          </a:p>
          <a:p>
            <a:pPr marL="342900" indent="-342900">
              <a:buFont typeface="+mj-lt"/>
              <a:buAutoNum type="arabicPeriod"/>
            </a:pPr>
            <a:r>
              <a:rPr lang="en-GB" sz="2000" dirty="0" smtClean="0">
                <a:latin typeface="Baskerville Old Face" pitchFamily="18" charset="0"/>
              </a:rPr>
              <a:t>Integration with any town festivals, such as our annual Boar Festival.</a:t>
            </a:r>
          </a:p>
        </p:txBody>
      </p:sp>
    </p:spTree>
    <p:extLst>
      <p:ext uri="{BB962C8B-B14F-4D97-AF65-F5344CB8AC3E}">
        <p14:creationId xmlns="" xmlns:p14="http://schemas.microsoft.com/office/powerpoint/2010/main" val="31640988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712192" y="327546"/>
            <a:ext cx="4926841" cy="523220"/>
          </a:xfrm>
          <a:prstGeom prst="rect">
            <a:avLst/>
          </a:prstGeom>
          <a:noFill/>
        </p:spPr>
        <p:txBody>
          <a:bodyPr wrap="square" rtlCol="0">
            <a:spAutoFit/>
          </a:bodyPr>
          <a:lstStyle/>
          <a:p>
            <a:r>
              <a:rPr lang="en-GB" sz="2800" b="1" u="sng" dirty="0" smtClean="0">
                <a:latin typeface="Baskerville Old Face" panose="02020602080505020303" pitchFamily="18" charset="0"/>
              </a:rPr>
              <a:t>How to attract visitors?</a:t>
            </a:r>
            <a:endParaRPr lang="en-GB" sz="2800" b="1" u="sng" dirty="0">
              <a:latin typeface="Baskerville Old Face" panose="02020602080505020303" pitchFamily="18" charset="0"/>
            </a:endParaRPr>
          </a:p>
        </p:txBody>
      </p:sp>
      <p:sp>
        <p:nvSpPr>
          <p:cNvPr id="3" name="TextBox 2"/>
          <p:cNvSpPr txBox="1"/>
          <p:nvPr/>
        </p:nvSpPr>
        <p:spPr>
          <a:xfrm>
            <a:off x="1040524" y="1734207"/>
            <a:ext cx="10326414" cy="4093428"/>
          </a:xfrm>
          <a:prstGeom prst="rect">
            <a:avLst/>
          </a:prstGeom>
          <a:noFill/>
        </p:spPr>
        <p:txBody>
          <a:bodyPr wrap="square" rtlCol="0">
            <a:spAutoFit/>
          </a:bodyPr>
          <a:lstStyle/>
          <a:p>
            <a:r>
              <a:rPr lang="en-GB" sz="2000" dirty="0" smtClean="0">
                <a:latin typeface="Baskerville Old Face" pitchFamily="18" charset="0"/>
              </a:rPr>
              <a:t>We would have to look at attracting different groups :</a:t>
            </a:r>
          </a:p>
          <a:p>
            <a:endParaRPr lang="en-GB" sz="2000" dirty="0" smtClean="0">
              <a:latin typeface="Baskerville Old Face" pitchFamily="18" charset="0"/>
            </a:endParaRPr>
          </a:p>
          <a:p>
            <a:r>
              <a:rPr lang="en-GB" sz="2000" dirty="0" smtClean="0">
                <a:latin typeface="Baskerville Old Face" pitchFamily="18" charset="0"/>
              </a:rPr>
              <a:t>Young people – look at integrating the history of the shelter with their own family </a:t>
            </a:r>
            <a:r>
              <a:rPr lang="en-GB" sz="2000" dirty="0" smtClean="0">
                <a:latin typeface="Baskerville Old Face" pitchFamily="18" charset="0"/>
              </a:rPr>
              <a:t>histories and work with local schools to provide some information.</a:t>
            </a:r>
          </a:p>
          <a:p>
            <a:endParaRPr lang="en-GB" sz="2000" dirty="0" smtClean="0">
              <a:latin typeface="Baskerville Old Face" pitchFamily="18" charset="0"/>
            </a:endParaRPr>
          </a:p>
          <a:p>
            <a:r>
              <a:rPr lang="en-GB" sz="2000" dirty="0" smtClean="0">
                <a:latin typeface="Baskerville Old Face" pitchFamily="18" charset="0"/>
              </a:rPr>
              <a:t>Families – provide facilities for parents with young children, also provide activities for younger </a:t>
            </a:r>
            <a:r>
              <a:rPr lang="en-GB" sz="2000" dirty="0" smtClean="0">
                <a:latin typeface="Baskerville Old Face" pitchFamily="18" charset="0"/>
              </a:rPr>
              <a:t>children.</a:t>
            </a:r>
          </a:p>
          <a:p>
            <a:endParaRPr lang="en-GB" sz="2000" dirty="0" smtClean="0">
              <a:latin typeface="Baskerville Old Face" pitchFamily="18" charset="0"/>
            </a:endParaRPr>
          </a:p>
          <a:p>
            <a:r>
              <a:rPr lang="en-GB" sz="2000" dirty="0" smtClean="0">
                <a:latin typeface="Baskerville Old Face" pitchFamily="18" charset="0"/>
              </a:rPr>
              <a:t>Adults </a:t>
            </a:r>
            <a:r>
              <a:rPr lang="en-GB" sz="2000" dirty="0" smtClean="0">
                <a:latin typeface="Baskerville Old Face" pitchFamily="18" charset="0"/>
              </a:rPr>
              <a:t>–  integrate higher education groups as well as local historians to provide workshops for people that want to discover their own links in the area.</a:t>
            </a:r>
            <a:endParaRPr lang="en-GB" sz="2000" dirty="0" smtClean="0">
              <a:latin typeface="Baskerville Old Face" pitchFamily="18" charset="0"/>
            </a:endParaRPr>
          </a:p>
          <a:p>
            <a:endParaRPr lang="en-GB" sz="2000" dirty="0" smtClean="0">
              <a:latin typeface="Baskerville Old Face" pitchFamily="18" charset="0"/>
            </a:endParaRPr>
          </a:p>
          <a:p>
            <a:r>
              <a:rPr lang="en-GB" sz="2000" dirty="0" smtClean="0">
                <a:latin typeface="Baskerville Old Face" pitchFamily="18" charset="0"/>
              </a:rPr>
              <a:t>OAP’s - </a:t>
            </a:r>
            <a:r>
              <a:rPr lang="en-GB" sz="2000" dirty="0" smtClean="0">
                <a:latin typeface="Baskerville Old Face" pitchFamily="18" charset="0"/>
              </a:rPr>
              <a:t> amenities for comfort, such as benches, a café and easy access paths would ensure that they can have access to the site for as long as </a:t>
            </a:r>
            <a:r>
              <a:rPr lang="en-GB" sz="2000" smtClean="0">
                <a:latin typeface="Baskerville Old Face" pitchFamily="18" charset="0"/>
              </a:rPr>
              <a:t>they require.</a:t>
            </a:r>
            <a:endParaRPr lang="en-GB" sz="2000" dirty="0">
              <a:latin typeface="Baskerville Old Face" pitchFamily="18" charset="0"/>
            </a:endParaRPr>
          </a:p>
        </p:txBody>
      </p:sp>
    </p:spTree>
    <p:extLst>
      <p:ext uri="{BB962C8B-B14F-4D97-AF65-F5344CB8AC3E}">
        <p14:creationId xmlns="" xmlns:p14="http://schemas.microsoft.com/office/powerpoint/2010/main" val="4230354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12442" y="327547"/>
            <a:ext cx="4339988" cy="523220"/>
          </a:xfrm>
          <a:prstGeom prst="rect">
            <a:avLst/>
          </a:prstGeom>
          <a:noFill/>
        </p:spPr>
        <p:txBody>
          <a:bodyPr wrap="square" rtlCol="0">
            <a:spAutoFit/>
          </a:bodyPr>
          <a:lstStyle/>
          <a:p>
            <a:r>
              <a:rPr lang="en-GB" sz="2800" b="1" u="sng" dirty="0" smtClean="0">
                <a:latin typeface="Baskerville Old Face" panose="02020602080505020303" pitchFamily="18" charset="0"/>
              </a:rPr>
              <a:t>How to raise income?</a:t>
            </a:r>
            <a:endParaRPr lang="en-GB" sz="2800" b="1" u="sng" dirty="0">
              <a:latin typeface="Baskerville Old Face" panose="02020602080505020303" pitchFamily="18" charset="0"/>
            </a:endParaRPr>
          </a:p>
        </p:txBody>
      </p:sp>
      <p:sp>
        <p:nvSpPr>
          <p:cNvPr id="3" name="TextBox 2"/>
          <p:cNvSpPr txBox="1"/>
          <p:nvPr/>
        </p:nvSpPr>
        <p:spPr>
          <a:xfrm>
            <a:off x="1150882" y="1671145"/>
            <a:ext cx="10421007" cy="3170099"/>
          </a:xfrm>
          <a:prstGeom prst="rect">
            <a:avLst/>
          </a:prstGeom>
          <a:noFill/>
        </p:spPr>
        <p:txBody>
          <a:bodyPr wrap="square" rtlCol="0">
            <a:spAutoFit/>
          </a:bodyPr>
          <a:lstStyle/>
          <a:p>
            <a:r>
              <a:rPr lang="en-GB" sz="2000" dirty="0" smtClean="0">
                <a:latin typeface="Baskerville Old Face" pitchFamily="18" charset="0"/>
              </a:rPr>
              <a:t>There are a few ways in which we could raise any income for funding the site :</a:t>
            </a:r>
          </a:p>
          <a:p>
            <a:endParaRPr lang="en-GB" sz="2000" dirty="0" smtClean="0">
              <a:latin typeface="Baskerville Old Face" pitchFamily="18" charset="0"/>
            </a:endParaRPr>
          </a:p>
          <a:p>
            <a:endParaRPr lang="en-GB" sz="2000" dirty="0" smtClean="0">
              <a:latin typeface="Baskerville Old Face" pitchFamily="18" charset="0"/>
            </a:endParaRPr>
          </a:p>
          <a:p>
            <a:pPr marL="457200" indent="-457200">
              <a:buFont typeface="+mj-lt"/>
              <a:buAutoNum type="arabicPeriod"/>
            </a:pPr>
            <a:r>
              <a:rPr lang="en-GB" sz="2000" dirty="0" smtClean="0">
                <a:latin typeface="Baskerville Old Face" pitchFamily="18" charset="0"/>
              </a:rPr>
              <a:t>Apply for funding from a scheme such as The National Lottery Fund.</a:t>
            </a:r>
          </a:p>
          <a:p>
            <a:pPr marL="457200" indent="-457200">
              <a:buFont typeface="+mj-lt"/>
              <a:buAutoNum type="arabicPeriod"/>
            </a:pPr>
            <a:endParaRPr lang="en-GB" sz="2000" dirty="0" smtClean="0">
              <a:latin typeface="Baskerville Old Face" pitchFamily="18" charset="0"/>
            </a:endParaRPr>
          </a:p>
          <a:p>
            <a:pPr marL="457200" indent="-457200">
              <a:buFont typeface="+mj-lt"/>
              <a:buAutoNum type="arabicPeriod"/>
            </a:pPr>
            <a:r>
              <a:rPr lang="en-GB" sz="2000" dirty="0" smtClean="0">
                <a:latin typeface="Baskerville Old Face" pitchFamily="18" charset="0"/>
              </a:rPr>
              <a:t>Receive funding from the Communities First group.</a:t>
            </a:r>
          </a:p>
          <a:p>
            <a:pPr marL="457200" indent="-457200">
              <a:buFont typeface="+mj-lt"/>
              <a:buAutoNum type="arabicPeriod"/>
            </a:pPr>
            <a:endParaRPr lang="en-GB" sz="2000" dirty="0" smtClean="0">
              <a:latin typeface="Baskerville Old Face" pitchFamily="18" charset="0"/>
            </a:endParaRPr>
          </a:p>
          <a:p>
            <a:pPr marL="457200" indent="-457200">
              <a:buFont typeface="+mj-lt"/>
              <a:buAutoNum type="arabicPeriod"/>
            </a:pPr>
            <a:r>
              <a:rPr lang="en-GB" sz="2000" dirty="0" smtClean="0">
                <a:latin typeface="Baskerville Old Face" pitchFamily="18" charset="0"/>
              </a:rPr>
              <a:t>Receive donations from the local residents to cover the cost of the refurbishment, like the scheme that the National Library of Wales implemented involving the miners donating a penny each towards the construction. </a:t>
            </a:r>
            <a:endParaRPr lang="en-GB" sz="2000" dirty="0">
              <a:latin typeface="Baskerville Old Face" pitchFamily="18" charset="0"/>
            </a:endParaRPr>
          </a:p>
        </p:txBody>
      </p:sp>
    </p:spTree>
    <p:extLst>
      <p:ext uri="{BB962C8B-B14F-4D97-AF65-F5344CB8AC3E}">
        <p14:creationId xmlns="" xmlns:p14="http://schemas.microsoft.com/office/powerpoint/2010/main" val="15454472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56157" y="404726"/>
            <a:ext cx="5567581" cy="523220"/>
          </a:xfrm>
          <a:prstGeom prst="rect">
            <a:avLst/>
          </a:prstGeom>
          <a:noFill/>
        </p:spPr>
        <p:txBody>
          <a:bodyPr wrap="square" rtlCol="0">
            <a:spAutoFit/>
          </a:bodyPr>
          <a:lstStyle/>
          <a:p>
            <a:r>
              <a:rPr lang="en-GB" sz="2800" b="1" u="sng" dirty="0" smtClean="0">
                <a:latin typeface="Baskerville Old Face" panose="02020602080505020303" pitchFamily="18" charset="0"/>
              </a:rPr>
              <a:t>How to preserve the heritage?</a:t>
            </a:r>
            <a:endParaRPr lang="en-GB" sz="2800" b="1" u="sng" dirty="0">
              <a:latin typeface="Baskerville Old Face" panose="02020602080505020303" pitchFamily="18" charset="0"/>
            </a:endParaRPr>
          </a:p>
        </p:txBody>
      </p:sp>
      <p:sp>
        <p:nvSpPr>
          <p:cNvPr id="3" name="TextBox 2"/>
          <p:cNvSpPr txBox="1"/>
          <p:nvPr/>
        </p:nvSpPr>
        <p:spPr>
          <a:xfrm>
            <a:off x="945931" y="1718441"/>
            <a:ext cx="10578662" cy="369332"/>
          </a:xfrm>
          <a:prstGeom prst="rect">
            <a:avLst/>
          </a:prstGeom>
          <a:noFill/>
        </p:spPr>
        <p:txBody>
          <a:bodyPr wrap="square" rtlCol="0">
            <a:spAutoFit/>
          </a:bodyPr>
          <a:lstStyle/>
          <a:p>
            <a:endParaRPr lang="en-GB">
              <a:latin typeface="Baskerville Old Face" pitchFamily="18" charset="0"/>
            </a:endParaRPr>
          </a:p>
        </p:txBody>
      </p:sp>
      <p:sp>
        <p:nvSpPr>
          <p:cNvPr id="4" name="TextBox 3"/>
          <p:cNvSpPr txBox="1"/>
          <p:nvPr/>
        </p:nvSpPr>
        <p:spPr>
          <a:xfrm>
            <a:off x="1040524" y="1828800"/>
            <a:ext cx="8907517" cy="2862322"/>
          </a:xfrm>
          <a:prstGeom prst="rect">
            <a:avLst/>
          </a:prstGeom>
          <a:noFill/>
        </p:spPr>
        <p:txBody>
          <a:bodyPr wrap="square" rtlCol="0">
            <a:spAutoFit/>
          </a:bodyPr>
          <a:lstStyle/>
          <a:p>
            <a:r>
              <a:rPr lang="en-GB" sz="2000" dirty="0" smtClean="0">
                <a:latin typeface="Baskerville Old Face" pitchFamily="18" charset="0"/>
              </a:rPr>
              <a:t>The shelters : retain as much of the original steel sheets as possible, only replace those that are corroded.</a:t>
            </a:r>
          </a:p>
          <a:p>
            <a:endParaRPr lang="en-GB" sz="2000" dirty="0" smtClean="0">
              <a:latin typeface="Baskerville Old Face" pitchFamily="18" charset="0"/>
            </a:endParaRPr>
          </a:p>
          <a:p>
            <a:r>
              <a:rPr lang="en-GB" sz="2000" dirty="0" smtClean="0">
                <a:latin typeface="Baskerville Old Face" pitchFamily="18" charset="0"/>
              </a:rPr>
              <a:t>The interior : there is nothing original inside the shelters as they are empty, in order to recreate as accurate a representation as possible, we could consult experts on Anderson shelters and recreate the fixtures.</a:t>
            </a:r>
          </a:p>
          <a:p>
            <a:endParaRPr lang="en-GB" sz="2000" dirty="0" smtClean="0">
              <a:latin typeface="Baskerville Old Face" pitchFamily="18" charset="0"/>
            </a:endParaRPr>
          </a:p>
          <a:p>
            <a:r>
              <a:rPr lang="en-GB" sz="2000" dirty="0" smtClean="0">
                <a:latin typeface="Baskerville Old Face" pitchFamily="18" charset="0"/>
              </a:rPr>
              <a:t>The exterior : most of the shelters exteriors are estimated to lie beneath the road, so there would be little in terms of the preservation we could do on this part.</a:t>
            </a:r>
            <a:endParaRPr lang="en-GB" sz="2000" dirty="0">
              <a:latin typeface="Baskerville Old Face" pitchFamily="18" charset="0"/>
            </a:endParaRPr>
          </a:p>
        </p:txBody>
      </p:sp>
    </p:spTree>
    <p:extLst>
      <p:ext uri="{BB962C8B-B14F-4D97-AF65-F5344CB8AC3E}">
        <p14:creationId xmlns="" xmlns:p14="http://schemas.microsoft.com/office/powerpoint/2010/main" val="6355345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66648" y="1213945"/>
            <a:ext cx="9758855" cy="4093428"/>
          </a:xfrm>
          <a:prstGeom prst="rect">
            <a:avLst/>
          </a:prstGeom>
          <a:noFill/>
        </p:spPr>
        <p:txBody>
          <a:bodyPr wrap="square" rtlCol="0">
            <a:spAutoFit/>
          </a:bodyPr>
          <a:lstStyle/>
          <a:p>
            <a:r>
              <a:rPr lang="en-GB" sz="2000" dirty="0" smtClean="0">
                <a:latin typeface="Baskerville Old Face" pitchFamily="18" charset="0"/>
              </a:rPr>
              <a:t>When preserving the heritage of the actual shelters, such as any original features, we could also look at preserving the heritage of the area and the locals :</a:t>
            </a:r>
          </a:p>
          <a:p>
            <a:endParaRPr lang="en-GB" sz="2000" dirty="0" smtClean="0">
              <a:latin typeface="Baskerville Old Face" pitchFamily="18" charset="0"/>
            </a:endParaRPr>
          </a:p>
          <a:p>
            <a:r>
              <a:rPr lang="en-GB" sz="2000" dirty="0" smtClean="0">
                <a:latin typeface="Baskerville Old Face" pitchFamily="18" charset="0"/>
              </a:rPr>
              <a:t>Locals – consult them for any knowledge they could have about the shelters and the area, and apply it to the shelters.</a:t>
            </a:r>
          </a:p>
          <a:p>
            <a:endParaRPr lang="en-GB" sz="2000" dirty="0" smtClean="0">
              <a:latin typeface="Baskerville Old Face" pitchFamily="18" charset="0"/>
            </a:endParaRPr>
          </a:p>
          <a:p>
            <a:r>
              <a:rPr lang="en-GB" sz="2000" dirty="0" smtClean="0">
                <a:latin typeface="Baskerville Old Face" pitchFamily="18" charset="0"/>
              </a:rPr>
              <a:t>Community – keep the site up to date with the community and promote it alongside festivals and other town events.</a:t>
            </a:r>
          </a:p>
          <a:p>
            <a:endParaRPr lang="en-GB" sz="2000" dirty="0" smtClean="0">
              <a:latin typeface="Baskerville Old Face" pitchFamily="18" charset="0"/>
            </a:endParaRPr>
          </a:p>
          <a:p>
            <a:r>
              <a:rPr lang="en-GB" sz="2000" dirty="0" smtClean="0">
                <a:latin typeface="Baskerville Old Face" pitchFamily="18" charset="0"/>
              </a:rPr>
              <a:t>Wider area – advertise information in local newspapers and TV advertisements, to keep interest at a local manageable amount, as the site is quite small.</a:t>
            </a:r>
          </a:p>
          <a:p>
            <a:endParaRPr lang="en-GB" sz="2000" dirty="0" smtClean="0">
              <a:latin typeface="Baskerville Old Face" pitchFamily="18" charset="0"/>
            </a:endParaRPr>
          </a:p>
          <a:p>
            <a:endParaRPr lang="en-GB" sz="2000" dirty="0">
              <a:latin typeface="Baskerville Old Face"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449170" y="409433"/>
            <a:ext cx="3493827" cy="523220"/>
          </a:xfrm>
          <a:prstGeom prst="rect">
            <a:avLst/>
          </a:prstGeom>
          <a:noFill/>
        </p:spPr>
        <p:txBody>
          <a:bodyPr wrap="square" rtlCol="0">
            <a:spAutoFit/>
          </a:bodyPr>
          <a:lstStyle/>
          <a:p>
            <a:r>
              <a:rPr lang="en-GB" sz="2800" b="1" u="sng" dirty="0" smtClean="0">
                <a:latin typeface="Baskerville Old Face" panose="02020602080505020303" pitchFamily="18" charset="0"/>
              </a:rPr>
              <a:t>Conclusion.</a:t>
            </a:r>
            <a:endParaRPr lang="en-GB" sz="2800" b="1" u="sng" dirty="0">
              <a:latin typeface="Baskerville Old Face" panose="02020602080505020303" pitchFamily="18" charset="0"/>
            </a:endParaRPr>
          </a:p>
        </p:txBody>
      </p:sp>
      <p:sp>
        <p:nvSpPr>
          <p:cNvPr id="3" name="TextBox 2"/>
          <p:cNvSpPr txBox="1"/>
          <p:nvPr/>
        </p:nvSpPr>
        <p:spPr>
          <a:xfrm>
            <a:off x="1213945" y="1545021"/>
            <a:ext cx="9821917" cy="4401205"/>
          </a:xfrm>
          <a:prstGeom prst="rect">
            <a:avLst/>
          </a:prstGeom>
          <a:noFill/>
        </p:spPr>
        <p:txBody>
          <a:bodyPr wrap="square" rtlCol="0">
            <a:spAutoFit/>
          </a:bodyPr>
          <a:lstStyle/>
          <a:p>
            <a:r>
              <a:rPr lang="en-GB" sz="2000" dirty="0" smtClean="0">
                <a:latin typeface="Baskerville Old Face" pitchFamily="18" charset="0"/>
              </a:rPr>
              <a:t>This site faces many challenges, as it is very small and undeveloped :</a:t>
            </a:r>
          </a:p>
          <a:p>
            <a:endParaRPr lang="en-GB" sz="2000" dirty="0" smtClean="0">
              <a:latin typeface="Baskerville Old Face" pitchFamily="18" charset="0"/>
            </a:endParaRPr>
          </a:p>
          <a:p>
            <a:r>
              <a:rPr lang="en-GB" sz="2000" dirty="0" smtClean="0">
                <a:latin typeface="Baskerville Old Face" pitchFamily="18" charset="0"/>
              </a:rPr>
              <a:t>Lack of support from the general community.</a:t>
            </a:r>
          </a:p>
          <a:p>
            <a:endParaRPr lang="en-GB" sz="2000" dirty="0" smtClean="0">
              <a:latin typeface="Baskerville Old Face" pitchFamily="18" charset="0"/>
            </a:endParaRPr>
          </a:p>
          <a:p>
            <a:r>
              <a:rPr lang="en-GB" sz="2000" dirty="0" smtClean="0">
                <a:latin typeface="Baskerville Old Face" pitchFamily="18" charset="0"/>
              </a:rPr>
              <a:t>Development would have to be kept small scale as the area would not be able to cope with a large influx of visitors.</a:t>
            </a:r>
          </a:p>
          <a:p>
            <a:endParaRPr lang="en-GB" sz="2000" dirty="0" smtClean="0">
              <a:latin typeface="Baskerville Old Face" pitchFamily="18" charset="0"/>
            </a:endParaRPr>
          </a:p>
          <a:p>
            <a:r>
              <a:rPr lang="en-GB" sz="2000" dirty="0" smtClean="0">
                <a:latin typeface="Baskerville Old Face" pitchFamily="18" charset="0"/>
              </a:rPr>
              <a:t>There are also some advantages to the site :</a:t>
            </a:r>
          </a:p>
          <a:p>
            <a:endParaRPr lang="en-GB" sz="2000" dirty="0" smtClean="0">
              <a:latin typeface="Baskerville Old Face" pitchFamily="18" charset="0"/>
            </a:endParaRPr>
          </a:p>
          <a:p>
            <a:r>
              <a:rPr lang="en-GB" sz="2000" dirty="0" smtClean="0">
                <a:latin typeface="Baskerville Old Face" pitchFamily="18" charset="0"/>
              </a:rPr>
              <a:t>The shelters themselves are in a relatively stable condition, except for the parts exposed to the elements.</a:t>
            </a:r>
          </a:p>
          <a:p>
            <a:endParaRPr lang="en-GB" sz="2000" dirty="0" smtClean="0">
              <a:latin typeface="Baskerville Old Face" pitchFamily="18" charset="0"/>
            </a:endParaRPr>
          </a:p>
          <a:p>
            <a:r>
              <a:rPr lang="en-GB" sz="2000" dirty="0" smtClean="0">
                <a:latin typeface="Baskerville Old Face" pitchFamily="18" charset="0"/>
              </a:rPr>
              <a:t>The group owns the land already, so if we could get volunteers and funding, and come up with a viable business plan, we could restore these shelters and open them to the public.</a:t>
            </a:r>
          </a:p>
        </p:txBody>
      </p:sp>
    </p:spTree>
    <p:extLst>
      <p:ext uri="{BB962C8B-B14F-4D97-AF65-F5344CB8AC3E}">
        <p14:creationId xmlns="" xmlns:p14="http://schemas.microsoft.com/office/powerpoint/2010/main" val="39328721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729655" y="1213945"/>
            <a:ext cx="4682359" cy="461665"/>
          </a:xfrm>
          <a:prstGeom prst="rect">
            <a:avLst/>
          </a:prstGeom>
          <a:noFill/>
        </p:spPr>
        <p:txBody>
          <a:bodyPr wrap="square" rtlCol="0">
            <a:spAutoFit/>
          </a:bodyPr>
          <a:lstStyle/>
          <a:p>
            <a:r>
              <a:rPr lang="en-GB" sz="2400" dirty="0" smtClean="0">
                <a:latin typeface="Baskerville Old Face" pitchFamily="18" charset="0"/>
              </a:rPr>
              <a:t>Boniface and Fowler’s (1993)</a:t>
            </a:r>
            <a:endParaRPr lang="en-GB" sz="2400" dirty="0">
              <a:latin typeface="Baskerville Old Face" pitchFamily="18" charset="0"/>
            </a:endParaRPr>
          </a:p>
        </p:txBody>
      </p:sp>
      <p:sp>
        <p:nvSpPr>
          <p:cNvPr id="3" name="TextBox 2"/>
          <p:cNvSpPr txBox="1"/>
          <p:nvPr/>
        </p:nvSpPr>
        <p:spPr>
          <a:xfrm>
            <a:off x="1434661" y="1135117"/>
            <a:ext cx="3610304" cy="584775"/>
          </a:xfrm>
          <a:prstGeom prst="rect">
            <a:avLst/>
          </a:prstGeom>
          <a:noFill/>
        </p:spPr>
        <p:txBody>
          <a:bodyPr wrap="square" rtlCol="0">
            <a:spAutoFit/>
          </a:bodyPr>
          <a:lstStyle/>
          <a:p>
            <a:r>
              <a:rPr lang="en-GB" sz="3200" dirty="0" smtClean="0">
                <a:latin typeface="Baskerville Old Face" pitchFamily="18" charset="0"/>
              </a:rPr>
              <a:t>“Arena of tourism”</a:t>
            </a:r>
            <a:endParaRPr lang="en-GB" sz="3200" dirty="0">
              <a:latin typeface="Baskerville Old Face" pitchFamily="18" charset="0"/>
            </a:endParaRPr>
          </a:p>
        </p:txBody>
      </p:sp>
      <p:sp>
        <p:nvSpPr>
          <p:cNvPr id="4" name="TextBox 3"/>
          <p:cNvSpPr txBox="1"/>
          <p:nvPr/>
        </p:nvSpPr>
        <p:spPr>
          <a:xfrm>
            <a:off x="1182414" y="2632841"/>
            <a:ext cx="10089931" cy="1569660"/>
          </a:xfrm>
          <a:prstGeom prst="rect">
            <a:avLst/>
          </a:prstGeom>
          <a:noFill/>
        </p:spPr>
        <p:txBody>
          <a:bodyPr wrap="square" rtlCol="0">
            <a:spAutoFit/>
          </a:bodyPr>
          <a:lstStyle/>
          <a:p>
            <a:r>
              <a:rPr lang="en-GB" sz="2400" dirty="0" smtClean="0">
                <a:latin typeface="Baskerville Old Face" pitchFamily="18" charset="0"/>
              </a:rPr>
              <a:t>Fairly fitting quote, due to heritage tourism being a supply in demand type of industry, if there is no interest in a site the people wont want to contribute to or visit it, which is the present issue facing my site, as it would have to struggle and compete with the sites in the surrounding area.</a:t>
            </a:r>
            <a:endParaRPr lang="en-GB" sz="2400" dirty="0">
              <a:latin typeface="Baskerville Old Face" pitchFamily="18" charset="0"/>
            </a:endParaRPr>
          </a:p>
        </p:txBody>
      </p:sp>
    </p:spTree>
    <p:extLst>
      <p:ext uri="{BB962C8B-B14F-4D97-AF65-F5344CB8AC3E}">
        <p14:creationId xmlns="" xmlns:p14="http://schemas.microsoft.com/office/powerpoint/2010/main" val="12413462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2264" y="1144070"/>
            <a:ext cx="9894627" cy="5355312"/>
          </a:xfrm>
          <a:prstGeom prst="rect">
            <a:avLst/>
          </a:prstGeom>
          <a:noFill/>
        </p:spPr>
        <p:txBody>
          <a:bodyPr wrap="square" rtlCol="0">
            <a:spAutoFit/>
          </a:bodyPr>
          <a:lstStyle/>
          <a:p>
            <a:endParaRPr lang="en-GB" dirty="0" smtClean="0">
              <a:solidFill>
                <a:srgbClr val="080808"/>
              </a:solidFill>
              <a:hlinkClick r:id="rId2"/>
            </a:endParaRPr>
          </a:p>
          <a:p>
            <a:endParaRPr lang="en-GB" dirty="0" smtClean="0">
              <a:solidFill>
                <a:srgbClr val="080808"/>
              </a:solidFill>
              <a:hlinkClick r:id="rId2"/>
            </a:endParaRPr>
          </a:p>
          <a:p>
            <a:r>
              <a:rPr lang="en-GB" dirty="0" smtClean="0"/>
              <a:t>Stanley, M. (2018). </a:t>
            </a:r>
            <a:r>
              <a:rPr lang="en-GB" i="1" dirty="0" smtClean="0"/>
              <a:t>Anderson Shelter</a:t>
            </a:r>
            <a:r>
              <a:rPr lang="en-GB" dirty="0" smtClean="0"/>
              <a:t>. [image] Available at: http://www.andersonshelters.org.uk/ [Accessed 3 May 2018].</a:t>
            </a:r>
            <a:endParaRPr lang="en-GB" dirty="0" smtClean="0">
              <a:solidFill>
                <a:srgbClr val="080808"/>
              </a:solidFill>
              <a:hlinkClick r:id="rId2"/>
            </a:endParaRPr>
          </a:p>
          <a:p>
            <a:endParaRPr lang="en-GB" dirty="0">
              <a:solidFill>
                <a:srgbClr val="080808"/>
              </a:solidFill>
              <a:hlinkClick r:id="rId2"/>
            </a:endParaRPr>
          </a:p>
          <a:p>
            <a:r>
              <a:rPr lang="en-GB" dirty="0">
                <a:solidFill>
                  <a:srgbClr val="080808"/>
                </a:solidFill>
                <a:hlinkClick r:id="rId2"/>
              </a:rPr>
              <a:t>(Image 2) https://www.google.co.uk/maps/@51.7790934,-3.9982947,3a,60y,317.86h,92.02t/data=!</a:t>
            </a:r>
            <a:r>
              <a:rPr lang="en-GB" dirty="0" smtClean="0">
                <a:solidFill>
                  <a:srgbClr val="080808"/>
                </a:solidFill>
                <a:hlinkClick r:id="rId2"/>
              </a:rPr>
              <a:t>3m6!1e1!3m4!1sNNFuavfi5TiUs9jjDqIcpg!2e0!7i13312!8i6656</a:t>
            </a:r>
          </a:p>
          <a:p>
            <a:endParaRPr lang="en-GB" dirty="0">
              <a:solidFill>
                <a:srgbClr val="080808"/>
              </a:solidFill>
              <a:hlinkClick r:id="rId2"/>
            </a:endParaRPr>
          </a:p>
          <a:p>
            <a:r>
              <a:rPr lang="en-GB" dirty="0" smtClean="0">
                <a:solidFill>
                  <a:srgbClr val="080808"/>
                </a:solidFill>
                <a:hlinkClick r:id="rId2"/>
              </a:rPr>
              <a:t>(Image 3) https</a:t>
            </a:r>
            <a:r>
              <a:rPr lang="en-GB" dirty="0">
                <a:solidFill>
                  <a:srgbClr val="080808"/>
                </a:solidFill>
                <a:hlinkClick r:id="rId2"/>
              </a:rPr>
              <a:t>://www.google.co.uk/maps/@51.7790934,-3.9982947,152m/data=!</a:t>
            </a:r>
            <a:r>
              <a:rPr lang="en-GB" dirty="0" smtClean="0">
                <a:solidFill>
                  <a:srgbClr val="080808"/>
                </a:solidFill>
                <a:hlinkClick r:id="rId2"/>
              </a:rPr>
              <a:t>3m1!1e3</a:t>
            </a:r>
            <a:endParaRPr lang="en-GB" dirty="0" smtClean="0">
              <a:solidFill>
                <a:srgbClr val="080808"/>
              </a:solidFill>
            </a:endParaRPr>
          </a:p>
          <a:p>
            <a:endParaRPr lang="en-GB" dirty="0">
              <a:solidFill>
                <a:srgbClr val="080808"/>
              </a:solidFill>
            </a:endParaRPr>
          </a:p>
          <a:p>
            <a:r>
              <a:rPr lang="en-GB" dirty="0" smtClean="0">
                <a:solidFill>
                  <a:srgbClr val="080808"/>
                </a:solidFill>
              </a:rPr>
              <a:t>Atkins Limited, West Glamorgan House, 12 Orchard Street, Swansea, SA1 5AD.</a:t>
            </a:r>
          </a:p>
          <a:p>
            <a:endParaRPr lang="en-GB" dirty="0" smtClean="0">
              <a:solidFill>
                <a:srgbClr val="080808"/>
              </a:solidFill>
            </a:endParaRPr>
          </a:p>
          <a:p>
            <a:r>
              <a:rPr lang="en-GB" dirty="0" smtClean="0">
                <a:solidFill>
                  <a:srgbClr val="080808"/>
                </a:solidFill>
              </a:rPr>
              <a:t>Councillor Paula </a:t>
            </a:r>
            <a:r>
              <a:rPr lang="en-GB" dirty="0" err="1" smtClean="0">
                <a:solidFill>
                  <a:srgbClr val="080808"/>
                </a:solidFill>
              </a:rPr>
              <a:t>Treharne</a:t>
            </a:r>
            <a:r>
              <a:rPr lang="en-GB" dirty="0" smtClean="0">
                <a:solidFill>
                  <a:srgbClr val="080808"/>
                </a:solidFill>
              </a:rPr>
              <a:t>, BEM, for provision and consent of the community group to research this site </a:t>
            </a:r>
          </a:p>
          <a:p>
            <a:endParaRPr lang="en-GB" dirty="0" smtClean="0">
              <a:solidFill>
                <a:srgbClr val="080808"/>
              </a:solidFill>
            </a:endParaRPr>
          </a:p>
          <a:p>
            <a:r>
              <a:rPr lang="en-GB" dirty="0" smtClean="0"/>
              <a:t>Boniface, P., Fowler, P. and Fowler p. (1993). </a:t>
            </a:r>
            <a:r>
              <a:rPr lang="en-GB" i="1" dirty="0" smtClean="0"/>
              <a:t>Heritage and tourism in “The Global Village”</a:t>
            </a:r>
            <a:r>
              <a:rPr lang="en-GB" dirty="0" smtClean="0"/>
              <a:t> (Heritage). London: </a:t>
            </a:r>
            <a:r>
              <a:rPr lang="en-GB" dirty="0" err="1" smtClean="0"/>
              <a:t>Routledge</a:t>
            </a:r>
            <a:r>
              <a:rPr lang="en-GB" dirty="0" smtClean="0"/>
              <a:t>.</a:t>
            </a:r>
          </a:p>
          <a:p>
            <a:r>
              <a:rPr lang="en-GB" dirty="0" smtClean="0">
                <a:solidFill>
                  <a:srgbClr val="080808"/>
                </a:solidFill>
              </a:rPr>
              <a:t> </a:t>
            </a:r>
            <a:endParaRPr lang="en-GB" dirty="0">
              <a:solidFill>
                <a:srgbClr val="080808"/>
              </a:solidFill>
            </a:endParaRPr>
          </a:p>
        </p:txBody>
      </p:sp>
      <p:sp>
        <p:nvSpPr>
          <p:cNvPr id="3" name="TextBox 2"/>
          <p:cNvSpPr txBox="1"/>
          <p:nvPr/>
        </p:nvSpPr>
        <p:spPr>
          <a:xfrm>
            <a:off x="4421874" y="300250"/>
            <a:ext cx="3466531" cy="523220"/>
          </a:xfrm>
          <a:prstGeom prst="rect">
            <a:avLst/>
          </a:prstGeom>
          <a:noFill/>
        </p:spPr>
        <p:txBody>
          <a:bodyPr wrap="square" rtlCol="0">
            <a:spAutoFit/>
          </a:bodyPr>
          <a:lstStyle/>
          <a:p>
            <a:r>
              <a:rPr lang="en-GB" sz="2800" b="1" u="sng" dirty="0" smtClean="0">
                <a:latin typeface="Baskerville Old Face" panose="02020602080505020303" pitchFamily="18" charset="0"/>
              </a:rPr>
              <a:t>References.</a:t>
            </a:r>
            <a:endParaRPr lang="en-GB" sz="2800" b="1" u="sng" dirty="0">
              <a:latin typeface="Baskerville Old Face" panose="02020602080505020303" pitchFamily="18" charset="0"/>
            </a:endParaRPr>
          </a:p>
        </p:txBody>
      </p:sp>
    </p:spTree>
    <p:extLst>
      <p:ext uri="{BB962C8B-B14F-4D97-AF65-F5344CB8AC3E}">
        <p14:creationId xmlns="" xmlns:p14="http://schemas.microsoft.com/office/powerpoint/2010/main" val="253049619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323</TotalTime>
  <Words>1630</Words>
  <Application>Microsoft Office PowerPoint</Application>
  <PresentationFormat>Custom</PresentationFormat>
  <Paragraphs>116</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Facet</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Nadia Seale (1700647)</dc:creator>
  <cp:lastModifiedBy>maria</cp:lastModifiedBy>
  <cp:revision>30</cp:revision>
  <dcterms:created xsi:type="dcterms:W3CDTF">2018-04-27T08:50:58Z</dcterms:created>
  <dcterms:modified xsi:type="dcterms:W3CDTF">2018-05-08T02:11:31Z</dcterms:modified>
</cp:coreProperties>
</file>