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4"/>
  </p:notesMasterIdLst>
  <p:sldIdLst>
    <p:sldId id="256" r:id="rId5"/>
    <p:sldId id="264" r:id="rId6"/>
    <p:sldId id="263" r:id="rId7"/>
    <p:sldId id="259" r:id="rId8"/>
    <p:sldId id="260" r:id="rId9"/>
    <p:sldId id="281" r:id="rId10"/>
    <p:sldId id="282" r:id="rId11"/>
    <p:sldId id="283" r:id="rId12"/>
    <p:sldId id="270" r:id="rId13"/>
    <p:sldId id="284" r:id="rId14"/>
    <p:sldId id="265" r:id="rId15"/>
    <p:sldId id="277" r:id="rId16"/>
    <p:sldId id="285" r:id="rId17"/>
    <p:sldId id="267" r:id="rId18"/>
    <p:sldId id="286" r:id="rId19"/>
    <p:sldId id="287" r:id="rId20"/>
    <p:sldId id="288" r:id="rId21"/>
    <p:sldId id="289" r:id="rId22"/>
    <p:sldId id="29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4798FB-EC53-4899-BBA8-87AAD1D07FD4}" v="852" dt="2024-02-19T00:37:58.422"/>
    <p1510:client id="{E169DBB7-4D55-4A87-B0D6-988558044C07}" v="3" dt="2024-02-19T12:01:23.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E169DBB7-4D55-4A87-B0D6-988558044C07}"/>
    <pc:docChg chg="modSld">
      <pc:chgData name="Ishrat Rehman (2118374)" userId="7bceaac9-4ea7-4498-9296-f3c92db6e852" providerId="ADAL" clId="{E169DBB7-4D55-4A87-B0D6-988558044C07}" dt="2024-02-19T12:01:23.357" v="2" actId="20577"/>
      <pc:docMkLst>
        <pc:docMk/>
      </pc:docMkLst>
      <pc:sldChg chg="modSp mod">
        <pc:chgData name="Ishrat Rehman (2118374)" userId="7bceaac9-4ea7-4498-9296-f3c92db6e852" providerId="ADAL" clId="{E169DBB7-4D55-4A87-B0D6-988558044C07}" dt="2024-02-19T12:01:23.357" v="2" actId="20577"/>
        <pc:sldMkLst>
          <pc:docMk/>
          <pc:sldMk cId="3670030508" sldId="265"/>
        </pc:sldMkLst>
        <pc:spChg chg="mod">
          <ac:chgData name="Ishrat Rehman (2118374)" userId="7bceaac9-4ea7-4498-9296-f3c92db6e852" providerId="ADAL" clId="{E169DBB7-4D55-4A87-B0D6-988558044C07}" dt="2024-02-19T12:01:23.357" v="2" actId="20577"/>
          <ac:spMkLst>
            <pc:docMk/>
            <pc:sldMk cId="3670030508" sldId="265"/>
            <ac:spMk id="30" creationId="{F10AE3FE-2503-3B4C-BA20-60E76E14EA28}"/>
          </ac:spMkLst>
        </pc:spChg>
      </pc:sldChg>
      <pc:sldChg chg="modSp">
        <pc:chgData name="Ishrat Rehman (2118374)" userId="7bceaac9-4ea7-4498-9296-f3c92db6e852" providerId="ADAL" clId="{E169DBB7-4D55-4A87-B0D6-988558044C07}" dt="2024-02-19T11:59:18.087" v="0" actId="20577"/>
        <pc:sldMkLst>
          <pc:docMk/>
          <pc:sldMk cId="1877726994" sldId="284"/>
        </pc:sldMkLst>
        <pc:graphicFrameChg chg="mod">
          <ac:chgData name="Ishrat Rehman (2118374)" userId="7bceaac9-4ea7-4498-9296-f3c92db6e852" providerId="ADAL" clId="{E169DBB7-4D55-4A87-B0D6-988558044C07}" dt="2024-02-19T11:59:18.087" v="0" actId="20577"/>
          <ac:graphicFrameMkLst>
            <pc:docMk/>
            <pc:sldMk cId="1877726994" sldId="284"/>
            <ac:graphicFrameMk id="2" creationId="{F647EFD6-E181-3182-6DD0-5640F10ED710}"/>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F0698D-6338-46CF-93A5-48FC5206888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7DAFC11-23EA-4717-BB01-FC003035B0E7}">
      <dgm:prSet custT="1"/>
      <dgm:spPr/>
      <dgm:t>
        <a:bodyPr/>
        <a:lstStyle/>
        <a:p>
          <a:pPr>
            <a:lnSpc>
              <a:spcPct val="100000"/>
            </a:lnSpc>
          </a:pPr>
          <a:r>
            <a:rPr lang="en-US" sz="1800">
              <a:latin typeface="Arial" panose="020B0604020202020204" pitchFamily="34" charset="0"/>
              <a:cs typeface="Arial" panose="020B0604020202020204" pitchFamily="34" charset="0"/>
            </a:rPr>
            <a:t>Domiciliary care, sometimes referred to as home care or home health care, is supportive care given by carers in the patient's own residence (NHS, 2024). </a:t>
          </a:r>
        </a:p>
      </dgm:t>
    </dgm:pt>
    <dgm:pt modelId="{3D9DC840-DBE8-4668-A1A9-E53B8034A9BE}" type="parTrans" cxnId="{A3F6AD23-040A-4AE3-B5C2-853802D4B077}">
      <dgm:prSet/>
      <dgm:spPr/>
      <dgm:t>
        <a:bodyPr/>
        <a:lstStyle/>
        <a:p>
          <a:endParaRPr lang="en-US" sz="1800">
            <a:latin typeface="Arial" panose="020B0604020202020204" pitchFamily="34" charset="0"/>
            <a:cs typeface="Arial" panose="020B0604020202020204" pitchFamily="34" charset="0"/>
          </a:endParaRPr>
        </a:p>
      </dgm:t>
    </dgm:pt>
    <dgm:pt modelId="{E4E7A05B-B68C-4537-8AEC-421CBF991708}" type="sibTrans" cxnId="{A3F6AD23-040A-4AE3-B5C2-853802D4B077}">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D4E4B7A1-0F2F-4F8E-BAE1-F9436EB27154}">
      <dgm:prSet custT="1"/>
      <dgm:spPr/>
      <dgm:t>
        <a:bodyPr/>
        <a:lstStyle/>
        <a:p>
          <a:pPr>
            <a:lnSpc>
              <a:spcPct val="100000"/>
            </a:lnSpc>
          </a:pPr>
          <a:r>
            <a:rPr lang="en-US" sz="1800">
              <a:latin typeface="Arial" panose="020B0604020202020204" pitchFamily="34" charset="0"/>
              <a:cs typeface="Arial" panose="020B0604020202020204" pitchFamily="34" charset="0"/>
            </a:rPr>
            <a:t>It involves, among other things, nursing care, companionship, medication management, and help with everyday living tasks, including dressing, bathing, and meal preparation (</a:t>
          </a:r>
          <a:r>
            <a:rPr lang="en-GB" sz="1800" b="0" i="0">
              <a:latin typeface="Arial" panose="020B0604020202020204" pitchFamily="34" charset="0"/>
              <a:cs typeface="Arial" panose="020B0604020202020204" pitchFamily="34" charset="0"/>
            </a:rPr>
            <a:t>Koenig, 2012).</a:t>
          </a:r>
          <a:endParaRPr lang="en-US" sz="1800">
            <a:latin typeface="Arial" panose="020B0604020202020204" pitchFamily="34" charset="0"/>
            <a:cs typeface="Arial" panose="020B0604020202020204" pitchFamily="34" charset="0"/>
          </a:endParaRPr>
        </a:p>
      </dgm:t>
    </dgm:pt>
    <dgm:pt modelId="{717127D7-EAEF-4600-983F-6E28C1D9301E}" type="parTrans" cxnId="{DCB18476-9B7A-4482-8CA3-A02A9371516C}">
      <dgm:prSet/>
      <dgm:spPr/>
      <dgm:t>
        <a:bodyPr/>
        <a:lstStyle/>
        <a:p>
          <a:endParaRPr lang="en-US" sz="1800">
            <a:latin typeface="Arial" panose="020B0604020202020204" pitchFamily="34" charset="0"/>
            <a:cs typeface="Arial" panose="020B0604020202020204" pitchFamily="34" charset="0"/>
          </a:endParaRPr>
        </a:p>
      </dgm:t>
    </dgm:pt>
    <dgm:pt modelId="{6B814EBB-7AC4-4768-B49B-3F93842EFE93}" type="sibTrans" cxnId="{DCB18476-9B7A-4482-8CA3-A02A9371516C}">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92F08B27-B054-4E7C-95E7-0F9FA9E59652}">
      <dgm:prSet custT="1"/>
      <dgm:spPr/>
      <dgm:t>
        <a:bodyPr/>
        <a:lstStyle/>
        <a:p>
          <a:pPr>
            <a:lnSpc>
              <a:spcPct val="100000"/>
            </a:lnSpc>
          </a:pPr>
          <a:r>
            <a:rPr lang="en-US" sz="1800">
              <a:latin typeface="Arial" panose="020B0604020202020204" pitchFamily="34" charset="0"/>
              <a:cs typeface="Arial" panose="020B0604020202020204" pitchFamily="34" charset="0"/>
            </a:rPr>
            <a:t>With domiciliary care, people can get the assistance and care they need without leaving the security and comfort of their own homes (Age UK, 2022). According to the National Audit Office (2020), there are approximately 814,000 adults receiving home care. </a:t>
          </a:r>
        </a:p>
      </dgm:t>
    </dgm:pt>
    <dgm:pt modelId="{368B0CA7-673C-498B-A145-06CC9729FF75}" type="parTrans" cxnId="{867A306E-A81E-4655-9F55-4D618DC415E8}">
      <dgm:prSet/>
      <dgm:spPr/>
      <dgm:t>
        <a:bodyPr/>
        <a:lstStyle/>
        <a:p>
          <a:endParaRPr lang="en-US" sz="1800">
            <a:latin typeface="Arial" panose="020B0604020202020204" pitchFamily="34" charset="0"/>
            <a:cs typeface="Arial" panose="020B0604020202020204" pitchFamily="34" charset="0"/>
          </a:endParaRPr>
        </a:p>
      </dgm:t>
    </dgm:pt>
    <dgm:pt modelId="{65C56192-2491-4653-8093-A7FA537BA46F}" type="sibTrans" cxnId="{867A306E-A81E-4655-9F55-4D618DC415E8}">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76748B1D-FBF0-4E08-A5D3-6FCD1D9255C8}">
      <dgm:prSet custT="1"/>
      <dgm:spPr/>
      <dgm:t>
        <a:bodyPr/>
        <a:lstStyle/>
        <a:p>
          <a:pPr>
            <a:lnSpc>
              <a:spcPct val="100000"/>
            </a:lnSpc>
          </a:pPr>
          <a:r>
            <a:rPr lang="en-US" sz="1800">
              <a:latin typeface="Arial" panose="020B0604020202020204" pitchFamily="34" charset="0"/>
              <a:cs typeface="Arial" panose="020B0604020202020204" pitchFamily="34" charset="0"/>
            </a:rPr>
            <a:t>With an aging population approximately 13m over 65s in 2021 which looks to rise to 15m in 2030, more and more people are looking to staying in their homes for care (ONS, 2023). </a:t>
          </a:r>
        </a:p>
      </dgm:t>
    </dgm:pt>
    <dgm:pt modelId="{A05AE98B-1479-4F6F-A46D-54E83A723C94}" type="parTrans" cxnId="{741BE3E0-8057-449E-ABDC-2183640383F9}">
      <dgm:prSet/>
      <dgm:spPr/>
      <dgm:t>
        <a:bodyPr/>
        <a:lstStyle/>
        <a:p>
          <a:endParaRPr lang="en-US" sz="1800">
            <a:latin typeface="Arial" panose="020B0604020202020204" pitchFamily="34" charset="0"/>
            <a:cs typeface="Arial" panose="020B0604020202020204" pitchFamily="34" charset="0"/>
          </a:endParaRPr>
        </a:p>
      </dgm:t>
    </dgm:pt>
    <dgm:pt modelId="{550C5317-AA70-4028-A7F8-C7EFCE16D246}" type="sibTrans" cxnId="{741BE3E0-8057-449E-ABDC-2183640383F9}">
      <dgm:prSet/>
      <dgm:spPr/>
      <dgm:t>
        <a:bodyPr/>
        <a:lstStyle/>
        <a:p>
          <a:endParaRPr lang="en-US" sz="1800">
            <a:latin typeface="Arial" panose="020B0604020202020204" pitchFamily="34" charset="0"/>
            <a:cs typeface="Arial" panose="020B0604020202020204" pitchFamily="34" charset="0"/>
          </a:endParaRPr>
        </a:p>
      </dgm:t>
    </dgm:pt>
    <dgm:pt modelId="{7218FD4B-B2F5-4949-A37D-73FE2E9B4FB7}" type="pres">
      <dgm:prSet presAssocID="{BBF0698D-6338-46CF-93A5-48FC52068880}" presName="root" presStyleCnt="0">
        <dgm:presLayoutVars>
          <dgm:dir/>
          <dgm:resizeHandles val="exact"/>
        </dgm:presLayoutVars>
      </dgm:prSet>
      <dgm:spPr/>
    </dgm:pt>
    <dgm:pt modelId="{5268ECCC-CEB5-4047-962A-C134D7B48714}" type="pres">
      <dgm:prSet presAssocID="{BBF0698D-6338-46CF-93A5-48FC52068880}" presName="container" presStyleCnt="0">
        <dgm:presLayoutVars>
          <dgm:dir/>
          <dgm:resizeHandles val="exact"/>
        </dgm:presLayoutVars>
      </dgm:prSet>
      <dgm:spPr/>
    </dgm:pt>
    <dgm:pt modelId="{58AB27CC-5632-4B63-914A-3A404283327B}" type="pres">
      <dgm:prSet presAssocID="{97DAFC11-23EA-4717-BB01-FC003035B0E7}" presName="compNode" presStyleCnt="0"/>
      <dgm:spPr/>
    </dgm:pt>
    <dgm:pt modelId="{C1970B9D-8D95-42C0-A9F7-1AC5B18C0604}" type="pres">
      <dgm:prSet presAssocID="{97DAFC11-23EA-4717-BB01-FC003035B0E7}" presName="iconBgRect" presStyleLbl="bgShp" presStyleIdx="0" presStyleCnt="4"/>
      <dgm:spPr/>
    </dgm:pt>
    <dgm:pt modelId="{0E0C9F97-FAF3-48E5-AC05-8F5599B2C230}" type="pres">
      <dgm:prSet presAssocID="{97DAFC11-23EA-4717-BB01-FC003035B0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CB413A31-9EE9-46E4-8D8F-4DB7E01B23BA}" type="pres">
      <dgm:prSet presAssocID="{97DAFC11-23EA-4717-BB01-FC003035B0E7}" presName="spaceRect" presStyleCnt="0"/>
      <dgm:spPr/>
    </dgm:pt>
    <dgm:pt modelId="{77AACBE8-2AED-4256-A67B-F9D75F7AE4D4}" type="pres">
      <dgm:prSet presAssocID="{97DAFC11-23EA-4717-BB01-FC003035B0E7}" presName="textRect" presStyleLbl="revTx" presStyleIdx="0" presStyleCnt="4">
        <dgm:presLayoutVars>
          <dgm:chMax val="1"/>
          <dgm:chPref val="1"/>
        </dgm:presLayoutVars>
      </dgm:prSet>
      <dgm:spPr/>
    </dgm:pt>
    <dgm:pt modelId="{ADEDDE45-186F-4C3E-82A5-362FDB1D7B5F}" type="pres">
      <dgm:prSet presAssocID="{E4E7A05B-B68C-4537-8AEC-421CBF991708}" presName="sibTrans" presStyleLbl="sibTrans2D1" presStyleIdx="0" presStyleCnt="0"/>
      <dgm:spPr/>
    </dgm:pt>
    <dgm:pt modelId="{82A29BE8-87B4-43DF-8321-FC39034A75EC}" type="pres">
      <dgm:prSet presAssocID="{D4E4B7A1-0F2F-4F8E-BAE1-F9436EB27154}" presName="compNode" presStyleCnt="0"/>
      <dgm:spPr/>
    </dgm:pt>
    <dgm:pt modelId="{0CBC333F-6073-4C69-88DA-742F14B87CEE}" type="pres">
      <dgm:prSet presAssocID="{D4E4B7A1-0F2F-4F8E-BAE1-F9436EB27154}" presName="iconBgRect" presStyleLbl="bgShp" presStyleIdx="1" presStyleCnt="4"/>
      <dgm:spPr/>
    </dgm:pt>
    <dgm:pt modelId="{FB9A0595-A031-4A36-9620-01C8A514F9B4}" type="pres">
      <dgm:prSet presAssocID="{D4E4B7A1-0F2F-4F8E-BAE1-F9436EB271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E9932940-23C3-4AEA-9091-6B4AFDC508B3}" type="pres">
      <dgm:prSet presAssocID="{D4E4B7A1-0F2F-4F8E-BAE1-F9436EB27154}" presName="spaceRect" presStyleCnt="0"/>
      <dgm:spPr/>
    </dgm:pt>
    <dgm:pt modelId="{BB3A3AD0-1D20-495E-90DC-022EFD8830AB}" type="pres">
      <dgm:prSet presAssocID="{D4E4B7A1-0F2F-4F8E-BAE1-F9436EB27154}" presName="textRect" presStyleLbl="revTx" presStyleIdx="1" presStyleCnt="4">
        <dgm:presLayoutVars>
          <dgm:chMax val="1"/>
          <dgm:chPref val="1"/>
        </dgm:presLayoutVars>
      </dgm:prSet>
      <dgm:spPr/>
    </dgm:pt>
    <dgm:pt modelId="{8562CEFB-2194-40A5-BF00-AAFF9C7DF779}" type="pres">
      <dgm:prSet presAssocID="{6B814EBB-7AC4-4768-B49B-3F93842EFE93}" presName="sibTrans" presStyleLbl="sibTrans2D1" presStyleIdx="0" presStyleCnt="0"/>
      <dgm:spPr/>
    </dgm:pt>
    <dgm:pt modelId="{83CC13C3-7EAC-415E-95F6-2F74E3A9C05E}" type="pres">
      <dgm:prSet presAssocID="{92F08B27-B054-4E7C-95E7-0F9FA9E59652}" presName="compNode" presStyleCnt="0"/>
      <dgm:spPr/>
    </dgm:pt>
    <dgm:pt modelId="{3599EF55-5AA9-4777-9DDD-D53D422E8356}" type="pres">
      <dgm:prSet presAssocID="{92F08B27-B054-4E7C-95E7-0F9FA9E59652}" presName="iconBgRect" presStyleLbl="bgShp" presStyleIdx="2" presStyleCnt="4"/>
      <dgm:spPr/>
    </dgm:pt>
    <dgm:pt modelId="{A84F3380-5F77-4EA6-9B2A-3FB48C01393C}" type="pres">
      <dgm:prSet presAssocID="{92F08B27-B054-4E7C-95E7-0F9FA9E596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se"/>
        </a:ext>
      </dgm:extLst>
    </dgm:pt>
    <dgm:pt modelId="{4043197C-53DC-4EB3-9108-C199BC373D59}" type="pres">
      <dgm:prSet presAssocID="{92F08B27-B054-4E7C-95E7-0F9FA9E59652}" presName="spaceRect" presStyleCnt="0"/>
      <dgm:spPr/>
    </dgm:pt>
    <dgm:pt modelId="{68B4BC3B-F300-4066-826E-6BE5750D2CAD}" type="pres">
      <dgm:prSet presAssocID="{92F08B27-B054-4E7C-95E7-0F9FA9E59652}" presName="textRect" presStyleLbl="revTx" presStyleIdx="2" presStyleCnt="4" custScaleX="99902" custScaleY="116011">
        <dgm:presLayoutVars>
          <dgm:chMax val="1"/>
          <dgm:chPref val="1"/>
        </dgm:presLayoutVars>
      </dgm:prSet>
      <dgm:spPr/>
    </dgm:pt>
    <dgm:pt modelId="{C95C4B80-ECB2-4EE8-85ED-43523B7FF076}" type="pres">
      <dgm:prSet presAssocID="{65C56192-2491-4653-8093-A7FA537BA46F}" presName="sibTrans" presStyleLbl="sibTrans2D1" presStyleIdx="0" presStyleCnt="0"/>
      <dgm:spPr/>
    </dgm:pt>
    <dgm:pt modelId="{2C182307-C8F5-44FA-AE78-81540C6F9DA6}" type="pres">
      <dgm:prSet presAssocID="{76748B1D-FBF0-4E08-A5D3-6FCD1D9255C8}" presName="compNode" presStyleCnt="0"/>
      <dgm:spPr/>
    </dgm:pt>
    <dgm:pt modelId="{78F4C6C9-B393-49E8-8288-AD56244F17BA}" type="pres">
      <dgm:prSet presAssocID="{76748B1D-FBF0-4E08-A5D3-6FCD1D9255C8}" presName="iconBgRect" presStyleLbl="bgShp" presStyleIdx="3" presStyleCnt="4"/>
      <dgm:spPr/>
    </dgm:pt>
    <dgm:pt modelId="{3943D827-F299-48FA-8B44-8F236E4E6075}" type="pres">
      <dgm:prSet presAssocID="{76748B1D-FBF0-4E08-A5D3-6FCD1D9255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Cane"/>
        </a:ext>
      </dgm:extLst>
    </dgm:pt>
    <dgm:pt modelId="{349D8607-934C-4AE3-9938-B4544B04B544}" type="pres">
      <dgm:prSet presAssocID="{76748B1D-FBF0-4E08-A5D3-6FCD1D9255C8}" presName="spaceRect" presStyleCnt="0"/>
      <dgm:spPr/>
    </dgm:pt>
    <dgm:pt modelId="{F73E36C3-7C75-4A14-834F-4E6ED1C75B61}" type="pres">
      <dgm:prSet presAssocID="{76748B1D-FBF0-4E08-A5D3-6FCD1D9255C8}" presName="textRect" presStyleLbl="revTx" presStyleIdx="3" presStyleCnt="4">
        <dgm:presLayoutVars>
          <dgm:chMax val="1"/>
          <dgm:chPref val="1"/>
        </dgm:presLayoutVars>
      </dgm:prSet>
      <dgm:spPr/>
    </dgm:pt>
  </dgm:ptLst>
  <dgm:cxnLst>
    <dgm:cxn modelId="{3B4E6F12-D4C8-4FB5-9B74-EEB6742C509A}" type="presOf" srcId="{92F08B27-B054-4E7C-95E7-0F9FA9E59652}" destId="{68B4BC3B-F300-4066-826E-6BE5750D2CAD}" srcOrd="0" destOrd="0" presId="urn:microsoft.com/office/officeart/2018/2/layout/IconCircleList"/>
    <dgm:cxn modelId="{A3F6AD23-040A-4AE3-B5C2-853802D4B077}" srcId="{BBF0698D-6338-46CF-93A5-48FC52068880}" destId="{97DAFC11-23EA-4717-BB01-FC003035B0E7}" srcOrd="0" destOrd="0" parTransId="{3D9DC840-DBE8-4668-A1A9-E53B8034A9BE}" sibTransId="{E4E7A05B-B68C-4537-8AEC-421CBF991708}"/>
    <dgm:cxn modelId="{A0C44039-B10C-4DF7-BDA3-81F042B7C49D}" type="presOf" srcId="{97DAFC11-23EA-4717-BB01-FC003035B0E7}" destId="{77AACBE8-2AED-4256-A67B-F9D75F7AE4D4}" srcOrd="0" destOrd="0" presId="urn:microsoft.com/office/officeart/2018/2/layout/IconCircleList"/>
    <dgm:cxn modelId="{867A306E-A81E-4655-9F55-4D618DC415E8}" srcId="{BBF0698D-6338-46CF-93A5-48FC52068880}" destId="{92F08B27-B054-4E7C-95E7-0F9FA9E59652}" srcOrd="2" destOrd="0" parTransId="{368B0CA7-673C-498B-A145-06CC9729FF75}" sibTransId="{65C56192-2491-4653-8093-A7FA537BA46F}"/>
    <dgm:cxn modelId="{1BF5E550-0167-49E8-92FD-504509BF6E79}" type="presOf" srcId="{6B814EBB-7AC4-4768-B49B-3F93842EFE93}" destId="{8562CEFB-2194-40A5-BF00-AAFF9C7DF779}" srcOrd="0" destOrd="0" presId="urn:microsoft.com/office/officeart/2018/2/layout/IconCircleList"/>
    <dgm:cxn modelId="{DCB18476-9B7A-4482-8CA3-A02A9371516C}" srcId="{BBF0698D-6338-46CF-93A5-48FC52068880}" destId="{D4E4B7A1-0F2F-4F8E-BAE1-F9436EB27154}" srcOrd="1" destOrd="0" parTransId="{717127D7-EAEF-4600-983F-6E28C1D9301E}" sibTransId="{6B814EBB-7AC4-4768-B49B-3F93842EFE93}"/>
    <dgm:cxn modelId="{B904CA76-16DA-431D-930A-FA17505ED57A}" type="presOf" srcId="{65C56192-2491-4653-8093-A7FA537BA46F}" destId="{C95C4B80-ECB2-4EE8-85ED-43523B7FF076}" srcOrd="0" destOrd="0" presId="urn:microsoft.com/office/officeart/2018/2/layout/IconCircleList"/>
    <dgm:cxn modelId="{F6975A92-F862-4F6B-93BD-83B6D59D701D}" type="presOf" srcId="{BBF0698D-6338-46CF-93A5-48FC52068880}" destId="{7218FD4B-B2F5-4949-A37D-73FE2E9B4FB7}" srcOrd="0" destOrd="0" presId="urn:microsoft.com/office/officeart/2018/2/layout/IconCircleList"/>
    <dgm:cxn modelId="{9A9AE0A4-8F04-4CC2-A5F6-4DE244D8219B}" type="presOf" srcId="{E4E7A05B-B68C-4537-8AEC-421CBF991708}" destId="{ADEDDE45-186F-4C3E-82A5-362FDB1D7B5F}" srcOrd="0" destOrd="0" presId="urn:microsoft.com/office/officeart/2018/2/layout/IconCircleList"/>
    <dgm:cxn modelId="{2FFBDDB0-90D0-428E-8C24-2CAEF6465E2D}" type="presOf" srcId="{D4E4B7A1-0F2F-4F8E-BAE1-F9436EB27154}" destId="{BB3A3AD0-1D20-495E-90DC-022EFD8830AB}" srcOrd="0" destOrd="0" presId="urn:microsoft.com/office/officeart/2018/2/layout/IconCircleList"/>
    <dgm:cxn modelId="{20BEFAB3-8235-4757-8059-C54C403C0BC5}" type="presOf" srcId="{76748B1D-FBF0-4E08-A5D3-6FCD1D9255C8}" destId="{F73E36C3-7C75-4A14-834F-4E6ED1C75B61}" srcOrd="0" destOrd="0" presId="urn:microsoft.com/office/officeart/2018/2/layout/IconCircleList"/>
    <dgm:cxn modelId="{741BE3E0-8057-449E-ABDC-2183640383F9}" srcId="{BBF0698D-6338-46CF-93A5-48FC52068880}" destId="{76748B1D-FBF0-4E08-A5D3-6FCD1D9255C8}" srcOrd="3" destOrd="0" parTransId="{A05AE98B-1479-4F6F-A46D-54E83A723C94}" sibTransId="{550C5317-AA70-4028-A7F8-C7EFCE16D246}"/>
    <dgm:cxn modelId="{F7620FED-F424-4B11-AE3B-6C9437E115B2}" type="presParOf" srcId="{7218FD4B-B2F5-4949-A37D-73FE2E9B4FB7}" destId="{5268ECCC-CEB5-4047-962A-C134D7B48714}" srcOrd="0" destOrd="0" presId="urn:microsoft.com/office/officeart/2018/2/layout/IconCircleList"/>
    <dgm:cxn modelId="{C24CC96A-C2DF-48B6-AD74-B8FDE23E17B7}" type="presParOf" srcId="{5268ECCC-CEB5-4047-962A-C134D7B48714}" destId="{58AB27CC-5632-4B63-914A-3A404283327B}" srcOrd="0" destOrd="0" presId="urn:microsoft.com/office/officeart/2018/2/layout/IconCircleList"/>
    <dgm:cxn modelId="{5EB1B53C-28CC-491F-A2BC-D23E058431F1}" type="presParOf" srcId="{58AB27CC-5632-4B63-914A-3A404283327B}" destId="{C1970B9D-8D95-42C0-A9F7-1AC5B18C0604}" srcOrd="0" destOrd="0" presId="urn:microsoft.com/office/officeart/2018/2/layout/IconCircleList"/>
    <dgm:cxn modelId="{BD93E193-22C4-4129-9A25-147EE27F7FCC}" type="presParOf" srcId="{58AB27CC-5632-4B63-914A-3A404283327B}" destId="{0E0C9F97-FAF3-48E5-AC05-8F5599B2C230}" srcOrd="1" destOrd="0" presId="urn:microsoft.com/office/officeart/2018/2/layout/IconCircleList"/>
    <dgm:cxn modelId="{92E83686-5B22-49B4-8FCA-28FA8561404A}" type="presParOf" srcId="{58AB27CC-5632-4B63-914A-3A404283327B}" destId="{CB413A31-9EE9-46E4-8D8F-4DB7E01B23BA}" srcOrd="2" destOrd="0" presId="urn:microsoft.com/office/officeart/2018/2/layout/IconCircleList"/>
    <dgm:cxn modelId="{9CE41C61-3A9D-4605-8C24-1A44C181717A}" type="presParOf" srcId="{58AB27CC-5632-4B63-914A-3A404283327B}" destId="{77AACBE8-2AED-4256-A67B-F9D75F7AE4D4}" srcOrd="3" destOrd="0" presId="urn:microsoft.com/office/officeart/2018/2/layout/IconCircleList"/>
    <dgm:cxn modelId="{9D0F841F-450F-4698-A619-E3A983BEA934}" type="presParOf" srcId="{5268ECCC-CEB5-4047-962A-C134D7B48714}" destId="{ADEDDE45-186F-4C3E-82A5-362FDB1D7B5F}" srcOrd="1" destOrd="0" presId="urn:microsoft.com/office/officeart/2018/2/layout/IconCircleList"/>
    <dgm:cxn modelId="{EC1572BC-86A9-4705-9599-A6BA64661D75}" type="presParOf" srcId="{5268ECCC-CEB5-4047-962A-C134D7B48714}" destId="{82A29BE8-87B4-43DF-8321-FC39034A75EC}" srcOrd="2" destOrd="0" presId="urn:microsoft.com/office/officeart/2018/2/layout/IconCircleList"/>
    <dgm:cxn modelId="{E0B9D29D-8D63-45B7-94A8-B7E73F4C4857}" type="presParOf" srcId="{82A29BE8-87B4-43DF-8321-FC39034A75EC}" destId="{0CBC333F-6073-4C69-88DA-742F14B87CEE}" srcOrd="0" destOrd="0" presId="urn:microsoft.com/office/officeart/2018/2/layout/IconCircleList"/>
    <dgm:cxn modelId="{B88E9670-53BA-42FC-8F01-34535A4DF53D}" type="presParOf" srcId="{82A29BE8-87B4-43DF-8321-FC39034A75EC}" destId="{FB9A0595-A031-4A36-9620-01C8A514F9B4}" srcOrd="1" destOrd="0" presId="urn:microsoft.com/office/officeart/2018/2/layout/IconCircleList"/>
    <dgm:cxn modelId="{40923EAE-BC30-4763-B13F-005872AB5071}" type="presParOf" srcId="{82A29BE8-87B4-43DF-8321-FC39034A75EC}" destId="{E9932940-23C3-4AEA-9091-6B4AFDC508B3}" srcOrd="2" destOrd="0" presId="urn:microsoft.com/office/officeart/2018/2/layout/IconCircleList"/>
    <dgm:cxn modelId="{82392461-3647-44D1-A29F-01476D3202E7}" type="presParOf" srcId="{82A29BE8-87B4-43DF-8321-FC39034A75EC}" destId="{BB3A3AD0-1D20-495E-90DC-022EFD8830AB}" srcOrd="3" destOrd="0" presId="urn:microsoft.com/office/officeart/2018/2/layout/IconCircleList"/>
    <dgm:cxn modelId="{F1CFBA1A-A5CA-45CE-867E-168967BDA807}" type="presParOf" srcId="{5268ECCC-CEB5-4047-962A-C134D7B48714}" destId="{8562CEFB-2194-40A5-BF00-AAFF9C7DF779}" srcOrd="3" destOrd="0" presId="urn:microsoft.com/office/officeart/2018/2/layout/IconCircleList"/>
    <dgm:cxn modelId="{3815FD38-7894-4225-9532-C01C5AAD0141}" type="presParOf" srcId="{5268ECCC-CEB5-4047-962A-C134D7B48714}" destId="{83CC13C3-7EAC-415E-95F6-2F74E3A9C05E}" srcOrd="4" destOrd="0" presId="urn:microsoft.com/office/officeart/2018/2/layout/IconCircleList"/>
    <dgm:cxn modelId="{3F548D84-B909-470B-8C3A-D642C9330903}" type="presParOf" srcId="{83CC13C3-7EAC-415E-95F6-2F74E3A9C05E}" destId="{3599EF55-5AA9-4777-9DDD-D53D422E8356}" srcOrd="0" destOrd="0" presId="urn:microsoft.com/office/officeart/2018/2/layout/IconCircleList"/>
    <dgm:cxn modelId="{F73BAB77-867C-4B87-A437-B71D909F524A}" type="presParOf" srcId="{83CC13C3-7EAC-415E-95F6-2F74E3A9C05E}" destId="{A84F3380-5F77-4EA6-9B2A-3FB48C01393C}" srcOrd="1" destOrd="0" presId="urn:microsoft.com/office/officeart/2018/2/layout/IconCircleList"/>
    <dgm:cxn modelId="{103920AE-6C35-455B-97EF-1D84F21C0F50}" type="presParOf" srcId="{83CC13C3-7EAC-415E-95F6-2F74E3A9C05E}" destId="{4043197C-53DC-4EB3-9108-C199BC373D59}" srcOrd="2" destOrd="0" presId="urn:microsoft.com/office/officeart/2018/2/layout/IconCircleList"/>
    <dgm:cxn modelId="{3A67A9B6-6063-4E7F-BBF2-BA6510CCED81}" type="presParOf" srcId="{83CC13C3-7EAC-415E-95F6-2F74E3A9C05E}" destId="{68B4BC3B-F300-4066-826E-6BE5750D2CAD}" srcOrd="3" destOrd="0" presId="urn:microsoft.com/office/officeart/2018/2/layout/IconCircleList"/>
    <dgm:cxn modelId="{D8AC2BFA-9910-4E78-A5F7-87106ECAEFF3}" type="presParOf" srcId="{5268ECCC-CEB5-4047-962A-C134D7B48714}" destId="{C95C4B80-ECB2-4EE8-85ED-43523B7FF076}" srcOrd="5" destOrd="0" presId="urn:microsoft.com/office/officeart/2018/2/layout/IconCircleList"/>
    <dgm:cxn modelId="{AB0AC539-469E-4B49-8A59-3F5EF07A5FAE}" type="presParOf" srcId="{5268ECCC-CEB5-4047-962A-C134D7B48714}" destId="{2C182307-C8F5-44FA-AE78-81540C6F9DA6}" srcOrd="6" destOrd="0" presId="urn:microsoft.com/office/officeart/2018/2/layout/IconCircleList"/>
    <dgm:cxn modelId="{42EFFAB0-24D8-47CC-BA52-076848F8C195}" type="presParOf" srcId="{2C182307-C8F5-44FA-AE78-81540C6F9DA6}" destId="{78F4C6C9-B393-49E8-8288-AD56244F17BA}" srcOrd="0" destOrd="0" presId="urn:microsoft.com/office/officeart/2018/2/layout/IconCircleList"/>
    <dgm:cxn modelId="{50241A83-2A84-43EF-961C-318A65E2B6D6}" type="presParOf" srcId="{2C182307-C8F5-44FA-AE78-81540C6F9DA6}" destId="{3943D827-F299-48FA-8B44-8F236E4E6075}" srcOrd="1" destOrd="0" presId="urn:microsoft.com/office/officeart/2018/2/layout/IconCircleList"/>
    <dgm:cxn modelId="{D71DB63C-51C8-48FB-BB79-92C54AE2375B}" type="presParOf" srcId="{2C182307-C8F5-44FA-AE78-81540C6F9DA6}" destId="{349D8607-934C-4AE3-9938-B4544B04B544}" srcOrd="2" destOrd="0" presId="urn:microsoft.com/office/officeart/2018/2/layout/IconCircleList"/>
    <dgm:cxn modelId="{D50F3E17-1BF9-4B82-A111-74AF2695196E}" type="presParOf" srcId="{2C182307-C8F5-44FA-AE78-81540C6F9DA6}" destId="{F73E36C3-7C75-4A14-834F-4E6ED1C75B6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341BC1-749F-4DBF-B795-CC621255EBA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FAE2A7B-B19C-4B32-A066-A2D0DBE31673}">
      <dgm:prSet custT="1"/>
      <dgm:spPr>
        <a:solidFill>
          <a:schemeClr val="accent6">
            <a:lumMod val="40000"/>
            <a:lumOff val="6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It is a long-term commitment to extra work, by providing care at home one has to be able to fulfil the demands of the person, it can be very frustrating (Appelin et al., 2005).</a:t>
          </a:r>
        </a:p>
      </dgm:t>
    </dgm:pt>
    <dgm:pt modelId="{03E944C0-3361-4030-A53E-231E43F0D311}" type="parTrans" cxnId="{30676D4E-5D3B-4F0F-8013-9296EC1CA6F4}">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CB51AFB4-620D-4927-99D8-4A70AFF34360}" type="sibTrans" cxnId="{30676D4E-5D3B-4F0F-8013-9296EC1CA6F4}">
      <dgm:prSet phldrT="1"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D597B0B4-106F-4D63-A848-4DB2035FAF1F}">
      <dgm:prSet custT="1"/>
      <dgm:spPr>
        <a:solidFill>
          <a:schemeClr val="accent3">
            <a:lumMod val="40000"/>
            <a:lumOff val="60000"/>
          </a:schemeClr>
        </a:solidFill>
      </dgm:spPr>
      <dgm:t>
        <a:bodyPr/>
        <a:lstStyle/>
        <a:p>
          <a:pPr>
            <a:lnSpc>
              <a:spcPct val="100000"/>
            </a:lnSpc>
          </a:pPr>
          <a:r>
            <a:rPr lang="en-GB" sz="1600">
              <a:solidFill>
                <a:schemeClr val="tx1"/>
              </a:solidFill>
              <a:latin typeface="Arial" panose="020B0604020202020204" pitchFamily="34" charset="0"/>
              <a:cs typeface="Arial" panose="020B0604020202020204" pitchFamily="34" charset="0"/>
            </a:rPr>
            <a:t>Disengagement theory- elders grow apart from other adults as their mobility slows down and they are unable to keep up. (Larkin,2009). </a:t>
          </a:r>
          <a:endParaRPr lang="en-US" sz="1600">
            <a:solidFill>
              <a:schemeClr val="tx1"/>
            </a:solidFill>
            <a:latin typeface="Arial" panose="020B0604020202020204" pitchFamily="34" charset="0"/>
            <a:cs typeface="Arial" panose="020B0604020202020204" pitchFamily="34" charset="0"/>
          </a:endParaRPr>
        </a:p>
      </dgm:t>
    </dgm:pt>
    <dgm:pt modelId="{9CB0A6AC-1FC9-4368-845F-CA5FD8B4BBD1}" type="parTrans" cxnId="{3B3D1D76-29BB-49AD-9717-2E192986F71A}">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9C13A37-1582-4AC5-AAFE-EC7A12621133}" type="sibTrans" cxnId="{3B3D1D76-29BB-49AD-9717-2E192986F71A}">
      <dgm:prSet phldrT="2"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055B3D2-473A-40D2-B288-9E66C8E38FBF}">
      <dgm:prSet custT="1"/>
      <dgm:spPr>
        <a:solidFill>
          <a:schemeClr val="accent5">
            <a:lumMod val="40000"/>
            <a:lumOff val="6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As much as receiving care at home allows to carry on daily and normal activities, it enables a barrier from receiving upgraded digital care which is beneficial and can provide swift recovery (Freeman et al., 2022</a:t>
          </a:r>
        </a:p>
      </dgm:t>
    </dgm:pt>
    <dgm:pt modelId="{ED24AC4B-5154-4E71-BEC3-6E1F31B5724A}" type="parTrans" cxnId="{677F156A-1E1C-465B-80F5-2AE31E5A85AB}">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2AD7E1D3-DA79-4E0B-B63C-044EBBD0666E}" type="sibTrans" cxnId="{677F156A-1E1C-465B-80F5-2AE31E5A85AB}">
      <dgm:prSet phldrT="3"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C7686A5-834D-4AA7-9338-772EDE95DBC2}">
      <dgm:prSet custT="1"/>
      <dgm:spPr>
        <a:solidFill>
          <a:schemeClr val="bg1">
            <a:lumMod val="85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Poor health outcomes and low-quality care at home could limit the number of people choosing to receive care at home (Jung et al., 2023).</a:t>
          </a:r>
        </a:p>
      </dgm:t>
    </dgm:pt>
    <dgm:pt modelId="{DA217549-C86E-4DCB-BF36-A9D92110A78A}" type="parTrans" cxnId="{45761979-32C3-4A84-96B5-9BD507980126}">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DD1D54D-6857-4D85-BD17-6EA985A60516}" type="sibTrans" cxnId="{45761979-32C3-4A84-96B5-9BD507980126}">
      <dgm:prSet phldrT="4"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32FC61B4-AE96-4B21-992A-F627B3FDCD59}">
      <dgm:prSet custT="1"/>
      <dgm:spPr>
        <a:solidFill>
          <a:schemeClr val="accent5">
            <a:lumMod val="40000"/>
            <a:lumOff val="6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According to Age UK, (2019) Older people are entitled to full care and access to services, by keeping them at home is keeping them away from their full needs of health services.</a:t>
          </a:r>
        </a:p>
      </dgm:t>
    </dgm:pt>
    <dgm:pt modelId="{C658343D-5C8A-4D89-9F27-E7AAE48F2D43}" type="parTrans" cxnId="{A2023234-758E-4778-86C3-FD9FFB433F08}">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097E09E1-5E8D-4AB2-B3D5-D69369749AD4}" type="sibTrans" cxnId="{A2023234-758E-4778-86C3-FD9FFB433F08}">
      <dgm:prSet phldrT="5"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DBF02419-8520-4539-8A85-19DCF055114A}">
      <dgm:prSet custT="1"/>
      <dgm:spPr>
        <a:solidFill>
          <a:schemeClr val="accent2">
            <a:lumMod val="20000"/>
            <a:lumOff val="8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Receiving care at home is not free, according to Age UK, (2023) care at home is usually self -funded. </a:t>
          </a:r>
        </a:p>
      </dgm:t>
    </dgm:pt>
    <dgm:pt modelId="{CF7240FC-7875-43B5-8492-A7B8F38BEB8A}" type="parTrans" cxnId="{0B126DC5-1169-45E1-8D36-7F12A18164CF}">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A28650D1-5066-4F22-A59F-101B2E81EB7B}" type="sibTrans" cxnId="{0B126DC5-1169-45E1-8D36-7F12A18164CF}">
      <dgm:prSet phldrT="6"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1AB81670-33EC-4333-8E8A-2FC4C4F12F9E}">
      <dgm:prSet custT="1"/>
      <dgm:spPr>
        <a:solidFill>
          <a:schemeClr val="accent3">
            <a:lumMod val="20000"/>
            <a:lumOff val="8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According to Office for National Statistics, (2021) majority of unpaid carers provided an average of 9 </a:t>
          </a:r>
          <a:r>
            <a:rPr lang="en-US" sz="1600" err="1">
              <a:solidFill>
                <a:schemeClr val="tx1"/>
              </a:solidFill>
              <a:latin typeface="Arial" panose="020B0604020202020204" pitchFamily="34" charset="0"/>
              <a:cs typeface="Arial" panose="020B0604020202020204" pitchFamily="34" charset="0"/>
            </a:rPr>
            <a:t>hrs</a:t>
          </a:r>
          <a:r>
            <a:rPr lang="en-US" sz="1600">
              <a:solidFill>
                <a:schemeClr val="tx1"/>
              </a:solidFill>
              <a:latin typeface="Arial" panose="020B0604020202020204" pitchFamily="34" charset="0"/>
              <a:cs typeface="Arial" panose="020B0604020202020204" pitchFamily="34" charset="0"/>
            </a:rPr>
            <a:t> at home. </a:t>
          </a:r>
        </a:p>
      </dgm:t>
    </dgm:pt>
    <dgm:pt modelId="{E036494E-60AB-41FB-9CC7-E264C76F8616}" type="parTrans" cxnId="{5F8123D0-5FFE-4208-ABD9-B79BA706E1BC}">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B3D6E04-7BF4-463E-9398-D848F8D1B369}" type="sibTrans" cxnId="{5F8123D0-5FFE-4208-ABD9-B79BA706E1BC}">
      <dgm:prSet phldrT="7"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EE50B358-9C95-420F-9CA7-5C9D0187EAB2}">
      <dgm:prSet custT="1"/>
      <dgm:spPr>
        <a:solidFill>
          <a:schemeClr val="accent5">
            <a:lumMod val="20000"/>
            <a:lumOff val="8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Care Act (2014) focuses on medical neglect which may take place if the person is cared at home.</a:t>
          </a:r>
        </a:p>
      </dgm:t>
    </dgm:pt>
    <dgm:pt modelId="{F5BA36C7-B382-4F70-8AC0-275AB22702AC}" type="parTrans" cxnId="{B26262BD-EF97-4B87-92F2-FF5990D99EAA}">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CFBD8209-2163-47BD-B72D-2E91A3AE3724}" type="sibTrans" cxnId="{B26262BD-EF97-4B87-92F2-FF5990D99EAA}">
      <dgm:prSet phldrT="8"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0EB8981-3621-4C7C-8D07-F4CBDCD931BD}" type="pres">
      <dgm:prSet presAssocID="{36341BC1-749F-4DBF-B795-CC621255EBAC}" presName="diagram" presStyleCnt="0">
        <dgm:presLayoutVars>
          <dgm:dir/>
          <dgm:resizeHandles val="exact"/>
        </dgm:presLayoutVars>
      </dgm:prSet>
      <dgm:spPr/>
    </dgm:pt>
    <dgm:pt modelId="{0139153F-FD7D-4B2E-9A30-1CD2CF53A8DE}" type="pres">
      <dgm:prSet presAssocID="{FFAE2A7B-B19C-4B32-A066-A2D0DBE31673}" presName="node" presStyleLbl="node1" presStyleIdx="0" presStyleCnt="8" custScaleX="95662" custScaleY="127483" custLinFactNeighborX="-126" custLinFactNeighborY="-27318">
        <dgm:presLayoutVars>
          <dgm:bulletEnabled val="1"/>
        </dgm:presLayoutVars>
      </dgm:prSet>
      <dgm:spPr/>
    </dgm:pt>
    <dgm:pt modelId="{D9B76AF8-8871-4E2E-A1FD-E3D9CD3A0C89}" type="pres">
      <dgm:prSet presAssocID="{CB51AFB4-620D-4927-99D8-4A70AFF34360}" presName="sibTrans" presStyleCnt="0"/>
      <dgm:spPr/>
    </dgm:pt>
    <dgm:pt modelId="{0504509E-8001-4391-B412-9A2B91793C4C}" type="pres">
      <dgm:prSet presAssocID="{D597B0B4-106F-4D63-A848-4DB2035FAF1F}" presName="node" presStyleLbl="node1" presStyleIdx="1" presStyleCnt="8" custScaleY="129045" custLinFactNeighborX="512" custLinFactNeighborY="-25610">
        <dgm:presLayoutVars>
          <dgm:bulletEnabled val="1"/>
        </dgm:presLayoutVars>
      </dgm:prSet>
      <dgm:spPr/>
    </dgm:pt>
    <dgm:pt modelId="{FE60B4E5-105D-49EC-96C0-90DBE52B77B2}" type="pres">
      <dgm:prSet presAssocID="{49C13A37-1582-4AC5-AAFE-EC7A12621133}" presName="sibTrans" presStyleCnt="0"/>
      <dgm:spPr/>
    </dgm:pt>
    <dgm:pt modelId="{DFEBB9E2-12FF-453C-8AD5-A4E68B3BC7CF}" type="pres">
      <dgm:prSet presAssocID="{F055B3D2-473A-40D2-B288-9E66C8E38FBF}" presName="node" presStyleLbl="node1" presStyleIdx="2" presStyleCnt="8" custScaleY="130753" custLinFactNeighborY="-26464">
        <dgm:presLayoutVars>
          <dgm:bulletEnabled val="1"/>
        </dgm:presLayoutVars>
      </dgm:prSet>
      <dgm:spPr/>
    </dgm:pt>
    <dgm:pt modelId="{15EE2CDD-028D-4F9D-A9D9-7493496331A5}" type="pres">
      <dgm:prSet presAssocID="{2AD7E1D3-DA79-4E0B-B63C-044EBBD0666E}" presName="sibTrans" presStyleCnt="0"/>
      <dgm:spPr/>
    </dgm:pt>
    <dgm:pt modelId="{858205A0-4827-4EDE-869E-9E9D59D8F891}" type="pres">
      <dgm:prSet presAssocID="{4C7686A5-834D-4AA7-9338-772EDE95DBC2}" presName="node" presStyleLbl="node1" presStyleIdx="3" presStyleCnt="8" custScaleY="129045" custLinFactNeighborX="126" custLinFactNeighborY="-25610">
        <dgm:presLayoutVars>
          <dgm:bulletEnabled val="1"/>
        </dgm:presLayoutVars>
      </dgm:prSet>
      <dgm:spPr/>
    </dgm:pt>
    <dgm:pt modelId="{6737B9AA-18E7-41A2-A8E2-29500DC8D779}" type="pres">
      <dgm:prSet presAssocID="{4DD1D54D-6857-4D85-BD17-6EA985A60516}" presName="sibTrans" presStyleCnt="0"/>
      <dgm:spPr/>
    </dgm:pt>
    <dgm:pt modelId="{27095D61-3787-497D-ABE6-B59CA6990F73}" type="pres">
      <dgm:prSet presAssocID="{32FC61B4-AE96-4B21-992A-F627B3FDCD59}" presName="node" presStyleLbl="node1" presStyleIdx="4" presStyleCnt="8" custScaleY="116687">
        <dgm:presLayoutVars>
          <dgm:bulletEnabled val="1"/>
        </dgm:presLayoutVars>
      </dgm:prSet>
      <dgm:spPr/>
    </dgm:pt>
    <dgm:pt modelId="{1CFCD67F-9DC9-4DA8-919D-2C849C0747DD}" type="pres">
      <dgm:prSet presAssocID="{097E09E1-5E8D-4AB2-B3D5-D69369749AD4}" presName="sibTrans" presStyleCnt="0"/>
      <dgm:spPr/>
    </dgm:pt>
    <dgm:pt modelId="{3341D302-3BCD-445E-B6F9-419DF5764CDA}" type="pres">
      <dgm:prSet presAssocID="{DBF02419-8520-4539-8A85-19DCF055114A}" presName="node" presStyleLbl="node1" presStyleIdx="5" presStyleCnt="8" custScaleY="118395">
        <dgm:presLayoutVars>
          <dgm:bulletEnabled val="1"/>
        </dgm:presLayoutVars>
      </dgm:prSet>
      <dgm:spPr/>
    </dgm:pt>
    <dgm:pt modelId="{B81932F2-3633-4C8A-878A-1FF67CC5C016}" type="pres">
      <dgm:prSet presAssocID="{A28650D1-5066-4F22-A59F-101B2E81EB7B}" presName="sibTrans" presStyleCnt="0"/>
      <dgm:spPr/>
    </dgm:pt>
    <dgm:pt modelId="{B5358A45-F981-4943-8134-D0D32DDAD908}" type="pres">
      <dgm:prSet presAssocID="{1AB81670-33EC-4333-8E8A-2FC4C4F12F9E}" presName="node" presStyleLbl="node1" presStyleIdx="6" presStyleCnt="8" custScaleY="118395">
        <dgm:presLayoutVars>
          <dgm:bulletEnabled val="1"/>
        </dgm:presLayoutVars>
      </dgm:prSet>
      <dgm:spPr/>
    </dgm:pt>
    <dgm:pt modelId="{87CF4A09-F5BD-4C4D-AC6B-E65EDAD32C7E}" type="pres">
      <dgm:prSet presAssocID="{FB3D6E04-7BF4-463E-9398-D848F8D1B369}" presName="sibTrans" presStyleCnt="0"/>
      <dgm:spPr/>
    </dgm:pt>
    <dgm:pt modelId="{ADBF0BB6-4B30-4E75-BC00-C5CEE8CF1E21}" type="pres">
      <dgm:prSet presAssocID="{EE50B358-9C95-420F-9CA7-5C9D0187EAB2}" presName="node" presStyleLbl="node1" presStyleIdx="7" presStyleCnt="8" custScaleY="121809" custLinFactNeighborX="-3585" custLinFactNeighborY="-854">
        <dgm:presLayoutVars>
          <dgm:bulletEnabled val="1"/>
        </dgm:presLayoutVars>
      </dgm:prSet>
      <dgm:spPr/>
    </dgm:pt>
  </dgm:ptLst>
  <dgm:cxnLst>
    <dgm:cxn modelId="{E27F0009-2A3D-4520-BB35-CE2F019CF5E1}" type="presOf" srcId="{32FC61B4-AE96-4B21-992A-F627B3FDCD59}" destId="{27095D61-3787-497D-ABE6-B59CA6990F73}" srcOrd="0" destOrd="0" presId="urn:microsoft.com/office/officeart/2005/8/layout/default"/>
    <dgm:cxn modelId="{331F8825-B8DD-4818-8081-64712E1D60EE}" type="presOf" srcId="{1AB81670-33EC-4333-8E8A-2FC4C4F12F9E}" destId="{B5358A45-F981-4943-8134-D0D32DDAD908}" srcOrd="0" destOrd="0" presId="urn:microsoft.com/office/officeart/2005/8/layout/default"/>
    <dgm:cxn modelId="{A2023234-758E-4778-86C3-FD9FFB433F08}" srcId="{36341BC1-749F-4DBF-B795-CC621255EBAC}" destId="{32FC61B4-AE96-4B21-992A-F627B3FDCD59}" srcOrd="4" destOrd="0" parTransId="{C658343D-5C8A-4D89-9F27-E7AAE48F2D43}" sibTransId="{097E09E1-5E8D-4AB2-B3D5-D69369749AD4}"/>
    <dgm:cxn modelId="{5A5DA038-DEFC-4212-8C0E-AC6D21F9EB4E}" type="presOf" srcId="{FFAE2A7B-B19C-4B32-A066-A2D0DBE31673}" destId="{0139153F-FD7D-4B2E-9A30-1CD2CF53A8DE}" srcOrd="0" destOrd="0" presId="urn:microsoft.com/office/officeart/2005/8/layout/default"/>
    <dgm:cxn modelId="{6A4D535F-3F5D-464C-BAB7-E0CA6641E0F4}" type="presOf" srcId="{4C7686A5-834D-4AA7-9338-772EDE95DBC2}" destId="{858205A0-4827-4EDE-869E-9E9D59D8F891}" srcOrd="0" destOrd="0" presId="urn:microsoft.com/office/officeart/2005/8/layout/default"/>
    <dgm:cxn modelId="{677F156A-1E1C-465B-80F5-2AE31E5A85AB}" srcId="{36341BC1-749F-4DBF-B795-CC621255EBAC}" destId="{F055B3D2-473A-40D2-B288-9E66C8E38FBF}" srcOrd="2" destOrd="0" parTransId="{ED24AC4B-5154-4E71-BEC3-6E1F31B5724A}" sibTransId="{2AD7E1D3-DA79-4E0B-B63C-044EBBD0666E}"/>
    <dgm:cxn modelId="{0B82B54D-EE4A-4D6A-870E-3C8002A39C1C}" type="presOf" srcId="{DBF02419-8520-4539-8A85-19DCF055114A}" destId="{3341D302-3BCD-445E-B6F9-419DF5764CDA}" srcOrd="0" destOrd="0" presId="urn:microsoft.com/office/officeart/2005/8/layout/default"/>
    <dgm:cxn modelId="{30676D4E-5D3B-4F0F-8013-9296EC1CA6F4}" srcId="{36341BC1-749F-4DBF-B795-CC621255EBAC}" destId="{FFAE2A7B-B19C-4B32-A066-A2D0DBE31673}" srcOrd="0" destOrd="0" parTransId="{03E944C0-3361-4030-A53E-231E43F0D311}" sibTransId="{CB51AFB4-620D-4927-99D8-4A70AFF34360}"/>
    <dgm:cxn modelId="{4710A574-CE73-49B0-9749-D9FAEAE00514}" type="presOf" srcId="{F055B3D2-473A-40D2-B288-9E66C8E38FBF}" destId="{DFEBB9E2-12FF-453C-8AD5-A4E68B3BC7CF}" srcOrd="0" destOrd="0" presId="urn:microsoft.com/office/officeart/2005/8/layout/default"/>
    <dgm:cxn modelId="{3B3D1D76-29BB-49AD-9717-2E192986F71A}" srcId="{36341BC1-749F-4DBF-B795-CC621255EBAC}" destId="{D597B0B4-106F-4D63-A848-4DB2035FAF1F}" srcOrd="1" destOrd="0" parTransId="{9CB0A6AC-1FC9-4368-845F-CA5FD8B4BBD1}" sibTransId="{49C13A37-1582-4AC5-AAFE-EC7A12621133}"/>
    <dgm:cxn modelId="{45761979-32C3-4A84-96B5-9BD507980126}" srcId="{36341BC1-749F-4DBF-B795-CC621255EBAC}" destId="{4C7686A5-834D-4AA7-9338-772EDE95DBC2}" srcOrd="3" destOrd="0" parTransId="{DA217549-C86E-4DCB-BF36-A9D92110A78A}" sibTransId="{4DD1D54D-6857-4D85-BD17-6EA985A60516}"/>
    <dgm:cxn modelId="{ADECFEAE-8BEE-40B8-99FD-677B5FBF5CF8}" type="presOf" srcId="{D597B0B4-106F-4D63-A848-4DB2035FAF1F}" destId="{0504509E-8001-4391-B412-9A2B91793C4C}" srcOrd="0" destOrd="0" presId="urn:microsoft.com/office/officeart/2005/8/layout/default"/>
    <dgm:cxn modelId="{B26262BD-EF97-4B87-92F2-FF5990D99EAA}" srcId="{36341BC1-749F-4DBF-B795-CC621255EBAC}" destId="{EE50B358-9C95-420F-9CA7-5C9D0187EAB2}" srcOrd="7" destOrd="0" parTransId="{F5BA36C7-B382-4F70-8AC0-275AB22702AC}" sibTransId="{CFBD8209-2163-47BD-B72D-2E91A3AE3724}"/>
    <dgm:cxn modelId="{F3260EC0-2DFE-440A-8517-1DD39BA4D11D}" type="presOf" srcId="{36341BC1-749F-4DBF-B795-CC621255EBAC}" destId="{F0EB8981-3621-4C7C-8D07-F4CBDCD931BD}" srcOrd="0" destOrd="0" presId="urn:microsoft.com/office/officeart/2005/8/layout/default"/>
    <dgm:cxn modelId="{0B126DC5-1169-45E1-8D36-7F12A18164CF}" srcId="{36341BC1-749F-4DBF-B795-CC621255EBAC}" destId="{DBF02419-8520-4539-8A85-19DCF055114A}" srcOrd="5" destOrd="0" parTransId="{CF7240FC-7875-43B5-8492-A7B8F38BEB8A}" sibTransId="{A28650D1-5066-4F22-A59F-101B2E81EB7B}"/>
    <dgm:cxn modelId="{5F8123D0-5FFE-4208-ABD9-B79BA706E1BC}" srcId="{36341BC1-749F-4DBF-B795-CC621255EBAC}" destId="{1AB81670-33EC-4333-8E8A-2FC4C4F12F9E}" srcOrd="6" destOrd="0" parTransId="{E036494E-60AB-41FB-9CC7-E264C76F8616}" sibTransId="{FB3D6E04-7BF4-463E-9398-D848F8D1B369}"/>
    <dgm:cxn modelId="{9D1F64F7-EAC5-429D-90C8-7D9289B7D84C}" type="presOf" srcId="{EE50B358-9C95-420F-9CA7-5C9D0187EAB2}" destId="{ADBF0BB6-4B30-4E75-BC00-C5CEE8CF1E21}" srcOrd="0" destOrd="0" presId="urn:microsoft.com/office/officeart/2005/8/layout/default"/>
    <dgm:cxn modelId="{B08EC5FF-79E0-4A46-9180-4FE5538CB498}" type="presParOf" srcId="{F0EB8981-3621-4C7C-8D07-F4CBDCD931BD}" destId="{0139153F-FD7D-4B2E-9A30-1CD2CF53A8DE}" srcOrd="0" destOrd="0" presId="urn:microsoft.com/office/officeart/2005/8/layout/default"/>
    <dgm:cxn modelId="{401A7FFC-80EB-4A28-8DAB-ED94E437981F}" type="presParOf" srcId="{F0EB8981-3621-4C7C-8D07-F4CBDCD931BD}" destId="{D9B76AF8-8871-4E2E-A1FD-E3D9CD3A0C89}" srcOrd="1" destOrd="0" presId="urn:microsoft.com/office/officeart/2005/8/layout/default"/>
    <dgm:cxn modelId="{8B707BF5-8715-41F3-866A-096DA6D50DC5}" type="presParOf" srcId="{F0EB8981-3621-4C7C-8D07-F4CBDCD931BD}" destId="{0504509E-8001-4391-B412-9A2B91793C4C}" srcOrd="2" destOrd="0" presId="urn:microsoft.com/office/officeart/2005/8/layout/default"/>
    <dgm:cxn modelId="{63082854-7061-4B0D-A3BE-CEFB9318E27A}" type="presParOf" srcId="{F0EB8981-3621-4C7C-8D07-F4CBDCD931BD}" destId="{FE60B4E5-105D-49EC-96C0-90DBE52B77B2}" srcOrd="3" destOrd="0" presId="urn:microsoft.com/office/officeart/2005/8/layout/default"/>
    <dgm:cxn modelId="{4A230B0D-E1B7-469A-94DE-18F592CCF3E5}" type="presParOf" srcId="{F0EB8981-3621-4C7C-8D07-F4CBDCD931BD}" destId="{DFEBB9E2-12FF-453C-8AD5-A4E68B3BC7CF}" srcOrd="4" destOrd="0" presId="urn:microsoft.com/office/officeart/2005/8/layout/default"/>
    <dgm:cxn modelId="{D1CB3140-B1BC-4CB4-9074-4CEA16F16F1F}" type="presParOf" srcId="{F0EB8981-3621-4C7C-8D07-F4CBDCD931BD}" destId="{15EE2CDD-028D-4F9D-A9D9-7493496331A5}" srcOrd="5" destOrd="0" presId="urn:microsoft.com/office/officeart/2005/8/layout/default"/>
    <dgm:cxn modelId="{FC8B6B15-4141-45CC-980A-30E674396B00}" type="presParOf" srcId="{F0EB8981-3621-4C7C-8D07-F4CBDCD931BD}" destId="{858205A0-4827-4EDE-869E-9E9D59D8F891}" srcOrd="6" destOrd="0" presId="urn:microsoft.com/office/officeart/2005/8/layout/default"/>
    <dgm:cxn modelId="{A0B7AC0D-D089-4F1C-9EA1-DC8F593B79AB}" type="presParOf" srcId="{F0EB8981-3621-4C7C-8D07-F4CBDCD931BD}" destId="{6737B9AA-18E7-41A2-A8E2-29500DC8D779}" srcOrd="7" destOrd="0" presId="urn:microsoft.com/office/officeart/2005/8/layout/default"/>
    <dgm:cxn modelId="{AA7A2E71-E20C-4E68-AF8A-FF98D9D56808}" type="presParOf" srcId="{F0EB8981-3621-4C7C-8D07-F4CBDCD931BD}" destId="{27095D61-3787-497D-ABE6-B59CA6990F73}" srcOrd="8" destOrd="0" presId="urn:microsoft.com/office/officeart/2005/8/layout/default"/>
    <dgm:cxn modelId="{744BD49B-B803-410B-9719-F8C836DC4C94}" type="presParOf" srcId="{F0EB8981-3621-4C7C-8D07-F4CBDCD931BD}" destId="{1CFCD67F-9DC9-4DA8-919D-2C849C0747DD}" srcOrd="9" destOrd="0" presId="urn:microsoft.com/office/officeart/2005/8/layout/default"/>
    <dgm:cxn modelId="{9EE6F2CD-2388-4188-93EC-89B785A7B3DB}" type="presParOf" srcId="{F0EB8981-3621-4C7C-8D07-F4CBDCD931BD}" destId="{3341D302-3BCD-445E-B6F9-419DF5764CDA}" srcOrd="10" destOrd="0" presId="urn:microsoft.com/office/officeart/2005/8/layout/default"/>
    <dgm:cxn modelId="{418DB633-12F6-4ACE-80C0-E51DD580D486}" type="presParOf" srcId="{F0EB8981-3621-4C7C-8D07-F4CBDCD931BD}" destId="{B81932F2-3633-4C8A-878A-1FF67CC5C016}" srcOrd="11" destOrd="0" presId="urn:microsoft.com/office/officeart/2005/8/layout/default"/>
    <dgm:cxn modelId="{B453AC3B-3A46-4347-8EC3-5C7F322252EC}" type="presParOf" srcId="{F0EB8981-3621-4C7C-8D07-F4CBDCD931BD}" destId="{B5358A45-F981-4943-8134-D0D32DDAD908}" srcOrd="12" destOrd="0" presId="urn:microsoft.com/office/officeart/2005/8/layout/default"/>
    <dgm:cxn modelId="{9F2F75AE-746B-4150-B8D5-178C93DEC14D}" type="presParOf" srcId="{F0EB8981-3621-4C7C-8D07-F4CBDCD931BD}" destId="{87CF4A09-F5BD-4C4D-AC6B-E65EDAD32C7E}" srcOrd="13" destOrd="0" presId="urn:microsoft.com/office/officeart/2005/8/layout/default"/>
    <dgm:cxn modelId="{80BCA1F4-BB4B-4B9F-B7C2-484EFF1EA165}" type="presParOf" srcId="{F0EB8981-3621-4C7C-8D07-F4CBDCD931BD}" destId="{ADBF0BB6-4B30-4E75-BC00-C5CEE8CF1E2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BE0F5B-CA17-471C-B707-22AD9DC1666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7A78C2E-4873-4621-81C2-A6BDE97887C6}">
      <dgm:prSet custT="1"/>
      <dgm:spPr>
        <a:solidFill>
          <a:schemeClr val="accent1">
            <a:lumMod val="40000"/>
            <a:lumOff val="60000"/>
          </a:schemeClr>
        </a:solidFill>
      </dgm:spPr>
      <dgm:t>
        <a:bodyPr/>
        <a:lstStyle/>
        <a:p>
          <a:r>
            <a:rPr lang="en-US" sz="1800">
              <a:solidFill>
                <a:schemeClr val="tx1"/>
              </a:solidFill>
              <a:latin typeface="Arial" panose="020B0604020202020204" pitchFamily="34" charset="0"/>
              <a:cs typeface="Arial" panose="020B0604020202020204" pitchFamily="34" charset="0"/>
            </a:rPr>
            <a:t>Healthcare Accessibility: In the event of an emergency, care homes frequently offer quicker access to medical personnel and supplies rather than being able to transferred into a hospital which may add wait (Wade </a:t>
          </a:r>
          <a:r>
            <a:rPr lang="en-US" sz="1800" i="1">
              <a:solidFill>
                <a:schemeClr val="tx1"/>
              </a:solidFill>
              <a:latin typeface="Arial" panose="020B0604020202020204" pitchFamily="34" charset="0"/>
              <a:cs typeface="Arial" panose="020B0604020202020204" pitchFamily="34" charset="0"/>
            </a:rPr>
            <a:t>et al.,</a:t>
          </a:r>
          <a:r>
            <a:rPr lang="en-US" sz="1800">
              <a:solidFill>
                <a:schemeClr val="tx1"/>
              </a:solidFill>
              <a:latin typeface="Arial" panose="020B0604020202020204" pitchFamily="34" charset="0"/>
              <a:cs typeface="Arial" panose="020B0604020202020204" pitchFamily="34" charset="0"/>
            </a:rPr>
            <a:t> 2015).</a:t>
          </a:r>
        </a:p>
      </dgm:t>
    </dgm:pt>
    <dgm:pt modelId="{5AFF0C25-D490-491F-A5CC-CB3BB7951737}" type="parTrans" cxnId="{4DE8E118-9452-4402-84AB-EA54A7128AB1}">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8D2B3F8-AF38-4BAD-8611-7033616E6FA2}" type="sibTrans" cxnId="{4DE8E118-9452-4402-84AB-EA54A7128AB1}">
      <dgm:prSet phldrT="1"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192D7FF-26D4-45B6-9AAF-EDDD9420CBE6}">
      <dgm:prSet custT="1"/>
      <dgm:spPr>
        <a:solidFill>
          <a:schemeClr val="accent3">
            <a:lumMod val="40000"/>
            <a:lumOff val="60000"/>
          </a:schemeClr>
        </a:solidFill>
      </dgm:spPr>
      <dgm:t>
        <a:bodyPr/>
        <a:lstStyle/>
        <a:p>
          <a:r>
            <a:rPr lang="en-US" sz="1800">
              <a:solidFill>
                <a:schemeClr val="tx1"/>
              </a:solidFill>
              <a:latin typeface="Arial" panose="020B0604020202020204" pitchFamily="34" charset="0"/>
              <a:cs typeface="Arial" panose="020B0604020202020204" pitchFamily="34" charset="0"/>
            </a:rPr>
            <a:t>Social Interaction: By encouraging frequent social interaction among residents, care facilities lower the risk of isolation and offer a nurturing environment (Kok, 2015). </a:t>
          </a:r>
        </a:p>
      </dgm:t>
    </dgm:pt>
    <dgm:pt modelId="{C3CD9130-46B7-4842-A2EA-FF6F79E4684E}" type="parTrans" cxnId="{44FCFF11-5C8A-4DC9-BBE1-37F52A61EA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C8125AD-3CEF-4279-8A05-5D2072D1EEE3}" type="sibTrans" cxnId="{44FCFF11-5C8A-4DC9-BBE1-37F52A61EAEB}">
      <dgm:prSet phldrT="2"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31BF4A0-1CE4-4932-A944-9DFBA202C799}">
      <dgm:prSet custT="1"/>
      <dgm:spPr>
        <a:solidFill>
          <a:schemeClr val="bg1">
            <a:lumMod val="75000"/>
          </a:schemeClr>
        </a:solidFill>
      </dgm:spPr>
      <dgm:t>
        <a:bodyPr/>
        <a:lstStyle/>
        <a:p>
          <a:r>
            <a:rPr lang="en-US" sz="1800">
              <a:solidFill>
                <a:schemeClr val="tx1"/>
              </a:solidFill>
              <a:latin typeface="Arial" panose="020B0604020202020204" pitchFamily="34" charset="0"/>
              <a:cs typeface="Arial" panose="020B0604020202020204" pitchFamily="34" charset="0"/>
            </a:rPr>
            <a:t>Safety Concerns: While care facilities are built with safety in mind, residences might not be sufficiently outfitted to meet the needs of people with particular medical conditions (</a:t>
          </a:r>
          <a:r>
            <a:rPr lang="en-US" sz="1800" err="1">
              <a:solidFill>
                <a:schemeClr val="tx1"/>
              </a:solidFill>
              <a:latin typeface="Arial" panose="020B0604020202020204" pitchFamily="34" charset="0"/>
              <a:cs typeface="Arial" panose="020B0604020202020204" pitchFamily="34" charset="0"/>
            </a:rPr>
            <a:t>Klarare</a:t>
          </a:r>
          <a:r>
            <a:rPr lang="en-US" sz="1800">
              <a:solidFill>
                <a:schemeClr val="tx1"/>
              </a:solidFill>
              <a:latin typeface="Arial" panose="020B0604020202020204" pitchFamily="34" charset="0"/>
              <a:cs typeface="Arial" panose="020B0604020202020204" pitchFamily="34" charset="0"/>
            </a:rPr>
            <a:t> et al., 2017).</a:t>
          </a:r>
        </a:p>
      </dgm:t>
    </dgm:pt>
    <dgm:pt modelId="{FADBF013-6996-4219-B748-0857B685DAD0}" type="parTrans" cxnId="{F28BE26D-F20A-44E1-88D3-D6C466F5361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5815946-114A-49F2-A2EC-F2F8DF20C38D}" type="sibTrans" cxnId="{F28BE26D-F20A-44E1-88D3-D6C466F5361B}">
      <dgm:prSet phldrT="3"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849F1D8-3B08-44FD-8CEC-46AB912AB945}">
      <dgm:prSet custT="1"/>
      <dgm:spPr>
        <a:solidFill>
          <a:schemeClr val="accent5">
            <a:lumMod val="60000"/>
            <a:lumOff val="40000"/>
          </a:schemeClr>
        </a:solidFill>
      </dgm:spPr>
      <dgm:t>
        <a:bodyPr/>
        <a:lstStyle/>
        <a:p>
          <a:r>
            <a:rPr lang="en-US" sz="1800">
              <a:solidFill>
                <a:schemeClr val="tx1"/>
              </a:solidFill>
              <a:latin typeface="Arial" panose="020B0604020202020204" pitchFamily="34" charset="0"/>
              <a:cs typeface="Arial" panose="020B0604020202020204" pitchFamily="34" charset="0"/>
            </a:rPr>
            <a:t>Care facilities provide round-the-clock support, giving residents a sense of security and prompt aid in the event of medical emergencies or difficulties with everyday living. Doctors available for residents. </a:t>
          </a:r>
        </a:p>
      </dgm:t>
    </dgm:pt>
    <dgm:pt modelId="{83ED61B9-EFE7-4269-A912-9A75BC1A03BB}" type="parTrans" cxnId="{BA42527F-68C4-44FA-87DA-3F28D61ECBD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8BA3E16-2EDE-4BC9-A491-218656EC9D75}" type="sibTrans" cxnId="{BA42527F-68C4-44FA-87DA-3F28D61ECBD3}">
      <dgm:prSet phldrT="4"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634C4B2-2A7C-4638-9EA3-8DF2E324AFA7}">
      <dgm:prSet custT="1"/>
      <dgm:spPr>
        <a:solidFill>
          <a:schemeClr val="accent6">
            <a:lumMod val="60000"/>
            <a:lumOff val="40000"/>
          </a:schemeClr>
        </a:solidFill>
      </dgm:spPr>
      <dgm:t>
        <a:bodyPr/>
        <a:lstStyle/>
        <a:p>
          <a:r>
            <a:rPr lang="en-US" sz="1800">
              <a:solidFill>
                <a:schemeClr val="tx1"/>
              </a:solidFill>
              <a:latin typeface="Arial" panose="020B0604020202020204" pitchFamily="34" charset="0"/>
              <a:cs typeface="Arial" panose="020B0604020202020204" pitchFamily="34" charset="0"/>
            </a:rPr>
            <a:t>Professional Support: Compared to home-based care, care homes with trained staff can provide </a:t>
          </a:r>
          <a:r>
            <a:rPr lang="en-US" sz="1800" err="1">
              <a:solidFill>
                <a:schemeClr val="tx1"/>
              </a:solidFill>
              <a:latin typeface="Arial" panose="020B0604020202020204" pitchFamily="34" charset="0"/>
              <a:cs typeface="Arial" panose="020B0604020202020204" pitchFamily="34" charset="0"/>
            </a:rPr>
            <a:t>specialised</a:t>
          </a:r>
          <a:r>
            <a:rPr lang="en-US" sz="1800">
              <a:solidFill>
                <a:schemeClr val="tx1"/>
              </a:solidFill>
              <a:latin typeface="Arial" panose="020B0604020202020204" pitchFamily="34" charset="0"/>
              <a:cs typeface="Arial" panose="020B0604020202020204" pitchFamily="34" charset="0"/>
            </a:rPr>
            <a:t> care that is more effective in meeting a range of medical and personal requirements.</a:t>
          </a:r>
          <a:br>
            <a:rPr lang="en-US" sz="1800">
              <a:solidFill>
                <a:schemeClr val="tx1"/>
              </a:solidFill>
              <a:latin typeface="Arial" panose="020B0604020202020204" pitchFamily="34" charset="0"/>
              <a:cs typeface="Arial" panose="020B0604020202020204" pitchFamily="34" charset="0"/>
            </a:rPr>
          </a:br>
          <a:endParaRPr lang="en-US" sz="1800">
            <a:solidFill>
              <a:schemeClr val="tx1"/>
            </a:solidFill>
            <a:latin typeface="Arial" panose="020B0604020202020204" pitchFamily="34" charset="0"/>
            <a:cs typeface="Arial" panose="020B0604020202020204" pitchFamily="34" charset="0"/>
          </a:endParaRPr>
        </a:p>
      </dgm:t>
    </dgm:pt>
    <dgm:pt modelId="{CE94001F-9ED1-478F-91B0-9262F9364AFB}" type="parTrans" cxnId="{1497A123-4D64-44B7-ABF6-3E4E2E9F8A16}">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A6D0805-55B5-4918-8174-F3940F915291}" type="sibTrans" cxnId="{1497A123-4D64-44B7-ABF6-3E4E2E9F8A16}">
      <dgm:prSet phldrT="5"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34201CD7-808E-43E2-B129-F65793BB56A1}" type="pres">
      <dgm:prSet presAssocID="{12BE0F5B-CA17-471C-B707-22AD9DC1666D}" presName="diagram" presStyleCnt="0">
        <dgm:presLayoutVars>
          <dgm:dir/>
          <dgm:resizeHandles val="exact"/>
        </dgm:presLayoutVars>
      </dgm:prSet>
      <dgm:spPr/>
    </dgm:pt>
    <dgm:pt modelId="{412DF072-C936-4434-83A7-696828715959}" type="pres">
      <dgm:prSet presAssocID="{37A78C2E-4873-4621-81C2-A6BDE97887C6}" presName="node" presStyleLbl="node1" presStyleIdx="0" presStyleCnt="5">
        <dgm:presLayoutVars>
          <dgm:bulletEnabled val="1"/>
        </dgm:presLayoutVars>
      </dgm:prSet>
      <dgm:spPr/>
    </dgm:pt>
    <dgm:pt modelId="{F9883EB7-172E-4686-9DF7-3F2706EAFF42}" type="pres">
      <dgm:prSet presAssocID="{48D2B3F8-AF38-4BAD-8611-7033616E6FA2}" presName="sibTrans" presStyleCnt="0"/>
      <dgm:spPr/>
    </dgm:pt>
    <dgm:pt modelId="{BC83A8EE-AC74-4F81-879A-39FA1E76DF5F}" type="pres">
      <dgm:prSet presAssocID="{7192D7FF-26D4-45B6-9AAF-EDDD9420CBE6}" presName="node" presStyleLbl="node1" presStyleIdx="1" presStyleCnt="5">
        <dgm:presLayoutVars>
          <dgm:bulletEnabled val="1"/>
        </dgm:presLayoutVars>
      </dgm:prSet>
      <dgm:spPr/>
    </dgm:pt>
    <dgm:pt modelId="{DF1D2230-8E8F-43BC-A8C8-8040650279A7}" type="pres">
      <dgm:prSet presAssocID="{1C8125AD-3CEF-4279-8A05-5D2072D1EEE3}" presName="sibTrans" presStyleCnt="0"/>
      <dgm:spPr/>
    </dgm:pt>
    <dgm:pt modelId="{878FA3B1-2619-44D9-8C5B-0BEE7DFDF1FD}" type="pres">
      <dgm:prSet presAssocID="{731BF4A0-1CE4-4932-A944-9DFBA202C799}" presName="node" presStyleLbl="node1" presStyleIdx="2" presStyleCnt="5">
        <dgm:presLayoutVars>
          <dgm:bulletEnabled val="1"/>
        </dgm:presLayoutVars>
      </dgm:prSet>
      <dgm:spPr/>
    </dgm:pt>
    <dgm:pt modelId="{6B651582-1EEA-4186-924A-1AEAA3AFDD4E}" type="pres">
      <dgm:prSet presAssocID="{85815946-114A-49F2-A2EC-F2F8DF20C38D}" presName="sibTrans" presStyleCnt="0"/>
      <dgm:spPr/>
    </dgm:pt>
    <dgm:pt modelId="{D1860A1E-40B0-41D4-9F6D-5E07D696376C}" type="pres">
      <dgm:prSet presAssocID="{C849F1D8-3B08-44FD-8CEC-46AB912AB945}" presName="node" presStyleLbl="node1" presStyleIdx="3" presStyleCnt="5">
        <dgm:presLayoutVars>
          <dgm:bulletEnabled val="1"/>
        </dgm:presLayoutVars>
      </dgm:prSet>
      <dgm:spPr/>
    </dgm:pt>
    <dgm:pt modelId="{FB18A5EB-C25A-4487-8FC8-AA2B2F7D1DC2}" type="pres">
      <dgm:prSet presAssocID="{D8BA3E16-2EDE-4BC9-A491-218656EC9D75}" presName="sibTrans" presStyleCnt="0"/>
      <dgm:spPr/>
    </dgm:pt>
    <dgm:pt modelId="{4BF54AA9-F472-4A90-BBCD-E7D9DC4A8DB7}" type="pres">
      <dgm:prSet presAssocID="{8634C4B2-2A7C-4638-9EA3-8DF2E324AFA7}" presName="node" presStyleLbl="node1" presStyleIdx="4" presStyleCnt="5">
        <dgm:presLayoutVars>
          <dgm:bulletEnabled val="1"/>
        </dgm:presLayoutVars>
      </dgm:prSet>
      <dgm:spPr/>
    </dgm:pt>
  </dgm:ptLst>
  <dgm:cxnLst>
    <dgm:cxn modelId="{44FCFF11-5C8A-4DC9-BBE1-37F52A61EAEB}" srcId="{12BE0F5B-CA17-471C-B707-22AD9DC1666D}" destId="{7192D7FF-26D4-45B6-9AAF-EDDD9420CBE6}" srcOrd="1" destOrd="0" parTransId="{C3CD9130-46B7-4842-A2EA-FF6F79E4684E}" sibTransId="{1C8125AD-3CEF-4279-8A05-5D2072D1EEE3}"/>
    <dgm:cxn modelId="{4DE8E118-9452-4402-84AB-EA54A7128AB1}" srcId="{12BE0F5B-CA17-471C-B707-22AD9DC1666D}" destId="{37A78C2E-4873-4621-81C2-A6BDE97887C6}" srcOrd="0" destOrd="0" parTransId="{5AFF0C25-D490-491F-A5CC-CB3BB7951737}" sibTransId="{48D2B3F8-AF38-4BAD-8611-7033616E6FA2}"/>
    <dgm:cxn modelId="{5A29891E-6D6F-487B-9C66-EBA3A9C083A7}" type="presOf" srcId="{37A78C2E-4873-4621-81C2-A6BDE97887C6}" destId="{412DF072-C936-4434-83A7-696828715959}" srcOrd="0" destOrd="0" presId="urn:microsoft.com/office/officeart/2005/8/layout/default"/>
    <dgm:cxn modelId="{1497A123-4D64-44B7-ABF6-3E4E2E9F8A16}" srcId="{12BE0F5B-CA17-471C-B707-22AD9DC1666D}" destId="{8634C4B2-2A7C-4638-9EA3-8DF2E324AFA7}" srcOrd="4" destOrd="0" parTransId="{CE94001F-9ED1-478F-91B0-9262F9364AFB}" sibTransId="{7A6D0805-55B5-4918-8174-F3940F915291}"/>
    <dgm:cxn modelId="{F28BE26D-F20A-44E1-88D3-D6C466F5361B}" srcId="{12BE0F5B-CA17-471C-B707-22AD9DC1666D}" destId="{731BF4A0-1CE4-4932-A944-9DFBA202C799}" srcOrd="2" destOrd="0" parTransId="{FADBF013-6996-4219-B748-0857B685DAD0}" sibTransId="{85815946-114A-49F2-A2EC-F2F8DF20C38D}"/>
    <dgm:cxn modelId="{C7492A79-E4F7-4315-8279-CE3512A4ADF8}" type="presOf" srcId="{731BF4A0-1CE4-4932-A944-9DFBA202C799}" destId="{878FA3B1-2619-44D9-8C5B-0BEE7DFDF1FD}" srcOrd="0" destOrd="0" presId="urn:microsoft.com/office/officeart/2005/8/layout/default"/>
    <dgm:cxn modelId="{BA42527F-68C4-44FA-87DA-3F28D61ECBD3}" srcId="{12BE0F5B-CA17-471C-B707-22AD9DC1666D}" destId="{C849F1D8-3B08-44FD-8CEC-46AB912AB945}" srcOrd="3" destOrd="0" parTransId="{83ED61B9-EFE7-4269-A912-9A75BC1A03BB}" sibTransId="{D8BA3E16-2EDE-4BC9-A491-218656EC9D75}"/>
    <dgm:cxn modelId="{D47A7185-ADA7-4D6D-A07A-1EF71D604EAA}" type="presOf" srcId="{12BE0F5B-CA17-471C-B707-22AD9DC1666D}" destId="{34201CD7-808E-43E2-B129-F65793BB56A1}" srcOrd="0" destOrd="0" presId="urn:microsoft.com/office/officeart/2005/8/layout/default"/>
    <dgm:cxn modelId="{83DD9AA5-7523-4DEA-AAEE-7992C165FF7A}" type="presOf" srcId="{7192D7FF-26D4-45B6-9AAF-EDDD9420CBE6}" destId="{BC83A8EE-AC74-4F81-879A-39FA1E76DF5F}" srcOrd="0" destOrd="0" presId="urn:microsoft.com/office/officeart/2005/8/layout/default"/>
    <dgm:cxn modelId="{8B8D6AB3-4C53-47E9-84C2-46AFADB0B431}" type="presOf" srcId="{C849F1D8-3B08-44FD-8CEC-46AB912AB945}" destId="{D1860A1E-40B0-41D4-9F6D-5E07D696376C}" srcOrd="0" destOrd="0" presId="urn:microsoft.com/office/officeart/2005/8/layout/default"/>
    <dgm:cxn modelId="{F14AD6DB-2FC1-41D0-9EC5-F0C00BA99ECC}" type="presOf" srcId="{8634C4B2-2A7C-4638-9EA3-8DF2E324AFA7}" destId="{4BF54AA9-F472-4A90-BBCD-E7D9DC4A8DB7}" srcOrd="0" destOrd="0" presId="urn:microsoft.com/office/officeart/2005/8/layout/default"/>
    <dgm:cxn modelId="{350F96FC-5D8C-49DF-8728-DEA2D42B5F74}" type="presParOf" srcId="{34201CD7-808E-43E2-B129-F65793BB56A1}" destId="{412DF072-C936-4434-83A7-696828715959}" srcOrd="0" destOrd="0" presId="urn:microsoft.com/office/officeart/2005/8/layout/default"/>
    <dgm:cxn modelId="{9ECB9CC2-E012-45B2-B366-3665F69859F6}" type="presParOf" srcId="{34201CD7-808E-43E2-B129-F65793BB56A1}" destId="{F9883EB7-172E-4686-9DF7-3F2706EAFF42}" srcOrd="1" destOrd="0" presId="urn:microsoft.com/office/officeart/2005/8/layout/default"/>
    <dgm:cxn modelId="{520209ED-FF29-48FC-B63B-D8A3AA40ED61}" type="presParOf" srcId="{34201CD7-808E-43E2-B129-F65793BB56A1}" destId="{BC83A8EE-AC74-4F81-879A-39FA1E76DF5F}" srcOrd="2" destOrd="0" presId="urn:microsoft.com/office/officeart/2005/8/layout/default"/>
    <dgm:cxn modelId="{E3E83048-D195-41DB-B59E-269C10BD765B}" type="presParOf" srcId="{34201CD7-808E-43E2-B129-F65793BB56A1}" destId="{DF1D2230-8E8F-43BC-A8C8-8040650279A7}" srcOrd="3" destOrd="0" presId="urn:microsoft.com/office/officeart/2005/8/layout/default"/>
    <dgm:cxn modelId="{781BCEC6-DFAB-4190-9140-A691529419F9}" type="presParOf" srcId="{34201CD7-808E-43E2-B129-F65793BB56A1}" destId="{878FA3B1-2619-44D9-8C5B-0BEE7DFDF1FD}" srcOrd="4" destOrd="0" presId="urn:microsoft.com/office/officeart/2005/8/layout/default"/>
    <dgm:cxn modelId="{C9FC5358-C3BE-4697-B03A-8ACEF2469D69}" type="presParOf" srcId="{34201CD7-808E-43E2-B129-F65793BB56A1}" destId="{6B651582-1EEA-4186-924A-1AEAA3AFDD4E}" srcOrd="5" destOrd="0" presId="urn:microsoft.com/office/officeart/2005/8/layout/default"/>
    <dgm:cxn modelId="{4C793993-AE92-494D-BE2E-9B555FB24F57}" type="presParOf" srcId="{34201CD7-808E-43E2-B129-F65793BB56A1}" destId="{D1860A1E-40B0-41D4-9F6D-5E07D696376C}" srcOrd="6" destOrd="0" presId="urn:microsoft.com/office/officeart/2005/8/layout/default"/>
    <dgm:cxn modelId="{63D7A4DE-6E21-4C06-8F0C-6BCF26DB4498}" type="presParOf" srcId="{34201CD7-808E-43E2-B129-F65793BB56A1}" destId="{FB18A5EB-C25A-4487-8FC8-AA2B2F7D1DC2}" srcOrd="7" destOrd="0" presId="urn:microsoft.com/office/officeart/2005/8/layout/default"/>
    <dgm:cxn modelId="{63DBDC05-DCDB-4DC5-939E-CC3A190B8A16}" type="presParOf" srcId="{34201CD7-808E-43E2-B129-F65793BB56A1}" destId="{4BF54AA9-F472-4A90-BBCD-E7D9DC4A8DB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DD6AA6-CBD4-4C42-9E84-9F625EF8FF9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DEAE7B7D-6707-40B0-9B07-E7CAA28ADC00}">
      <dgm:prSet custT="1"/>
      <dgm:spPr>
        <a:solidFill>
          <a:schemeClr val="accent6">
            <a:lumMod val="40000"/>
            <a:lumOff val="60000"/>
          </a:schemeClr>
        </a:solidFill>
      </dgm:spPr>
      <dgm:t>
        <a:bodyPr/>
        <a:lstStyle/>
        <a:p>
          <a:r>
            <a:rPr lang="en-US" sz="1800">
              <a:solidFill>
                <a:schemeClr val="tx1"/>
              </a:solidFill>
              <a:latin typeface="Arial" panose="020B0604020202020204" pitchFamily="34" charset="0"/>
              <a:cs typeface="Arial" panose="020B0604020202020204" pitchFamily="34" charset="0"/>
            </a:rPr>
            <a:t>Care homes may apply "hidden" language or terms and conditions that you are unable to comprehend (CMA, no date).</a:t>
          </a:r>
        </a:p>
      </dgm:t>
    </dgm:pt>
    <dgm:pt modelId="{3ED731DE-5E78-40D6-A7F0-A97ADE16E0EE}" type="parTrans" cxnId="{DDC3F728-D815-4141-B06F-8871496DF91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C8375F9-759C-4AC9-A20E-EDF78938B836}" type="sibTrans" cxnId="{DDC3F728-D815-4141-B06F-8871496DF91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456E8B1-E7DC-452E-8CD5-2AAD44B33529}">
      <dgm:prSet custT="1"/>
      <dgm:spPr>
        <a:solidFill>
          <a:schemeClr val="bg1">
            <a:lumMod val="85000"/>
          </a:schemeClr>
        </a:solidFill>
      </dgm:spPr>
      <dgm:t>
        <a:bodyPr/>
        <a:lstStyle/>
        <a:p>
          <a:r>
            <a:rPr lang="en-US" sz="1800">
              <a:solidFill>
                <a:schemeClr val="tx1"/>
              </a:solidFill>
              <a:latin typeface="Arial" panose="020B0604020202020204" pitchFamily="34" charset="0"/>
              <a:cs typeface="Arial" panose="020B0604020202020204" pitchFamily="34" charset="0"/>
            </a:rPr>
            <a:t>Domiciliary care is becoming more and more popular among older people, these causes include the desire for freedom, worries about the quality of care in institutional settings, and the availability of community-based support </a:t>
          </a:r>
          <a:r>
            <a:rPr lang="en-GB" sz="1800">
              <a:solidFill>
                <a:schemeClr val="tx1"/>
              </a:solidFill>
              <a:latin typeface="Arial" panose="020B0604020202020204" pitchFamily="34" charset="0"/>
              <a:cs typeface="Arial" panose="020B0604020202020204" pitchFamily="34" charset="0"/>
            </a:rPr>
            <a:t>programmes</a:t>
          </a:r>
          <a:r>
            <a:rPr lang="en-US" sz="1800">
              <a:solidFill>
                <a:schemeClr val="tx1"/>
              </a:solidFill>
              <a:latin typeface="Arial" panose="020B0604020202020204" pitchFamily="34" charset="0"/>
              <a:cs typeface="Arial" panose="020B0604020202020204" pitchFamily="34" charset="0"/>
            </a:rPr>
            <a:t>. </a:t>
          </a:r>
        </a:p>
        <a:p>
          <a:r>
            <a:rPr lang="en-US" sz="1800">
              <a:solidFill>
                <a:schemeClr val="tx1"/>
              </a:solidFill>
              <a:latin typeface="Arial" panose="020B0604020202020204" pitchFamily="34" charset="0"/>
              <a:cs typeface="Arial" panose="020B0604020202020204" pitchFamily="34" charset="0"/>
            </a:rPr>
            <a:t>Care homes can leave residents feeling lonely and isolated from friends and family (Zhang </a:t>
          </a:r>
          <a:r>
            <a:rPr lang="en-US" sz="1800" i="1">
              <a:solidFill>
                <a:schemeClr val="tx1"/>
              </a:solidFill>
              <a:latin typeface="Arial" panose="020B0604020202020204" pitchFamily="34" charset="0"/>
              <a:cs typeface="Arial" panose="020B0604020202020204" pitchFamily="34" charset="0"/>
            </a:rPr>
            <a:t>et al, </a:t>
          </a:r>
          <a:r>
            <a:rPr lang="en-US" sz="1800" i="0">
              <a:solidFill>
                <a:schemeClr val="tx1"/>
              </a:solidFill>
              <a:latin typeface="Arial" panose="020B0604020202020204" pitchFamily="34" charset="0"/>
              <a:cs typeface="Arial" panose="020B0604020202020204" pitchFamily="34" charset="0"/>
            </a:rPr>
            <a:t>2023)</a:t>
          </a:r>
          <a:r>
            <a:rPr lang="en-US" sz="1800">
              <a:solidFill>
                <a:schemeClr val="tx1"/>
              </a:solidFill>
              <a:latin typeface="Arial" panose="020B0604020202020204" pitchFamily="34" charset="0"/>
              <a:cs typeface="Arial" panose="020B0604020202020204" pitchFamily="34" charset="0"/>
            </a:rPr>
            <a:t>.</a:t>
          </a:r>
        </a:p>
      </dgm:t>
    </dgm:pt>
    <dgm:pt modelId="{694413CA-23BE-45DD-A8D5-C2CA094D2DAD}" type="parTrans" cxnId="{3DF50BD3-3BFE-4DF2-A3A6-09C535000E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B774DB01-0FF4-47C5-B8DA-5E10E681657C}" type="sibTrans" cxnId="{3DF50BD3-3BFE-4DF2-A3A6-09C535000E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973689EF-9747-43B8-812E-92451041B8C9}">
      <dgm:prSet custT="1"/>
      <dgm:spPr>
        <a:solidFill>
          <a:schemeClr val="accent5">
            <a:lumMod val="20000"/>
            <a:lumOff val="80000"/>
          </a:schemeClr>
        </a:solidFill>
      </dgm:spPr>
      <dgm:t>
        <a:bodyPr/>
        <a:lstStyle/>
        <a:p>
          <a:r>
            <a:rPr lang="en-US" sz="1800">
              <a:solidFill>
                <a:schemeClr val="tx1"/>
              </a:solidFill>
              <a:latin typeface="Arial" panose="020B0604020202020204" pitchFamily="34" charset="0"/>
              <a:cs typeface="Arial" panose="020B0604020202020204" pitchFamily="34" charset="0"/>
            </a:rPr>
            <a:t>According to Bradshaw, Playford and </a:t>
          </a:r>
          <a:r>
            <a:rPr lang="en-US" sz="1800" err="1">
              <a:solidFill>
                <a:schemeClr val="tx1"/>
              </a:solidFill>
              <a:latin typeface="Arial" panose="020B0604020202020204" pitchFamily="34" charset="0"/>
              <a:cs typeface="Arial" panose="020B0604020202020204" pitchFamily="34" charset="0"/>
            </a:rPr>
            <a:t>Riazi</a:t>
          </a:r>
          <a:r>
            <a:rPr lang="en-US" sz="1800">
              <a:solidFill>
                <a:schemeClr val="tx1"/>
              </a:solidFill>
              <a:latin typeface="Arial" panose="020B0604020202020204" pitchFamily="34" charset="0"/>
              <a:cs typeface="Arial" panose="020B0604020202020204" pitchFamily="34" charset="0"/>
            </a:rPr>
            <a:t> (2012), residents of various care homes reported that they often felt bored, had their privacy invaded, and a lack of autonomy among other negativities. </a:t>
          </a:r>
        </a:p>
      </dgm:t>
    </dgm:pt>
    <dgm:pt modelId="{BD905856-786F-4029-986F-575D1CAD236E}" type="parTrans" cxnId="{23D17BC7-946C-4548-884E-0341CE8CC06A}">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23661E6-363E-4427-82E2-36A707AABD4D}" type="sibTrans" cxnId="{23D17BC7-946C-4548-884E-0341CE8CC06A}">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E8EEDAC-9062-44CF-AECE-C16EED056C0B}">
      <dgm:prSet custT="1"/>
      <dgm:spPr>
        <a:solidFill>
          <a:schemeClr val="accent3">
            <a:lumMod val="40000"/>
            <a:lumOff val="60000"/>
          </a:schemeClr>
        </a:solidFill>
      </dgm:spPr>
      <dgm:t>
        <a:bodyPr/>
        <a:lstStyle/>
        <a:p>
          <a:r>
            <a:rPr lang="en-US" sz="1800">
              <a:solidFill>
                <a:schemeClr val="tx1"/>
              </a:solidFill>
              <a:latin typeface="Arial" panose="020B0604020202020204" pitchFamily="34" charset="0"/>
              <a:cs typeface="Arial" panose="020B0604020202020204" pitchFamily="34" charset="0"/>
            </a:rPr>
            <a:t>The Activity theory when applied ensures that when elderly people are active, they have positive </a:t>
          </a:r>
          <a:r>
            <a:rPr lang="en-GB" sz="1800">
              <a:solidFill>
                <a:schemeClr val="tx1"/>
              </a:solidFill>
              <a:latin typeface="Arial" panose="020B0604020202020204" pitchFamily="34" charset="0"/>
              <a:cs typeface="Arial" panose="020B0604020202020204" pitchFamily="34" charset="0"/>
            </a:rPr>
            <a:t>outcomes (Morgan </a:t>
          </a:r>
          <a:r>
            <a:rPr lang="en-GB" sz="1800" i="1">
              <a:solidFill>
                <a:schemeClr val="tx1"/>
              </a:solidFill>
              <a:latin typeface="Arial" panose="020B0604020202020204" pitchFamily="34" charset="0"/>
              <a:cs typeface="Arial" panose="020B0604020202020204" pitchFamily="34" charset="0"/>
            </a:rPr>
            <a:t>e al, </a:t>
          </a:r>
          <a:r>
            <a:rPr lang="en-GB" sz="1800" i="0">
              <a:solidFill>
                <a:schemeClr val="tx1"/>
              </a:solidFill>
              <a:latin typeface="Arial" panose="020B0604020202020204" pitchFamily="34" charset="0"/>
              <a:cs typeface="Arial" panose="020B0604020202020204" pitchFamily="34" charset="0"/>
            </a:rPr>
            <a:t>2019)</a:t>
          </a:r>
          <a:r>
            <a:rPr lang="en-GB" sz="1800">
              <a:solidFill>
                <a:schemeClr val="tx1"/>
              </a:solidFill>
              <a:latin typeface="Arial" panose="020B0604020202020204" pitchFamily="34" charset="0"/>
              <a:cs typeface="Arial" panose="020B0604020202020204" pitchFamily="34" charset="0"/>
            </a:rPr>
            <a:t>.</a:t>
          </a:r>
        </a:p>
        <a:p>
          <a:r>
            <a:rPr lang="en-GB" sz="1800">
              <a:solidFill>
                <a:schemeClr val="tx1"/>
              </a:solidFill>
              <a:latin typeface="Arial" panose="020B0604020202020204" pitchFamily="34" charset="0"/>
              <a:cs typeface="Arial" panose="020B0604020202020204" pitchFamily="34" charset="0"/>
            </a:rPr>
            <a:t> Domiciliary care ensures the </a:t>
          </a:r>
          <a:r>
            <a:rPr lang="en-US" sz="1800" b="0" i="0">
              <a:solidFill>
                <a:srgbClr val="0D0D0D"/>
              </a:solidFill>
              <a:effectLst/>
              <a:latin typeface="Arial" panose="020B0604020202020204" pitchFamily="34" charset="0"/>
              <a:cs typeface="Arial" panose="020B0604020202020204" pitchFamily="34" charset="0"/>
            </a:rPr>
            <a:t>social factors, including participation in activities,</a:t>
          </a:r>
          <a:r>
            <a:rPr lang="en-GB" sz="1800">
              <a:solidFill>
                <a:schemeClr val="tx1"/>
              </a:solidFill>
              <a:latin typeface="Arial" panose="020B0604020202020204" pitchFamily="34" charset="0"/>
              <a:cs typeface="Arial" panose="020B0604020202020204" pitchFamily="34" charset="0"/>
            </a:rPr>
            <a:t> in the community, which in residential homes may not be possible (</a:t>
          </a:r>
          <a:r>
            <a:rPr lang="en-GB" sz="1800" err="1">
              <a:solidFill>
                <a:schemeClr val="tx1"/>
              </a:solidFill>
              <a:latin typeface="Arial" panose="020B0604020202020204" pitchFamily="34" charset="0"/>
              <a:cs typeface="Arial" panose="020B0604020202020204" pitchFamily="34" charset="0"/>
            </a:rPr>
            <a:t>Teles</a:t>
          </a:r>
          <a:r>
            <a:rPr lang="en-GB" sz="1800">
              <a:solidFill>
                <a:schemeClr val="tx1"/>
              </a:solidFill>
              <a:latin typeface="Arial" panose="020B0604020202020204" pitchFamily="34" charset="0"/>
              <a:cs typeface="Arial" panose="020B0604020202020204" pitchFamily="34" charset="0"/>
            </a:rPr>
            <a:t> and Ribeiro, 2019).   </a:t>
          </a:r>
          <a:endParaRPr lang="en-US" sz="1800">
            <a:solidFill>
              <a:schemeClr val="tx1"/>
            </a:solidFill>
            <a:latin typeface="Arial" panose="020B0604020202020204" pitchFamily="34" charset="0"/>
            <a:cs typeface="Arial" panose="020B0604020202020204" pitchFamily="34" charset="0"/>
          </a:endParaRPr>
        </a:p>
      </dgm:t>
    </dgm:pt>
    <dgm:pt modelId="{32BA82C0-3095-4570-A142-C84435C6F785}" type="parTrans" cxnId="{1D6563BF-30D5-48F3-92C8-2E77A4493E9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3E7D9AF-EAB2-40E6-9F85-D1742D5EB0CD}" type="sibTrans" cxnId="{1D6563BF-30D5-48F3-92C8-2E77A4493E9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49A8AAD-D9D0-470B-B551-E67AF4AFBB67}" type="pres">
      <dgm:prSet presAssocID="{A4DD6AA6-CBD4-4C42-9E84-9F625EF8FF9C}" presName="matrix" presStyleCnt="0">
        <dgm:presLayoutVars>
          <dgm:chMax val="1"/>
          <dgm:dir/>
          <dgm:resizeHandles val="exact"/>
        </dgm:presLayoutVars>
      </dgm:prSet>
      <dgm:spPr/>
    </dgm:pt>
    <dgm:pt modelId="{F0890EF5-B09D-48DE-90A7-FE4B7BEF9E14}" type="pres">
      <dgm:prSet presAssocID="{A4DD6AA6-CBD4-4C42-9E84-9F625EF8FF9C}" presName="diamond" presStyleLbl="bgShp" presStyleIdx="0" presStyleCnt="1"/>
      <dgm:spPr/>
    </dgm:pt>
    <dgm:pt modelId="{64B22111-1D81-4DED-A7E6-814225F8A08F}" type="pres">
      <dgm:prSet presAssocID="{A4DD6AA6-CBD4-4C42-9E84-9F625EF8FF9C}" presName="quad1" presStyleLbl="node1" presStyleIdx="0" presStyleCnt="4" custScaleX="120067" custScaleY="135123" custLinFactX="100000" custLinFactNeighborX="148017" custLinFactNeighborY="12894">
        <dgm:presLayoutVars>
          <dgm:chMax val="0"/>
          <dgm:chPref val="0"/>
          <dgm:bulletEnabled val="1"/>
        </dgm:presLayoutVars>
      </dgm:prSet>
      <dgm:spPr/>
    </dgm:pt>
    <dgm:pt modelId="{80E7E524-E31A-431D-8F44-1D7E793B6A71}" type="pres">
      <dgm:prSet presAssocID="{A4DD6AA6-CBD4-4C42-9E84-9F625EF8FF9C}" presName="quad2" presStyleLbl="node1" presStyleIdx="1" presStyleCnt="4" custScaleX="118957" custScaleY="247518" custLinFactX="-100000" custLinFactNeighborX="-138824" custLinFactNeighborY="40393">
        <dgm:presLayoutVars>
          <dgm:chMax val="0"/>
          <dgm:chPref val="0"/>
          <dgm:bulletEnabled val="1"/>
        </dgm:presLayoutVars>
      </dgm:prSet>
      <dgm:spPr/>
    </dgm:pt>
    <dgm:pt modelId="{A0D7CB69-4C54-449A-8FA8-06E4DCCA0C0F}" type="pres">
      <dgm:prSet presAssocID="{A4DD6AA6-CBD4-4C42-9E84-9F625EF8FF9C}" presName="quad3" presStyleLbl="node1" presStyleIdx="2" presStyleCnt="4" custScaleX="117877" custScaleY="133211" custLinFactX="24075" custLinFactNeighborX="100000" custLinFactNeighborY="-94276">
        <dgm:presLayoutVars>
          <dgm:chMax val="0"/>
          <dgm:chPref val="0"/>
          <dgm:bulletEnabled val="1"/>
        </dgm:presLayoutVars>
      </dgm:prSet>
      <dgm:spPr/>
    </dgm:pt>
    <dgm:pt modelId="{9D7FDBE4-01B8-4191-ADA3-D2DD25C62AD0}" type="pres">
      <dgm:prSet presAssocID="{A4DD6AA6-CBD4-4C42-9E84-9F625EF8FF9C}" presName="quad4" presStyleLbl="node1" presStyleIdx="3" presStyleCnt="4" custScaleX="125070" custScaleY="213481" custLinFactX="-11486" custLinFactNeighborX="-100000" custLinFactNeighborY="-66716">
        <dgm:presLayoutVars>
          <dgm:chMax val="0"/>
          <dgm:chPref val="0"/>
          <dgm:bulletEnabled val="1"/>
        </dgm:presLayoutVars>
      </dgm:prSet>
      <dgm:spPr/>
    </dgm:pt>
  </dgm:ptLst>
  <dgm:cxnLst>
    <dgm:cxn modelId="{81E95327-9324-485A-82FB-56D2C748D32F}" type="presOf" srcId="{A4DD6AA6-CBD4-4C42-9E84-9F625EF8FF9C}" destId="{849A8AAD-D9D0-470B-B551-E67AF4AFBB67}" srcOrd="0" destOrd="0" presId="urn:microsoft.com/office/officeart/2005/8/layout/matrix3"/>
    <dgm:cxn modelId="{DDC3F728-D815-4141-B06F-8871496DF917}" srcId="{A4DD6AA6-CBD4-4C42-9E84-9F625EF8FF9C}" destId="{DEAE7B7D-6707-40B0-9B07-E7CAA28ADC00}" srcOrd="0" destOrd="0" parTransId="{3ED731DE-5E78-40D6-A7F0-A97ADE16E0EE}" sibTransId="{1C8375F9-759C-4AC9-A20E-EDF78938B836}"/>
    <dgm:cxn modelId="{F7523839-1506-4405-819E-4FDDE32D8440}" type="presOf" srcId="{DEAE7B7D-6707-40B0-9B07-E7CAA28ADC00}" destId="{64B22111-1D81-4DED-A7E6-814225F8A08F}" srcOrd="0" destOrd="0" presId="urn:microsoft.com/office/officeart/2005/8/layout/matrix3"/>
    <dgm:cxn modelId="{4936163D-D0EF-42D5-AC19-4EA4A140B7C0}" type="presOf" srcId="{A456E8B1-E7DC-452E-8CD5-2AAD44B33529}" destId="{80E7E524-E31A-431D-8F44-1D7E793B6A71}" srcOrd="0" destOrd="0" presId="urn:microsoft.com/office/officeart/2005/8/layout/matrix3"/>
    <dgm:cxn modelId="{A0A7DF99-B38C-4667-8B7D-B80A8C5F9F9C}" type="presOf" srcId="{973689EF-9747-43B8-812E-92451041B8C9}" destId="{A0D7CB69-4C54-449A-8FA8-06E4DCCA0C0F}" srcOrd="0" destOrd="0" presId="urn:microsoft.com/office/officeart/2005/8/layout/matrix3"/>
    <dgm:cxn modelId="{A50006A8-E808-44E3-9B50-A2F94D0C00D9}" type="presOf" srcId="{DE8EEDAC-9062-44CF-AECE-C16EED056C0B}" destId="{9D7FDBE4-01B8-4191-ADA3-D2DD25C62AD0}" srcOrd="0" destOrd="0" presId="urn:microsoft.com/office/officeart/2005/8/layout/matrix3"/>
    <dgm:cxn modelId="{1D6563BF-30D5-48F3-92C8-2E77A4493E97}" srcId="{A4DD6AA6-CBD4-4C42-9E84-9F625EF8FF9C}" destId="{DE8EEDAC-9062-44CF-AECE-C16EED056C0B}" srcOrd="3" destOrd="0" parTransId="{32BA82C0-3095-4570-A142-C84435C6F785}" sibTransId="{A3E7D9AF-EAB2-40E6-9F85-D1742D5EB0CD}"/>
    <dgm:cxn modelId="{23D17BC7-946C-4548-884E-0341CE8CC06A}" srcId="{A4DD6AA6-CBD4-4C42-9E84-9F625EF8FF9C}" destId="{973689EF-9747-43B8-812E-92451041B8C9}" srcOrd="2" destOrd="0" parTransId="{BD905856-786F-4029-986F-575D1CAD236E}" sibTransId="{423661E6-363E-4427-82E2-36A707AABD4D}"/>
    <dgm:cxn modelId="{3DF50BD3-3BFE-4DF2-A3A6-09C535000EEB}" srcId="{A4DD6AA6-CBD4-4C42-9E84-9F625EF8FF9C}" destId="{A456E8B1-E7DC-452E-8CD5-2AAD44B33529}" srcOrd="1" destOrd="0" parTransId="{694413CA-23BE-45DD-A8D5-C2CA094D2DAD}" sibTransId="{B774DB01-0FF4-47C5-B8DA-5E10E681657C}"/>
    <dgm:cxn modelId="{92C86410-D9A5-43AF-89DD-BDE25D16ACBF}" type="presParOf" srcId="{849A8AAD-D9D0-470B-B551-E67AF4AFBB67}" destId="{F0890EF5-B09D-48DE-90A7-FE4B7BEF9E14}" srcOrd="0" destOrd="0" presId="urn:microsoft.com/office/officeart/2005/8/layout/matrix3"/>
    <dgm:cxn modelId="{1992014D-4D74-4437-B426-7506B10AF2C2}" type="presParOf" srcId="{849A8AAD-D9D0-470B-B551-E67AF4AFBB67}" destId="{64B22111-1D81-4DED-A7E6-814225F8A08F}" srcOrd="1" destOrd="0" presId="urn:microsoft.com/office/officeart/2005/8/layout/matrix3"/>
    <dgm:cxn modelId="{493B3B3F-49DA-4A01-963B-C941F446990F}" type="presParOf" srcId="{849A8AAD-D9D0-470B-B551-E67AF4AFBB67}" destId="{80E7E524-E31A-431D-8F44-1D7E793B6A71}" srcOrd="2" destOrd="0" presId="urn:microsoft.com/office/officeart/2005/8/layout/matrix3"/>
    <dgm:cxn modelId="{3212AA92-C1D4-4E1E-ACF3-86F6B9758A12}" type="presParOf" srcId="{849A8AAD-D9D0-470B-B551-E67AF4AFBB67}" destId="{A0D7CB69-4C54-449A-8FA8-06E4DCCA0C0F}" srcOrd="3" destOrd="0" presId="urn:microsoft.com/office/officeart/2005/8/layout/matrix3"/>
    <dgm:cxn modelId="{5252EC49-3ACB-4F44-B80D-7D2E6A022FE8}" type="presParOf" srcId="{849A8AAD-D9D0-470B-B551-E67AF4AFBB67}" destId="{9D7FDBE4-01B8-4191-ADA3-D2DD25C62AD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ABDE1C-5F18-4338-B88E-C42C3916C412}"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3642693-1450-4369-A23B-F56EAA6C633B}">
      <dgm:prSet custT="1"/>
      <dgm:spPr>
        <a:solidFill>
          <a:schemeClr val="bg2">
            <a:lumMod val="90000"/>
          </a:schemeClr>
        </a:solidFill>
      </dgm:spPr>
      <dgm:t>
        <a:bodyPr/>
        <a:lstStyle/>
        <a:p>
          <a:r>
            <a:rPr lang="en-US" sz="1800">
              <a:solidFill>
                <a:schemeClr val="tx1"/>
              </a:solidFill>
              <a:latin typeface="Arial" panose="020B0604020202020204" pitchFamily="34" charset="0"/>
              <a:cs typeface="Arial" panose="020B0604020202020204" pitchFamily="34" charset="0"/>
            </a:rPr>
            <a:t>The average cost of residential care is on average £672 and £937 across the UK (Statista Research Department, 2023). This in comparison to Poland which costs around 1707 zloty which is around £337 per week (Statista, 2023).</a:t>
          </a:r>
        </a:p>
      </dgm:t>
    </dgm:pt>
    <dgm:pt modelId="{1C0667B5-20FE-4C63-8778-19EF780EC993}" type="parTrans" cxnId="{7A7088D1-21D3-40EB-ABAF-4069B7BFDA54}">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C9808D0-C667-417E-80D9-5245EB94705F}" type="sibTrans" cxnId="{7A7088D1-21D3-40EB-ABAF-4069B7BFDA54}">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542B292-3738-47BE-BF84-BD239588C708}">
      <dgm:prSet custT="1"/>
      <dgm:spPr>
        <a:solidFill>
          <a:schemeClr val="accent3">
            <a:lumMod val="40000"/>
            <a:lumOff val="60000"/>
          </a:schemeClr>
        </a:solidFill>
      </dgm:spPr>
      <dgm:t>
        <a:bodyPr/>
        <a:lstStyle/>
        <a:p>
          <a:r>
            <a:rPr lang="en-US" sz="1800">
              <a:solidFill>
                <a:schemeClr val="tx1"/>
              </a:solidFill>
              <a:latin typeface="Arial" panose="020B0604020202020204" pitchFamily="34" charset="0"/>
              <a:cs typeface="Arial" panose="020B0604020202020204" pitchFamily="34" charset="0"/>
            </a:rPr>
            <a:t>Not all adults qualify for free adult social care services. The majority of people will be required to contribute in some way to the cost of their care, but some may be required to cover all expenses (Age UK, 2023).</a:t>
          </a:r>
        </a:p>
      </dgm:t>
    </dgm:pt>
    <dgm:pt modelId="{2F6182A4-42E1-4B7D-A1C1-E9AF0FF2C785}" type="parTrans" cxnId="{4C764769-A13C-4749-88F2-883409CEBB92}">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2318E13C-ABC8-4C62-A71C-EA9F415D84BE}" type="sibTrans" cxnId="{4C764769-A13C-4749-88F2-883409CEBB92}">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4994001-4F67-4AE8-9C0D-B31D21AD81DA}">
      <dgm:prSet custT="1"/>
      <dgm:spPr>
        <a:solidFill>
          <a:schemeClr val="bg1">
            <a:lumMod val="75000"/>
          </a:schemeClr>
        </a:solidFill>
      </dgm:spPr>
      <dgm:t>
        <a:bodyPr/>
        <a:lstStyle/>
        <a:p>
          <a:r>
            <a:rPr lang="en-US" sz="1800">
              <a:solidFill>
                <a:schemeClr val="tx1"/>
              </a:solidFill>
              <a:latin typeface="Arial" panose="020B0604020202020204" pitchFamily="34" charset="0"/>
              <a:cs typeface="Arial" panose="020B0604020202020204" pitchFamily="34" charset="0"/>
            </a:rPr>
            <a:t>If individuals have less than £23,250 savings, Birmingham City Council will work with individuals to complete a financial evaluation (Birmingham City Council, 2023). </a:t>
          </a:r>
        </a:p>
      </dgm:t>
    </dgm:pt>
    <dgm:pt modelId="{76F5BA3E-ED20-4DC2-A927-6841980EB087}" type="parTrans" cxnId="{3881A9C4-F75D-4953-BA1D-CF8EDD2950C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8A4772E-01B6-4318-A2E7-18B03B898307}" type="sibTrans" cxnId="{3881A9C4-F75D-4953-BA1D-CF8EDD2950C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7CBA9BC-0C53-47C8-8016-90CF5772EB3C}">
      <dgm:prSet custT="1"/>
      <dgm:spPr>
        <a:solidFill>
          <a:schemeClr val="accent4">
            <a:lumMod val="20000"/>
            <a:lumOff val="80000"/>
          </a:schemeClr>
        </a:solidFill>
      </dgm:spPr>
      <dgm:t>
        <a:bodyPr/>
        <a:lstStyle/>
        <a:p>
          <a:r>
            <a:rPr lang="en-US" sz="1800">
              <a:solidFill>
                <a:schemeClr val="tx1"/>
              </a:solidFill>
              <a:latin typeface="Arial" panose="020B0604020202020204" pitchFamily="34" charset="0"/>
              <a:cs typeface="Arial" panose="020B0604020202020204" pitchFamily="34" charset="0"/>
            </a:rPr>
            <a:t>Should individuals have more than £23,250 they would be considered a self-funder. The council can provide assistance in making care and support arrangements (Birmingham City Council, 2023). </a:t>
          </a:r>
        </a:p>
      </dgm:t>
    </dgm:pt>
    <dgm:pt modelId="{3F22A1D3-D929-45A5-99EF-4D9CD0967AC1}" type="parTrans" cxnId="{743A1D35-967A-412F-86BA-161A3484B48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BCC9CA6-C314-4C03-9227-FFA963EED529}" type="sibTrans" cxnId="{743A1D35-967A-412F-86BA-161A3484B48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5047AD9F-D345-46A5-969C-830E0D4C9162}">
      <dgm:prSet custT="1"/>
      <dgm:spPr>
        <a:solidFill>
          <a:schemeClr val="accent6">
            <a:lumMod val="40000"/>
            <a:lumOff val="60000"/>
          </a:schemeClr>
        </a:solidFill>
      </dgm:spPr>
      <dgm:t>
        <a:bodyPr/>
        <a:lstStyle/>
        <a:p>
          <a:r>
            <a:rPr lang="en-US" sz="180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a:solidFill>
                <a:schemeClr val="tx1"/>
              </a:solidFill>
              <a:latin typeface="Arial" panose="020B0604020202020204" pitchFamily="34" charset="0"/>
              <a:cs typeface="Arial" panose="020B0604020202020204" pitchFamily="34" charset="0"/>
            </a:rPr>
            <a:t>availability of care is strained. </a:t>
          </a:r>
          <a:endParaRPr lang="en-US" sz="1800">
            <a:solidFill>
              <a:schemeClr val="tx1"/>
            </a:solidFill>
            <a:latin typeface="Arial" panose="020B0604020202020204" pitchFamily="34" charset="0"/>
            <a:cs typeface="Arial" panose="020B0604020202020204" pitchFamily="34" charset="0"/>
          </a:endParaRPr>
        </a:p>
      </dgm:t>
    </dgm:pt>
    <dgm:pt modelId="{633FAD81-D30A-402A-B532-0034696712DE}" type="parTrans" cxnId="{7008035F-BA61-4BF6-A39E-9C211DBEF978}">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6DB647D-11EF-4E4C-B98E-2CC2F0B083D1}" type="sibTrans" cxnId="{7008035F-BA61-4BF6-A39E-9C211DBEF978}">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639429D0-2E55-4DFC-AB5E-3D35B46FE105}">
      <dgm:prSet custT="1"/>
      <dgm:spPr>
        <a:solidFill>
          <a:schemeClr val="accent2">
            <a:lumMod val="20000"/>
            <a:lumOff val="80000"/>
          </a:schemeClr>
        </a:solidFill>
      </dgm:spPr>
      <dgm:t>
        <a:bodyPr/>
        <a:lstStyle/>
        <a:p>
          <a:r>
            <a:rPr lang="en-US" sz="1800" b="0" i="0">
              <a:solidFill>
                <a:schemeClr val="tx1"/>
              </a:solidFill>
              <a:latin typeface="Arial" panose="020B0604020202020204" pitchFamily="34" charset="0"/>
              <a:cs typeface="Arial" panose="020B0604020202020204" pitchFamily="34" charset="0"/>
            </a:rPr>
            <a:t>Approximately 152,000 vacancies were vacant in 2022/23 (Foster, 2024). </a:t>
          </a:r>
          <a:r>
            <a:rPr lang="en-GB" sz="1800" b="0" i="0">
              <a:solidFill>
                <a:schemeClr val="tx1"/>
              </a:solidFill>
              <a:latin typeface="Arial" panose="020B0604020202020204" pitchFamily="34" charset="0"/>
              <a:cs typeface="Arial" panose="020B0604020202020204" pitchFamily="34" charset="0"/>
            </a:rPr>
            <a:t>Approximately 13,600 beds each day are taken up by elderly people who don’t have sufficient care in place (Davis and </a:t>
          </a:r>
          <a:r>
            <a:rPr lang="en-GB" sz="1800">
              <a:solidFill>
                <a:schemeClr val="tx1"/>
              </a:solidFill>
              <a:latin typeface="Arial" panose="020B0604020202020204" pitchFamily="34" charset="0"/>
              <a:cs typeface="Arial" panose="020B0604020202020204" pitchFamily="34" charset="0"/>
            </a:rPr>
            <a:t>García, 2022).</a:t>
          </a:r>
          <a:endParaRPr lang="en-US" sz="1800">
            <a:solidFill>
              <a:schemeClr val="tx1"/>
            </a:solidFill>
            <a:latin typeface="Arial" panose="020B0604020202020204" pitchFamily="34" charset="0"/>
            <a:cs typeface="Arial" panose="020B0604020202020204" pitchFamily="34" charset="0"/>
          </a:endParaRPr>
        </a:p>
      </dgm:t>
    </dgm:pt>
    <dgm:pt modelId="{87D09F41-4E76-4C22-B39A-B50408E16EBE}" type="parTrans" cxnId="{C3221B45-2659-48B2-B29A-1FC54A6F2546}">
      <dgm:prSet/>
      <dgm:spPr/>
      <dgm:t>
        <a:bodyPr/>
        <a:lstStyle/>
        <a:p>
          <a:endParaRPr lang="en-GB" sz="1800"/>
        </a:p>
      </dgm:t>
    </dgm:pt>
    <dgm:pt modelId="{23856510-AFD2-4D95-A3E1-E0B2A8DDF8B1}" type="sibTrans" cxnId="{C3221B45-2659-48B2-B29A-1FC54A6F2546}">
      <dgm:prSet/>
      <dgm:spPr/>
      <dgm:t>
        <a:bodyPr/>
        <a:lstStyle/>
        <a:p>
          <a:endParaRPr lang="en-GB" sz="1800"/>
        </a:p>
      </dgm:t>
    </dgm:pt>
    <dgm:pt modelId="{AC6F066D-E67D-49AC-BF86-3BFF004EA6FE}">
      <dgm:prSet custT="1"/>
      <dgm:spPr>
        <a:solidFill>
          <a:schemeClr val="accent6">
            <a:lumMod val="20000"/>
            <a:lumOff val="80000"/>
          </a:schemeClr>
        </a:solidFill>
      </dgm:spPr>
      <dgm:t>
        <a:bodyPr/>
        <a:lstStyle/>
        <a:p>
          <a:r>
            <a:rPr lang="en-US" sz="180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a:solidFill>
                <a:schemeClr val="tx1"/>
              </a:solidFill>
              <a:latin typeface="Arial" panose="020B0604020202020204" pitchFamily="34" charset="0"/>
              <a:cs typeface="Arial" panose="020B0604020202020204" pitchFamily="34" charset="0"/>
            </a:rPr>
            <a:t>availability of care is strained . </a:t>
          </a:r>
          <a:endParaRPr lang="en-US" sz="1800">
            <a:solidFill>
              <a:schemeClr val="tx1"/>
            </a:solidFill>
            <a:latin typeface="Arial" panose="020B0604020202020204" pitchFamily="34" charset="0"/>
            <a:cs typeface="Arial" panose="020B0604020202020204" pitchFamily="34" charset="0"/>
          </a:endParaRPr>
        </a:p>
      </dgm:t>
    </dgm:pt>
    <dgm:pt modelId="{44F5F8E7-F8E6-4DB7-B2D8-46AA0BBDFD85}" type="parTrans" cxnId="{8AD8CA81-589B-4CC7-83B7-080258BA8394}">
      <dgm:prSet/>
      <dgm:spPr/>
      <dgm:t>
        <a:bodyPr/>
        <a:lstStyle/>
        <a:p>
          <a:endParaRPr lang="en-GB" sz="1800"/>
        </a:p>
      </dgm:t>
    </dgm:pt>
    <dgm:pt modelId="{DC9DB9A6-2703-4AC7-AF4C-A9EB77C914B5}" type="sibTrans" cxnId="{8AD8CA81-589B-4CC7-83B7-080258BA8394}">
      <dgm:prSet/>
      <dgm:spPr/>
      <dgm:t>
        <a:bodyPr/>
        <a:lstStyle/>
        <a:p>
          <a:endParaRPr lang="en-GB" sz="1800"/>
        </a:p>
      </dgm:t>
    </dgm:pt>
    <dgm:pt modelId="{E6893B4C-B6A8-406D-B6F4-3F6700B46828}" type="pres">
      <dgm:prSet presAssocID="{A4ABDE1C-5F18-4338-B88E-C42C3916C412}" presName="linear" presStyleCnt="0">
        <dgm:presLayoutVars>
          <dgm:animLvl val="lvl"/>
          <dgm:resizeHandles val="exact"/>
        </dgm:presLayoutVars>
      </dgm:prSet>
      <dgm:spPr/>
    </dgm:pt>
    <dgm:pt modelId="{F6158C87-02FB-4CF1-BBFE-E43706AC3802}" type="pres">
      <dgm:prSet presAssocID="{73642693-1450-4369-A23B-F56EAA6C633B}" presName="parentText" presStyleLbl="node1" presStyleIdx="0" presStyleCnt="7" custLinFactY="43624" custLinFactNeighborY="100000">
        <dgm:presLayoutVars>
          <dgm:chMax val="0"/>
          <dgm:bulletEnabled val="1"/>
        </dgm:presLayoutVars>
      </dgm:prSet>
      <dgm:spPr/>
    </dgm:pt>
    <dgm:pt modelId="{BCB37554-61EF-4D94-A83C-6DB52C8BAC4B}" type="pres">
      <dgm:prSet presAssocID="{0C9808D0-C667-417E-80D9-5245EB94705F}" presName="spacer" presStyleCnt="0"/>
      <dgm:spPr/>
    </dgm:pt>
    <dgm:pt modelId="{DDD64BD9-F118-4807-AA99-B416DD58F944}" type="pres">
      <dgm:prSet presAssocID="{4542B292-3738-47BE-BF84-BD239588C708}" presName="parentText" presStyleLbl="node1" presStyleIdx="1" presStyleCnt="7" custLinFactY="36137" custLinFactNeighborX="725" custLinFactNeighborY="100000">
        <dgm:presLayoutVars>
          <dgm:chMax val="0"/>
          <dgm:bulletEnabled val="1"/>
        </dgm:presLayoutVars>
      </dgm:prSet>
      <dgm:spPr/>
    </dgm:pt>
    <dgm:pt modelId="{24D41E83-6ED2-4EAE-86BA-C4CA330F6EB8}" type="pres">
      <dgm:prSet presAssocID="{2318E13C-ABC8-4C62-A71C-EA9F415D84BE}" presName="spacer" presStyleCnt="0"/>
      <dgm:spPr/>
    </dgm:pt>
    <dgm:pt modelId="{05CE552B-F9E2-4857-B8C6-F235C550E760}" type="pres">
      <dgm:prSet presAssocID="{74994001-4F67-4AE8-9C0D-B31D21AD81DA}" presName="parentText" presStyleLbl="node1" presStyleIdx="2" presStyleCnt="7" custLinFactY="28855" custLinFactNeighborX="725" custLinFactNeighborY="100000">
        <dgm:presLayoutVars>
          <dgm:chMax val="0"/>
          <dgm:bulletEnabled val="1"/>
        </dgm:presLayoutVars>
      </dgm:prSet>
      <dgm:spPr/>
    </dgm:pt>
    <dgm:pt modelId="{899286A1-D6DE-4DEF-B401-3D472F58243C}" type="pres">
      <dgm:prSet presAssocID="{08A4772E-01B6-4318-A2E7-18B03B898307}" presName="spacer" presStyleCnt="0"/>
      <dgm:spPr/>
    </dgm:pt>
    <dgm:pt modelId="{468A75CD-FF2D-4EF7-AB61-4247A0D3B87E}" type="pres">
      <dgm:prSet presAssocID="{47CBA9BC-0C53-47C8-8016-90CF5772EB3C}" presName="parentText" presStyleLbl="node1" presStyleIdx="3" presStyleCnt="7" custLinFactY="12585" custLinFactNeighborY="100000">
        <dgm:presLayoutVars>
          <dgm:chMax val="0"/>
          <dgm:bulletEnabled val="1"/>
        </dgm:presLayoutVars>
      </dgm:prSet>
      <dgm:spPr/>
    </dgm:pt>
    <dgm:pt modelId="{A2831667-556E-4000-B53F-7ED74FAAF4E3}" type="pres">
      <dgm:prSet presAssocID="{ABCC9CA6-C314-4C03-9227-FFA963EED529}" presName="spacer" presStyleCnt="0"/>
      <dgm:spPr/>
    </dgm:pt>
    <dgm:pt modelId="{C83D51A4-3B44-474B-845D-07B437FAD6D5}" type="pres">
      <dgm:prSet presAssocID="{5047AD9F-D345-46A5-969C-830E0D4C9162}" presName="parentText" presStyleLbl="node1" presStyleIdx="4" presStyleCnt="7" custLinFactY="6116" custLinFactNeighborY="100000">
        <dgm:presLayoutVars>
          <dgm:chMax val="0"/>
          <dgm:bulletEnabled val="1"/>
        </dgm:presLayoutVars>
      </dgm:prSet>
      <dgm:spPr/>
    </dgm:pt>
    <dgm:pt modelId="{157450F1-9B2F-4444-8B07-14059A3BCAEA}" type="pres">
      <dgm:prSet presAssocID="{C6DB647D-11EF-4E4C-B98E-2CC2F0B083D1}" presName="spacer" presStyleCnt="0"/>
      <dgm:spPr/>
    </dgm:pt>
    <dgm:pt modelId="{96286DC6-7AB2-4904-B37B-4CF47053061B}" type="pres">
      <dgm:prSet presAssocID="{639429D0-2E55-4DFC-AB5E-3D35B46FE105}" presName="parentText" presStyleLbl="node1" presStyleIdx="5" presStyleCnt="7" custLinFactNeighborY="-38500">
        <dgm:presLayoutVars>
          <dgm:chMax val="0"/>
          <dgm:bulletEnabled val="1"/>
        </dgm:presLayoutVars>
      </dgm:prSet>
      <dgm:spPr/>
    </dgm:pt>
    <dgm:pt modelId="{811F91A4-ECA0-4C22-AF5C-BF0A6CC34B0F}" type="pres">
      <dgm:prSet presAssocID="{23856510-AFD2-4D95-A3E1-E0B2A8DDF8B1}" presName="spacer" presStyleCnt="0"/>
      <dgm:spPr/>
    </dgm:pt>
    <dgm:pt modelId="{5A8BAD65-856A-471B-987B-34BD4A508D93}" type="pres">
      <dgm:prSet presAssocID="{AC6F066D-E67D-49AC-BF86-3BFF004EA6FE}" presName="parentText" presStyleLbl="node1" presStyleIdx="6" presStyleCnt="7" custLinFactY="-9510" custLinFactNeighborY="-100000">
        <dgm:presLayoutVars>
          <dgm:chMax val="0"/>
          <dgm:bulletEnabled val="1"/>
        </dgm:presLayoutVars>
      </dgm:prSet>
      <dgm:spPr/>
    </dgm:pt>
  </dgm:ptLst>
  <dgm:cxnLst>
    <dgm:cxn modelId="{743A1D35-967A-412F-86BA-161A3484B483}" srcId="{A4ABDE1C-5F18-4338-B88E-C42C3916C412}" destId="{47CBA9BC-0C53-47C8-8016-90CF5772EB3C}" srcOrd="3" destOrd="0" parTransId="{3F22A1D3-D929-45A5-99EF-4D9CD0967AC1}" sibTransId="{ABCC9CA6-C314-4C03-9227-FFA963EED529}"/>
    <dgm:cxn modelId="{7008035F-BA61-4BF6-A39E-9C211DBEF978}" srcId="{A4ABDE1C-5F18-4338-B88E-C42C3916C412}" destId="{5047AD9F-D345-46A5-969C-830E0D4C9162}" srcOrd="4" destOrd="0" parTransId="{633FAD81-D30A-402A-B532-0034696712DE}" sibTransId="{C6DB647D-11EF-4E4C-B98E-2CC2F0B083D1}"/>
    <dgm:cxn modelId="{C3221B45-2659-48B2-B29A-1FC54A6F2546}" srcId="{A4ABDE1C-5F18-4338-B88E-C42C3916C412}" destId="{639429D0-2E55-4DFC-AB5E-3D35B46FE105}" srcOrd="5" destOrd="0" parTransId="{87D09F41-4E76-4C22-B39A-B50408E16EBE}" sibTransId="{23856510-AFD2-4D95-A3E1-E0B2A8DDF8B1}"/>
    <dgm:cxn modelId="{4C764769-A13C-4749-88F2-883409CEBB92}" srcId="{A4ABDE1C-5F18-4338-B88E-C42C3916C412}" destId="{4542B292-3738-47BE-BF84-BD239588C708}" srcOrd="1" destOrd="0" parTransId="{2F6182A4-42E1-4B7D-A1C1-E9AF0FF2C785}" sibTransId="{2318E13C-ABC8-4C62-A71C-EA9F415D84BE}"/>
    <dgm:cxn modelId="{6ACB0474-23B0-4742-885F-F0E50D906BB4}" type="presOf" srcId="{A4ABDE1C-5F18-4338-B88E-C42C3916C412}" destId="{E6893B4C-B6A8-406D-B6F4-3F6700B46828}" srcOrd="0" destOrd="0" presId="urn:microsoft.com/office/officeart/2005/8/layout/vList2"/>
    <dgm:cxn modelId="{7338E57C-3807-4797-8820-23E8E992E00D}" type="presOf" srcId="{74994001-4F67-4AE8-9C0D-B31D21AD81DA}" destId="{05CE552B-F9E2-4857-B8C6-F235C550E760}" srcOrd="0" destOrd="0" presId="urn:microsoft.com/office/officeart/2005/8/layout/vList2"/>
    <dgm:cxn modelId="{8AD8CA81-589B-4CC7-83B7-080258BA8394}" srcId="{A4ABDE1C-5F18-4338-B88E-C42C3916C412}" destId="{AC6F066D-E67D-49AC-BF86-3BFF004EA6FE}" srcOrd="6" destOrd="0" parTransId="{44F5F8E7-F8E6-4DB7-B2D8-46AA0BBDFD85}" sibTransId="{DC9DB9A6-2703-4AC7-AF4C-A9EB77C914B5}"/>
    <dgm:cxn modelId="{5F1E429D-E7C7-401F-86A4-D1DE2F418398}" type="presOf" srcId="{AC6F066D-E67D-49AC-BF86-3BFF004EA6FE}" destId="{5A8BAD65-856A-471B-987B-34BD4A508D93}" srcOrd="0" destOrd="0" presId="urn:microsoft.com/office/officeart/2005/8/layout/vList2"/>
    <dgm:cxn modelId="{D188A5A7-CDB4-44AF-9F55-705587F52D0B}" type="presOf" srcId="{47CBA9BC-0C53-47C8-8016-90CF5772EB3C}" destId="{468A75CD-FF2D-4EF7-AB61-4247A0D3B87E}" srcOrd="0" destOrd="0" presId="urn:microsoft.com/office/officeart/2005/8/layout/vList2"/>
    <dgm:cxn modelId="{F01E3FAA-5CA3-458B-9E0B-590C61DBC848}" type="presOf" srcId="{639429D0-2E55-4DFC-AB5E-3D35B46FE105}" destId="{96286DC6-7AB2-4904-B37B-4CF47053061B}" srcOrd="0" destOrd="0" presId="urn:microsoft.com/office/officeart/2005/8/layout/vList2"/>
    <dgm:cxn modelId="{04FBB5AC-059F-4582-ABC6-79A76B9239EA}" type="presOf" srcId="{73642693-1450-4369-A23B-F56EAA6C633B}" destId="{F6158C87-02FB-4CF1-BBFE-E43706AC3802}" srcOrd="0" destOrd="0" presId="urn:microsoft.com/office/officeart/2005/8/layout/vList2"/>
    <dgm:cxn modelId="{1753A3AF-9D93-4EB7-BFFF-D76D6EAAACA8}" type="presOf" srcId="{5047AD9F-D345-46A5-969C-830E0D4C9162}" destId="{C83D51A4-3B44-474B-845D-07B437FAD6D5}" srcOrd="0" destOrd="0" presId="urn:microsoft.com/office/officeart/2005/8/layout/vList2"/>
    <dgm:cxn modelId="{0A76A7B4-AEB4-4DD5-A89B-BC64EADBEFAC}" type="presOf" srcId="{4542B292-3738-47BE-BF84-BD239588C708}" destId="{DDD64BD9-F118-4807-AA99-B416DD58F944}" srcOrd="0" destOrd="0" presId="urn:microsoft.com/office/officeart/2005/8/layout/vList2"/>
    <dgm:cxn modelId="{3881A9C4-F75D-4953-BA1D-CF8EDD2950C0}" srcId="{A4ABDE1C-5F18-4338-B88E-C42C3916C412}" destId="{74994001-4F67-4AE8-9C0D-B31D21AD81DA}" srcOrd="2" destOrd="0" parTransId="{76F5BA3E-ED20-4DC2-A927-6841980EB087}" sibTransId="{08A4772E-01B6-4318-A2E7-18B03B898307}"/>
    <dgm:cxn modelId="{7A7088D1-21D3-40EB-ABAF-4069B7BFDA54}" srcId="{A4ABDE1C-5F18-4338-B88E-C42C3916C412}" destId="{73642693-1450-4369-A23B-F56EAA6C633B}" srcOrd="0" destOrd="0" parTransId="{1C0667B5-20FE-4C63-8778-19EF780EC993}" sibTransId="{0C9808D0-C667-417E-80D9-5245EB94705F}"/>
    <dgm:cxn modelId="{A4F17B1D-C94F-4B07-B062-19F0ADAAB390}" type="presParOf" srcId="{E6893B4C-B6A8-406D-B6F4-3F6700B46828}" destId="{F6158C87-02FB-4CF1-BBFE-E43706AC3802}" srcOrd="0" destOrd="0" presId="urn:microsoft.com/office/officeart/2005/8/layout/vList2"/>
    <dgm:cxn modelId="{C581A4AF-C0BE-435F-A19A-74F723367A2B}" type="presParOf" srcId="{E6893B4C-B6A8-406D-B6F4-3F6700B46828}" destId="{BCB37554-61EF-4D94-A83C-6DB52C8BAC4B}" srcOrd="1" destOrd="0" presId="urn:microsoft.com/office/officeart/2005/8/layout/vList2"/>
    <dgm:cxn modelId="{67645080-F1AE-40EA-BEF6-2637DE17CD38}" type="presParOf" srcId="{E6893B4C-B6A8-406D-B6F4-3F6700B46828}" destId="{DDD64BD9-F118-4807-AA99-B416DD58F944}" srcOrd="2" destOrd="0" presId="urn:microsoft.com/office/officeart/2005/8/layout/vList2"/>
    <dgm:cxn modelId="{5BF18A1C-A425-4A67-BBBE-4AF1CCE452E8}" type="presParOf" srcId="{E6893B4C-B6A8-406D-B6F4-3F6700B46828}" destId="{24D41E83-6ED2-4EAE-86BA-C4CA330F6EB8}" srcOrd="3" destOrd="0" presId="urn:microsoft.com/office/officeart/2005/8/layout/vList2"/>
    <dgm:cxn modelId="{E0CA9191-3DA4-4623-950E-21D113D0A719}" type="presParOf" srcId="{E6893B4C-B6A8-406D-B6F4-3F6700B46828}" destId="{05CE552B-F9E2-4857-B8C6-F235C550E760}" srcOrd="4" destOrd="0" presId="urn:microsoft.com/office/officeart/2005/8/layout/vList2"/>
    <dgm:cxn modelId="{15CBD245-8C49-4821-B9AA-5972AD2DD92D}" type="presParOf" srcId="{E6893B4C-B6A8-406D-B6F4-3F6700B46828}" destId="{899286A1-D6DE-4DEF-B401-3D472F58243C}" srcOrd="5" destOrd="0" presId="urn:microsoft.com/office/officeart/2005/8/layout/vList2"/>
    <dgm:cxn modelId="{BB1B78EB-84C3-4472-BA11-46962A004F49}" type="presParOf" srcId="{E6893B4C-B6A8-406D-B6F4-3F6700B46828}" destId="{468A75CD-FF2D-4EF7-AB61-4247A0D3B87E}" srcOrd="6" destOrd="0" presId="urn:microsoft.com/office/officeart/2005/8/layout/vList2"/>
    <dgm:cxn modelId="{C26982F0-2517-45CE-8E2F-546E3ABEA36B}" type="presParOf" srcId="{E6893B4C-B6A8-406D-B6F4-3F6700B46828}" destId="{A2831667-556E-4000-B53F-7ED74FAAF4E3}" srcOrd="7" destOrd="0" presId="urn:microsoft.com/office/officeart/2005/8/layout/vList2"/>
    <dgm:cxn modelId="{A791DB1D-A82B-41E5-940F-EC1B72F70002}" type="presParOf" srcId="{E6893B4C-B6A8-406D-B6F4-3F6700B46828}" destId="{C83D51A4-3B44-474B-845D-07B437FAD6D5}" srcOrd="8" destOrd="0" presId="urn:microsoft.com/office/officeart/2005/8/layout/vList2"/>
    <dgm:cxn modelId="{A2DA469E-EEAF-4E5A-A1BD-6389DB055845}" type="presParOf" srcId="{E6893B4C-B6A8-406D-B6F4-3F6700B46828}" destId="{157450F1-9B2F-4444-8B07-14059A3BCAEA}" srcOrd="9" destOrd="0" presId="urn:microsoft.com/office/officeart/2005/8/layout/vList2"/>
    <dgm:cxn modelId="{14EA5492-F042-465B-8D64-B4479E3DA279}" type="presParOf" srcId="{E6893B4C-B6A8-406D-B6F4-3F6700B46828}" destId="{96286DC6-7AB2-4904-B37B-4CF47053061B}" srcOrd="10" destOrd="0" presId="urn:microsoft.com/office/officeart/2005/8/layout/vList2"/>
    <dgm:cxn modelId="{DFBBC1ED-9D4F-4479-A3BC-AE20C66DE8A8}" type="presParOf" srcId="{E6893B4C-B6A8-406D-B6F4-3F6700B46828}" destId="{811F91A4-ECA0-4C22-AF5C-BF0A6CC34B0F}" srcOrd="11" destOrd="0" presId="urn:microsoft.com/office/officeart/2005/8/layout/vList2"/>
    <dgm:cxn modelId="{65BFD881-9D07-4797-A34F-0353B533A1BC}" type="presParOf" srcId="{E6893B4C-B6A8-406D-B6F4-3F6700B46828}" destId="{5A8BAD65-856A-471B-987B-34BD4A508D9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70B9D-8D95-42C0-A9F7-1AC5B18C0604}">
      <dsp:nvSpPr>
        <dsp:cNvPr id="0" name=""/>
        <dsp:cNvSpPr/>
      </dsp:nvSpPr>
      <dsp:spPr>
        <a:xfrm>
          <a:off x="84976" y="426056"/>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C9F97-FAF3-48E5-AC05-8F5599B2C230}">
      <dsp:nvSpPr>
        <dsp:cNvPr id="0" name=""/>
        <dsp:cNvSpPr/>
      </dsp:nvSpPr>
      <dsp:spPr>
        <a:xfrm>
          <a:off x="402903" y="743983"/>
          <a:ext cx="878084" cy="878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AACBE8-2AED-4256-A67B-F9D75F7AE4D4}">
      <dsp:nvSpPr>
        <dsp:cNvPr id="0" name=""/>
        <dsp:cNvSpPr/>
      </dsp:nvSpPr>
      <dsp:spPr>
        <a:xfrm>
          <a:off x="1923330" y="426056"/>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Domiciliary care, sometimes referred to as home care or home health care, is supportive care given by carers in the patient's own residence (NHS, 2024). </a:t>
          </a:r>
        </a:p>
      </dsp:txBody>
      <dsp:txXfrm>
        <a:off x="1923330" y="426056"/>
        <a:ext cx="3568570" cy="1513938"/>
      </dsp:txXfrm>
    </dsp:sp>
    <dsp:sp modelId="{0CBC333F-6073-4C69-88DA-742F14B87CEE}">
      <dsp:nvSpPr>
        <dsp:cNvPr id="0" name=""/>
        <dsp:cNvSpPr/>
      </dsp:nvSpPr>
      <dsp:spPr>
        <a:xfrm>
          <a:off x="6113697" y="426056"/>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A0595-A031-4A36-9620-01C8A514F9B4}">
      <dsp:nvSpPr>
        <dsp:cNvPr id="0" name=""/>
        <dsp:cNvSpPr/>
      </dsp:nvSpPr>
      <dsp:spPr>
        <a:xfrm>
          <a:off x="6431624" y="743983"/>
          <a:ext cx="878084" cy="878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3A3AD0-1D20-495E-90DC-022EFD8830AB}">
      <dsp:nvSpPr>
        <dsp:cNvPr id="0" name=""/>
        <dsp:cNvSpPr/>
      </dsp:nvSpPr>
      <dsp:spPr>
        <a:xfrm>
          <a:off x="7952051" y="426056"/>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It involves, among other things, nursing care, companionship, medication management, and help with everyday living tasks, including dressing, bathing, and meal preparation (</a:t>
          </a:r>
          <a:r>
            <a:rPr lang="en-GB" sz="1800" b="0" i="0" kern="1200">
              <a:latin typeface="Arial" panose="020B0604020202020204" pitchFamily="34" charset="0"/>
              <a:cs typeface="Arial" panose="020B0604020202020204" pitchFamily="34" charset="0"/>
            </a:rPr>
            <a:t>Koenig, 2012).</a:t>
          </a:r>
          <a:endParaRPr lang="en-US" sz="1800" kern="1200">
            <a:latin typeface="Arial" panose="020B0604020202020204" pitchFamily="34" charset="0"/>
            <a:cs typeface="Arial" panose="020B0604020202020204" pitchFamily="34" charset="0"/>
          </a:endParaRPr>
        </a:p>
      </dsp:txBody>
      <dsp:txXfrm>
        <a:off x="7952051" y="426056"/>
        <a:ext cx="3568570" cy="1513938"/>
      </dsp:txXfrm>
    </dsp:sp>
    <dsp:sp modelId="{3599EF55-5AA9-4777-9DDD-D53D422E8356}">
      <dsp:nvSpPr>
        <dsp:cNvPr id="0" name=""/>
        <dsp:cNvSpPr/>
      </dsp:nvSpPr>
      <dsp:spPr>
        <a:xfrm>
          <a:off x="84976" y="2905537"/>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F3380-5F77-4EA6-9B2A-3FB48C01393C}">
      <dsp:nvSpPr>
        <dsp:cNvPr id="0" name=""/>
        <dsp:cNvSpPr/>
      </dsp:nvSpPr>
      <dsp:spPr>
        <a:xfrm>
          <a:off x="402903" y="3223464"/>
          <a:ext cx="878084" cy="878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B4BC3B-F300-4066-826E-6BE5750D2CAD}">
      <dsp:nvSpPr>
        <dsp:cNvPr id="0" name=""/>
        <dsp:cNvSpPr/>
      </dsp:nvSpPr>
      <dsp:spPr>
        <a:xfrm>
          <a:off x="1925079" y="2784339"/>
          <a:ext cx="3565072" cy="1756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With domiciliary care, people can get the assistance and care they need without leaving the security and comfort of their own homes (Age UK, 2022). According to the National Audit Office (2020), there are approximately 814,000 adults receiving home care. </a:t>
          </a:r>
        </a:p>
      </dsp:txBody>
      <dsp:txXfrm>
        <a:off x="1925079" y="2784339"/>
        <a:ext cx="3565072" cy="1756335"/>
      </dsp:txXfrm>
    </dsp:sp>
    <dsp:sp modelId="{78F4C6C9-B393-49E8-8288-AD56244F17BA}">
      <dsp:nvSpPr>
        <dsp:cNvPr id="0" name=""/>
        <dsp:cNvSpPr/>
      </dsp:nvSpPr>
      <dsp:spPr>
        <a:xfrm>
          <a:off x="6111948" y="2905537"/>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3D827-F299-48FA-8B44-8F236E4E6075}">
      <dsp:nvSpPr>
        <dsp:cNvPr id="0" name=""/>
        <dsp:cNvSpPr/>
      </dsp:nvSpPr>
      <dsp:spPr>
        <a:xfrm>
          <a:off x="6429875" y="3223464"/>
          <a:ext cx="878084" cy="8780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3E36C3-7C75-4A14-834F-4E6ED1C75B61}">
      <dsp:nvSpPr>
        <dsp:cNvPr id="0" name=""/>
        <dsp:cNvSpPr/>
      </dsp:nvSpPr>
      <dsp:spPr>
        <a:xfrm>
          <a:off x="7950302" y="2905537"/>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With an aging population approximately 13m over 65s in 2021 which looks to rise to 15m in 2030, more and more people are looking to staying in their homes for care (ONS, 2023). </a:t>
          </a:r>
        </a:p>
      </dsp:txBody>
      <dsp:txXfrm>
        <a:off x="7950302" y="2905537"/>
        <a:ext cx="3568570" cy="1513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153F-FD7D-4B2E-9A30-1CD2CF53A8DE}">
      <dsp:nvSpPr>
        <dsp:cNvPr id="0" name=""/>
        <dsp:cNvSpPr/>
      </dsp:nvSpPr>
      <dsp:spPr>
        <a:xfrm>
          <a:off x="61464" y="0"/>
          <a:ext cx="2710762" cy="2167481"/>
        </a:xfrm>
        <a:prstGeom prst="rect">
          <a:avLst/>
        </a:prstGeom>
        <a:solidFill>
          <a:schemeClr val="accent6">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It is a long-term commitment to extra work, by providing care at home one has to be able to fulfil the demands of the person, it can be very frustrating (Appelin et al., 2005).</a:t>
          </a:r>
        </a:p>
      </dsp:txBody>
      <dsp:txXfrm>
        <a:off x="61464" y="0"/>
        <a:ext cx="2710762" cy="2167481"/>
      </dsp:txXfrm>
    </dsp:sp>
    <dsp:sp modelId="{0504509E-8001-4391-B412-9A2B91793C4C}">
      <dsp:nvSpPr>
        <dsp:cNvPr id="0" name=""/>
        <dsp:cNvSpPr/>
      </dsp:nvSpPr>
      <dsp:spPr>
        <a:xfrm>
          <a:off x="3073673" y="0"/>
          <a:ext cx="2833687" cy="2194039"/>
        </a:xfrm>
        <a:prstGeom prst="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Disengagement theory- elders grow apart from other adults as their mobility slows down and they are unable to keep up. (Larkin,2009). </a:t>
          </a:r>
          <a:endParaRPr lang="en-US" sz="1600" kern="1200">
            <a:solidFill>
              <a:schemeClr val="tx1"/>
            </a:solidFill>
            <a:latin typeface="Arial" panose="020B0604020202020204" pitchFamily="34" charset="0"/>
            <a:cs typeface="Arial" panose="020B0604020202020204" pitchFamily="34" charset="0"/>
          </a:endParaRPr>
        </a:p>
      </dsp:txBody>
      <dsp:txXfrm>
        <a:off x="3073673" y="0"/>
        <a:ext cx="2833687" cy="2194039"/>
      </dsp:txXfrm>
    </dsp:sp>
    <dsp:sp modelId="{DFEBB9E2-12FF-453C-8AD5-A4E68B3BC7CF}">
      <dsp:nvSpPr>
        <dsp:cNvPr id="0" name=""/>
        <dsp:cNvSpPr/>
      </dsp:nvSpPr>
      <dsp:spPr>
        <a:xfrm>
          <a:off x="6176221" y="0"/>
          <a:ext cx="2833687" cy="2223078"/>
        </a:xfrm>
        <a:prstGeom prst="rect">
          <a:avLst/>
        </a:prstGeom>
        <a:solidFill>
          <a:schemeClr val="accent5">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As much as receiving care at home allows to carry on daily and normal activities, it enables a barrier from receiving upgraded digital care which is beneficial and can provide swift recovery (Freeman et al., 2022</a:t>
          </a:r>
        </a:p>
      </dsp:txBody>
      <dsp:txXfrm>
        <a:off x="6176221" y="0"/>
        <a:ext cx="2833687" cy="2223078"/>
      </dsp:txXfrm>
    </dsp:sp>
    <dsp:sp modelId="{858205A0-4827-4EDE-869E-9E9D59D8F891}">
      <dsp:nvSpPr>
        <dsp:cNvPr id="0" name=""/>
        <dsp:cNvSpPr/>
      </dsp:nvSpPr>
      <dsp:spPr>
        <a:xfrm>
          <a:off x="9296848" y="0"/>
          <a:ext cx="2833687" cy="2194039"/>
        </a:xfrm>
        <a:prstGeom prst="rect">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Poor health outcomes and low-quality care at home could limit the number of people choosing to receive care at home (Jung et al., 2023).</a:t>
          </a:r>
        </a:p>
      </dsp:txBody>
      <dsp:txXfrm>
        <a:off x="9296848" y="0"/>
        <a:ext cx="2833687" cy="2194039"/>
      </dsp:txXfrm>
    </dsp:sp>
    <dsp:sp modelId="{27095D61-3787-497D-ABE6-B59CA6990F73}">
      <dsp:nvSpPr>
        <dsp:cNvPr id="0" name=""/>
        <dsp:cNvSpPr/>
      </dsp:nvSpPr>
      <dsp:spPr>
        <a:xfrm>
          <a:off x="3571" y="2960916"/>
          <a:ext cx="2833687" cy="1983926"/>
        </a:xfrm>
        <a:prstGeom prst="rect">
          <a:avLst/>
        </a:prstGeom>
        <a:solidFill>
          <a:schemeClr val="accent5">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According to Age UK, (2019) Older people are entitled to full care and access to services, by keeping them at home is keeping them away from their full needs of health services.</a:t>
          </a:r>
        </a:p>
      </dsp:txBody>
      <dsp:txXfrm>
        <a:off x="3571" y="2960916"/>
        <a:ext cx="2833687" cy="1983926"/>
      </dsp:txXfrm>
    </dsp:sp>
    <dsp:sp modelId="{3341D302-3BCD-445E-B6F9-419DF5764CDA}">
      <dsp:nvSpPr>
        <dsp:cNvPr id="0" name=""/>
        <dsp:cNvSpPr/>
      </dsp:nvSpPr>
      <dsp:spPr>
        <a:xfrm>
          <a:off x="3120628" y="2946397"/>
          <a:ext cx="2833687" cy="2012966"/>
        </a:xfrm>
        <a:prstGeom prst="rect">
          <a:avLst/>
        </a:prstGeom>
        <a:solidFill>
          <a:schemeClr val="accent2">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Receiving care at home is not free, according to Age UK, (2023) care at home is usually self -funded. </a:t>
          </a:r>
        </a:p>
      </dsp:txBody>
      <dsp:txXfrm>
        <a:off x="3120628" y="2946397"/>
        <a:ext cx="2833687" cy="2012966"/>
      </dsp:txXfrm>
    </dsp:sp>
    <dsp:sp modelId="{B5358A45-F981-4943-8134-D0D32DDAD908}">
      <dsp:nvSpPr>
        <dsp:cNvPr id="0" name=""/>
        <dsp:cNvSpPr/>
      </dsp:nvSpPr>
      <dsp:spPr>
        <a:xfrm>
          <a:off x="6237684" y="2946397"/>
          <a:ext cx="2833687" cy="2012966"/>
        </a:xfrm>
        <a:prstGeom prst="rect">
          <a:avLst/>
        </a:prstGeom>
        <a:solidFill>
          <a:schemeClr val="accent3">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According to Office for National Statistics, (2021) majority of unpaid carers provided an average of 9 </a:t>
          </a:r>
          <a:r>
            <a:rPr lang="en-US" sz="1600" kern="1200" err="1">
              <a:solidFill>
                <a:schemeClr val="tx1"/>
              </a:solidFill>
              <a:latin typeface="Arial" panose="020B0604020202020204" pitchFamily="34" charset="0"/>
              <a:cs typeface="Arial" panose="020B0604020202020204" pitchFamily="34" charset="0"/>
            </a:rPr>
            <a:t>hrs</a:t>
          </a:r>
          <a:r>
            <a:rPr lang="en-US" sz="1600" kern="1200">
              <a:solidFill>
                <a:schemeClr val="tx1"/>
              </a:solidFill>
              <a:latin typeface="Arial" panose="020B0604020202020204" pitchFamily="34" charset="0"/>
              <a:cs typeface="Arial" panose="020B0604020202020204" pitchFamily="34" charset="0"/>
            </a:rPr>
            <a:t> at home. </a:t>
          </a:r>
        </a:p>
      </dsp:txBody>
      <dsp:txXfrm>
        <a:off x="6237684" y="2946397"/>
        <a:ext cx="2833687" cy="2012966"/>
      </dsp:txXfrm>
    </dsp:sp>
    <dsp:sp modelId="{ADBF0BB6-4B30-4E75-BC00-C5CEE8CF1E21}">
      <dsp:nvSpPr>
        <dsp:cNvPr id="0" name=""/>
        <dsp:cNvSpPr/>
      </dsp:nvSpPr>
      <dsp:spPr>
        <a:xfrm>
          <a:off x="9253152" y="2902854"/>
          <a:ext cx="2833687" cy="2071011"/>
        </a:xfrm>
        <a:prstGeom prst="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Care Act (2014) focuses on medical neglect which may take place if the person is cared at home.</a:t>
          </a:r>
        </a:p>
      </dsp:txBody>
      <dsp:txXfrm>
        <a:off x="9253152" y="2902854"/>
        <a:ext cx="2833687" cy="20710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DF072-C936-4434-83A7-696828715959}">
      <dsp:nvSpPr>
        <dsp:cNvPr id="0" name=""/>
        <dsp:cNvSpPr/>
      </dsp:nvSpPr>
      <dsp:spPr>
        <a:xfrm>
          <a:off x="0" y="154667"/>
          <a:ext cx="3546928" cy="2128157"/>
        </a:xfrm>
        <a:prstGeom prst="rect">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Healthcare Accessibility: In the event of an emergency, care homes frequently offer quicker access to medical personnel and supplies rather than being able to transferred into a hospital which may add wait (Wade </a:t>
          </a:r>
          <a:r>
            <a:rPr lang="en-US" sz="1800" i="1" kern="1200">
              <a:solidFill>
                <a:schemeClr val="tx1"/>
              </a:solidFill>
              <a:latin typeface="Arial" panose="020B0604020202020204" pitchFamily="34" charset="0"/>
              <a:cs typeface="Arial" panose="020B0604020202020204" pitchFamily="34" charset="0"/>
            </a:rPr>
            <a:t>et al.,</a:t>
          </a:r>
          <a:r>
            <a:rPr lang="en-US" sz="1800" kern="1200">
              <a:solidFill>
                <a:schemeClr val="tx1"/>
              </a:solidFill>
              <a:latin typeface="Arial" panose="020B0604020202020204" pitchFamily="34" charset="0"/>
              <a:cs typeface="Arial" panose="020B0604020202020204" pitchFamily="34" charset="0"/>
            </a:rPr>
            <a:t> 2015).</a:t>
          </a:r>
        </a:p>
      </dsp:txBody>
      <dsp:txXfrm>
        <a:off x="0" y="154667"/>
        <a:ext cx="3546928" cy="2128157"/>
      </dsp:txXfrm>
    </dsp:sp>
    <dsp:sp modelId="{BC83A8EE-AC74-4F81-879A-39FA1E76DF5F}">
      <dsp:nvSpPr>
        <dsp:cNvPr id="0" name=""/>
        <dsp:cNvSpPr/>
      </dsp:nvSpPr>
      <dsp:spPr>
        <a:xfrm>
          <a:off x="3901621" y="154667"/>
          <a:ext cx="3546928" cy="2128157"/>
        </a:xfrm>
        <a:prstGeom prst="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Social Interaction: By encouraging frequent social interaction among residents, care facilities lower the risk of isolation and offer a nurturing environment (Kok, 2015). </a:t>
          </a:r>
        </a:p>
      </dsp:txBody>
      <dsp:txXfrm>
        <a:off x="3901621" y="154667"/>
        <a:ext cx="3546928" cy="2128157"/>
      </dsp:txXfrm>
    </dsp:sp>
    <dsp:sp modelId="{878FA3B1-2619-44D9-8C5B-0BEE7DFDF1FD}">
      <dsp:nvSpPr>
        <dsp:cNvPr id="0" name=""/>
        <dsp:cNvSpPr/>
      </dsp:nvSpPr>
      <dsp:spPr>
        <a:xfrm>
          <a:off x="7803242" y="154667"/>
          <a:ext cx="3546928" cy="2128157"/>
        </a:xfrm>
        <a:prstGeom prst="rect">
          <a:avLst/>
        </a:prstGeom>
        <a:solidFill>
          <a:schemeClr val="bg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Safety Concerns: While care facilities are built with safety in mind, residences might not be sufficiently outfitted to meet the needs of people with particular medical conditions (</a:t>
          </a:r>
          <a:r>
            <a:rPr lang="en-US" sz="1800" kern="1200" err="1">
              <a:solidFill>
                <a:schemeClr val="tx1"/>
              </a:solidFill>
              <a:latin typeface="Arial" panose="020B0604020202020204" pitchFamily="34" charset="0"/>
              <a:cs typeface="Arial" panose="020B0604020202020204" pitchFamily="34" charset="0"/>
            </a:rPr>
            <a:t>Klarare</a:t>
          </a:r>
          <a:r>
            <a:rPr lang="en-US" sz="1800" kern="1200">
              <a:solidFill>
                <a:schemeClr val="tx1"/>
              </a:solidFill>
              <a:latin typeface="Arial" panose="020B0604020202020204" pitchFamily="34" charset="0"/>
              <a:cs typeface="Arial" panose="020B0604020202020204" pitchFamily="34" charset="0"/>
            </a:rPr>
            <a:t> et al., 2017).</a:t>
          </a:r>
        </a:p>
      </dsp:txBody>
      <dsp:txXfrm>
        <a:off x="7803242" y="154667"/>
        <a:ext cx="3546928" cy="2128157"/>
      </dsp:txXfrm>
    </dsp:sp>
    <dsp:sp modelId="{D1860A1E-40B0-41D4-9F6D-5E07D696376C}">
      <dsp:nvSpPr>
        <dsp:cNvPr id="0" name=""/>
        <dsp:cNvSpPr/>
      </dsp:nvSpPr>
      <dsp:spPr>
        <a:xfrm>
          <a:off x="1950810" y="2637517"/>
          <a:ext cx="3546928" cy="2128157"/>
        </a:xfrm>
        <a:prstGeom prst="rect">
          <a:avLst/>
        </a:prstGeom>
        <a:solidFill>
          <a:schemeClr val="accent5">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Care facilities provide round-the-clock support, giving residents a sense of security and prompt aid in the event of medical emergencies or difficulties with everyday living. Doctors available for residents. </a:t>
          </a:r>
        </a:p>
      </dsp:txBody>
      <dsp:txXfrm>
        <a:off x="1950810" y="2637517"/>
        <a:ext cx="3546928" cy="2128157"/>
      </dsp:txXfrm>
    </dsp:sp>
    <dsp:sp modelId="{4BF54AA9-F472-4A90-BBCD-E7D9DC4A8DB7}">
      <dsp:nvSpPr>
        <dsp:cNvPr id="0" name=""/>
        <dsp:cNvSpPr/>
      </dsp:nvSpPr>
      <dsp:spPr>
        <a:xfrm>
          <a:off x="5852431" y="2637517"/>
          <a:ext cx="3546928" cy="2128157"/>
        </a:xfrm>
        <a:prstGeom prst="rect">
          <a:avLst/>
        </a:prstGeom>
        <a:solidFill>
          <a:schemeClr val="accent6">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Professional Support: Compared to home-based care, care homes with trained staff can provide </a:t>
          </a:r>
          <a:r>
            <a:rPr lang="en-US" sz="1800" kern="1200" err="1">
              <a:solidFill>
                <a:schemeClr val="tx1"/>
              </a:solidFill>
              <a:latin typeface="Arial" panose="020B0604020202020204" pitchFamily="34" charset="0"/>
              <a:cs typeface="Arial" panose="020B0604020202020204" pitchFamily="34" charset="0"/>
            </a:rPr>
            <a:t>specialised</a:t>
          </a:r>
          <a:r>
            <a:rPr lang="en-US" sz="1800" kern="1200">
              <a:solidFill>
                <a:schemeClr val="tx1"/>
              </a:solidFill>
              <a:latin typeface="Arial" panose="020B0604020202020204" pitchFamily="34" charset="0"/>
              <a:cs typeface="Arial" panose="020B0604020202020204" pitchFamily="34" charset="0"/>
            </a:rPr>
            <a:t> care that is more effective in meeting a range of medical and personal requirements.</a:t>
          </a:r>
          <a:br>
            <a:rPr lang="en-US" sz="1800" kern="1200">
              <a:solidFill>
                <a:schemeClr val="tx1"/>
              </a:solidFill>
              <a:latin typeface="Arial" panose="020B0604020202020204" pitchFamily="34" charset="0"/>
              <a:cs typeface="Arial" panose="020B0604020202020204" pitchFamily="34" charset="0"/>
            </a:rPr>
          </a:br>
          <a:endParaRPr lang="en-US" sz="1800" kern="1200">
            <a:solidFill>
              <a:schemeClr val="tx1"/>
            </a:solidFill>
            <a:latin typeface="Arial" panose="020B0604020202020204" pitchFamily="34" charset="0"/>
            <a:cs typeface="Arial" panose="020B0604020202020204" pitchFamily="34" charset="0"/>
          </a:endParaRPr>
        </a:p>
      </dsp:txBody>
      <dsp:txXfrm>
        <a:off x="5852431" y="2637517"/>
        <a:ext cx="3546928" cy="2128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90EF5-B09D-48DE-90A7-FE4B7BEF9E14}">
      <dsp:nvSpPr>
        <dsp:cNvPr id="0" name=""/>
        <dsp:cNvSpPr/>
      </dsp:nvSpPr>
      <dsp:spPr>
        <a:xfrm>
          <a:off x="3183139" y="176621"/>
          <a:ext cx="5322142" cy="532214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22111-1D81-4DED-A7E6-814225F8A08F}">
      <dsp:nvSpPr>
        <dsp:cNvPr id="0" name=""/>
        <dsp:cNvSpPr/>
      </dsp:nvSpPr>
      <dsp:spPr>
        <a:xfrm>
          <a:off x="8628412" y="585344"/>
          <a:ext cx="2492153" cy="2804660"/>
        </a:xfrm>
        <a:prstGeom prst="roundRect">
          <a:avLst/>
        </a:prstGeom>
        <a:solidFill>
          <a:schemeClr val="accent6">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Care homes may apply "hidden" language or terms and conditions that you are unable to comprehend (CMA, no date).</a:t>
          </a:r>
        </a:p>
      </dsp:txBody>
      <dsp:txXfrm>
        <a:off x="8750069" y="707001"/>
        <a:ext cx="2248839" cy="2561346"/>
      </dsp:txXfrm>
    </dsp:sp>
    <dsp:sp modelId="{80E7E524-E31A-431D-8F44-1D7E793B6A71}">
      <dsp:nvSpPr>
        <dsp:cNvPr id="0" name=""/>
        <dsp:cNvSpPr/>
      </dsp:nvSpPr>
      <dsp:spPr>
        <a:xfrm>
          <a:off x="770187" y="-10332"/>
          <a:ext cx="2469113" cy="5137571"/>
        </a:xfrm>
        <a:prstGeom prst="roundRect">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Domiciliary care is becoming more and more popular among older people, these causes include the desire for freedom, worries about the quality of care in institutional settings, and the availability of community-based support </a:t>
          </a:r>
          <a:r>
            <a:rPr lang="en-GB" sz="1800" kern="1200">
              <a:solidFill>
                <a:schemeClr val="tx1"/>
              </a:solidFill>
              <a:latin typeface="Arial" panose="020B0604020202020204" pitchFamily="34" charset="0"/>
              <a:cs typeface="Arial" panose="020B0604020202020204" pitchFamily="34" charset="0"/>
            </a:rPr>
            <a:t>programmes</a:t>
          </a:r>
          <a:r>
            <a:rPr lang="en-US" sz="1800" kern="1200">
              <a:solidFill>
                <a:schemeClr val="tx1"/>
              </a:solidFill>
              <a:latin typeface="Arial" panose="020B0604020202020204" pitchFamily="34" charset="0"/>
              <a:cs typeface="Arial" panose="020B0604020202020204" pitchFamily="34" charset="0"/>
            </a:rPr>
            <a:t>. </a:t>
          </a:r>
        </a:p>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Care homes can leave residents feeling lonely and isolated from friends and family (Zhang </a:t>
          </a:r>
          <a:r>
            <a:rPr lang="en-US" sz="1800" i="1" kern="1200">
              <a:solidFill>
                <a:schemeClr val="tx1"/>
              </a:solidFill>
              <a:latin typeface="Arial" panose="020B0604020202020204" pitchFamily="34" charset="0"/>
              <a:cs typeface="Arial" panose="020B0604020202020204" pitchFamily="34" charset="0"/>
            </a:rPr>
            <a:t>et al, </a:t>
          </a:r>
          <a:r>
            <a:rPr lang="en-US" sz="1800" i="0" kern="1200">
              <a:solidFill>
                <a:schemeClr val="tx1"/>
              </a:solidFill>
              <a:latin typeface="Arial" panose="020B0604020202020204" pitchFamily="34" charset="0"/>
              <a:cs typeface="Arial" panose="020B0604020202020204" pitchFamily="34" charset="0"/>
            </a:rPr>
            <a:t>2023)</a:t>
          </a:r>
          <a:r>
            <a:rPr lang="en-US" sz="1800" kern="1200">
              <a:solidFill>
                <a:schemeClr val="tx1"/>
              </a:solidFill>
              <a:latin typeface="Arial" panose="020B0604020202020204" pitchFamily="34" charset="0"/>
              <a:cs typeface="Arial" panose="020B0604020202020204" pitchFamily="34" charset="0"/>
            </a:rPr>
            <a:t>.</a:t>
          </a:r>
        </a:p>
      </dsp:txBody>
      <dsp:txXfrm>
        <a:off x="890719" y="110200"/>
        <a:ext cx="2228049" cy="4896507"/>
      </dsp:txXfrm>
    </dsp:sp>
    <dsp:sp modelId="{A0D7CB69-4C54-449A-8FA8-06E4DCCA0C0F}">
      <dsp:nvSpPr>
        <dsp:cNvPr id="0" name=""/>
        <dsp:cNvSpPr/>
      </dsp:nvSpPr>
      <dsp:spPr>
        <a:xfrm>
          <a:off x="6078556" y="616028"/>
          <a:ext cx="2446696" cy="2764974"/>
        </a:xfrm>
        <a:prstGeom prst="round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According to Bradshaw, Playford and </a:t>
          </a:r>
          <a:r>
            <a:rPr lang="en-US" sz="1800" kern="1200" err="1">
              <a:solidFill>
                <a:schemeClr val="tx1"/>
              </a:solidFill>
              <a:latin typeface="Arial" panose="020B0604020202020204" pitchFamily="34" charset="0"/>
              <a:cs typeface="Arial" panose="020B0604020202020204" pitchFamily="34" charset="0"/>
            </a:rPr>
            <a:t>Riazi</a:t>
          </a:r>
          <a:r>
            <a:rPr lang="en-US" sz="1800" kern="1200">
              <a:solidFill>
                <a:schemeClr val="tx1"/>
              </a:solidFill>
              <a:latin typeface="Arial" panose="020B0604020202020204" pitchFamily="34" charset="0"/>
              <a:cs typeface="Arial" panose="020B0604020202020204" pitchFamily="34" charset="0"/>
            </a:rPr>
            <a:t> (2012), residents of various care homes reported that they often felt bored, had their privacy invaded, and a lack of autonomy among other negativities. </a:t>
          </a:r>
        </a:p>
      </dsp:txBody>
      <dsp:txXfrm>
        <a:off x="6197994" y="735466"/>
        <a:ext cx="2207820" cy="2526098"/>
      </dsp:txXfrm>
    </dsp:sp>
    <dsp:sp modelId="{9D7FDBE4-01B8-4191-ADA3-D2DD25C62AD0}">
      <dsp:nvSpPr>
        <dsp:cNvPr id="0" name=""/>
        <dsp:cNvSpPr/>
      </dsp:nvSpPr>
      <dsp:spPr>
        <a:xfrm>
          <a:off x="3349818" y="355017"/>
          <a:ext cx="2595997" cy="4431087"/>
        </a:xfrm>
        <a:prstGeom prst="round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The Activity theory when applied ensures that when elderly people are active, they have positive </a:t>
          </a:r>
          <a:r>
            <a:rPr lang="en-GB" sz="1800" kern="1200">
              <a:solidFill>
                <a:schemeClr val="tx1"/>
              </a:solidFill>
              <a:latin typeface="Arial" panose="020B0604020202020204" pitchFamily="34" charset="0"/>
              <a:cs typeface="Arial" panose="020B0604020202020204" pitchFamily="34" charset="0"/>
            </a:rPr>
            <a:t>outcomes (Morgan </a:t>
          </a:r>
          <a:r>
            <a:rPr lang="en-GB" sz="1800" i="1" kern="1200">
              <a:solidFill>
                <a:schemeClr val="tx1"/>
              </a:solidFill>
              <a:latin typeface="Arial" panose="020B0604020202020204" pitchFamily="34" charset="0"/>
              <a:cs typeface="Arial" panose="020B0604020202020204" pitchFamily="34" charset="0"/>
            </a:rPr>
            <a:t>e al, </a:t>
          </a:r>
          <a:r>
            <a:rPr lang="en-GB" sz="1800" i="0" kern="1200">
              <a:solidFill>
                <a:schemeClr val="tx1"/>
              </a:solidFill>
              <a:latin typeface="Arial" panose="020B0604020202020204" pitchFamily="34" charset="0"/>
              <a:cs typeface="Arial" panose="020B0604020202020204" pitchFamily="34" charset="0"/>
            </a:rPr>
            <a:t>2019)</a:t>
          </a:r>
          <a:r>
            <a:rPr lang="en-GB" sz="1800" kern="1200">
              <a:solidFill>
                <a:schemeClr val="tx1"/>
              </a:solidFill>
              <a:latin typeface="Arial" panose="020B0604020202020204" pitchFamily="34" charset="0"/>
              <a:cs typeface="Arial" panose="020B0604020202020204" pitchFamily="34" charset="0"/>
            </a:rPr>
            <a:t>.</a:t>
          </a:r>
        </a:p>
        <a:p>
          <a:pPr marL="0" lvl="0" indent="0" algn="ctr"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 Domiciliary care ensures the </a:t>
          </a:r>
          <a:r>
            <a:rPr lang="en-US" sz="1800" b="0" i="0" kern="1200">
              <a:solidFill>
                <a:srgbClr val="0D0D0D"/>
              </a:solidFill>
              <a:effectLst/>
              <a:latin typeface="Arial" panose="020B0604020202020204" pitchFamily="34" charset="0"/>
              <a:cs typeface="Arial" panose="020B0604020202020204" pitchFamily="34" charset="0"/>
            </a:rPr>
            <a:t>social factors, including participation in activities,</a:t>
          </a:r>
          <a:r>
            <a:rPr lang="en-GB" sz="1800" kern="1200">
              <a:solidFill>
                <a:schemeClr val="tx1"/>
              </a:solidFill>
              <a:latin typeface="Arial" panose="020B0604020202020204" pitchFamily="34" charset="0"/>
              <a:cs typeface="Arial" panose="020B0604020202020204" pitchFamily="34" charset="0"/>
            </a:rPr>
            <a:t> in the community, which in residential homes may not be possible (</a:t>
          </a:r>
          <a:r>
            <a:rPr lang="en-GB" sz="1800" kern="1200" err="1">
              <a:solidFill>
                <a:schemeClr val="tx1"/>
              </a:solidFill>
              <a:latin typeface="Arial" panose="020B0604020202020204" pitchFamily="34" charset="0"/>
              <a:cs typeface="Arial" panose="020B0604020202020204" pitchFamily="34" charset="0"/>
            </a:rPr>
            <a:t>Teles</a:t>
          </a:r>
          <a:r>
            <a:rPr lang="en-GB" sz="1800" kern="1200">
              <a:solidFill>
                <a:schemeClr val="tx1"/>
              </a:solidFill>
              <a:latin typeface="Arial" panose="020B0604020202020204" pitchFamily="34" charset="0"/>
              <a:cs typeface="Arial" panose="020B0604020202020204" pitchFamily="34" charset="0"/>
            </a:rPr>
            <a:t> and Ribeiro, 2019).   </a:t>
          </a:r>
          <a:endParaRPr lang="en-US" sz="1800" kern="1200">
            <a:solidFill>
              <a:schemeClr val="tx1"/>
            </a:solidFill>
            <a:latin typeface="Arial" panose="020B0604020202020204" pitchFamily="34" charset="0"/>
            <a:cs typeface="Arial" panose="020B0604020202020204" pitchFamily="34" charset="0"/>
          </a:endParaRPr>
        </a:p>
      </dsp:txBody>
      <dsp:txXfrm>
        <a:off x="3476544" y="481743"/>
        <a:ext cx="2342545" cy="41776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58C87-02FB-4CF1-BBFE-E43706AC3802}">
      <dsp:nvSpPr>
        <dsp:cNvPr id="0" name=""/>
        <dsp:cNvSpPr/>
      </dsp:nvSpPr>
      <dsp:spPr>
        <a:xfrm>
          <a:off x="0" y="373844"/>
          <a:ext cx="12003314" cy="687960"/>
        </a:xfrm>
        <a:prstGeom prst="roundRect">
          <a:avLst/>
        </a:prstGeom>
        <a:solidFill>
          <a:schemeClr val="bg2">
            <a:lumMod val="9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The average cost of residential care is on average £672 and £937 across the UK (Statista Research Department, 2023). This in comparison to Poland which costs around 1707 zloty which is around £337 per week (Statista, 2023).</a:t>
          </a:r>
        </a:p>
      </dsp:txBody>
      <dsp:txXfrm>
        <a:off x="33583" y="407427"/>
        <a:ext cx="11936148" cy="620794"/>
      </dsp:txXfrm>
    </dsp:sp>
    <dsp:sp modelId="{DDD64BD9-F118-4807-AA99-B416DD58F944}">
      <dsp:nvSpPr>
        <dsp:cNvPr id="0" name=""/>
        <dsp:cNvSpPr/>
      </dsp:nvSpPr>
      <dsp:spPr>
        <a:xfrm>
          <a:off x="0" y="1079416"/>
          <a:ext cx="12003314" cy="687960"/>
        </a:xfrm>
        <a:prstGeom prst="roundRect">
          <a:avLst/>
        </a:prstGeom>
        <a:solidFill>
          <a:schemeClr val="accent3">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Not all adults qualify for free adult social care services. The majority of people will be required to contribute in some way to the cost of their care, but some may be required to cover all expenses (Age UK, 2023).</a:t>
          </a:r>
        </a:p>
      </dsp:txBody>
      <dsp:txXfrm>
        <a:off x="33583" y="1112999"/>
        <a:ext cx="11936148" cy="620794"/>
      </dsp:txXfrm>
    </dsp:sp>
    <dsp:sp modelId="{05CE552B-F9E2-4857-B8C6-F235C550E760}">
      <dsp:nvSpPr>
        <dsp:cNvPr id="0" name=""/>
        <dsp:cNvSpPr/>
      </dsp:nvSpPr>
      <dsp:spPr>
        <a:xfrm>
          <a:off x="0" y="1786399"/>
          <a:ext cx="12003314" cy="687960"/>
        </a:xfrm>
        <a:prstGeom prst="roundRect">
          <a:avLst/>
        </a:prstGeom>
        <a:solidFill>
          <a:schemeClr val="bg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If individuals have less than £23,250 savings, Birmingham City Council will work with individuals to complete a financial evaluation (Birmingham City Council, 2023). </a:t>
          </a:r>
        </a:p>
      </dsp:txBody>
      <dsp:txXfrm>
        <a:off x="33583" y="1819982"/>
        <a:ext cx="11936148" cy="620794"/>
      </dsp:txXfrm>
    </dsp:sp>
    <dsp:sp modelId="{468A75CD-FF2D-4EF7-AB61-4247A0D3B87E}">
      <dsp:nvSpPr>
        <dsp:cNvPr id="0" name=""/>
        <dsp:cNvSpPr/>
      </dsp:nvSpPr>
      <dsp:spPr>
        <a:xfrm>
          <a:off x="0" y="2431548"/>
          <a:ext cx="12003314" cy="687960"/>
        </a:xfrm>
        <a:prstGeom prst="roundRect">
          <a:avLst/>
        </a:prstGeom>
        <a:solidFill>
          <a:schemeClr val="accent4">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Should individuals have more than £23,250 they would be considered a self-funder. The council can provide assistance in making care and support arrangements (Birmingham City Council, 2023). </a:t>
          </a:r>
        </a:p>
      </dsp:txBody>
      <dsp:txXfrm>
        <a:off x="33583" y="2465131"/>
        <a:ext cx="11936148" cy="620794"/>
      </dsp:txXfrm>
    </dsp:sp>
    <dsp:sp modelId="{C83D51A4-3B44-474B-845D-07B437FAD6D5}">
      <dsp:nvSpPr>
        <dsp:cNvPr id="0" name=""/>
        <dsp:cNvSpPr/>
      </dsp:nvSpPr>
      <dsp:spPr>
        <a:xfrm>
          <a:off x="0" y="3144124"/>
          <a:ext cx="12003314" cy="687960"/>
        </a:xfrm>
        <a:prstGeom prst="roundRect">
          <a:avLst/>
        </a:prstGeom>
        <a:solidFill>
          <a:schemeClr val="accent6">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kern="1200">
              <a:solidFill>
                <a:schemeClr val="tx1"/>
              </a:solidFill>
              <a:latin typeface="Arial" panose="020B0604020202020204" pitchFamily="34" charset="0"/>
              <a:cs typeface="Arial" panose="020B0604020202020204" pitchFamily="34" charset="0"/>
            </a:rPr>
            <a:t>availability of care is strained. </a:t>
          </a:r>
          <a:endParaRPr lang="en-US" sz="1800" kern="1200">
            <a:solidFill>
              <a:schemeClr val="tx1"/>
            </a:solidFill>
            <a:latin typeface="Arial" panose="020B0604020202020204" pitchFamily="34" charset="0"/>
            <a:cs typeface="Arial" panose="020B0604020202020204" pitchFamily="34" charset="0"/>
          </a:endParaRPr>
        </a:p>
      </dsp:txBody>
      <dsp:txXfrm>
        <a:off x="33583" y="3177707"/>
        <a:ext cx="11936148" cy="620794"/>
      </dsp:txXfrm>
    </dsp:sp>
    <dsp:sp modelId="{96286DC6-7AB2-4904-B37B-4CF47053061B}">
      <dsp:nvSpPr>
        <dsp:cNvPr id="0" name=""/>
        <dsp:cNvSpPr/>
      </dsp:nvSpPr>
      <dsp:spPr>
        <a:xfrm>
          <a:off x="0" y="3763397"/>
          <a:ext cx="12003314" cy="687960"/>
        </a:xfrm>
        <a:prstGeom prst="roundRect">
          <a:avLst/>
        </a:prstGeom>
        <a:solidFill>
          <a:schemeClr val="accent2">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solidFill>
                <a:schemeClr val="tx1"/>
              </a:solidFill>
              <a:latin typeface="Arial" panose="020B0604020202020204" pitchFamily="34" charset="0"/>
              <a:cs typeface="Arial" panose="020B0604020202020204" pitchFamily="34" charset="0"/>
            </a:rPr>
            <a:t>Approximately 152,000 vacancies were vacant in 2022/23 (Foster, 2024). </a:t>
          </a:r>
          <a:r>
            <a:rPr lang="en-GB" sz="1800" b="0" i="0" kern="1200">
              <a:solidFill>
                <a:schemeClr val="tx1"/>
              </a:solidFill>
              <a:latin typeface="Arial" panose="020B0604020202020204" pitchFamily="34" charset="0"/>
              <a:cs typeface="Arial" panose="020B0604020202020204" pitchFamily="34" charset="0"/>
            </a:rPr>
            <a:t>Approximately 13,600 beds each day are taken up by elderly people who don’t have sufficient care in place (Davis and </a:t>
          </a:r>
          <a:r>
            <a:rPr lang="en-GB" sz="1800" kern="1200">
              <a:solidFill>
                <a:schemeClr val="tx1"/>
              </a:solidFill>
              <a:latin typeface="Arial" panose="020B0604020202020204" pitchFamily="34" charset="0"/>
              <a:cs typeface="Arial" panose="020B0604020202020204" pitchFamily="34" charset="0"/>
            </a:rPr>
            <a:t>García, 2022).</a:t>
          </a:r>
          <a:endParaRPr lang="en-US" sz="1800" kern="1200">
            <a:solidFill>
              <a:schemeClr val="tx1"/>
            </a:solidFill>
            <a:latin typeface="Arial" panose="020B0604020202020204" pitchFamily="34" charset="0"/>
            <a:cs typeface="Arial" panose="020B0604020202020204" pitchFamily="34" charset="0"/>
          </a:endParaRPr>
        </a:p>
      </dsp:txBody>
      <dsp:txXfrm>
        <a:off x="33583" y="3796980"/>
        <a:ext cx="11936148" cy="620794"/>
      </dsp:txXfrm>
    </dsp:sp>
    <dsp:sp modelId="{5A8BAD65-856A-471B-987B-34BD4A508D93}">
      <dsp:nvSpPr>
        <dsp:cNvPr id="0" name=""/>
        <dsp:cNvSpPr/>
      </dsp:nvSpPr>
      <dsp:spPr>
        <a:xfrm>
          <a:off x="0" y="4412543"/>
          <a:ext cx="12003314" cy="687960"/>
        </a:xfrm>
        <a:prstGeom prst="roundRect">
          <a:avLst/>
        </a:prstGeom>
        <a:solidFill>
          <a:schemeClr val="accent6">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kern="1200">
              <a:solidFill>
                <a:schemeClr val="tx1"/>
              </a:solidFill>
              <a:latin typeface="Arial" panose="020B0604020202020204" pitchFamily="34" charset="0"/>
              <a:cs typeface="Arial" panose="020B0604020202020204" pitchFamily="34" charset="0"/>
            </a:rPr>
            <a:t>availability of care is strained . </a:t>
          </a:r>
          <a:endParaRPr lang="en-US" sz="1800" kern="1200">
            <a:solidFill>
              <a:schemeClr val="tx1"/>
            </a:solidFill>
            <a:latin typeface="Arial" panose="020B0604020202020204" pitchFamily="34" charset="0"/>
            <a:cs typeface="Arial" panose="020B0604020202020204" pitchFamily="34" charset="0"/>
          </a:endParaRPr>
        </a:p>
      </dsp:txBody>
      <dsp:txXfrm>
        <a:off x="33583" y="4446126"/>
        <a:ext cx="11936148" cy="62079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77B752-A0DC-4D7D-9333-79F1113EF6C6}" type="datetimeFigureOut">
              <a:rPr lang="en-GB" smtClean="0"/>
              <a:t>19/02/2024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9DB6C9-C4A2-472E-9806-6006D61E0676}" type="slidenum">
              <a:rPr lang="en-GB" smtClean="0"/>
              <a:t>‹#›</a:t>
            </a:fld>
            <a:endParaRPr lang="en-GB"/>
          </a:p>
        </p:txBody>
      </p:sp>
    </p:spTree>
    <p:extLst>
      <p:ext uri="{BB962C8B-B14F-4D97-AF65-F5344CB8AC3E}">
        <p14:creationId xmlns:p14="http://schemas.microsoft.com/office/powerpoint/2010/main" val="227783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endParaRPr lang="en-US"/>
          </a:p>
          <a:p>
            <a:endParaRPr lang="en-US"/>
          </a:p>
          <a:p>
            <a:endParaRPr lang="en-US"/>
          </a:p>
        </p:txBody>
      </p:sp>
      <p:sp>
        <p:nvSpPr>
          <p:cNvPr id="4" name="Slide Number Placeholder 3"/>
          <p:cNvSpPr>
            <a:spLocks noGrp="1"/>
          </p:cNvSpPr>
          <p:nvPr>
            <p:ph type="sldNum" sz="quarter" idx="5"/>
          </p:nvPr>
        </p:nvSpPr>
        <p:spPr/>
        <p:txBody>
          <a:bodyPr/>
          <a:lstStyle/>
          <a:p>
            <a:fld id="{929DB6C9-C4A2-472E-9806-6006D61E0676}" type="slidenum">
              <a:rPr lang="en-GB" smtClean="0"/>
              <a:t>4</a:t>
            </a:fld>
            <a:endParaRPr lang="en-GB"/>
          </a:p>
        </p:txBody>
      </p:sp>
    </p:spTree>
    <p:extLst>
      <p:ext uri="{BB962C8B-B14F-4D97-AF65-F5344CB8AC3E}">
        <p14:creationId xmlns:p14="http://schemas.microsoft.com/office/powerpoint/2010/main" val="2762004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6</a:t>
            </a:fld>
            <a:endParaRPr lang="en-GB"/>
          </a:p>
        </p:txBody>
      </p:sp>
    </p:spTree>
    <p:extLst>
      <p:ext uri="{BB962C8B-B14F-4D97-AF65-F5344CB8AC3E}">
        <p14:creationId xmlns:p14="http://schemas.microsoft.com/office/powerpoint/2010/main" val="4093685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9</a:t>
            </a:fld>
            <a:endParaRPr lang="en-GB"/>
          </a:p>
        </p:txBody>
      </p:sp>
    </p:spTree>
    <p:extLst>
      <p:ext uri="{BB962C8B-B14F-4D97-AF65-F5344CB8AC3E}">
        <p14:creationId xmlns:p14="http://schemas.microsoft.com/office/powerpoint/2010/main" val="1571942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10</a:t>
            </a:fld>
            <a:endParaRPr lang="en-GB"/>
          </a:p>
        </p:txBody>
      </p:sp>
    </p:spTree>
    <p:extLst>
      <p:ext uri="{BB962C8B-B14F-4D97-AF65-F5344CB8AC3E}">
        <p14:creationId xmlns:p14="http://schemas.microsoft.com/office/powerpoint/2010/main" val="2609536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11</a:t>
            </a:fld>
            <a:endParaRPr lang="en-GB"/>
          </a:p>
        </p:txBody>
      </p:sp>
    </p:spTree>
    <p:extLst>
      <p:ext uri="{BB962C8B-B14F-4D97-AF65-F5344CB8AC3E}">
        <p14:creationId xmlns:p14="http://schemas.microsoft.com/office/powerpoint/2010/main" val="4128039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12</a:t>
            </a:fld>
            <a:endParaRPr lang="en-GB"/>
          </a:p>
        </p:txBody>
      </p:sp>
    </p:spTree>
    <p:extLst>
      <p:ext uri="{BB962C8B-B14F-4D97-AF65-F5344CB8AC3E}">
        <p14:creationId xmlns:p14="http://schemas.microsoft.com/office/powerpoint/2010/main" val="3530084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13</a:t>
            </a:fld>
            <a:endParaRPr lang="en-GB"/>
          </a:p>
        </p:txBody>
      </p:sp>
    </p:spTree>
    <p:extLst>
      <p:ext uri="{BB962C8B-B14F-4D97-AF65-F5344CB8AC3E}">
        <p14:creationId xmlns:p14="http://schemas.microsoft.com/office/powerpoint/2010/main" val="836993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9DB6C9-C4A2-472E-9806-6006D61E0676}" type="slidenum">
              <a:rPr lang="en-GB" smtClean="0"/>
              <a:t>14</a:t>
            </a:fld>
            <a:endParaRPr lang="en-GB"/>
          </a:p>
        </p:txBody>
      </p:sp>
    </p:spTree>
    <p:extLst>
      <p:ext uri="{BB962C8B-B14F-4D97-AF65-F5344CB8AC3E}">
        <p14:creationId xmlns:p14="http://schemas.microsoft.com/office/powerpoint/2010/main" val="1442347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41CD43A-B0D9-4F0D-B993-E1E19E243DF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8490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201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9027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0801CE3-2F83-4120-8D5C-38B9CAB20331}"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054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0801CE3-2F83-4120-8D5C-38B9CAB20331}" type="datetimeFigureOut">
              <a:rPr lang="en-GB" smtClean="0"/>
              <a:t>19/02/2024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1CD43A-B0D9-4F0D-B993-E1E19E243DF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2125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0801CE3-2F83-4120-8D5C-38B9CAB20331}" type="datetimeFigureOut">
              <a:rPr lang="en-GB" smtClean="0"/>
              <a:t>19/02/2024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1CD43A-B0D9-4F0D-B993-E1E19E243DF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445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01CE3-2F83-4120-8D5C-38B9CAB20331}" type="datetimeFigureOut">
              <a:rPr lang="en-GB" smtClean="0"/>
              <a:t>19/02/2024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1CD43A-B0D9-4F0D-B993-E1E19E243DF8}" type="slidenum">
              <a:rPr lang="en-GB" smtClean="0"/>
              <a:t>‹#›</a:t>
            </a:fld>
            <a:endParaRPr lang="en-GB"/>
          </a:p>
        </p:txBody>
      </p:sp>
    </p:spTree>
    <p:extLst>
      <p:ext uri="{BB962C8B-B14F-4D97-AF65-F5344CB8AC3E}">
        <p14:creationId xmlns:p14="http://schemas.microsoft.com/office/powerpoint/2010/main" val="1959271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801CE3-2F83-4120-8D5C-38B9CAB20331}"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093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0801CE3-2F83-4120-8D5C-38B9CAB20331}" type="datetimeFigureOut">
              <a:rPr lang="en-GB" smtClean="0"/>
              <a:t>19/02/2024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1303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289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1961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0801CE3-2F83-4120-8D5C-38B9CAB20331}" type="datetimeFigureOut">
              <a:rPr lang="en-GB" smtClean="0"/>
              <a:t>19/02/2024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1CD43A-B0D9-4F0D-B993-E1E19E243DF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69409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8.sv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0.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seniors-care-for-the-elderly-1505944/" TargetMode="External"/><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descr="People holding hands">
            <a:extLst>
              <a:ext uri="{FF2B5EF4-FFF2-40B4-BE49-F238E27FC236}">
                <a16:creationId xmlns:a16="http://schemas.microsoft.com/office/drawing/2014/main" id="{60CC9372-DA71-DD45-6281-3E1BA91848B0}"/>
              </a:ext>
            </a:extLst>
          </p:cNvPr>
          <p:cNvPicPr>
            <a:picLocks noChangeAspect="1"/>
          </p:cNvPicPr>
          <p:nvPr/>
        </p:nvPicPr>
        <p:blipFill rotWithShape="1">
          <a:blip r:embed="rId2"/>
          <a:srcRect l="26414" r="14252" b="-1"/>
          <a:stretch/>
        </p:blipFill>
        <p:spPr>
          <a:xfrm>
            <a:off x="0" y="-17990"/>
            <a:ext cx="5486400" cy="6172211"/>
          </a:xfrm>
          <a:prstGeom prst="rect">
            <a:avLst/>
          </a:prstGeom>
        </p:spPr>
      </p:pic>
      <p:sp>
        <p:nvSpPr>
          <p:cNvPr id="5" name="TextBox 4">
            <a:extLst>
              <a:ext uri="{FF2B5EF4-FFF2-40B4-BE49-F238E27FC236}">
                <a16:creationId xmlns:a16="http://schemas.microsoft.com/office/drawing/2014/main" id="{613A6A56-0C85-CA5B-B49A-BFD0E7A577F7}"/>
              </a:ext>
            </a:extLst>
          </p:cNvPr>
          <p:cNvSpPr txBox="1"/>
          <p:nvPr/>
        </p:nvSpPr>
        <p:spPr>
          <a:xfrm>
            <a:off x="5899850" y="169907"/>
            <a:ext cx="4855236" cy="2841804"/>
          </a:xfrm>
          <a:prstGeom prst="rect">
            <a:avLst/>
          </a:prstGeom>
          <a:noFill/>
        </p:spPr>
        <p:txBody>
          <a:bodyPr wrap="square" lIns="91440" tIns="45720" rIns="91440" bIns="45720" rtlCol="0" anchor="t">
            <a:spAutoFit/>
          </a:bodyPr>
          <a:lstStyle/>
          <a:p>
            <a:pPr defTabSz="324612">
              <a:lnSpc>
                <a:spcPct val="150000"/>
              </a:lnSpc>
              <a:spcAft>
                <a:spcPts val="600"/>
              </a:spcAft>
            </a:pPr>
            <a:r>
              <a:rPr lang="en-GB" kern="1200">
                <a:solidFill>
                  <a:schemeClr val="tx1"/>
                </a:solidFill>
                <a:latin typeface="Arial" panose="020B0604020202020204" pitchFamily="34" charset="0"/>
                <a:cs typeface="Arial" panose="020B0604020202020204" pitchFamily="34" charset="0"/>
              </a:rPr>
              <a:t>Ishrat Rehman 2118374</a:t>
            </a:r>
          </a:p>
          <a:p>
            <a:pPr defTabSz="324612">
              <a:lnSpc>
                <a:spcPct val="150000"/>
              </a:lnSpc>
              <a:spcAft>
                <a:spcPts val="600"/>
              </a:spcAft>
            </a:pPr>
            <a:r>
              <a:rPr lang="en-GB" kern="1200">
                <a:latin typeface="Arial" panose="020B0604020202020204" pitchFamily="34" charset="0"/>
                <a:cs typeface="Arial" panose="020B0604020202020204" pitchFamily="34" charset="0"/>
              </a:rPr>
              <a:t>Tehreem Arshad </a:t>
            </a:r>
            <a:r>
              <a:rPr lang="en-GB">
                <a:latin typeface="Arial" panose="020B0604020202020204" pitchFamily="34" charset="0"/>
                <a:cs typeface="Arial" panose="020B0604020202020204" pitchFamily="34" charset="0"/>
              </a:rPr>
              <a:t>2120566</a:t>
            </a:r>
            <a:endParaRPr lang="en-GB" kern="1200">
              <a:latin typeface="Arial" panose="020B0604020202020204" pitchFamily="34" charset="0"/>
              <a:cs typeface="Arial" panose="020B0604020202020204" pitchFamily="34" charset="0"/>
            </a:endParaRPr>
          </a:p>
          <a:p>
            <a:pPr defTabSz="324612">
              <a:lnSpc>
                <a:spcPct val="150000"/>
              </a:lnSpc>
              <a:spcAft>
                <a:spcPts val="600"/>
              </a:spcAft>
            </a:pPr>
            <a:r>
              <a:rPr lang="en-US" b="1" kern="1200">
                <a:solidFill>
                  <a:srgbClr val="1D2125"/>
                </a:solidFill>
                <a:latin typeface="Arial" panose="020B0604020202020204" pitchFamily="34" charset="0"/>
                <a:cs typeface="Arial" panose="020B0604020202020204" pitchFamily="34" charset="0"/>
              </a:rPr>
              <a:t>Living with Care: The Older Person (BMHP6009_BIRM)</a:t>
            </a:r>
          </a:p>
          <a:p>
            <a:pPr defTabSz="324612">
              <a:lnSpc>
                <a:spcPct val="150000"/>
              </a:lnSpc>
              <a:spcAft>
                <a:spcPts val="600"/>
              </a:spcAft>
            </a:pPr>
            <a:r>
              <a:rPr lang="en-GB" kern="1200">
                <a:latin typeface="Arial" panose="020B0604020202020204" pitchFamily="34" charset="0"/>
                <a:cs typeface="Arial" panose="020B0604020202020204" pitchFamily="34" charset="0"/>
              </a:rPr>
              <a:t>Lecturer – Rebecca</a:t>
            </a:r>
            <a:r>
              <a:rPr lang="en-GB">
                <a:latin typeface="Arial" panose="020B0604020202020204" pitchFamily="34" charset="0"/>
                <a:cs typeface="Arial" panose="020B0604020202020204" pitchFamily="34" charset="0"/>
              </a:rPr>
              <a:t> Stewart</a:t>
            </a:r>
            <a:endParaRPr lang="en-GB" kern="1200">
              <a:latin typeface="Arial" panose="020B0604020202020204" pitchFamily="34" charset="0"/>
              <a:cs typeface="Arial" panose="020B0604020202020204" pitchFamily="34" charset="0"/>
            </a:endParaRPr>
          </a:p>
          <a:p>
            <a:pPr defTabSz="324612">
              <a:lnSpc>
                <a:spcPct val="150000"/>
              </a:lnSpc>
              <a:spcAft>
                <a:spcPts val="600"/>
              </a:spcAft>
            </a:pPr>
            <a:r>
              <a:rPr lang="en-GB" kern="1200">
                <a:latin typeface="Arial" panose="020B0604020202020204" pitchFamily="34" charset="0"/>
                <a:cs typeface="Arial" panose="020B0604020202020204" pitchFamily="34" charset="0"/>
              </a:rPr>
              <a:t>Presentation Debate</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331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0F31-4AC3-B909-DC30-85F568DF264E}"/>
              </a:ext>
            </a:extLst>
          </p:cNvPr>
          <p:cNvSpPr txBox="1">
            <a:spLocks/>
          </p:cNvSpPr>
          <p:nvPr/>
        </p:nvSpPr>
        <p:spPr>
          <a:xfrm>
            <a:off x="361595" y="3424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BB32A26-7AF4-EB4A-695B-FAD4B5D6F1CD}"/>
              </a:ext>
            </a:extLst>
          </p:cNvPr>
          <p:cNvSpPr txBox="1">
            <a:spLocks/>
          </p:cNvSpPr>
          <p:nvPr/>
        </p:nvSpPr>
        <p:spPr>
          <a:xfrm>
            <a:off x="361595" y="1217447"/>
            <a:ext cx="7447091" cy="464632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a:lnSpc>
                <a:spcPct val="150000"/>
              </a:lnSpc>
            </a:pPr>
            <a:r>
              <a:rPr lang="en-US" sz="1800">
                <a:latin typeface="Arial" panose="020B0604020202020204" pitchFamily="34" charset="0"/>
                <a:cs typeface="Arial" panose="020B0604020202020204" pitchFamily="34" charset="0"/>
              </a:rPr>
              <a:t>During this debate, we will explore various facets of a complex issue </a:t>
            </a:r>
            <a:r>
              <a:rPr lang="en-US" sz="1800" b="1">
                <a:latin typeface="Arial" panose="020B0604020202020204" pitchFamily="34" charset="0"/>
                <a:cs typeface="Arial" panose="020B0604020202020204" pitchFamily="34" charset="0"/>
              </a:rPr>
              <a:t>“Remaining in your own home is best for everyone” </a:t>
            </a:r>
            <a:endParaRPr lang="en-US" sz="1800">
              <a:latin typeface="Arial" panose="020B0604020202020204" pitchFamily="34" charset="0"/>
              <a:cs typeface="Arial" panose="020B0604020202020204" pitchFamily="34" charset="0"/>
            </a:endParaRPr>
          </a:p>
          <a:p>
            <a:pPr marL="0">
              <a:lnSpc>
                <a:spcPct val="150000"/>
              </a:lnSpc>
            </a:pPr>
            <a:r>
              <a:rPr lang="en-US" sz="1800">
                <a:latin typeface="Arial" panose="020B0604020202020204" pitchFamily="34" charset="0"/>
                <a:cs typeface="Arial" panose="020B0604020202020204" pitchFamily="34" charset="0"/>
              </a:rPr>
              <a:t>We will discuss the differences of domiciliary care and residential care and examine the funding options available for care in the UK, comparing them with those in other countries, we will weigh the benefits and disadvantages of both home care and care homes for the elderly.</a:t>
            </a:r>
          </a:p>
          <a:p>
            <a:pPr marL="0">
              <a:lnSpc>
                <a:spcPct val="150000"/>
              </a:lnSpc>
            </a:pPr>
            <a:r>
              <a:rPr lang="en-US" sz="1800">
                <a:latin typeface="Arial" panose="020B0604020202020204" pitchFamily="34" charset="0"/>
                <a:cs typeface="Arial" panose="020B0604020202020204" pitchFamily="34" charset="0"/>
              </a:rPr>
              <a:t>We will also discuss end-of-life and palliative care, and how and where this care is delivered. Furthermore, we will address the gap between the need for and availability of care for older people, and consider relevant legislation, policy, and theories of ageing. </a:t>
            </a:r>
          </a:p>
        </p:txBody>
      </p:sp>
      <p:pic>
        <p:nvPicPr>
          <p:cNvPr id="7" name="Graphic 6" descr="Customer Review">
            <a:extLst>
              <a:ext uri="{FF2B5EF4-FFF2-40B4-BE49-F238E27FC236}">
                <a16:creationId xmlns:a16="http://schemas.microsoft.com/office/drawing/2014/main" id="{EC19CDDE-F9A7-AD35-247B-FCC4D474E4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2953261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EA9A5B-9E4D-C356-8849-F7E65F548CC7}"/>
              </a:ext>
            </a:extLst>
          </p:cNvPr>
          <p:cNvSpPr txBox="1">
            <a:spLocks/>
          </p:cNvSpPr>
          <p:nvPr/>
        </p:nvSpPr>
        <p:spPr>
          <a:xfrm>
            <a:off x="629946" y="171533"/>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a:latin typeface="Arial" panose="020B0604020202020204" pitchFamily="34" charset="0"/>
                <a:cs typeface="Arial" panose="020B0604020202020204" pitchFamily="34" charset="0"/>
              </a:rPr>
              <a:t>Domiciliary care </a:t>
            </a:r>
          </a:p>
        </p:txBody>
      </p:sp>
      <p:graphicFrame>
        <p:nvGraphicFramePr>
          <p:cNvPr id="20" name="TextBox 4">
            <a:extLst>
              <a:ext uri="{FF2B5EF4-FFF2-40B4-BE49-F238E27FC236}">
                <a16:creationId xmlns:a16="http://schemas.microsoft.com/office/drawing/2014/main" id="{147DE6BE-89BD-A816-6A07-0AFEE9E0926D}"/>
              </a:ext>
            </a:extLst>
          </p:cNvPr>
          <p:cNvGraphicFramePr/>
          <p:nvPr>
            <p:extLst>
              <p:ext uri="{D42A27DB-BD31-4B8C-83A1-F6EECF244321}">
                <p14:modId xmlns:p14="http://schemas.microsoft.com/office/powerpoint/2010/main" val="4061346949"/>
              </p:ext>
            </p:extLst>
          </p:nvPr>
        </p:nvGraphicFramePr>
        <p:xfrm>
          <a:off x="194516" y="1027669"/>
          <a:ext cx="11605598" cy="4966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56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241896-7032-CDC7-CE7C-8B53B294D485}"/>
              </a:ext>
            </a:extLst>
          </p:cNvPr>
          <p:cNvSpPr txBox="1"/>
          <p:nvPr/>
        </p:nvSpPr>
        <p:spPr>
          <a:xfrm>
            <a:off x="682322" y="14279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Arial" panose="020B0604020202020204" pitchFamily="34" charset="0"/>
                <a:ea typeface="+mj-ea"/>
                <a:cs typeface="Arial" panose="020B0604020202020204" pitchFamily="34" charset="0"/>
              </a:rPr>
              <a:t>BENEFITS OF DOMICILIARY CARE</a:t>
            </a:r>
          </a:p>
        </p:txBody>
      </p:sp>
      <p:grpSp>
        <p:nvGrpSpPr>
          <p:cNvPr id="3" name="Group 2">
            <a:extLst>
              <a:ext uri="{FF2B5EF4-FFF2-40B4-BE49-F238E27FC236}">
                <a16:creationId xmlns:a16="http://schemas.microsoft.com/office/drawing/2014/main" id="{3BC2A9E7-71AB-DA15-22FE-05BBC4697329}"/>
              </a:ext>
            </a:extLst>
          </p:cNvPr>
          <p:cNvGrpSpPr/>
          <p:nvPr/>
        </p:nvGrpSpPr>
        <p:grpSpPr>
          <a:xfrm>
            <a:off x="174171" y="711201"/>
            <a:ext cx="11887200" cy="5268686"/>
            <a:chOff x="2448729" y="1954963"/>
            <a:chExt cx="7559584" cy="4517207"/>
          </a:xfrm>
        </p:grpSpPr>
        <p:sp>
          <p:nvSpPr>
            <p:cNvPr id="4" name="Oval 3">
              <a:extLst>
                <a:ext uri="{FF2B5EF4-FFF2-40B4-BE49-F238E27FC236}">
                  <a16:creationId xmlns:a16="http://schemas.microsoft.com/office/drawing/2014/main" id="{6ED376A4-8D9C-E372-560B-EF5DCF4F98C3}"/>
                </a:ext>
              </a:extLst>
            </p:cNvPr>
            <p:cNvSpPr/>
            <p:nvPr/>
          </p:nvSpPr>
          <p:spPr>
            <a:xfrm>
              <a:off x="2448729" y="1954963"/>
              <a:ext cx="1000796" cy="1000796"/>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5" name="Rectangle 4" descr="House">
              <a:extLst>
                <a:ext uri="{FF2B5EF4-FFF2-40B4-BE49-F238E27FC236}">
                  <a16:creationId xmlns:a16="http://schemas.microsoft.com/office/drawing/2014/main" id="{68158A61-3E77-3202-45C7-873CB0D99F95}"/>
                </a:ext>
              </a:extLst>
            </p:cNvPr>
            <p:cNvSpPr/>
            <p:nvPr/>
          </p:nvSpPr>
          <p:spPr>
            <a:xfrm>
              <a:off x="2658896" y="2165130"/>
              <a:ext cx="580461" cy="58046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6" name="Freeform: Shape 5">
              <a:extLst>
                <a:ext uri="{FF2B5EF4-FFF2-40B4-BE49-F238E27FC236}">
                  <a16:creationId xmlns:a16="http://schemas.microsoft.com/office/drawing/2014/main" id="{9BA9FEC7-1940-33E6-B345-824E970E09B8}"/>
                </a:ext>
              </a:extLst>
            </p:cNvPr>
            <p:cNvSpPr/>
            <p:nvPr/>
          </p:nvSpPr>
          <p:spPr>
            <a:xfrm>
              <a:off x="3663982" y="1954963"/>
              <a:ext cx="2359019" cy="1127988"/>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a:latin typeface="Arial" panose="020B0604020202020204" pitchFamily="34" charset="0"/>
                  <a:cs typeface="Arial" panose="020B0604020202020204" pitchFamily="34" charset="0"/>
                </a:rPr>
                <a:t>Comfortable and familiar surroundings are provided by staying at home, which fosters a person's sense of security and wellbeing (Doyle </a:t>
              </a:r>
              <a:r>
                <a:rPr lang="en-US" sz="1700" i="1" kern="1200">
                  <a:latin typeface="Arial" panose="020B0604020202020204" pitchFamily="34" charset="0"/>
                  <a:cs typeface="Arial" panose="020B0604020202020204" pitchFamily="34" charset="0"/>
                </a:rPr>
                <a:t>et al,. </a:t>
              </a:r>
              <a:r>
                <a:rPr lang="en-US" sz="1700" kern="1200">
                  <a:latin typeface="Arial" panose="020B0604020202020204" pitchFamily="34" charset="0"/>
                  <a:cs typeface="Arial" panose="020B0604020202020204" pitchFamily="34" charset="0"/>
                </a:rPr>
                <a:t>2014).</a:t>
              </a:r>
            </a:p>
          </p:txBody>
        </p:sp>
        <p:sp>
          <p:nvSpPr>
            <p:cNvPr id="7" name="Oval 6">
              <a:extLst>
                <a:ext uri="{FF2B5EF4-FFF2-40B4-BE49-F238E27FC236}">
                  <a16:creationId xmlns:a16="http://schemas.microsoft.com/office/drawing/2014/main" id="{20FAD895-1812-3E75-86CC-8268A10C7ADA}"/>
                </a:ext>
              </a:extLst>
            </p:cNvPr>
            <p:cNvSpPr/>
            <p:nvPr/>
          </p:nvSpPr>
          <p:spPr>
            <a:xfrm>
              <a:off x="6434042" y="1954963"/>
              <a:ext cx="1000796" cy="1000796"/>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8" name="Rectangle 7" descr="Couch">
              <a:extLst>
                <a:ext uri="{FF2B5EF4-FFF2-40B4-BE49-F238E27FC236}">
                  <a16:creationId xmlns:a16="http://schemas.microsoft.com/office/drawing/2014/main" id="{1DF4D959-2145-2B23-E0E4-1CCFA8968CC7}"/>
                </a:ext>
              </a:extLst>
            </p:cNvPr>
            <p:cNvSpPr/>
            <p:nvPr/>
          </p:nvSpPr>
          <p:spPr>
            <a:xfrm>
              <a:off x="6644209" y="2165130"/>
              <a:ext cx="580461" cy="58046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A6D12662-161F-1162-BA4C-427DD06C97D3}"/>
                </a:ext>
              </a:extLst>
            </p:cNvPr>
            <p:cNvSpPr/>
            <p:nvPr/>
          </p:nvSpPr>
          <p:spPr>
            <a:xfrm>
              <a:off x="7649294" y="1954963"/>
              <a:ext cx="2359019" cy="1127988"/>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a:latin typeface="Arial" panose="020B0604020202020204" pitchFamily="34" charset="0"/>
                  <a:cs typeface="Arial" panose="020B0604020202020204" pitchFamily="34" charset="0"/>
                </a:rPr>
                <a:t>Living at home enables people to continue to be more independent, making their own decisions regarding day-to-day living (Hatcher </a:t>
              </a:r>
              <a:r>
                <a:rPr lang="en-US" sz="1700" i="1" kern="1200">
                  <a:latin typeface="Arial" panose="020B0604020202020204" pitchFamily="34" charset="0"/>
                  <a:cs typeface="Arial" panose="020B0604020202020204" pitchFamily="34" charset="0"/>
                </a:rPr>
                <a:t>et al,. </a:t>
              </a:r>
              <a:r>
                <a:rPr lang="en-US" sz="1700" kern="1200">
                  <a:latin typeface="Arial" panose="020B0604020202020204" pitchFamily="34" charset="0"/>
                  <a:cs typeface="Arial" panose="020B0604020202020204" pitchFamily="34" charset="0"/>
                </a:rPr>
                <a:t>2019).</a:t>
              </a:r>
            </a:p>
          </p:txBody>
        </p:sp>
        <p:sp>
          <p:nvSpPr>
            <p:cNvPr id="10" name="Oval 9">
              <a:extLst>
                <a:ext uri="{FF2B5EF4-FFF2-40B4-BE49-F238E27FC236}">
                  <a16:creationId xmlns:a16="http://schemas.microsoft.com/office/drawing/2014/main" id="{30C02502-BA2A-9C9B-3E0D-4CB298D7D2B5}"/>
                </a:ext>
              </a:extLst>
            </p:cNvPr>
            <p:cNvSpPr/>
            <p:nvPr/>
          </p:nvSpPr>
          <p:spPr>
            <a:xfrm>
              <a:off x="2448729" y="3780244"/>
              <a:ext cx="1000796" cy="1000796"/>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1" name="Rectangle 10" descr="Shredder">
              <a:extLst>
                <a:ext uri="{FF2B5EF4-FFF2-40B4-BE49-F238E27FC236}">
                  <a16:creationId xmlns:a16="http://schemas.microsoft.com/office/drawing/2014/main" id="{94B38B46-6361-A1BE-3840-6B3312F0C455}"/>
                </a:ext>
              </a:extLst>
            </p:cNvPr>
            <p:cNvSpPr/>
            <p:nvPr/>
          </p:nvSpPr>
          <p:spPr>
            <a:xfrm>
              <a:off x="2658896" y="3990411"/>
              <a:ext cx="580461" cy="58046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E1F76006-23B2-1B2B-DA12-091C99B291F5}"/>
                </a:ext>
              </a:extLst>
            </p:cNvPr>
            <p:cNvSpPr/>
            <p:nvPr/>
          </p:nvSpPr>
          <p:spPr>
            <a:xfrm>
              <a:off x="3673043" y="3384993"/>
              <a:ext cx="2359019" cy="1491304"/>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a:latin typeface="Arial" panose="020B0604020202020204" pitchFamily="34" charset="0"/>
                  <a:cs typeface="Arial" panose="020B0604020202020204" pitchFamily="34" charset="0"/>
                </a:rPr>
                <a:t>Allows for attachments to be preserved, instilling determination with familiar settings and the presence of personal items can have a beneficial effect on one's mental and emotional health (Rubinstein and Parmelee,1992).</a:t>
              </a:r>
            </a:p>
          </p:txBody>
        </p:sp>
        <p:sp>
          <p:nvSpPr>
            <p:cNvPr id="13" name="Oval 12">
              <a:extLst>
                <a:ext uri="{FF2B5EF4-FFF2-40B4-BE49-F238E27FC236}">
                  <a16:creationId xmlns:a16="http://schemas.microsoft.com/office/drawing/2014/main" id="{BEB69F20-D8F3-F910-5A13-43EABA4699E9}"/>
                </a:ext>
              </a:extLst>
            </p:cNvPr>
            <p:cNvSpPr/>
            <p:nvPr/>
          </p:nvSpPr>
          <p:spPr>
            <a:xfrm>
              <a:off x="6434042" y="3780244"/>
              <a:ext cx="1000796" cy="1000796"/>
            </a:xfrm>
            <a:prstGeom prst="ellipse">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4" name="Rectangle 13" descr="Connections">
              <a:extLst>
                <a:ext uri="{FF2B5EF4-FFF2-40B4-BE49-F238E27FC236}">
                  <a16:creationId xmlns:a16="http://schemas.microsoft.com/office/drawing/2014/main" id="{8E43BA71-A3AD-8171-53BC-9FFC6D442AAE}"/>
                </a:ext>
              </a:extLst>
            </p:cNvPr>
            <p:cNvSpPr/>
            <p:nvPr/>
          </p:nvSpPr>
          <p:spPr>
            <a:xfrm>
              <a:off x="6644209" y="3990411"/>
              <a:ext cx="580461" cy="580461"/>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6002E987-880E-BA17-FC6C-023FA89A60A7}"/>
                </a:ext>
              </a:extLst>
            </p:cNvPr>
            <p:cNvSpPr/>
            <p:nvPr/>
          </p:nvSpPr>
          <p:spPr>
            <a:xfrm>
              <a:off x="7649294" y="3384993"/>
              <a:ext cx="2359019" cy="1396047"/>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a:latin typeface="Arial" panose="020B0604020202020204" pitchFamily="34" charset="0"/>
                  <a:cs typeface="Arial" panose="020B0604020202020204" pitchFamily="34" charset="0"/>
                </a:rPr>
                <a:t>Having a place of one's own allows for ongoing participation in the </a:t>
              </a:r>
              <a:r>
                <a:rPr lang="en-GB" sz="1700" kern="1200">
                  <a:latin typeface="Arial" panose="020B0604020202020204" pitchFamily="34" charset="0"/>
                  <a:cs typeface="Arial" panose="020B0604020202020204" pitchFamily="34" charset="0"/>
                </a:rPr>
                <a:t>neighbourhood</a:t>
              </a:r>
              <a:r>
                <a:rPr lang="en-US" sz="1700" kern="1200">
                  <a:latin typeface="Arial" panose="020B0604020202020204" pitchFamily="34" charset="0"/>
                  <a:cs typeface="Arial" panose="020B0604020202020204" pitchFamily="34" charset="0"/>
                </a:rPr>
                <a:t>, preserving social ties and a reduction of feelings of loneliness. (Jung</a:t>
              </a:r>
              <a:r>
                <a:rPr lang="en-US" sz="1700" i="1" kern="1200">
                  <a:latin typeface="Arial" panose="020B0604020202020204" pitchFamily="34" charset="0"/>
                  <a:cs typeface="Arial" panose="020B0604020202020204" pitchFamily="34" charset="0"/>
                </a:rPr>
                <a:t> et al.,</a:t>
              </a:r>
              <a:r>
                <a:rPr lang="en-US" sz="1700" kern="1200">
                  <a:latin typeface="Arial" panose="020B0604020202020204" pitchFamily="34" charset="0"/>
                  <a:cs typeface="Arial" panose="020B0604020202020204" pitchFamily="34" charset="0"/>
                </a:rPr>
                <a:t> 2023)</a:t>
              </a:r>
            </a:p>
          </p:txBody>
        </p:sp>
        <p:sp>
          <p:nvSpPr>
            <p:cNvPr id="16" name="Oval 15">
              <a:extLst>
                <a:ext uri="{FF2B5EF4-FFF2-40B4-BE49-F238E27FC236}">
                  <a16:creationId xmlns:a16="http://schemas.microsoft.com/office/drawing/2014/main" id="{D50BE4E8-46DA-B7C1-81B8-14C00A162EBE}"/>
                </a:ext>
              </a:extLst>
            </p:cNvPr>
            <p:cNvSpPr/>
            <p:nvPr/>
          </p:nvSpPr>
          <p:spPr>
            <a:xfrm>
              <a:off x="2448729" y="5350126"/>
              <a:ext cx="1000796" cy="1000796"/>
            </a:xfrm>
            <a:prstGeom prst="ellipse">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7" name="Rectangle 16" descr="Hospital">
              <a:extLst>
                <a:ext uri="{FF2B5EF4-FFF2-40B4-BE49-F238E27FC236}">
                  <a16:creationId xmlns:a16="http://schemas.microsoft.com/office/drawing/2014/main" id="{1FF6B105-441F-9AEA-AFFC-B6383BD52DA5}"/>
                </a:ext>
              </a:extLst>
            </p:cNvPr>
            <p:cNvSpPr/>
            <p:nvPr/>
          </p:nvSpPr>
          <p:spPr>
            <a:xfrm>
              <a:off x="2669874" y="5564722"/>
              <a:ext cx="580461" cy="580461"/>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52C567A2-A2A9-A033-A611-30AC829FE6C2}"/>
                </a:ext>
              </a:extLst>
            </p:cNvPr>
            <p:cNvSpPr/>
            <p:nvPr/>
          </p:nvSpPr>
          <p:spPr>
            <a:xfrm>
              <a:off x="3656386" y="5178339"/>
              <a:ext cx="2421968" cy="1293831"/>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a:latin typeface="Arial" panose="020B0604020202020204" pitchFamily="34" charset="0"/>
                  <a:cs typeface="Arial" panose="020B0604020202020204" pitchFamily="34" charset="0"/>
                </a:rPr>
                <a:t>A more flexible and </a:t>
              </a:r>
              <a:r>
                <a:rPr lang="en-GB" sz="1700" kern="1200">
                  <a:latin typeface="Arial" panose="020B0604020202020204" pitchFamily="34" charset="0"/>
                  <a:cs typeface="Arial" panose="020B0604020202020204" pitchFamily="34" charset="0"/>
                </a:rPr>
                <a:t>individualised</a:t>
              </a:r>
              <a:r>
                <a:rPr lang="en-US" sz="1700" kern="1200">
                  <a:latin typeface="Arial" panose="020B0604020202020204" pitchFamily="34" charset="0"/>
                  <a:cs typeface="Arial" panose="020B0604020202020204" pitchFamily="34" charset="0"/>
                </a:rPr>
                <a:t> approach to healthcare is possible with home care services, which can be </a:t>
              </a:r>
              <a:r>
                <a:rPr lang="en-GB" sz="1700" kern="1200">
                  <a:latin typeface="Arial" panose="020B0604020202020204" pitchFamily="34" charset="0"/>
                  <a:cs typeface="Arial" panose="020B0604020202020204" pitchFamily="34" charset="0"/>
                </a:rPr>
                <a:t>customised</a:t>
              </a:r>
              <a:r>
                <a:rPr lang="en-US" sz="1700" kern="1200">
                  <a:latin typeface="Arial" panose="020B0604020202020204" pitchFamily="34" charset="0"/>
                  <a:cs typeface="Arial" panose="020B0604020202020204" pitchFamily="34" charset="0"/>
                </a:rPr>
                <a:t> to meet specific needs.</a:t>
              </a:r>
            </a:p>
          </p:txBody>
        </p:sp>
      </p:grpSp>
      <p:sp>
        <p:nvSpPr>
          <p:cNvPr id="19" name="TextBox 18">
            <a:extLst>
              <a:ext uri="{FF2B5EF4-FFF2-40B4-BE49-F238E27FC236}">
                <a16:creationId xmlns:a16="http://schemas.microsoft.com/office/drawing/2014/main" id="{1204964B-E421-49AA-3BD0-173FF9339206}"/>
              </a:ext>
            </a:extLst>
          </p:cNvPr>
          <p:cNvSpPr txBox="1"/>
          <p:nvPr/>
        </p:nvSpPr>
        <p:spPr>
          <a:xfrm>
            <a:off x="8351889" y="4359712"/>
            <a:ext cx="3709481" cy="1661993"/>
          </a:xfrm>
          <a:prstGeom prst="rect">
            <a:avLst/>
          </a:prstGeom>
          <a:solidFill>
            <a:schemeClr val="accent4">
              <a:lumMod val="20000"/>
              <a:lumOff val="80000"/>
            </a:schemeClr>
          </a:solidFill>
        </p:spPr>
        <p:txBody>
          <a:bodyPr wrap="square" rtlCol="0">
            <a:spAutoFit/>
          </a:bodyPr>
          <a:lstStyle/>
          <a:p>
            <a:pPr algn="ctr"/>
            <a:r>
              <a:rPr lang="en-GB" sz="1700">
                <a:latin typeface="Arial" panose="020B0604020202020204" pitchFamily="34" charset="0"/>
                <a:cs typeface="Arial" panose="020B0604020202020204" pitchFamily="34" charset="0"/>
              </a:rPr>
              <a:t>Power of attorney can be given to family members which can then assist the elderly in making decisions about their health and well being</a:t>
            </a:r>
          </a:p>
          <a:p>
            <a:pPr algn="ctr"/>
            <a:endParaRPr lang="en-GB" sz="1700">
              <a:latin typeface="Arial" panose="020B0604020202020204" pitchFamily="34" charset="0"/>
              <a:cs typeface="Arial" panose="020B0604020202020204" pitchFamily="34" charset="0"/>
            </a:endParaRPr>
          </a:p>
        </p:txBody>
      </p:sp>
      <p:grpSp>
        <p:nvGrpSpPr>
          <p:cNvPr id="24" name="Group 23">
            <a:extLst>
              <a:ext uri="{FF2B5EF4-FFF2-40B4-BE49-F238E27FC236}">
                <a16:creationId xmlns:a16="http://schemas.microsoft.com/office/drawing/2014/main" id="{2F0E9790-EDE2-BE84-3D3A-D3B14339E398}"/>
              </a:ext>
            </a:extLst>
          </p:cNvPr>
          <p:cNvGrpSpPr/>
          <p:nvPr/>
        </p:nvGrpSpPr>
        <p:grpSpPr>
          <a:xfrm>
            <a:off x="6339094" y="4787562"/>
            <a:ext cx="1443248" cy="1038620"/>
            <a:chOff x="6301059" y="5322273"/>
            <a:chExt cx="1443248" cy="1038620"/>
          </a:xfrm>
        </p:grpSpPr>
        <p:sp>
          <p:nvSpPr>
            <p:cNvPr id="23" name="Oval 22">
              <a:extLst>
                <a:ext uri="{FF2B5EF4-FFF2-40B4-BE49-F238E27FC236}">
                  <a16:creationId xmlns:a16="http://schemas.microsoft.com/office/drawing/2014/main" id="{D0C853FA-F26A-DD41-99A2-01477F6DE270}"/>
                </a:ext>
              </a:extLst>
            </p:cNvPr>
            <p:cNvSpPr/>
            <p:nvPr/>
          </p:nvSpPr>
          <p:spPr>
            <a:xfrm>
              <a:off x="6301059" y="5322273"/>
              <a:ext cx="1443248" cy="1038620"/>
            </a:xfrm>
            <a:prstGeom prst="ellipse">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Graphic 20" descr="Scales of justice with solid fill">
              <a:extLst>
                <a:ext uri="{FF2B5EF4-FFF2-40B4-BE49-F238E27FC236}">
                  <a16:creationId xmlns:a16="http://schemas.microsoft.com/office/drawing/2014/main" id="{FE9B1D51-C161-1407-990E-41BC68FFAA0E}"/>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615181" y="5411354"/>
              <a:ext cx="752852" cy="752852"/>
            </a:xfrm>
            <a:prstGeom prst="rect">
              <a:avLst/>
            </a:prstGeom>
          </p:spPr>
        </p:pic>
      </p:grpSp>
    </p:spTree>
    <p:extLst>
      <p:ext uri="{BB962C8B-B14F-4D97-AF65-F5344CB8AC3E}">
        <p14:creationId xmlns:p14="http://schemas.microsoft.com/office/powerpoint/2010/main" val="1204337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CCFB4B-F0BF-3204-183E-16E007EC18F2}"/>
              </a:ext>
            </a:extLst>
          </p:cNvPr>
          <p:cNvSpPr txBox="1"/>
          <p:nvPr/>
        </p:nvSpPr>
        <p:spPr>
          <a:xfrm>
            <a:off x="580722" y="238462"/>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Arial" panose="020B0604020202020204" pitchFamily="34" charset="0"/>
                <a:ea typeface="+mj-ea"/>
                <a:cs typeface="Arial" panose="020B0604020202020204" pitchFamily="34" charset="0"/>
              </a:rPr>
              <a:t>RESIDENTIAL CARE</a:t>
            </a:r>
          </a:p>
        </p:txBody>
      </p:sp>
      <p:sp>
        <p:nvSpPr>
          <p:cNvPr id="3" name="TextBox 2">
            <a:extLst>
              <a:ext uri="{FF2B5EF4-FFF2-40B4-BE49-F238E27FC236}">
                <a16:creationId xmlns:a16="http://schemas.microsoft.com/office/drawing/2014/main" id="{FB22F55C-FD8D-6A54-6938-4322528B5A72}"/>
              </a:ext>
            </a:extLst>
          </p:cNvPr>
          <p:cNvSpPr txBox="1"/>
          <p:nvPr/>
        </p:nvSpPr>
        <p:spPr>
          <a:xfrm>
            <a:off x="580722" y="1144877"/>
            <a:ext cx="7561792" cy="4791466"/>
          </a:xfrm>
          <a:prstGeom prst="rect">
            <a:avLst/>
          </a:prstGeom>
        </p:spPr>
        <p:txBody>
          <a:bodyPr vert="horz" lIns="91440" tIns="45720" rIns="91440" bIns="45720" rtlCol="0" anchor="t">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Residential care refers to the provision of supervision, help with daily living activities, and personal care by people residing in </a:t>
            </a:r>
            <a:r>
              <a:rPr lang="en-US" err="1">
                <a:latin typeface="Arial" panose="020B0604020202020204" pitchFamily="34" charset="0"/>
                <a:cs typeface="Arial" panose="020B0604020202020204" pitchFamily="34" charset="0"/>
              </a:rPr>
              <a:t>specialised</a:t>
            </a:r>
            <a:r>
              <a:rPr lang="en-US">
                <a:latin typeface="Arial" panose="020B0604020202020204" pitchFamily="34" charset="0"/>
                <a:cs typeface="Arial" panose="020B0604020202020204" pitchFamily="34" charset="0"/>
              </a:rPr>
              <a:t> institutions. </a:t>
            </a:r>
          </a:p>
          <a:p>
            <a:pPr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These facilities also referred to as assisted living or adult care homes,  cater to people who require assistance because of problems with their physical, mental, or cognitive health (</a:t>
            </a:r>
            <a:r>
              <a:rPr lang="en-US" err="1">
                <a:latin typeface="Arial" panose="020B0604020202020204" pitchFamily="34" charset="0"/>
                <a:cs typeface="Arial" panose="020B0604020202020204" pitchFamily="34" charset="0"/>
              </a:rPr>
              <a:t>AgeCare</a:t>
            </a:r>
            <a:r>
              <a:rPr lang="en-US">
                <a:latin typeface="Arial" panose="020B0604020202020204" pitchFamily="34" charset="0"/>
                <a:cs typeface="Arial" panose="020B0604020202020204" pitchFamily="34" charset="0"/>
              </a:rPr>
              <a:t>, 2022). </a:t>
            </a:r>
          </a:p>
          <a:p>
            <a:pPr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Residents typically have their own rooms and are assisted with daily living activities such as dressing, bathing, taking medications, and eating.</a:t>
            </a:r>
          </a:p>
          <a:p>
            <a:pPr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 To improve residents' quality of life, facilities frequently provide social activities and recreational </a:t>
            </a:r>
            <a:r>
              <a:rPr lang="en-US" err="1">
                <a:latin typeface="Arial" panose="020B0604020202020204" pitchFamily="34" charset="0"/>
                <a:cs typeface="Arial" panose="020B0604020202020204" pitchFamily="34" charset="0"/>
              </a:rPr>
              <a:t>programmes</a:t>
            </a:r>
            <a:r>
              <a:rPr lang="en-US">
                <a:latin typeface="Arial" panose="020B0604020202020204" pitchFamily="34" charset="0"/>
                <a:cs typeface="Arial" panose="020B0604020202020204" pitchFamily="34" charset="0"/>
              </a:rPr>
              <a:t>; however, services and focus areas may differ based on resident needs and location (SCIE, no date).</a:t>
            </a:r>
          </a:p>
        </p:txBody>
      </p:sp>
      <p:pic>
        <p:nvPicPr>
          <p:cNvPr id="7" name="Graphic 6" descr="Suburban scene">
            <a:extLst>
              <a:ext uri="{FF2B5EF4-FFF2-40B4-BE49-F238E27FC236}">
                <a16:creationId xmlns:a16="http://schemas.microsoft.com/office/drawing/2014/main" id="{6B9D4CEF-A723-8364-34E7-DED882D85B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90390" y="2044762"/>
            <a:ext cx="3450613" cy="3450613"/>
          </a:xfrm>
          <a:prstGeom prst="rect">
            <a:avLst/>
          </a:prstGeom>
        </p:spPr>
      </p:pic>
    </p:spTree>
    <p:extLst>
      <p:ext uri="{BB962C8B-B14F-4D97-AF65-F5344CB8AC3E}">
        <p14:creationId xmlns:p14="http://schemas.microsoft.com/office/powerpoint/2010/main" val="240765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3F824F-578B-ABF2-7E35-15DC03D52D1F}"/>
              </a:ext>
            </a:extLst>
          </p:cNvPr>
          <p:cNvSpPr txBox="1"/>
          <p:nvPr/>
        </p:nvSpPr>
        <p:spPr>
          <a:xfrm>
            <a:off x="333979" y="278657"/>
            <a:ext cx="9603275" cy="10492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r>
              <a:rPr lang="en-US" sz="3200" cap="all">
                <a:latin typeface="Arial" panose="020B0604020202020204" pitchFamily="34" charset="0"/>
                <a:ea typeface="+mj-ea"/>
                <a:cs typeface="Arial" panose="020B0604020202020204" pitchFamily="34" charset="0"/>
              </a:rPr>
              <a:t>DISADVANTAGES OF DOMICILIARY CARE </a:t>
            </a:r>
          </a:p>
        </p:txBody>
      </p:sp>
      <p:graphicFrame>
        <p:nvGraphicFramePr>
          <p:cNvPr id="10" name="TextBox 5">
            <a:extLst>
              <a:ext uri="{FF2B5EF4-FFF2-40B4-BE49-F238E27FC236}">
                <a16:creationId xmlns:a16="http://schemas.microsoft.com/office/drawing/2014/main" id="{989ABFEE-DEB2-4388-6AAC-792842CA16E1}"/>
              </a:ext>
            </a:extLst>
          </p:cNvPr>
          <p:cNvGraphicFramePr/>
          <p:nvPr>
            <p:extLst>
              <p:ext uri="{D42A27DB-BD31-4B8C-83A1-F6EECF244321}">
                <p14:modId xmlns:p14="http://schemas.microsoft.com/office/powerpoint/2010/main" val="1532458832"/>
              </p:ext>
            </p:extLst>
          </p:nvPr>
        </p:nvGraphicFramePr>
        <p:xfrm>
          <a:off x="0" y="1059543"/>
          <a:ext cx="12192000" cy="5399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630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91A5E935-0D0C-EC85-2016-E29A02DFA983}"/>
              </a:ext>
            </a:extLst>
          </p:cNvPr>
          <p:cNvSpPr/>
          <p:nvPr/>
        </p:nvSpPr>
        <p:spPr>
          <a:xfrm>
            <a:off x="549000" y="502722"/>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In a care home, adults have more learning opportunities, by receiving care at home, one is prevented to learning opportunities (Care Act,2014).</a:t>
            </a:r>
          </a:p>
        </p:txBody>
      </p:sp>
      <p:sp>
        <p:nvSpPr>
          <p:cNvPr id="7" name="Freeform: Shape 6">
            <a:extLst>
              <a:ext uri="{FF2B5EF4-FFF2-40B4-BE49-F238E27FC236}">
                <a16:creationId xmlns:a16="http://schemas.microsoft.com/office/drawing/2014/main" id="{A52AF8D1-DF3F-F7F9-5BE6-938432741ECD}"/>
              </a:ext>
            </a:extLst>
          </p:cNvPr>
          <p:cNvSpPr/>
          <p:nvPr/>
        </p:nvSpPr>
        <p:spPr>
          <a:xfrm>
            <a:off x="4632443" y="526473"/>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3">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According to (Age UK, 2019) everyone has a right to live with dignity, treating the person in their home could make them feel depressed as this is where they had spent the best of their days, and  they are not physically or mentally able to do same. </a:t>
            </a:r>
            <a:endParaRPr lang="en-US" sz="1600" kern="1200">
              <a:solidFill>
                <a:schemeClr val="tx1"/>
              </a:solidFill>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48EB6DF3-9D1E-6975-1ED2-CCD6F31EAF90}"/>
              </a:ext>
            </a:extLst>
          </p:cNvPr>
          <p:cNvSpPr/>
          <p:nvPr/>
        </p:nvSpPr>
        <p:spPr>
          <a:xfrm>
            <a:off x="8744917" y="502722"/>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4">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Based on Age UK, (2019) Health and care services must not be compromised at any cost. By choosing to stay at home, care given to the person is affected.</a:t>
            </a:r>
            <a:endParaRPr lang="en-US" sz="1600" kern="1200">
              <a:solidFill>
                <a:schemeClr val="tx1"/>
              </a:solidFill>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4F635E7C-A205-8038-C370-44660F2B0F1A}"/>
              </a:ext>
            </a:extLst>
          </p:cNvPr>
          <p:cNvSpPr/>
          <p:nvPr/>
        </p:nvSpPr>
        <p:spPr>
          <a:xfrm>
            <a:off x="4632443" y="3838167"/>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6">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Activities provided in a care home to engage adults help people to age successfully (Maul,2010)</a:t>
            </a:r>
            <a:endParaRPr lang="en-US" sz="1600" kern="1200">
              <a:solidFill>
                <a:schemeClr val="tx1"/>
              </a:solidFill>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82648A36-12A5-3D0F-305C-4230ADF697B1}"/>
              </a:ext>
            </a:extLst>
          </p:cNvPr>
          <p:cNvSpPr/>
          <p:nvPr/>
        </p:nvSpPr>
        <p:spPr>
          <a:xfrm>
            <a:off x="434711" y="3838166"/>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bg1">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Mental Capacity Act (2005) ensures that in the care home, decisions are made in the best interest of the person.</a:t>
            </a:r>
            <a:endParaRPr lang="en-US" sz="1600" kern="120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530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3">
            <a:extLst>
              <a:ext uri="{FF2B5EF4-FFF2-40B4-BE49-F238E27FC236}">
                <a16:creationId xmlns:a16="http://schemas.microsoft.com/office/drawing/2014/main" id="{558D2931-5775-9A2C-7640-2E49163747C0}"/>
              </a:ext>
            </a:extLst>
          </p:cNvPr>
          <p:cNvGraphicFramePr/>
          <p:nvPr>
            <p:extLst>
              <p:ext uri="{D42A27DB-BD31-4B8C-83A1-F6EECF244321}">
                <p14:modId xmlns:p14="http://schemas.microsoft.com/office/powerpoint/2010/main" val="3819898064"/>
              </p:ext>
            </p:extLst>
          </p:nvPr>
        </p:nvGraphicFramePr>
        <p:xfrm>
          <a:off x="377371" y="1045030"/>
          <a:ext cx="11350171" cy="4920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0554AFA-7523-478B-ACF9-B0A3FB79C31A}"/>
              </a:ext>
            </a:extLst>
          </p:cNvPr>
          <p:cNvSpPr txBox="1"/>
          <p:nvPr/>
        </p:nvSpPr>
        <p:spPr>
          <a:xfrm>
            <a:off x="696231" y="169965"/>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Arial" panose="020B0604020202020204" pitchFamily="34" charset="0"/>
                <a:ea typeface="+mj-ea"/>
                <a:cs typeface="Arial" panose="020B0604020202020204" pitchFamily="34" charset="0"/>
              </a:rPr>
              <a:t>BENEFITS OF RESIDENTIAL CARE</a:t>
            </a:r>
          </a:p>
        </p:txBody>
      </p:sp>
    </p:spTree>
    <p:extLst>
      <p:ext uri="{BB962C8B-B14F-4D97-AF65-F5344CB8AC3E}">
        <p14:creationId xmlns:p14="http://schemas.microsoft.com/office/powerpoint/2010/main" val="1327089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F070E-D7B1-EBE7-9849-628261FF8F23}"/>
              </a:ext>
            </a:extLst>
          </p:cNvPr>
          <p:cNvSpPr txBox="1"/>
          <p:nvPr/>
        </p:nvSpPr>
        <p:spPr>
          <a:xfrm>
            <a:off x="943430" y="145144"/>
            <a:ext cx="10996780" cy="7307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r>
              <a:rPr lang="en-US" sz="3200" cap="all">
                <a:latin typeface="Arial" panose="020B0604020202020204" pitchFamily="34" charset="0"/>
                <a:ea typeface="+mj-ea"/>
                <a:cs typeface="Arial" panose="020B0604020202020204" pitchFamily="34" charset="0"/>
              </a:rPr>
              <a:t>Disadvantages of Residential Care</a:t>
            </a:r>
          </a:p>
        </p:txBody>
      </p:sp>
      <p:graphicFrame>
        <p:nvGraphicFramePr>
          <p:cNvPr id="5" name="TextBox 2">
            <a:extLst>
              <a:ext uri="{FF2B5EF4-FFF2-40B4-BE49-F238E27FC236}">
                <a16:creationId xmlns:a16="http://schemas.microsoft.com/office/drawing/2014/main" id="{97A31DC8-96DB-926E-A7BD-D33975478EB1}"/>
              </a:ext>
            </a:extLst>
          </p:cNvPr>
          <p:cNvGraphicFramePr/>
          <p:nvPr>
            <p:extLst>
              <p:ext uri="{D42A27DB-BD31-4B8C-83A1-F6EECF244321}">
                <p14:modId xmlns:p14="http://schemas.microsoft.com/office/powerpoint/2010/main" val="1607006640"/>
              </p:ext>
            </p:extLst>
          </p:nvPr>
        </p:nvGraphicFramePr>
        <p:xfrm>
          <a:off x="251790" y="875847"/>
          <a:ext cx="11688420" cy="5322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9131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4">
            <a:extLst>
              <a:ext uri="{FF2B5EF4-FFF2-40B4-BE49-F238E27FC236}">
                <a16:creationId xmlns:a16="http://schemas.microsoft.com/office/drawing/2014/main" id="{F647EFD6-E181-3182-6DD0-5640F10ED710}"/>
              </a:ext>
            </a:extLst>
          </p:cNvPr>
          <p:cNvGraphicFramePr/>
          <p:nvPr>
            <p:extLst>
              <p:ext uri="{D42A27DB-BD31-4B8C-83A1-F6EECF244321}">
                <p14:modId xmlns:p14="http://schemas.microsoft.com/office/powerpoint/2010/main" val="425694196"/>
              </p:ext>
            </p:extLst>
          </p:nvPr>
        </p:nvGraphicFramePr>
        <p:xfrm>
          <a:off x="1" y="798286"/>
          <a:ext cx="12003314" cy="5239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0CB9FD62-A19C-679F-18BD-200B1005B179}"/>
              </a:ext>
            </a:extLst>
          </p:cNvPr>
          <p:cNvSpPr txBox="1">
            <a:spLocks/>
          </p:cNvSpPr>
          <p:nvPr/>
        </p:nvSpPr>
        <p:spPr>
          <a:xfrm>
            <a:off x="406401" y="173016"/>
            <a:ext cx="10087428" cy="99538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a:latin typeface="Arial" panose="020B0604020202020204" pitchFamily="34" charset="0"/>
                <a:cs typeface="Arial" panose="020B0604020202020204" pitchFamily="34" charset="0"/>
              </a:rPr>
              <a:t>Funding options, local authority support </a:t>
            </a:r>
          </a:p>
        </p:txBody>
      </p:sp>
    </p:spTree>
    <p:extLst>
      <p:ext uri="{BB962C8B-B14F-4D97-AF65-F5344CB8AC3E}">
        <p14:creationId xmlns:p14="http://schemas.microsoft.com/office/powerpoint/2010/main" val="1877726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DCDA-3C47-71C8-66CF-E1C637F4E593}"/>
              </a:ext>
            </a:extLst>
          </p:cNvPr>
          <p:cNvSpPr txBox="1">
            <a:spLocks/>
          </p:cNvSpPr>
          <p:nvPr/>
        </p:nvSpPr>
        <p:spPr>
          <a:xfrm>
            <a:off x="398853" y="6842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a:latin typeface="Arial" panose="020B0604020202020204" pitchFamily="34" charset="0"/>
                <a:cs typeface="Arial" panose="020B0604020202020204" pitchFamily="34" charset="0"/>
              </a:rPr>
              <a:t>End of life Palliative Care - Domiciliary </a:t>
            </a:r>
          </a:p>
        </p:txBody>
      </p:sp>
      <p:grpSp>
        <p:nvGrpSpPr>
          <p:cNvPr id="4" name="Group 3">
            <a:extLst>
              <a:ext uri="{FF2B5EF4-FFF2-40B4-BE49-F238E27FC236}">
                <a16:creationId xmlns:a16="http://schemas.microsoft.com/office/drawing/2014/main" id="{044B2C91-181D-2FE1-ACB0-C01613845D60}"/>
              </a:ext>
            </a:extLst>
          </p:cNvPr>
          <p:cNvGrpSpPr/>
          <p:nvPr/>
        </p:nvGrpSpPr>
        <p:grpSpPr>
          <a:xfrm>
            <a:off x="241639" y="826165"/>
            <a:ext cx="11532805" cy="5176636"/>
            <a:chOff x="241639" y="826165"/>
            <a:chExt cx="11532805" cy="5176636"/>
          </a:xfrm>
        </p:grpSpPr>
        <p:sp>
          <p:nvSpPr>
            <p:cNvPr id="6" name="Freeform: Shape 5">
              <a:extLst>
                <a:ext uri="{FF2B5EF4-FFF2-40B4-BE49-F238E27FC236}">
                  <a16:creationId xmlns:a16="http://schemas.microsoft.com/office/drawing/2014/main" id="{A1E872C6-5B25-13DE-92E9-601B279B6897}"/>
                </a:ext>
              </a:extLst>
            </p:cNvPr>
            <p:cNvSpPr/>
            <p:nvPr/>
          </p:nvSpPr>
          <p:spPr>
            <a:xfrm>
              <a:off x="241639" y="826165"/>
              <a:ext cx="2138703"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tx2">
                <a:lumMod val="40000"/>
                <a:lumOff val="60000"/>
              </a:schemeClr>
            </a:solid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Elderly people that receive domiciliary care have </a:t>
              </a:r>
              <a:r>
                <a:rPr lang="en-GB" kern="1200">
                  <a:solidFill>
                    <a:schemeClr val="tx1"/>
                  </a:solidFill>
                  <a:latin typeface="Arial" panose="020B0604020202020204" pitchFamily="34" charset="0"/>
                  <a:cs typeface="Arial" panose="020B0604020202020204" pitchFamily="34" charset="0"/>
                </a:rPr>
                <a:t>individualised</a:t>
              </a:r>
              <a:r>
                <a:rPr lang="en-US" kern="1200">
                  <a:solidFill>
                    <a:schemeClr val="tx1"/>
                  </a:solidFill>
                  <a:latin typeface="Arial" panose="020B0604020202020204" pitchFamily="34" charset="0"/>
                  <a:cs typeface="Arial" panose="020B0604020202020204" pitchFamily="34" charset="0"/>
                </a:rPr>
                <a:t> end-of-life support in the comfort of their own homes. </a:t>
              </a:r>
            </a:p>
            <a:p>
              <a:pPr marL="0" lvl="0" indent="0" algn="ctr" defTabSz="711200">
                <a:lnSpc>
                  <a:spcPct val="90000"/>
                </a:lnSpc>
                <a:spcBef>
                  <a:spcPct val="0"/>
                </a:spcBef>
                <a:spcAft>
                  <a:spcPct val="35000"/>
                </a:spcAft>
                <a:buNone/>
              </a:pPr>
              <a:endParaRPr lang="en-US">
                <a:solidFill>
                  <a:schemeClr val="tx1"/>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For comfort and quality of life, </a:t>
              </a:r>
              <a:r>
                <a:rPr lang="en-GB" kern="1200">
                  <a:solidFill>
                    <a:schemeClr val="tx1"/>
                  </a:solidFill>
                  <a:latin typeface="Arial" panose="020B0604020202020204" pitchFamily="34" charset="0"/>
                  <a:cs typeface="Arial" panose="020B0604020202020204" pitchFamily="34" charset="0"/>
                </a:rPr>
                <a:t>specialised</a:t>
              </a:r>
              <a:r>
                <a:rPr lang="en-US" kern="1200">
                  <a:solidFill>
                    <a:schemeClr val="tx1"/>
                  </a:solidFill>
                  <a:latin typeface="Arial" panose="020B0604020202020204" pitchFamily="34" charset="0"/>
                  <a:cs typeface="Arial" panose="020B0604020202020204" pitchFamily="34" charset="0"/>
                </a:rPr>
                <a:t> help with managing symptoms and palliative care is offered. </a:t>
              </a:r>
            </a:p>
          </p:txBody>
        </p:sp>
        <p:sp>
          <p:nvSpPr>
            <p:cNvPr id="26" name="Freeform: Shape 25">
              <a:extLst>
                <a:ext uri="{FF2B5EF4-FFF2-40B4-BE49-F238E27FC236}">
                  <a16:creationId xmlns:a16="http://schemas.microsoft.com/office/drawing/2014/main" id="{6A763BD7-0E11-5781-B86E-B1A5893706D7}"/>
                </a:ext>
              </a:extLst>
            </p:cNvPr>
            <p:cNvSpPr/>
            <p:nvPr/>
          </p:nvSpPr>
          <p:spPr>
            <a:xfrm>
              <a:off x="2537556" y="855198"/>
              <a:ext cx="1963357"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2">
                <a:hueOff val="-848244"/>
                <a:satOff val="2796"/>
                <a:lumOff val="2990"/>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Domiciliary care allows elderly people to receive end of life care with dignity and peace of mind by working in conjunction with medical specialists and ensuring the approach is holistic (NHS, 2017). </a:t>
              </a:r>
            </a:p>
          </p:txBody>
        </p:sp>
        <p:sp>
          <p:nvSpPr>
            <p:cNvPr id="28" name="Freeform: Shape 27">
              <a:extLst>
                <a:ext uri="{FF2B5EF4-FFF2-40B4-BE49-F238E27FC236}">
                  <a16:creationId xmlns:a16="http://schemas.microsoft.com/office/drawing/2014/main" id="{D884C918-83DE-AB42-B96E-9A08B03E7753}"/>
                </a:ext>
              </a:extLst>
            </p:cNvPr>
            <p:cNvSpPr/>
            <p:nvPr/>
          </p:nvSpPr>
          <p:spPr>
            <a:xfrm>
              <a:off x="4671112" y="855198"/>
              <a:ext cx="2311045"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3">
                <a:lumMod val="60000"/>
                <a:lumOff val="40000"/>
              </a:schemeClr>
            </a:solidFill>
          </p:spPr>
          <p:style>
            <a:lnRef idx="2">
              <a:schemeClr val="lt1">
                <a:hueOff val="0"/>
                <a:satOff val="0"/>
                <a:lumOff val="0"/>
                <a:alphaOff val="0"/>
              </a:schemeClr>
            </a:lnRef>
            <a:fillRef idx="1">
              <a:scrgbClr r="0" g="0" b="0"/>
            </a:fillRef>
            <a:effectRef idx="0">
              <a:schemeClr val="accent2">
                <a:hueOff val="-1696488"/>
                <a:satOff val="5592"/>
                <a:lumOff val="598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Application of </a:t>
              </a:r>
              <a:r>
                <a:rPr lang="en-GB" kern="1200">
                  <a:solidFill>
                    <a:schemeClr val="tx1"/>
                  </a:solidFill>
                  <a:latin typeface="Arial" panose="020B0604020202020204" pitchFamily="34" charset="0"/>
                  <a:cs typeface="Arial" panose="020B0604020202020204" pitchFamily="34" charset="0"/>
                </a:rPr>
                <a:t>Elisabeth K</a:t>
              </a:r>
              <a:r>
                <a:rPr lang="en-GB" i="0" kern="1200">
                  <a:solidFill>
                    <a:schemeClr val="tx1"/>
                  </a:solidFill>
                  <a:latin typeface="Arial" panose="020B0604020202020204" pitchFamily="34" charset="0"/>
                  <a:cs typeface="Arial" panose="020B0604020202020204" pitchFamily="34" charset="0"/>
                </a:rPr>
                <a:t>übler-Ross </a:t>
              </a:r>
              <a:r>
                <a:rPr lang="en-GB" kern="1200">
                  <a:solidFill>
                    <a:schemeClr val="tx1"/>
                  </a:solidFill>
                  <a:latin typeface="Arial" panose="020B0604020202020204" pitchFamily="34" charset="0"/>
                  <a:cs typeface="Arial" panose="020B0604020202020204" pitchFamily="34" charset="0"/>
                </a:rPr>
                <a:t>five stages of dying to domiciliary care </a:t>
              </a:r>
              <a:r>
                <a:rPr lang="en-US" kern="1200">
                  <a:solidFill>
                    <a:schemeClr val="tx1"/>
                  </a:solidFill>
                  <a:latin typeface="Arial" panose="020B0604020202020204" pitchFamily="34" charset="0"/>
                  <a:cs typeface="Arial" panose="020B0604020202020204" pitchFamily="34" charset="0"/>
                </a:rPr>
                <a:t>elderly people may come to a level of acceptance with the help of domiciliary care providers and their families, through support and understanding elderly individuals can find peace and closure, with dignity and familiarity of their own environment </a:t>
              </a:r>
              <a:r>
                <a:rPr lang="en-GB" kern="1200">
                  <a:solidFill>
                    <a:schemeClr val="tx1"/>
                  </a:solidFill>
                  <a:latin typeface="Arial" panose="020B0604020202020204" pitchFamily="34" charset="0"/>
                  <a:cs typeface="Arial" panose="020B0604020202020204" pitchFamily="34" charset="0"/>
                </a:rPr>
                <a:t>(Tyrrell </a:t>
              </a:r>
              <a:r>
                <a:rPr lang="en-GB" i="1" kern="1200">
                  <a:solidFill>
                    <a:schemeClr val="tx1"/>
                  </a:solidFill>
                  <a:latin typeface="Arial" panose="020B0604020202020204" pitchFamily="34" charset="0"/>
                  <a:cs typeface="Arial" panose="020B0604020202020204" pitchFamily="34" charset="0"/>
                </a:rPr>
                <a:t>et al,. </a:t>
              </a:r>
              <a:r>
                <a:rPr lang="en-GB" kern="1200">
                  <a:solidFill>
                    <a:schemeClr val="tx1"/>
                  </a:solidFill>
                  <a:latin typeface="Arial" panose="020B0604020202020204" pitchFamily="34" charset="0"/>
                  <a:cs typeface="Arial" panose="020B0604020202020204" pitchFamily="34" charset="0"/>
                </a:rPr>
                <a:t>2023).</a:t>
              </a:r>
              <a:endParaRPr lang="en-US" kern="1200">
                <a:solidFill>
                  <a:schemeClr val="tx1"/>
                </a:solidFill>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F10AE3FE-2503-3B4C-BA20-60E76E14EA28}"/>
                </a:ext>
              </a:extLst>
            </p:cNvPr>
            <p:cNvSpPr/>
            <p:nvPr/>
          </p:nvSpPr>
          <p:spPr>
            <a:xfrm>
              <a:off x="7152356" y="855198"/>
              <a:ext cx="2311045"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2">
                <a:hueOff val="-2544732"/>
                <a:satOff val="8389"/>
                <a:lumOff val="897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Care plans are put into place with the individual in mind. They are </a:t>
              </a:r>
              <a:r>
                <a:rPr lang="en-US">
                  <a:solidFill>
                    <a:schemeClr val="tx1"/>
                  </a:solidFill>
                  <a:latin typeface="Arial" panose="020B0604020202020204" pitchFamily="34" charset="0"/>
                  <a:cs typeface="Arial" panose="020B0604020202020204" pitchFamily="34" charset="0"/>
                </a:rPr>
                <a:t>personalised and </a:t>
              </a:r>
              <a:r>
                <a:rPr lang="en-US" kern="1200">
                  <a:solidFill>
                    <a:schemeClr val="tx1"/>
                  </a:solidFill>
                  <a:latin typeface="Arial" panose="020B0604020202020204" pitchFamily="34" charset="0"/>
                  <a:cs typeface="Arial" panose="020B0604020202020204" pitchFamily="34" charset="0"/>
                </a:rPr>
                <a:t> tailored to needs and requirements of the individual (</a:t>
              </a:r>
              <a:r>
                <a:rPr lang="en-US" kern="1200" err="1">
                  <a:solidFill>
                    <a:schemeClr val="tx1"/>
                  </a:solidFill>
                  <a:latin typeface="Arial" panose="020B0604020202020204" pitchFamily="34" charset="0"/>
                  <a:cs typeface="Arial" panose="020B0604020202020204" pitchFamily="34" charset="0"/>
                </a:rPr>
                <a:t>Chavdarovska</a:t>
              </a:r>
              <a:r>
                <a:rPr lang="en-US">
                  <a:solidFill>
                    <a:schemeClr val="tx1"/>
                  </a:solidFill>
                  <a:latin typeface="Arial" panose="020B0604020202020204" pitchFamily="34" charset="0"/>
                  <a:cs typeface="Arial" panose="020B0604020202020204" pitchFamily="34" charset="0"/>
                </a:rPr>
                <a:t>, 2022). </a:t>
              </a:r>
            </a:p>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Domiciliary care ensures adaptability and flexibility as requirements evolve, making it essential to enhancing people's and their families' general well-being.</a:t>
              </a:r>
            </a:p>
          </p:txBody>
        </p:sp>
        <p:sp>
          <p:nvSpPr>
            <p:cNvPr id="32" name="Freeform: Shape 31">
              <a:extLst>
                <a:ext uri="{FF2B5EF4-FFF2-40B4-BE49-F238E27FC236}">
                  <a16:creationId xmlns:a16="http://schemas.microsoft.com/office/drawing/2014/main" id="{16723EC9-C1BA-5D83-FF0C-87E041766ECF}"/>
                </a:ext>
              </a:extLst>
            </p:cNvPr>
            <p:cNvSpPr/>
            <p:nvPr/>
          </p:nvSpPr>
          <p:spPr>
            <a:xfrm>
              <a:off x="9654444" y="855198"/>
              <a:ext cx="2120000"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6">
                <a:lumMod val="60000"/>
                <a:lumOff val="40000"/>
              </a:schemeClr>
            </a:solidFill>
          </p:spPr>
          <p:style>
            <a:lnRef idx="2">
              <a:schemeClr val="lt1">
                <a:hueOff val="0"/>
                <a:satOff val="0"/>
                <a:lumOff val="0"/>
                <a:alphaOff val="0"/>
              </a:schemeClr>
            </a:lnRef>
            <a:fillRef idx="1">
              <a:scrgbClr r="0" g="0" b="0"/>
            </a:fillRef>
            <a:effectRef idx="0">
              <a:schemeClr val="accent2">
                <a:hueOff val="-3392975"/>
                <a:satOff val="11185"/>
                <a:lumOff val="1196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DNR orders are frequently discussed as part of advance care planning in domiciliary care, where people can voice their choices for comfort measures, resuscitation methods, and desired place of death. </a:t>
              </a:r>
              <a:r>
                <a:rPr lang="en-US">
                  <a:solidFill>
                    <a:schemeClr val="tx1"/>
                  </a:solidFill>
                  <a:latin typeface="Arial" panose="020B0604020202020204" pitchFamily="34" charset="0"/>
                  <a:cs typeface="Arial" panose="020B0604020202020204" pitchFamily="34" charset="0"/>
                </a:rPr>
                <a:t>It gives people autonomy over their choices. </a:t>
              </a:r>
              <a:endParaRPr lang="en-US" kern="120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670030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3C089-3D0F-3814-ACCF-8F08055D1539}"/>
              </a:ext>
            </a:extLst>
          </p:cNvPr>
          <p:cNvSpPr txBox="1">
            <a:spLocks/>
          </p:cNvSpPr>
          <p:nvPr/>
        </p:nvSpPr>
        <p:spPr>
          <a:xfrm>
            <a:off x="653142" y="29035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a:latin typeface="Arial" panose="020B0604020202020204" pitchFamily="34" charset="0"/>
                <a:cs typeface="Arial" panose="020B0604020202020204" pitchFamily="34" charset="0"/>
              </a:rPr>
              <a:t>End of life Palliative Care - Residential </a:t>
            </a:r>
          </a:p>
        </p:txBody>
      </p:sp>
      <p:sp>
        <p:nvSpPr>
          <p:cNvPr id="5" name="TextBox 4">
            <a:extLst>
              <a:ext uri="{FF2B5EF4-FFF2-40B4-BE49-F238E27FC236}">
                <a16:creationId xmlns:a16="http://schemas.microsoft.com/office/drawing/2014/main" id="{8E17B674-285C-33C1-0FA7-80BF093F8ACC}"/>
              </a:ext>
            </a:extLst>
          </p:cNvPr>
          <p:cNvSpPr txBox="1"/>
          <p:nvPr/>
        </p:nvSpPr>
        <p:spPr>
          <a:xfrm>
            <a:off x="653142" y="1524000"/>
            <a:ext cx="6926047" cy="4122057"/>
          </a:xfrm>
          <a:prstGeom prst="rect">
            <a:avLst/>
          </a:prstGeom>
        </p:spPr>
        <p:txBody>
          <a:bodyPr vert="horz" lIns="91440" tIns="45720" rIns="91440" bIns="45720" rtlCol="0" anchor="t">
            <a:noAutofit/>
          </a:bodyPr>
          <a:lstStyle/>
          <a:p>
            <a:pPr marL="285750" indent="-228600" defTabSz="914400">
              <a:lnSpc>
                <a:spcPct val="110000"/>
              </a:lnSpc>
              <a:spcAft>
                <a:spcPts val="600"/>
              </a:spcAft>
              <a:buClr>
                <a:schemeClr val="accent1"/>
              </a:buClr>
              <a:buSzPct val="100000"/>
              <a:buFont typeface="Arial" panose="020B0604020202020204" pitchFamily="34" charset="0"/>
              <a:buChar char="•"/>
            </a:pPr>
            <a:r>
              <a:rPr lang="en-US" b="0" i="0">
                <a:solidFill>
                  <a:srgbClr val="0D0D0D"/>
                </a:solidFill>
                <a:effectLst/>
                <a:latin typeface="Arial" panose="020B0604020202020204" pitchFamily="34" charset="0"/>
                <a:cs typeface="Arial" panose="020B0604020202020204" pitchFamily="34" charset="0"/>
              </a:rPr>
              <a:t>Addressing the needs of individuals facing death, along with their families and communities must be adhered to, keeping in mind their priorities, desires, and aspirations (NHS, no date).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The quality of services received towards the end of life such as physical, emotional support (Lancet, 2015).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According to World Health </a:t>
            </a:r>
            <a:r>
              <a:rPr lang="en-GB">
                <a:latin typeface="Arial" panose="020B0604020202020204" pitchFamily="34" charset="0"/>
                <a:cs typeface="Arial" panose="020B0604020202020204" pitchFamily="34" charset="0"/>
              </a:rPr>
              <a:t>Organisation</a:t>
            </a:r>
            <a:r>
              <a:rPr lang="en-US">
                <a:latin typeface="Arial" panose="020B0604020202020204" pitchFamily="34" charset="0"/>
                <a:cs typeface="Arial" panose="020B0604020202020204" pitchFamily="34" charset="0"/>
              </a:rPr>
              <a:t> (2024) 56.8 million people are in palliative care, in comparison to worldwide only 14% receive palliative care.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Palliative care is </a:t>
            </a:r>
            <a:r>
              <a:rPr lang="en-GB">
                <a:latin typeface="Arial" panose="020B0604020202020204" pitchFamily="34" charset="0"/>
                <a:cs typeface="Arial" panose="020B0604020202020204" pitchFamily="34" charset="0"/>
              </a:rPr>
              <a:t>recognised</a:t>
            </a:r>
            <a:r>
              <a:rPr lang="en-US">
                <a:latin typeface="Arial" panose="020B0604020202020204" pitchFamily="34" charset="0"/>
                <a:cs typeface="Arial" panose="020B0604020202020204" pitchFamily="34" charset="0"/>
              </a:rPr>
              <a:t> as human right to health (WHO, 2024)</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Palliative care is available in hospitals, nursing homes, care home, residential homes and in your own home (WHO, 2024).</a:t>
            </a:r>
          </a:p>
        </p:txBody>
      </p:sp>
      <p:pic>
        <p:nvPicPr>
          <p:cNvPr id="9" name="Graphic 8" descr="Hospital">
            <a:extLst>
              <a:ext uri="{FF2B5EF4-FFF2-40B4-BE49-F238E27FC236}">
                <a16:creationId xmlns:a16="http://schemas.microsoft.com/office/drawing/2014/main" id="{86217266-0160-FA54-8253-06D46B97AE7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3484468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Scales of justice with solid fill">
            <a:extLst>
              <a:ext uri="{FF2B5EF4-FFF2-40B4-BE49-F238E27FC236}">
                <a16:creationId xmlns:a16="http://schemas.microsoft.com/office/drawing/2014/main" id="{DF1F84FA-7B60-3F99-DC6A-55990123AA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56619" y="-14513"/>
            <a:ext cx="1367256" cy="1263134"/>
          </a:xfrm>
          <a:prstGeom prst="rect">
            <a:avLst/>
          </a:prstGeom>
        </p:spPr>
      </p:pic>
      <p:grpSp>
        <p:nvGrpSpPr>
          <p:cNvPr id="9" name="Group 8">
            <a:extLst>
              <a:ext uri="{FF2B5EF4-FFF2-40B4-BE49-F238E27FC236}">
                <a16:creationId xmlns:a16="http://schemas.microsoft.com/office/drawing/2014/main" id="{4D6B84CE-4D2B-577E-277D-ED7C1347B98D}"/>
              </a:ext>
            </a:extLst>
          </p:cNvPr>
          <p:cNvGrpSpPr/>
          <p:nvPr/>
        </p:nvGrpSpPr>
        <p:grpSpPr>
          <a:xfrm>
            <a:off x="208440" y="1364340"/>
            <a:ext cx="11775120" cy="4586517"/>
            <a:chOff x="300768" y="1059541"/>
            <a:chExt cx="9910145" cy="4406807"/>
          </a:xfrm>
        </p:grpSpPr>
        <p:sp>
          <p:nvSpPr>
            <p:cNvPr id="10" name="Freeform: Shape 9">
              <a:extLst>
                <a:ext uri="{FF2B5EF4-FFF2-40B4-BE49-F238E27FC236}">
                  <a16:creationId xmlns:a16="http://schemas.microsoft.com/office/drawing/2014/main" id="{3A726238-EBE3-5C26-5244-4E39DFDAEC4A}"/>
                </a:ext>
              </a:extLst>
            </p:cNvPr>
            <p:cNvSpPr/>
            <p:nvPr/>
          </p:nvSpPr>
          <p:spPr>
            <a:xfrm>
              <a:off x="300768" y="1059544"/>
              <a:ext cx="2695210" cy="4406804"/>
            </a:xfrm>
            <a:custGeom>
              <a:avLst/>
              <a:gdLst>
                <a:gd name="connsiteX0" fmla="*/ 0 w 2749111"/>
                <a:gd name="connsiteY0" fmla="*/ 274911 h 4406804"/>
                <a:gd name="connsiteX1" fmla="*/ 274911 w 2749111"/>
                <a:gd name="connsiteY1" fmla="*/ 0 h 4406804"/>
                <a:gd name="connsiteX2" fmla="*/ 2474200 w 2749111"/>
                <a:gd name="connsiteY2" fmla="*/ 0 h 4406804"/>
                <a:gd name="connsiteX3" fmla="*/ 2749111 w 2749111"/>
                <a:gd name="connsiteY3" fmla="*/ 274911 h 4406804"/>
                <a:gd name="connsiteX4" fmla="*/ 2749111 w 2749111"/>
                <a:gd name="connsiteY4" fmla="*/ 4131893 h 4406804"/>
                <a:gd name="connsiteX5" fmla="*/ 2474200 w 2749111"/>
                <a:gd name="connsiteY5" fmla="*/ 4406804 h 4406804"/>
                <a:gd name="connsiteX6" fmla="*/ 274911 w 2749111"/>
                <a:gd name="connsiteY6" fmla="*/ 4406804 h 4406804"/>
                <a:gd name="connsiteX7" fmla="*/ 0 w 2749111"/>
                <a:gd name="connsiteY7" fmla="*/ 4131893 h 4406804"/>
                <a:gd name="connsiteX8" fmla="*/ 0 w 2749111"/>
                <a:gd name="connsiteY8" fmla="*/ 274911 h 4406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9111" h="4406804">
                  <a:moveTo>
                    <a:pt x="0" y="274911"/>
                  </a:moveTo>
                  <a:cubicBezTo>
                    <a:pt x="0" y="123082"/>
                    <a:pt x="123082" y="0"/>
                    <a:pt x="274911" y="0"/>
                  </a:cubicBezTo>
                  <a:lnTo>
                    <a:pt x="2474200" y="0"/>
                  </a:lnTo>
                  <a:cubicBezTo>
                    <a:pt x="2626029" y="0"/>
                    <a:pt x="2749111" y="123082"/>
                    <a:pt x="2749111" y="274911"/>
                  </a:cubicBezTo>
                  <a:lnTo>
                    <a:pt x="2749111" y="4131893"/>
                  </a:lnTo>
                  <a:cubicBezTo>
                    <a:pt x="2749111" y="4283722"/>
                    <a:pt x="2626029" y="4406804"/>
                    <a:pt x="2474200" y="4406804"/>
                  </a:cubicBezTo>
                  <a:lnTo>
                    <a:pt x="274911" y="4406804"/>
                  </a:lnTo>
                  <a:cubicBezTo>
                    <a:pt x="123082" y="4406804"/>
                    <a:pt x="0" y="4283722"/>
                    <a:pt x="0" y="4131893"/>
                  </a:cubicBezTo>
                  <a:lnTo>
                    <a:pt x="0" y="274911"/>
                  </a:lnTo>
                  <a:close/>
                </a:path>
              </a:pathLst>
            </a:custGeom>
            <a:solidFill>
              <a:schemeClr val="tx2">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479" tIns="141479" rIns="141479" bIns="141479"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The Care Act (2014), introduced significant changes to the social care system in England. It outlines the duties and responsibilities of local authorities for meeting the care and support for elderly people. It promotes person centered care and integrates a holistic approach via healthcare professionals and social care services, ensuring that safeguarding adults are protected against abuse. </a:t>
              </a:r>
            </a:p>
          </p:txBody>
        </p:sp>
        <p:sp>
          <p:nvSpPr>
            <p:cNvPr id="12" name="Freeform: Shape 11">
              <a:extLst>
                <a:ext uri="{FF2B5EF4-FFF2-40B4-BE49-F238E27FC236}">
                  <a16:creationId xmlns:a16="http://schemas.microsoft.com/office/drawing/2014/main" id="{7C3BAFF9-F607-534E-D1D0-AB574BF6FE08}"/>
                </a:ext>
              </a:extLst>
            </p:cNvPr>
            <p:cNvSpPr/>
            <p:nvPr/>
          </p:nvSpPr>
          <p:spPr>
            <a:xfrm>
              <a:off x="3276267" y="1059543"/>
              <a:ext cx="2311548" cy="4406803"/>
            </a:xfrm>
            <a:custGeom>
              <a:avLst/>
              <a:gdLst>
                <a:gd name="connsiteX0" fmla="*/ 0 w 1515463"/>
                <a:gd name="connsiteY0" fmla="*/ 151546 h 4302234"/>
                <a:gd name="connsiteX1" fmla="*/ 151546 w 1515463"/>
                <a:gd name="connsiteY1" fmla="*/ 0 h 4302234"/>
                <a:gd name="connsiteX2" fmla="*/ 1363917 w 1515463"/>
                <a:gd name="connsiteY2" fmla="*/ 0 h 4302234"/>
                <a:gd name="connsiteX3" fmla="*/ 1515463 w 1515463"/>
                <a:gd name="connsiteY3" fmla="*/ 151546 h 4302234"/>
                <a:gd name="connsiteX4" fmla="*/ 1515463 w 1515463"/>
                <a:gd name="connsiteY4" fmla="*/ 4150688 h 4302234"/>
                <a:gd name="connsiteX5" fmla="*/ 1363917 w 1515463"/>
                <a:gd name="connsiteY5" fmla="*/ 4302234 h 4302234"/>
                <a:gd name="connsiteX6" fmla="*/ 151546 w 1515463"/>
                <a:gd name="connsiteY6" fmla="*/ 4302234 h 4302234"/>
                <a:gd name="connsiteX7" fmla="*/ 0 w 1515463"/>
                <a:gd name="connsiteY7" fmla="*/ 4150688 h 4302234"/>
                <a:gd name="connsiteX8" fmla="*/ 0 w 1515463"/>
                <a:gd name="connsiteY8" fmla="*/ 151546 h 430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302234">
                  <a:moveTo>
                    <a:pt x="0" y="151546"/>
                  </a:moveTo>
                  <a:cubicBezTo>
                    <a:pt x="0" y="67849"/>
                    <a:pt x="67849" y="0"/>
                    <a:pt x="151546" y="0"/>
                  </a:cubicBezTo>
                  <a:lnTo>
                    <a:pt x="1363917" y="0"/>
                  </a:lnTo>
                  <a:cubicBezTo>
                    <a:pt x="1447614" y="0"/>
                    <a:pt x="1515463" y="67849"/>
                    <a:pt x="1515463" y="151546"/>
                  </a:cubicBezTo>
                  <a:lnTo>
                    <a:pt x="1515463" y="4150688"/>
                  </a:lnTo>
                  <a:cubicBezTo>
                    <a:pt x="1515463" y="4234385"/>
                    <a:pt x="1447614" y="4302234"/>
                    <a:pt x="1363917" y="4302234"/>
                  </a:cubicBezTo>
                  <a:lnTo>
                    <a:pt x="151546" y="4302234"/>
                  </a:lnTo>
                  <a:cubicBezTo>
                    <a:pt x="67849" y="4302234"/>
                    <a:pt x="0" y="4234385"/>
                    <a:pt x="0" y="4150688"/>
                  </a:cubicBezTo>
                  <a:lnTo>
                    <a:pt x="0" y="151546"/>
                  </a:lnTo>
                  <a:close/>
                </a:path>
              </a:pathLst>
            </a:custGeom>
            <a:solidFill>
              <a:schemeClr val="accent5">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The Mental Capacity Act (2005) </a:t>
              </a:r>
              <a:r>
                <a:rPr lang="en-US">
                  <a:solidFill>
                    <a:schemeClr val="tx1"/>
                  </a:solidFill>
                  <a:latin typeface="Arial" panose="020B0604020202020204" pitchFamily="34" charset="0"/>
                  <a:cs typeface="Arial" panose="020B0604020202020204" pitchFamily="34" charset="0"/>
                </a:rPr>
                <a:t>ensures that elderly individuals are empowered and protected, regardless of their </a:t>
              </a:r>
              <a:r>
                <a:rPr lang="en-GB">
                  <a:solidFill>
                    <a:schemeClr val="tx1"/>
                  </a:solidFill>
                  <a:latin typeface="Arial" panose="020B0604020202020204" pitchFamily="34" charset="0"/>
                  <a:cs typeface="Arial" panose="020B0604020202020204" pitchFamily="34" charset="0"/>
                </a:rPr>
                <a:t>vulnerability. It also </a:t>
              </a:r>
              <a:r>
                <a:rPr lang="en-US">
                  <a:solidFill>
                    <a:schemeClr val="tx1"/>
                  </a:solidFill>
                  <a:latin typeface="Arial" panose="020B0604020202020204" pitchFamily="34" charset="0"/>
                  <a:cs typeface="Arial" panose="020B0604020202020204" pitchFamily="34" charset="0"/>
                </a:rPr>
                <a:t>promotes elderly individuals desire for independence and familiarity by allowing them to stay in their own homes, improving their general wellbeing and quality of life (SCIE, 2022).</a:t>
              </a:r>
              <a:endParaRPr lang="en-US" kern="1200">
                <a:solidFill>
                  <a:schemeClr val="tx1"/>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1804AB4A-1B01-2628-A77C-5B888786618D}"/>
                </a:ext>
              </a:extLst>
            </p:cNvPr>
            <p:cNvSpPr/>
            <p:nvPr/>
          </p:nvSpPr>
          <p:spPr>
            <a:xfrm>
              <a:off x="5694121" y="1059543"/>
              <a:ext cx="2205243" cy="4406803"/>
            </a:xfrm>
            <a:custGeom>
              <a:avLst/>
              <a:gdLst>
                <a:gd name="connsiteX0" fmla="*/ 0 w 1515463"/>
                <a:gd name="connsiteY0" fmla="*/ 151546 h 4271893"/>
                <a:gd name="connsiteX1" fmla="*/ 151546 w 1515463"/>
                <a:gd name="connsiteY1" fmla="*/ 0 h 4271893"/>
                <a:gd name="connsiteX2" fmla="*/ 1363917 w 1515463"/>
                <a:gd name="connsiteY2" fmla="*/ 0 h 4271893"/>
                <a:gd name="connsiteX3" fmla="*/ 1515463 w 1515463"/>
                <a:gd name="connsiteY3" fmla="*/ 151546 h 4271893"/>
                <a:gd name="connsiteX4" fmla="*/ 1515463 w 1515463"/>
                <a:gd name="connsiteY4" fmla="*/ 4120347 h 4271893"/>
                <a:gd name="connsiteX5" fmla="*/ 1363917 w 1515463"/>
                <a:gd name="connsiteY5" fmla="*/ 4271893 h 4271893"/>
                <a:gd name="connsiteX6" fmla="*/ 151546 w 1515463"/>
                <a:gd name="connsiteY6" fmla="*/ 4271893 h 4271893"/>
                <a:gd name="connsiteX7" fmla="*/ 0 w 1515463"/>
                <a:gd name="connsiteY7" fmla="*/ 4120347 h 4271893"/>
                <a:gd name="connsiteX8" fmla="*/ 0 w 1515463"/>
                <a:gd name="connsiteY8" fmla="*/ 151546 h 4271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271893">
                  <a:moveTo>
                    <a:pt x="0" y="151546"/>
                  </a:moveTo>
                  <a:cubicBezTo>
                    <a:pt x="0" y="67849"/>
                    <a:pt x="67849" y="0"/>
                    <a:pt x="151546" y="0"/>
                  </a:cubicBezTo>
                  <a:lnTo>
                    <a:pt x="1363917" y="0"/>
                  </a:lnTo>
                  <a:cubicBezTo>
                    <a:pt x="1447614" y="0"/>
                    <a:pt x="1515463" y="67849"/>
                    <a:pt x="1515463" y="151546"/>
                  </a:cubicBezTo>
                  <a:lnTo>
                    <a:pt x="1515463" y="4120347"/>
                  </a:lnTo>
                  <a:cubicBezTo>
                    <a:pt x="1515463" y="4204044"/>
                    <a:pt x="1447614" y="4271893"/>
                    <a:pt x="1363917" y="4271893"/>
                  </a:cubicBezTo>
                  <a:lnTo>
                    <a:pt x="151546" y="4271893"/>
                  </a:lnTo>
                  <a:cubicBezTo>
                    <a:pt x="67849" y="4271893"/>
                    <a:pt x="0" y="4204044"/>
                    <a:pt x="0" y="4120347"/>
                  </a:cubicBezTo>
                  <a:lnTo>
                    <a:pt x="0" y="151546"/>
                  </a:lnTo>
                  <a:close/>
                </a:path>
              </a:pathLst>
            </a:custGeom>
            <a:solidFill>
              <a:schemeClr val="accent5">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kern="1200">
                  <a:solidFill>
                    <a:schemeClr val="tx1"/>
                  </a:solidFill>
                  <a:latin typeface="Arial" panose="020B0604020202020204" pitchFamily="34" charset="0"/>
                  <a:cs typeface="Arial" panose="020B0604020202020204" pitchFamily="34" charset="0"/>
                </a:rPr>
                <a:t>The Human Rights Act 1998 outlines the right to life and a duty of care. it protects the lives of those under and provide care. The wellbeing of elderly people and ensures that care providers have a duty of care. Article 2, Article 3, Article 8 and Article 14 of the Humans Rights Act 1998 relates to older people. </a:t>
              </a:r>
            </a:p>
          </p:txBody>
        </p:sp>
        <p:sp>
          <p:nvSpPr>
            <p:cNvPr id="16" name="Freeform: Shape 15">
              <a:extLst>
                <a:ext uri="{FF2B5EF4-FFF2-40B4-BE49-F238E27FC236}">
                  <a16:creationId xmlns:a16="http://schemas.microsoft.com/office/drawing/2014/main" id="{50D207F0-F64A-7AE8-52EE-39773C240C4C}"/>
                </a:ext>
              </a:extLst>
            </p:cNvPr>
            <p:cNvSpPr/>
            <p:nvPr/>
          </p:nvSpPr>
          <p:spPr>
            <a:xfrm>
              <a:off x="8005670" y="1059541"/>
              <a:ext cx="2205243" cy="4406805"/>
            </a:xfrm>
            <a:custGeom>
              <a:avLst/>
              <a:gdLst>
                <a:gd name="connsiteX0" fmla="*/ 0 w 1515463"/>
                <a:gd name="connsiteY0" fmla="*/ 151546 h 4302234"/>
                <a:gd name="connsiteX1" fmla="*/ 151546 w 1515463"/>
                <a:gd name="connsiteY1" fmla="*/ 0 h 4302234"/>
                <a:gd name="connsiteX2" fmla="*/ 1363917 w 1515463"/>
                <a:gd name="connsiteY2" fmla="*/ 0 h 4302234"/>
                <a:gd name="connsiteX3" fmla="*/ 1515463 w 1515463"/>
                <a:gd name="connsiteY3" fmla="*/ 151546 h 4302234"/>
                <a:gd name="connsiteX4" fmla="*/ 1515463 w 1515463"/>
                <a:gd name="connsiteY4" fmla="*/ 4150688 h 4302234"/>
                <a:gd name="connsiteX5" fmla="*/ 1363917 w 1515463"/>
                <a:gd name="connsiteY5" fmla="*/ 4302234 h 4302234"/>
                <a:gd name="connsiteX6" fmla="*/ 151546 w 1515463"/>
                <a:gd name="connsiteY6" fmla="*/ 4302234 h 4302234"/>
                <a:gd name="connsiteX7" fmla="*/ 0 w 1515463"/>
                <a:gd name="connsiteY7" fmla="*/ 4150688 h 4302234"/>
                <a:gd name="connsiteX8" fmla="*/ 0 w 1515463"/>
                <a:gd name="connsiteY8" fmla="*/ 151546 h 430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302234">
                  <a:moveTo>
                    <a:pt x="0" y="151546"/>
                  </a:moveTo>
                  <a:cubicBezTo>
                    <a:pt x="0" y="67849"/>
                    <a:pt x="67849" y="0"/>
                    <a:pt x="151546" y="0"/>
                  </a:cubicBezTo>
                  <a:lnTo>
                    <a:pt x="1363917" y="0"/>
                  </a:lnTo>
                  <a:cubicBezTo>
                    <a:pt x="1447614" y="0"/>
                    <a:pt x="1515463" y="67849"/>
                    <a:pt x="1515463" y="151546"/>
                  </a:cubicBezTo>
                  <a:lnTo>
                    <a:pt x="1515463" y="4150688"/>
                  </a:lnTo>
                  <a:cubicBezTo>
                    <a:pt x="1515463" y="4234385"/>
                    <a:pt x="1447614" y="4302234"/>
                    <a:pt x="1363917" y="4302234"/>
                  </a:cubicBezTo>
                  <a:lnTo>
                    <a:pt x="151546" y="4302234"/>
                  </a:lnTo>
                  <a:cubicBezTo>
                    <a:pt x="67849" y="4302234"/>
                    <a:pt x="0" y="4234385"/>
                    <a:pt x="0" y="4150688"/>
                  </a:cubicBezTo>
                  <a:lnTo>
                    <a:pt x="0" y="151546"/>
                  </a:lnTo>
                  <a:close/>
                </a:path>
              </a:pathLst>
            </a:custGeom>
            <a:solidFill>
              <a:schemeClr val="accent6">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b="0" i="0">
                  <a:solidFill>
                    <a:srgbClr val="0D0D0D"/>
                  </a:solidFill>
                  <a:effectLst/>
                  <a:latin typeface="Arial" panose="020B0604020202020204" pitchFamily="34" charset="0"/>
                  <a:cs typeface="Arial" panose="020B0604020202020204" pitchFamily="34" charset="0"/>
                </a:rPr>
                <a:t>Criminal laws protect the elderly from various forms of abuse, such as assault, harassment, and financial exploitation, these laws provide legal consequences for perpetrators and </a:t>
              </a:r>
              <a:r>
                <a:rPr lang="en-GB" b="0" i="0">
                  <a:solidFill>
                    <a:srgbClr val="0D0D0D"/>
                  </a:solidFill>
                  <a:effectLst/>
                  <a:latin typeface="Arial" panose="020B0604020202020204" pitchFamily="34" charset="0"/>
                  <a:cs typeface="Arial" panose="020B0604020202020204" pitchFamily="34" charset="0"/>
                </a:rPr>
                <a:t>safeguards</a:t>
              </a:r>
              <a:r>
                <a:rPr lang="en-US" b="0" i="0">
                  <a:solidFill>
                    <a:srgbClr val="0D0D0D"/>
                  </a:solidFill>
                  <a:effectLst/>
                  <a:latin typeface="Arial" panose="020B0604020202020204" pitchFamily="34" charset="0"/>
                  <a:cs typeface="Arial" panose="020B0604020202020204" pitchFamily="34" charset="0"/>
                </a:rPr>
                <a:t> the well-being of the elderly  receiving care at home.</a:t>
              </a:r>
              <a:endParaRPr lang="en-US" kern="1200">
                <a:solidFill>
                  <a:schemeClr val="tx1"/>
                </a:solidFill>
                <a:latin typeface="Arial" panose="020B0604020202020204" pitchFamily="34" charset="0"/>
                <a:cs typeface="Arial" panose="020B0604020202020204" pitchFamily="34" charset="0"/>
              </a:endParaRPr>
            </a:p>
          </p:txBody>
        </p:sp>
      </p:grpSp>
      <p:sp>
        <p:nvSpPr>
          <p:cNvPr id="17" name="TextBox 16">
            <a:extLst>
              <a:ext uri="{FF2B5EF4-FFF2-40B4-BE49-F238E27FC236}">
                <a16:creationId xmlns:a16="http://schemas.microsoft.com/office/drawing/2014/main" id="{0A77FA45-B587-7164-6A4C-F29B990E901D}"/>
              </a:ext>
            </a:extLst>
          </p:cNvPr>
          <p:cNvSpPr txBox="1"/>
          <p:nvPr/>
        </p:nvSpPr>
        <p:spPr>
          <a:xfrm>
            <a:off x="208440" y="145143"/>
            <a:ext cx="9791903" cy="584775"/>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LEGISLATION </a:t>
            </a:r>
          </a:p>
        </p:txBody>
      </p:sp>
    </p:spTree>
    <p:extLst>
      <p:ext uri="{BB962C8B-B14F-4D97-AF65-F5344CB8AC3E}">
        <p14:creationId xmlns:p14="http://schemas.microsoft.com/office/powerpoint/2010/main" val="1853826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B9FE-D1D4-5BCF-8982-8D2323E205D1}"/>
              </a:ext>
            </a:extLst>
          </p:cNvPr>
          <p:cNvSpPr txBox="1">
            <a:spLocks/>
          </p:cNvSpPr>
          <p:nvPr/>
        </p:nvSpPr>
        <p:spPr>
          <a:xfrm>
            <a:off x="221493" y="216690"/>
            <a:ext cx="9603275"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GB"/>
          </a:p>
        </p:txBody>
      </p:sp>
      <p:sp>
        <p:nvSpPr>
          <p:cNvPr id="3" name="Title 2">
            <a:extLst>
              <a:ext uri="{FF2B5EF4-FFF2-40B4-BE49-F238E27FC236}">
                <a16:creationId xmlns:a16="http://schemas.microsoft.com/office/drawing/2014/main" id="{90BB99CD-5098-9A49-02A0-81D407122D55}"/>
              </a:ext>
            </a:extLst>
          </p:cNvPr>
          <p:cNvSpPr>
            <a:spLocks noGrp="1"/>
          </p:cNvSpPr>
          <p:nvPr>
            <p:ph type="title"/>
          </p:nvPr>
        </p:nvSpPr>
        <p:spPr>
          <a:xfrm>
            <a:off x="348494" y="342420"/>
            <a:ext cx="9603275" cy="1049235"/>
          </a:xfrm>
        </p:spPr>
        <p:txBody>
          <a:bodyPr/>
          <a:lstStyle/>
          <a:p>
            <a:r>
              <a:rPr lang="en-GB">
                <a:latin typeface="Arial" panose="020B0604020202020204" pitchFamily="34" charset="0"/>
                <a:cs typeface="Arial" panose="020B0604020202020204" pitchFamily="34" charset="0"/>
              </a:rPr>
              <a:t>Recommendations</a:t>
            </a:r>
          </a:p>
        </p:txBody>
      </p:sp>
      <p:sp>
        <p:nvSpPr>
          <p:cNvPr id="4" name="Content Placeholder 3">
            <a:extLst>
              <a:ext uri="{FF2B5EF4-FFF2-40B4-BE49-F238E27FC236}">
                <a16:creationId xmlns:a16="http://schemas.microsoft.com/office/drawing/2014/main" id="{2C46F533-E993-9DF9-9D64-22F193BC815A}"/>
              </a:ext>
            </a:extLst>
          </p:cNvPr>
          <p:cNvSpPr>
            <a:spLocks noGrp="1"/>
          </p:cNvSpPr>
          <p:nvPr>
            <p:ph idx="1"/>
          </p:nvPr>
        </p:nvSpPr>
        <p:spPr/>
        <p:txBody>
          <a:bodyPr>
            <a:normAutofit fontScale="92500" lnSpcReduction="10000"/>
          </a:bodyPr>
          <a:lstStyle/>
          <a:p>
            <a:r>
              <a:rPr lang="en-GB">
                <a:latin typeface="Arial" panose="020B0604020202020204" pitchFamily="34" charset="0"/>
                <a:cs typeface="Arial" panose="020B0604020202020204" pitchFamily="34" charset="0"/>
              </a:rPr>
              <a:t>Tailored care plans that ensure a holistic approach ensuring that dignity is respected, and autonomy and independence is encouraged. </a:t>
            </a:r>
          </a:p>
          <a:p>
            <a:r>
              <a:rPr lang="en-GB">
                <a:latin typeface="Arial" panose="020B0604020202020204" pitchFamily="34" charset="0"/>
                <a:cs typeface="Arial" panose="020B0604020202020204" pitchFamily="34" charset="0"/>
              </a:rPr>
              <a:t>Cost with the payment for a care home should be made available with ease. Ensuring that there are no geographical barriers to access to care services. </a:t>
            </a:r>
          </a:p>
          <a:p>
            <a:r>
              <a:rPr lang="en-GB">
                <a:latin typeface="Arial" panose="020B0604020202020204" pitchFamily="34" charset="0"/>
                <a:cs typeface="Arial" panose="020B0604020202020204" pitchFamily="34" charset="0"/>
              </a:rPr>
              <a:t>Regular assessments and monitoring of elderly individuals' health and wellbeing. Ensuring that if their care needs have changed this is applied and adjustments are made to care plans.</a:t>
            </a:r>
          </a:p>
          <a:p>
            <a:r>
              <a:rPr lang="en-GB">
                <a:latin typeface="Arial" panose="020B0604020202020204" pitchFamily="34" charset="0"/>
                <a:cs typeface="Arial" panose="020B0604020202020204" pitchFamily="34" charset="0"/>
              </a:rPr>
              <a:t>Facilitate social engagement and interaction, encourage activities that can combat loneliness and isolation. </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3075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B12E0F-2AC9-5402-0886-4298F44A1880}"/>
              </a:ext>
            </a:extLst>
          </p:cNvPr>
          <p:cNvSpPr txBox="1"/>
          <p:nvPr/>
        </p:nvSpPr>
        <p:spPr>
          <a:xfrm>
            <a:off x="363008" y="19491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CONCLUSION</a:t>
            </a:r>
          </a:p>
        </p:txBody>
      </p:sp>
      <p:sp>
        <p:nvSpPr>
          <p:cNvPr id="3" name="TextBox 2">
            <a:extLst>
              <a:ext uri="{FF2B5EF4-FFF2-40B4-BE49-F238E27FC236}">
                <a16:creationId xmlns:a16="http://schemas.microsoft.com/office/drawing/2014/main" id="{83ECFB28-FFCA-A302-64D0-FB0D40A5CC09}"/>
              </a:ext>
            </a:extLst>
          </p:cNvPr>
          <p:cNvSpPr txBox="1"/>
          <p:nvPr/>
        </p:nvSpPr>
        <p:spPr>
          <a:xfrm>
            <a:off x="363008" y="1406134"/>
            <a:ext cx="6894135" cy="4323604"/>
          </a:xfrm>
          <a:prstGeom prst="rect">
            <a:avLst/>
          </a:prstGeom>
        </p:spPr>
        <p:txBody>
          <a:bodyPr vert="horz" lIns="91440" tIns="45720" rIns="91440" bIns="45720" rtlCol="0" anchor="t">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In conclusion, both domiciliary care and residential care offer unique benefits for elderly individuals. Domiciliary care encourages freedom, autonomy, and familiarity by offering </a:t>
            </a:r>
            <a:r>
              <a:rPr lang="en-GB">
                <a:latin typeface="Arial" panose="020B0604020202020204" pitchFamily="34" charset="0"/>
                <a:cs typeface="Arial" panose="020B0604020202020204" pitchFamily="34" charset="0"/>
              </a:rPr>
              <a:t>individualised</a:t>
            </a:r>
            <a:r>
              <a:rPr lang="en-US">
                <a:latin typeface="Arial" panose="020B0604020202020204" pitchFamily="34" charset="0"/>
                <a:cs typeface="Arial" panose="020B0604020202020204" pitchFamily="34" charset="0"/>
              </a:rPr>
              <a:t> support in the convenience of one's own home. </a:t>
            </a:r>
          </a:p>
          <a:p>
            <a:pPr indent="-228600" defTabSz="914400">
              <a:lnSpc>
                <a:spcPct val="110000"/>
              </a:lnSpc>
              <a:spcAft>
                <a:spcPts val="600"/>
              </a:spcAft>
              <a:buClr>
                <a:schemeClr val="accent1"/>
              </a:buClr>
              <a:buSzPct val="100000"/>
              <a:buFont typeface="Arial" panose="020B0604020202020204" pitchFamily="34" charset="0"/>
              <a:buChar char="•"/>
            </a:pPr>
            <a:endParaRPr lang="en-US">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00000"/>
              <a:buFont typeface="Arial" panose="020B0604020202020204" pitchFamily="34" charset="0"/>
              <a:buChar char="•"/>
            </a:pPr>
            <a:r>
              <a:rPr lang="en-US">
                <a:latin typeface="Arial" panose="020B0604020202020204" pitchFamily="34" charset="0"/>
                <a:cs typeface="Arial" panose="020B0604020202020204" pitchFamily="34" charset="0"/>
              </a:rPr>
              <a:t>On the contrary, residential care provides 24-hour support, a regulated setting, and opportunities for social interaction and peer support. The decision between residential and domiciliary care is based on the needs, choices, and circumstances of the individual. The goal of both alternatives is to improve the well-being and quality of life of elderly individuals.</a:t>
            </a:r>
          </a:p>
          <a:p>
            <a:pPr indent="-228600" defTabSz="914400">
              <a:lnSpc>
                <a:spcPct val="110000"/>
              </a:lnSpc>
              <a:spcAft>
                <a:spcPts val="600"/>
              </a:spcAft>
              <a:buClr>
                <a:schemeClr val="accent1"/>
              </a:buClr>
              <a:buSzPct val="100000"/>
              <a:buFont typeface="Arial" panose="020B0604020202020204" pitchFamily="34" charset="0"/>
              <a:buChar char="•"/>
            </a:pPr>
            <a:endParaRPr lang="en-US">
              <a:latin typeface="Arial" panose="020B0604020202020204" pitchFamily="34" charset="0"/>
              <a:cs typeface="Arial" panose="020B0604020202020204" pitchFamily="34" charset="0"/>
            </a:endParaRPr>
          </a:p>
        </p:txBody>
      </p:sp>
      <p:pic>
        <p:nvPicPr>
          <p:cNvPr id="4" name="Picture 3" descr="Hands covering a house with a shadow of an old couple&#10;&#10;Description automatically generated">
            <a:extLst>
              <a:ext uri="{FF2B5EF4-FFF2-40B4-BE49-F238E27FC236}">
                <a16:creationId xmlns:a16="http://schemas.microsoft.com/office/drawing/2014/main" id="{A49453A4-ED75-E6A2-4894-84F9FBC259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57143" y="1406134"/>
            <a:ext cx="4775200" cy="4010018"/>
          </a:xfrm>
          <a:prstGeom prst="rect">
            <a:avLst/>
          </a:prstGeom>
        </p:spPr>
      </p:pic>
    </p:spTree>
    <p:extLst>
      <p:ext uri="{BB962C8B-B14F-4D97-AF65-F5344CB8AC3E}">
        <p14:creationId xmlns:p14="http://schemas.microsoft.com/office/powerpoint/2010/main" val="552852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936668-4562-E485-71FC-8DB71BE4E548}"/>
              </a:ext>
            </a:extLst>
          </p:cNvPr>
          <p:cNvSpPr txBox="1"/>
          <p:nvPr/>
        </p:nvSpPr>
        <p:spPr>
          <a:xfrm>
            <a:off x="362857" y="0"/>
            <a:ext cx="6792686" cy="584775"/>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DAC4591A-3E30-16F5-2248-BA0D7FBE28EC}"/>
              </a:ext>
            </a:extLst>
          </p:cNvPr>
          <p:cNvSpPr txBox="1"/>
          <p:nvPr/>
        </p:nvSpPr>
        <p:spPr>
          <a:xfrm>
            <a:off x="130629" y="783771"/>
            <a:ext cx="11858171" cy="5442516"/>
          </a:xfrm>
          <a:prstGeom prst="rect">
            <a:avLst/>
          </a:prstGeom>
          <a:noFill/>
        </p:spPr>
        <p:txBody>
          <a:bodyPr wrap="square" rtlCol="0">
            <a:spAutoFit/>
          </a:bodyPr>
          <a:lstStyle/>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Financial Assessment for Care Explained</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Age 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https://www.ageuk.org.uk/information-advice/care/paying-for-care/financial-assessment/ (Accessed: 8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Homecare help for elderly | Domiciliary care</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Age 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https://www.ageuk.org.uk/information-advice/care/arranging-care/homecare/ (Accessed: 17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Paying for permanent residential care | Paying for a care home</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Age 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https://www.ageuk.org.uk/information-advice/care/paying-for-care/paying-for-a-care-home/ (Accessed: 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err="1">
                <a:effectLst/>
                <a:latin typeface="Arial" panose="020B0604020202020204" pitchFamily="34" charset="0"/>
                <a:ea typeface="Times New Roman" panose="02020603050405020304" pitchFamily="18" charset="0"/>
                <a:cs typeface="Arial" panose="020B0604020202020204" pitchFamily="34" charset="0"/>
              </a:rPr>
              <a:t>Appelin</a:t>
            </a:r>
            <a:r>
              <a:rPr lang="en-GB" sz="1100" kern="0">
                <a:effectLst/>
                <a:latin typeface="Arial" panose="020B0604020202020204" pitchFamily="34" charset="0"/>
                <a:ea typeface="Times New Roman" panose="02020603050405020304" pitchFamily="18" charset="0"/>
                <a:cs typeface="Arial" panose="020B0604020202020204" pitchFamily="34" charset="0"/>
              </a:rPr>
              <a:t>, G., </a:t>
            </a:r>
            <a:r>
              <a:rPr lang="en-GB" sz="1100" kern="0" err="1">
                <a:effectLst/>
                <a:latin typeface="Arial" panose="020B0604020202020204" pitchFamily="34" charset="0"/>
                <a:ea typeface="Times New Roman" panose="02020603050405020304" pitchFamily="18" charset="0"/>
                <a:cs typeface="Arial" panose="020B0604020202020204" pitchFamily="34" charset="0"/>
              </a:rPr>
              <a:t>Brobäck</a:t>
            </a:r>
            <a:r>
              <a:rPr lang="en-GB" sz="1100" kern="0">
                <a:effectLst/>
                <a:latin typeface="Arial" panose="020B0604020202020204" pitchFamily="34" charset="0"/>
                <a:ea typeface="Times New Roman" panose="02020603050405020304" pitchFamily="18" charset="0"/>
                <a:cs typeface="Arial" panose="020B0604020202020204" pitchFamily="34" charset="0"/>
              </a:rPr>
              <a:t>, G. and </a:t>
            </a:r>
            <a:r>
              <a:rPr lang="en-GB" sz="1100" kern="0" err="1">
                <a:effectLst/>
                <a:latin typeface="Arial" panose="020B0604020202020204" pitchFamily="34" charset="0"/>
                <a:ea typeface="Times New Roman" panose="02020603050405020304" pitchFamily="18" charset="0"/>
                <a:cs typeface="Arial" panose="020B0604020202020204" pitchFamily="34" charset="0"/>
              </a:rPr>
              <a:t>Berterö</a:t>
            </a:r>
            <a:r>
              <a:rPr lang="en-GB" sz="1100" kern="0">
                <a:effectLst/>
                <a:latin typeface="Arial" panose="020B0604020202020204" pitchFamily="34" charset="0"/>
                <a:ea typeface="Times New Roman" panose="02020603050405020304" pitchFamily="18" charset="0"/>
                <a:cs typeface="Arial" panose="020B0604020202020204" pitchFamily="34" charset="0"/>
              </a:rPr>
              <a:t>, C. (2005b) ‘A comprehensive picture of palliative care at home from the people involved’, </a:t>
            </a:r>
            <a:r>
              <a:rPr lang="en-GB" sz="1100" i="1" kern="0">
                <a:effectLst/>
                <a:latin typeface="Arial" panose="020B0604020202020204" pitchFamily="34" charset="0"/>
                <a:ea typeface="Times New Roman" panose="02020603050405020304" pitchFamily="18" charset="0"/>
                <a:cs typeface="Arial" panose="020B0604020202020204" pitchFamily="34" charset="0"/>
              </a:rPr>
              <a:t>European Journal of Oncology Nursing</a:t>
            </a:r>
            <a:r>
              <a:rPr lang="en-GB" sz="1100" kern="0">
                <a:effectLst/>
                <a:latin typeface="Arial" panose="020B0604020202020204" pitchFamily="34" charset="0"/>
                <a:ea typeface="Times New Roman" panose="02020603050405020304" pitchFamily="18" charset="0"/>
                <a:cs typeface="Arial" panose="020B0604020202020204" pitchFamily="34" charset="0"/>
              </a:rPr>
              <a:t>, 9(4), pp. 315–324. Available at: https://doi.org/10.1016/j.ejon.2004.11.001.</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Birmingham City Council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Your care and support - How much will you have to pay</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https://www.birmingham.gov.uk/info/50036/paying_for_adult_care_and_support/1128/your_care_and_support_-_how_much_will_you_have_to_pay (Accessed: 13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Bradshaw, S., Playford, D.E. and </a:t>
            </a:r>
            <a:r>
              <a:rPr lang="en-GB" sz="1100" kern="0" err="1">
                <a:effectLst/>
                <a:latin typeface="Arial" panose="020B0604020202020204" pitchFamily="34" charset="0"/>
                <a:ea typeface="Times New Roman" panose="02020603050405020304" pitchFamily="18" charset="0"/>
                <a:cs typeface="Arial" panose="020B0604020202020204" pitchFamily="34" charset="0"/>
              </a:rPr>
              <a:t>Riazi</a:t>
            </a:r>
            <a:r>
              <a:rPr lang="en-GB" sz="1100" kern="0">
                <a:effectLst/>
                <a:latin typeface="Arial" panose="020B0604020202020204" pitchFamily="34" charset="0"/>
                <a:ea typeface="Times New Roman" panose="02020603050405020304" pitchFamily="18" charset="0"/>
                <a:cs typeface="Arial" panose="020B0604020202020204" pitchFamily="34" charset="0"/>
              </a:rPr>
              <a:t>, A. (2012) ‘Living well in care homes: a systematic review of qualitative studies’, </a:t>
            </a:r>
            <a:r>
              <a:rPr lang="en-GB" sz="1100" i="1" kern="0">
                <a:effectLst/>
                <a:latin typeface="Arial" panose="020B0604020202020204" pitchFamily="34" charset="0"/>
                <a:ea typeface="Times New Roman" panose="02020603050405020304" pitchFamily="18" charset="0"/>
                <a:cs typeface="Arial" panose="020B0604020202020204" pitchFamily="34" charset="0"/>
              </a:rPr>
              <a:t>Age and Ageing</a:t>
            </a:r>
            <a:r>
              <a:rPr lang="en-GB" sz="1100" kern="0">
                <a:effectLst/>
                <a:latin typeface="Arial" panose="020B0604020202020204" pitchFamily="34" charset="0"/>
                <a:ea typeface="Times New Roman" panose="02020603050405020304" pitchFamily="18" charset="0"/>
                <a:cs typeface="Arial" panose="020B0604020202020204" pitchFamily="34" charset="0"/>
              </a:rPr>
              <a:t>, 41(4), pp. 429–440. Available at: https://doi.org/10.1093/ageing/afs069.</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Brooker, D. and Latham, I. (2015) </a:t>
            </a:r>
            <a:r>
              <a:rPr lang="en-GB" sz="1100" i="1" kern="0">
                <a:effectLst/>
                <a:latin typeface="Arial" panose="020B0604020202020204" pitchFamily="34" charset="0"/>
                <a:ea typeface="Times New Roman" panose="02020603050405020304" pitchFamily="18" charset="0"/>
                <a:cs typeface="Arial" panose="020B0604020202020204" pitchFamily="34" charset="0"/>
              </a:rPr>
              <a:t>Person-Centred Dementia Care, Second Edition: Making Services Better with the VIPS Framework</a:t>
            </a:r>
            <a:r>
              <a:rPr lang="en-GB" sz="1100" kern="0">
                <a:effectLst/>
                <a:latin typeface="Arial" panose="020B0604020202020204" pitchFamily="34" charset="0"/>
                <a:ea typeface="Times New Roman" panose="02020603050405020304" pitchFamily="18" charset="0"/>
                <a:cs typeface="Arial" panose="020B0604020202020204" pitchFamily="34" charset="0"/>
              </a:rPr>
              <a:t>. Jessica Kingsley Publishers.</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i="1" kern="0">
                <a:effectLst/>
                <a:latin typeface="Arial" panose="020B0604020202020204" pitchFamily="34" charset="0"/>
                <a:ea typeface="Times New Roman" panose="02020603050405020304" pitchFamily="18" charset="0"/>
                <a:cs typeface="Arial" panose="020B0604020202020204" pitchFamily="34" charset="0"/>
              </a:rPr>
              <a:t>Care Act 2014</a:t>
            </a:r>
            <a:r>
              <a:rPr lang="en-GB" sz="1100" kern="0">
                <a:effectLst/>
                <a:latin typeface="Arial" panose="020B0604020202020204" pitchFamily="34" charset="0"/>
                <a:ea typeface="Times New Roman" panose="02020603050405020304" pitchFamily="18" charset="0"/>
                <a:cs typeface="Arial" panose="020B0604020202020204" pitchFamily="34" charset="0"/>
              </a:rPr>
              <a:t> (no date). King’s Printer of Acts of Parliament. Available at: https://www.legislation.gov.uk/ukpga/2014/23/contents/enacted (Accessed: 13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err="1">
                <a:effectLst/>
                <a:latin typeface="Arial" panose="020B0604020202020204" pitchFamily="34" charset="0"/>
                <a:ea typeface="Times New Roman" panose="02020603050405020304" pitchFamily="18" charset="0"/>
                <a:cs typeface="Arial" panose="020B0604020202020204" pitchFamily="34" charset="0"/>
              </a:rPr>
              <a:t>Chavdarovska</a:t>
            </a:r>
            <a:r>
              <a:rPr lang="en-GB" sz="1100" kern="0">
                <a:effectLst/>
                <a:latin typeface="Arial" panose="020B0604020202020204" pitchFamily="34" charset="0"/>
                <a:ea typeface="Times New Roman" panose="02020603050405020304" pitchFamily="18" charset="0"/>
                <a:cs typeface="Arial" panose="020B0604020202020204" pitchFamily="34" charset="0"/>
              </a:rPr>
              <a:t>, N.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Importance and Benefits of Domiciliary Care</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https://nurselinecs.co.uk/blog/importance-and-benefits-of-domiciliary-care/ (Accessed: 16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CMA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Care homes: consumer rights for residents and their families</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GOV.UK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https://www.gov.uk/government/publications/care-homes-short-guide-to-consumer-rights-for-residents/care-homes-consumer-rights-for-residents-and-their-families (Accessed: 14 February 2024).</a:t>
            </a:r>
            <a:endParaRPr lang="en-GB" sz="1100" kern="10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a:effectLst/>
                <a:latin typeface="Arial" panose="020B0604020202020204" pitchFamily="34" charset="0"/>
                <a:ea typeface="Times New Roman" panose="02020603050405020304" pitchFamily="18" charset="0"/>
                <a:cs typeface="Arial" panose="020B0604020202020204" pitchFamily="34" charset="0"/>
              </a:rPr>
              <a:t>CPS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Policy guidance on the prosecution of crimes against older people | The Crown Prosecution Service</a:t>
            </a:r>
            <a:r>
              <a:rPr lang="en-GB" sz="1100" kern="0">
                <a:effectLst/>
                <a:latin typeface="Arial" panose="020B0604020202020204" pitchFamily="34" charset="0"/>
                <a:ea typeface="Times New Roman" panose="02020603050405020304" pitchFamily="18" charset="0"/>
                <a:cs typeface="Arial" panose="020B0604020202020204" pitchFamily="34" charset="0"/>
              </a:rPr>
              <a:t> . Available at: https://www.cps.gov.uk/publication/policy-guidance-prosecution-crimes-against-older-people-0 (Accessed: 16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08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A9EC06-5756-8240-4082-5F253C038991}"/>
              </a:ext>
            </a:extLst>
          </p:cNvPr>
          <p:cNvSpPr txBox="1"/>
          <p:nvPr/>
        </p:nvSpPr>
        <p:spPr>
          <a:xfrm>
            <a:off x="0" y="0"/>
            <a:ext cx="12192000" cy="6258123"/>
          </a:xfrm>
          <a:prstGeom prst="rect">
            <a:avLst/>
          </a:prstGeom>
          <a:noFill/>
        </p:spPr>
        <p:txBody>
          <a:bodyPr wrap="square" rtlCol="0">
            <a:spAutoFit/>
          </a:bodyPr>
          <a:lstStyle/>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Davis, N. and García, C.A. (2022) ‘Up to one in three English hospital beds occupied by patients fit for discharge’, </a:t>
            </a:r>
            <a:r>
              <a:rPr lang="en-GB" sz="1100" i="1" kern="0">
                <a:effectLst/>
                <a:latin typeface="Arial" panose="020B0604020202020204" pitchFamily="34" charset="0"/>
                <a:ea typeface="Times New Roman" panose="02020603050405020304" pitchFamily="18" charset="0"/>
                <a:cs typeface="Arial" panose="020B0604020202020204" pitchFamily="34" charset="0"/>
              </a:rPr>
              <a:t>The Guardian</a:t>
            </a:r>
            <a:r>
              <a:rPr lang="en-GB" sz="1100" kern="0">
                <a:effectLst/>
                <a:latin typeface="Arial" panose="020B0604020202020204" pitchFamily="34" charset="0"/>
                <a:ea typeface="Times New Roman" panose="02020603050405020304" pitchFamily="18" charset="0"/>
                <a:cs typeface="Arial" panose="020B0604020202020204" pitchFamily="34" charset="0"/>
              </a:rPr>
              <a:t>, 13 November. Available at: https://www.theguardian.com/society/2022/nov/13/hospital-beds-england-occupied-patients-fit-discharge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Disability Rights UK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New Age UK report finds 1.6 million older people have unmet needs | Disability Rights 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https://www.disabilityrightsuk.org/news/new-age-uk-report-finds-16-million-older-people-have-unmet-needs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Doyle, J.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(2014) ‘An integrated home-based self-management system to support the wellbeing of older adults’, </a:t>
            </a:r>
            <a:r>
              <a:rPr lang="en-GB" sz="1100" i="1" kern="0">
                <a:effectLst/>
                <a:latin typeface="Arial" panose="020B0604020202020204" pitchFamily="34" charset="0"/>
                <a:ea typeface="Times New Roman" panose="02020603050405020304" pitchFamily="18" charset="0"/>
                <a:cs typeface="Arial" panose="020B0604020202020204" pitchFamily="34" charset="0"/>
              </a:rPr>
              <a:t>Journal of Ambient Intelligence and Smart Environments</a:t>
            </a:r>
            <a:r>
              <a:rPr lang="en-GB" sz="1100" kern="0">
                <a:effectLst/>
                <a:latin typeface="Arial" panose="020B0604020202020204" pitchFamily="34" charset="0"/>
                <a:ea typeface="Times New Roman" panose="02020603050405020304" pitchFamily="18" charset="0"/>
                <a:cs typeface="Arial" panose="020B0604020202020204" pitchFamily="34" charset="0"/>
              </a:rPr>
              <a:t>, 6(4), pp. 359–383. Available at: https://doi.org/10.3233/AIS-140270.</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Equality Act 2010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Equality Act 2010</a:t>
            </a:r>
            <a:r>
              <a:rPr lang="en-GB" sz="1100" kern="0">
                <a:effectLst/>
                <a:latin typeface="Arial" panose="020B0604020202020204" pitchFamily="34" charset="0"/>
                <a:ea typeface="Times New Roman" panose="02020603050405020304" pitchFamily="18" charset="0"/>
                <a:cs typeface="Arial" panose="020B0604020202020204" pitchFamily="34" charset="0"/>
              </a:rPr>
              <a:t>. Statute Law Database. Available at: https://www.legislation.gov.uk/ukpga/2010/15/contents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Foster, D. (2024) ‘Adult social care workforce in England’. Available at: https://commonslibrary.parliament.uk/research-briefings/cbp-9615/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Freeman, T.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(2022) ‘Barriers to digital health services among people living in areas of socioeconomic disadvantage: Research from hospital diabetes and antenatal clinics’, </a:t>
            </a:r>
            <a:r>
              <a:rPr lang="en-GB" sz="1100" i="1" kern="0">
                <a:effectLst/>
                <a:latin typeface="Arial" panose="020B0604020202020204" pitchFamily="34" charset="0"/>
                <a:ea typeface="Times New Roman" panose="02020603050405020304" pitchFamily="18" charset="0"/>
                <a:cs typeface="Arial" panose="020B0604020202020204" pitchFamily="34" charset="0"/>
              </a:rPr>
              <a:t>Health Promotion Journal of Australia</a:t>
            </a:r>
            <a:r>
              <a:rPr lang="en-GB" sz="1100" kern="0">
                <a:effectLst/>
                <a:latin typeface="Arial" panose="020B0604020202020204" pitchFamily="34" charset="0"/>
                <a:ea typeface="Times New Roman" panose="02020603050405020304" pitchFamily="18" charset="0"/>
                <a:cs typeface="Arial" panose="020B0604020202020204" pitchFamily="34" charset="0"/>
              </a:rPr>
              <a:t>, 33(3), pp. 751–757. Available at: https://doi.org/10.1002/hpja.540.</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GOV.UK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Data protection</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GOV.UK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https://www.gov.uk/data-protection (Accessed: 8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GOV.UK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Make, register or end a lasting power of attorney</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GOV.UK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https://www.gov.uk/power-of-attorney/choose (Accessed: 18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Hatcher, D.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(2019) ‘Exploring the Perspectives of Older People on the Concept of Home’, </a:t>
            </a:r>
            <a:r>
              <a:rPr lang="en-GB" sz="1100" i="1" kern="0">
                <a:effectLst/>
                <a:latin typeface="Arial" panose="020B0604020202020204" pitchFamily="34" charset="0"/>
                <a:ea typeface="Times New Roman" panose="02020603050405020304" pitchFamily="18" charset="0"/>
                <a:cs typeface="Arial" panose="020B0604020202020204" pitchFamily="34" charset="0"/>
              </a:rPr>
              <a:t>Journal of Aging Research</a:t>
            </a:r>
            <a:r>
              <a:rPr lang="en-GB" sz="1100" kern="0">
                <a:effectLst/>
                <a:latin typeface="Arial" panose="020B0604020202020204" pitchFamily="34" charset="0"/>
                <a:ea typeface="Times New Roman" panose="02020603050405020304" pitchFamily="18" charset="0"/>
                <a:cs typeface="Arial" panose="020B0604020202020204" pitchFamily="34" charset="0"/>
              </a:rPr>
              <a:t>, 2019, p. 2679680. Available at: https://doi.org/10.1155/2019/2679680.</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Homes, A.C. (2022) </a:t>
            </a:r>
            <a:r>
              <a:rPr lang="en-GB" sz="1100" i="1" kern="0">
                <a:effectLst/>
                <a:latin typeface="Arial" panose="020B0604020202020204" pitchFamily="34" charset="0"/>
                <a:ea typeface="Times New Roman" panose="02020603050405020304" pitchFamily="18" charset="0"/>
                <a:cs typeface="Arial" panose="020B0604020202020204" pitchFamily="34" charset="0"/>
              </a:rPr>
              <a:t>What is residential care?</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err="1">
                <a:effectLst/>
                <a:latin typeface="Arial" panose="020B0604020202020204" pitchFamily="34" charset="0"/>
                <a:ea typeface="Times New Roman" panose="02020603050405020304" pitchFamily="18" charset="0"/>
                <a:cs typeface="Arial" panose="020B0604020202020204" pitchFamily="34" charset="0"/>
              </a:rPr>
              <a:t>AgeCare</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https://agecare.uk.com/what-is-residential-care/ (Accessed: 7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Jung, D., </a:t>
            </a:r>
            <a:r>
              <a:rPr lang="en-GB" sz="1100" kern="0" err="1">
                <a:effectLst/>
                <a:latin typeface="Arial" panose="020B0604020202020204" pitchFamily="34" charset="0"/>
                <a:ea typeface="Times New Roman" panose="02020603050405020304" pitchFamily="18" charset="0"/>
                <a:cs typeface="Arial" panose="020B0604020202020204" pitchFamily="34" charset="0"/>
              </a:rPr>
              <a:t>Rajbhandari</a:t>
            </a:r>
            <a:r>
              <a:rPr lang="en-GB" sz="1100" kern="0">
                <a:effectLst/>
                <a:latin typeface="Arial" panose="020B0604020202020204" pitchFamily="34" charset="0"/>
                <a:ea typeface="Times New Roman" panose="02020603050405020304" pitchFamily="18" charset="0"/>
                <a:cs typeface="Arial" panose="020B0604020202020204" pitchFamily="34" charset="0"/>
              </a:rPr>
              <a:t>-Thapa, J. and Chen, Z. (2023) ‘Disparities in Successful Discharge to the Community Following Use of Medicare Home Health by Level of </a:t>
            </a:r>
            <a:r>
              <a:rPr lang="en-GB" sz="1100" kern="0" err="1">
                <a:effectLst/>
                <a:latin typeface="Arial" panose="020B0604020202020204" pitchFamily="34" charset="0"/>
                <a:ea typeface="Times New Roman" panose="02020603050405020304" pitchFamily="18" charset="0"/>
                <a:cs typeface="Arial" panose="020B0604020202020204" pitchFamily="34" charset="0"/>
              </a:rPr>
              <a:t>Neighborhood</a:t>
            </a:r>
            <a:r>
              <a:rPr lang="en-GB" sz="1100" kern="0">
                <a:effectLst/>
                <a:latin typeface="Arial" panose="020B0604020202020204" pitchFamily="34" charset="0"/>
                <a:ea typeface="Times New Roman" panose="02020603050405020304" pitchFamily="18" charset="0"/>
                <a:cs typeface="Arial" panose="020B0604020202020204" pitchFamily="34" charset="0"/>
              </a:rPr>
              <a:t> Socioeconomic Disadvantage’, </a:t>
            </a:r>
            <a:r>
              <a:rPr lang="en-GB" sz="1100" i="1" kern="0">
                <a:effectLst/>
                <a:latin typeface="Arial" panose="020B0604020202020204" pitchFamily="34" charset="0"/>
                <a:ea typeface="Times New Roman" panose="02020603050405020304" pitchFamily="18" charset="0"/>
                <a:cs typeface="Arial" panose="020B0604020202020204" pitchFamily="34" charset="0"/>
              </a:rPr>
              <a:t>Journal of Applied Gerontology</a:t>
            </a:r>
            <a:r>
              <a:rPr lang="en-GB" sz="1100" kern="0">
                <a:effectLst/>
                <a:latin typeface="Arial" panose="020B0604020202020204" pitchFamily="34" charset="0"/>
                <a:ea typeface="Times New Roman" panose="02020603050405020304" pitchFamily="18" charset="0"/>
                <a:cs typeface="Arial" panose="020B0604020202020204" pitchFamily="34" charset="0"/>
              </a:rPr>
              <a:t>, 42(10), pp. 2119–2128. Available at: https://doi.org/10.1177/07334648231172677.</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r>
              <a:rPr lang="en-GB" sz="1100" kern="0" err="1">
                <a:effectLst/>
                <a:latin typeface="Arial" panose="020B0604020202020204" pitchFamily="34" charset="0"/>
                <a:ea typeface="Times New Roman" panose="02020603050405020304" pitchFamily="18" charset="0"/>
                <a:cs typeface="Arial" panose="020B0604020202020204" pitchFamily="34" charset="0"/>
              </a:rPr>
              <a:t>Klarare</a:t>
            </a:r>
            <a:r>
              <a:rPr lang="en-GB" sz="1100" kern="0">
                <a:effectLst/>
                <a:latin typeface="Arial" panose="020B0604020202020204" pitchFamily="34" charset="0"/>
                <a:ea typeface="Times New Roman" panose="02020603050405020304" pitchFamily="18" charset="0"/>
                <a:cs typeface="Arial" panose="020B0604020202020204" pitchFamily="34" charset="0"/>
              </a:rPr>
              <a:t>, A.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(2017) ‘Experiences of security and continuity of care: Patients’ and families’ narratives about the work of specialized palliative home care teams’, </a:t>
            </a:r>
            <a:r>
              <a:rPr lang="en-GB" sz="1100" i="1" kern="0">
                <a:effectLst/>
                <a:latin typeface="Arial" panose="020B0604020202020204" pitchFamily="34" charset="0"/>
                <a:ea typeface="Times New Roman" panose="02020603050405020304" pitchFamily="18" charset="0"/>
                <a:cs typeface="Arial" panose="020B0604020202020204" pitchFamily="34" charset="0"/>
              </a:rPr>
              <a:t>Palliative &amp; Supportive Care</a:t>
            </a:r>
            <a:r>
              <a:rPr lang="en-GB" sz="1100" kern="0">
                <a:effectLst/>
                <a:latin typeface="Arial" panose="020B0604020202020204" pitchFamily="34" charset="0"/>
                <a:ea typeface="Times New Roman" panose="02020603050405020304" pitchFamily="18" charset="0"/>
                <a:cs typeface="Arial" panose="020B0604020202020204" pitchFamily="34" charset="0"/>
              </a:rPr>
              <a:t>, 15(2), pp. 181–189. Available at: https://doi.org/10.1017/S1478951516000547.</a:t>
            </a:r>
          </a:p>
          <a:p>
            <a:pPr marL="342900" lvl="0" indent="-342900">
              <a:lnSpc>
                <a:spcPct val="150000"/>
              </a:lnSpc>
              <a:spcAft>
                <a:spcPts val="800"/>
              </a:spcAft>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Koenig, H. (2012) </a:t>
            </a:r>
            <a:r>
              <a:rPr lang="en-GB" sz="1100" i="1" kern="0">
                <a:effectLst/>
                <a:latin typeface="Arial" panose="020B0604020202020204" pitchFamily="34" charset="0"/>
                <a:ea typeface="Times New Roman" panose="02020603050405020304" pitchFamily="18" charset="0"/>
                <a:cs typeface="Arial" panose="020B0604020202020204" pitchFamily="34" charset="0"/>
              </a:rPr>
              <a:t>Faith In The Future: Healthcare, Aging and the Role of Religion</a:t>
            </a:r>
            <a:r>
              <a:rPr lang="en-GB" sz="1100" kern="0">
                <a:effectLst/>
                <a:latin typeface="Arial" panose="020B0604020202020204" pitchFamily="34" charset="0"/>
                <a:ea typeface="Times New Roman" panose="02020603050405020304" pitchFamily="18" charset="0"/>
                <a:cs typeface="Arial" panose="020B0604020202020204" pitchFamily="34" charset="0"/>
              </a:rPr>
              <a:t>. Templeton Foundation Press.</a:t>
            </a:r>
            <a:endParaRPr lang="en-GB" sz="1100" kern="10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r>
              <a:rPr lang="en-GB" sz="1100" kern="0">
                <a:effectLst/>
                <a:latin typeface="Arial" panose="020B0604020202020204" pitchFamily="34" charset="0"/>
                <a:ea typeface="Times New Roman" panose="02020603050405020304" pitchFamily="18" charset="0"/>
                <a:cs typeface="Arial" panose="020B0604020202020204" pitchFamily="34" charset="0"/>
              </a:rPr>
              <a:t>Lancet, T. (2015a) ‘A call for equity in the delivery of UK palliative care’, </a:t>
            </a:r>
            <a:r>
              <a:rPr lang="en-GB" sz="1100" i="1" kern="0">
                <a:effectLst/>
                <a:latin typeface="Arial" panose="020B0604020202020204" pitchFamily="34" charset="0"/>
                <a:ea typeface="Times New Roman" panose="02020603050405020304" pitchFamily="18" charset="0"/>
                <a:cs typeface="Arial" panose="020B0604020202020204" pitchFamily="34" charset="0"/>
              </a:rPr>
              <a:t>The Lancet</a:t>
            </a:r>
            <a:r>
              <a:rPr lang="en-GB" sz="1100" kern="0">
                <a:effectLst/>
                <a:latin typeface="Arial" panose="020B0604020202020204" pitchFamily="34" charset="0"/>
                <a:ea typeface="Times New Roman" panose="02020603050405020304" pitchFamily="18" charset="0"/>
                <a:cs typeface="Arial" panose="020B0604020202020204" pitchFamily="34" charset="0"/>
              </a:rPr>
              <a:t>, 385(9977), p. 1478. Available at: https://doi.org/10.1016/S0140-6736(15)60736-X.</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endParaRPr lang="en-GB" sz="1100" kern="100">
              <a:effectLst/>
              <a:latin typeface="Arial" panose="020B0604020202020204" pitchFamily="34" charset="0"/>
              <a:ea typeface="Calibri" panose="020F050202020403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316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AF7950-23A3-7250-DB75-7E6E49927190}"/>
              </a:ext>
            </a:extLst>
          </p:cNvPr>
          <p:cNvSpPr txBox="1"/>
          <p:nvPr/>
        </p:nvSpPr>
        <p:spPr>
          <a:xfrm>
            <a:off x="0" y="0"/>
            <a:ext cx="12046857" cy="6204263"/>
          </a:xfrm>
          <a:prstGeom prst="rect">
            <a:avLst/>
          </a:prstGeom>
          <a:noFill/>
        </p:spPr>
        <p:txBody>
          <a:bodyPr wrap="square" rtlCol="0">
            <a:spAutoFit/>
          </a:bodyPr>
          <a:lstStyle/>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Mental Capacity Act 2005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Mental Capacity Act 2005</a:t>
            </a:r>
            <a:r>
              <a:rPr lang="en-GB" sz="1100" kern="0">
                <a:effectLst/>
                <a:latin typeface="Arial" panose="020B0604020202020204" pitchFamily="34" charset="0"/>
                <a:ea typeface="Times New Roman" panose="02020603050405020304" pitchFamily="18" charset="0"/>
                <a:cs typeface="Arial" panose="020B0604020202020204" pitchFamily="34" charset="0"/>
              </a:rPr>
              <a:t>. Statute Law Database. Available at: https://www.legislation.gov.uk/ukpga/2005/9/contents (Accessed: 6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Morgan, G.S.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(2019) ‘A life fulfilled: positively influencing physical activity in older adults – a systematic review and meta-ethnography’, </a:t>
            </a:r>
            <a:r>
              <a:rPr lang="en-GB" sz="1100" i="1" kern="0">
                <a:effectLst/>
                <a:latin typeface="Arial" panose="020B0604020202020204" pitchFamily="34" charset="0"/>
                <a:ea typeface="Times New Roman" panose="02020603050405020304" pitchFamily="18" charset="0"/>
                <a:cs typeface="Arial" panose="020B0604020202020204" pitchFamily="34" charset="0"/>
              </a:rPr>
              <a:t>BMC Public Health</a:t>
            </a:r>
            <a:r>
              <a:rPr lang="en-GB" sz="1100" kern="0">
                <a:effectLst/>
                <a:latin typeface="Arial" panose="020B0604020202020204" pitchFamily="34" charset="0"/>
                <a:ea typeface="Times New Roman" panose="02020603050405020304" pitchFamily="18" charset="0"/>
                <a:cs typeface="Arial" panose="020B0604020202020204" pitchFamily="34" charset="0"/>
              </a:rPr>
              <a:t>, 19(1), p. 362. Available at: https://doi.org/10.1186/s12889-019-6624-5.</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NAO (2021) </a:t>
            </a:r>
            <a:r>
              <a:rPr lang="en-GB" sz="1100" i="1" kern="0">
                <a:effectLst/>
                <a:latin typeface="Arial" panose="020B0604020202020204" pitchFamily="34" charset="0"/>
                <a:ea typeface="Times New Roman" panose="02020603050405020304" pitchFamily="18" charset="0"/>
                <a:cs typeface="Arial" panose="020B0604020202020204" pitchFamily="34" charset="0"/>
              </a:rPr>
              <a:t>The adult social care market in England - National Audit Office (NAO) report</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National Audit Office (NAO)</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https://www.nao.org.uk/reports/adult-social-care-markets/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NHS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Help at home from a paid carer - Social care and support guide</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nhs.uk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https://www.nhs.uk/conditions/social-care-and-support-guide/care-services-equipment-and-care-homes/homecare/ (Accessed: 12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NHS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NHS England » Palliative and end of life care</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https://www.england.nhs.uk/eolc/ (Accessed: 11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i="1" kern="0">
                <a:effectLst/>
                <a:latin typeface="Arial" panose="020B0604020202020204" pitchFamily="34" charset="0"/>
                <a:ea typeface="Times New Roman" panose="02020603050405020304" pitchFamily="18" charset="0"/>
                <a:cs typeface="Arial" panose="020B0604020202020204" pitchFamily="34" charset="0"/>
              </a:rPr>
              <a:t>NHS England » About palliative and end of life care</a:t>
            </a:r>
            <a:r>
              <a:rPr lang="en-GB" sz="1100" kern="0">
                <a:effectLst/>
                <a:latin typeface="Arial" panose="020B0604020202020204" pitchFamily="34" charset="0"/>
                <a:ea typeface="Times New Roman" panose="02020603050405020304" pitchFamily="18" charset="0"/>
                <a:cs typeface="Arial" panose="020B0604020202020204" pitchFamily="34" charset="0"/>
              </a:rPr>
              <a:t> (no date). Available at: https://www.england.nhs.uk/eolc/introduction/ (Accessed: 11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NHS UK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Help at home from a paid carer - Social care and support guide</a:t>
            </a:r>
            <a:r>
              <a:rPr lang="en-GB" sz="1100" kern="0">
                <a:effectLst/>
                <a:latin typeface="Arial" panose="020B0604020202020204" pitchFamily="34" charset="0"/>
                <a:ea typeface="Times New Roman" panose="02020603050405020304" pitchFamily="18" charset="0"/>
                <a:cs typeface="Arial" panose="020B0604020202020204" pitchFamily="34" charset="0"/>
              </a:rPr>
              <a:t>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nhs.uk</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https://www.nhs.uk/conditions/social-care-and-support-guide/care-services-equipment-and-care-homes/homecare/ (Accessed: 1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ONS (2021) </a:t>
            </a:r>
            <a:r>
              <a:rPr lang="en-GB" sz="1100" i="1" kern="0">
                <a:effectLst/>
                <a:latin typeface="Arial" panose="020B0604020202020204" pitchFamily="34" charset="0"/>
                <a:ea typeface="Times New Roman" panose="02020603050405020304" pitchFamily="18" charset="0"/>
                <a:cs typeface="Arial" panose="020B0604020202020204" pitchFamily="34" charset="0"/>
              </a:rPr>
              <a:t>Unpaid care, England and Wales - Office for National Statistics</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https://www.ons.gov.uk/peoplepopulationandcommunity/healthandsocialcare/healthandwellbeing/bulletins/unpaidcareenglandandwales/census2021 (Accessed: 10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ONS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Profile of the older population living in England and Wales in 2021 and changes since 2011 - Office for National Statistics</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https://www.ons.gov.uk/peoplepopulationandcommunity/birthsdeathsandmarriages/ageing/articles/profileoftheolderpopulationlivinginenglandandwalesin2021andchangessince2011/2023-04-03 (Accessed: 10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i="1" kern="0">
                <a:effectLst/>
                <a:latin typeface="Arial" panose="020B0604020202020204" pitchFamily="34" charset="0"/>
                <a:ea typeface="Times New Roman" panose="02020603050405020304" pitchFamily="18" charset="0"/>
                <a:cs typeface="Arial" panose="020B0604020202020204" pitchFamily="34" charset="0"/>
              </a:rPr>
              <a:t>Palliative care</a:t>
            </a:r>
            <a:r>
              <a:rPr lang="en-GB" sz="1100" kern="0">
                <a:effectLst/>
                <a:latin typeface="Arial" panose="020B0604020202020204" pitchFamily="34" charset="0"/>
                <a:ea typeface="Times New Roman" panose="02020603050405020304" pitchFamily="18" charset="0"/>
                <a:cs typeface="Arial" panose="020B0604020202020204" pitchFamily="34" charset="0"/>
              </a:rPr>
              <a:t> (no date). Available at: https://www.who.int/news-room/fact-sheets/detail/palliative-care (Accessed: 15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Rubinstein, R.I. and Parmelee, P.A. (1992) ‘Attachment to Place and the Representation of the Life Course by the Elderly’, in I. Altman and S.M. Low (eds) </a:t>
            </a:r>
            <a:r>
              <a:rPr lang="en-GB" sz="1100" i="1" kern="0">
                <a:effectLst/>
                <a:latin typeface="Arial" panose="020B0604020202020204" pitchFamily="34" charset="0"/>
                <a:ea typeface="Times New Roman" panose="02020603050405020304" pitchFamily="18" charset="0"/>
                <a:cs typeface="Arial" panose="020B0604020202020204" pitchFamily="34" charset="0"/>
              </a:rPr>
              <a:t>Place Attachment</a:t>
            </a:r>
            <a:r>
              <a:rPr lang="en-GB" sz="1100" kern="0">
                <a:effectLst/>
                <a:latin typeface="Arial" panose="020B0604020202020204" pitchFamily="34" charset="0"/>
                <a:ea typeface="Times New Roman" panose="02020603050405020304" pitchFamily="18" charset="0"/>
                <a:cs typeface="Arial" panose="020B0604020202020204" pitchFamily="34" charset="0"/>
              </a:rPr>
              <a:t>. Boston, MA: Springer US (Human </a:t>
            </a:r>
            <a:r>
              <a:rPr lang="en-GB" sz="1100" kern="0" err="1">
                <a:effectLst/>
                <a:latin typeface="Arial" panose="020B0604020202020204" pitchFamily="34" charset="0"/>
                <a:ea typeface="Times New Roman" panose="02020603050405020304" pitchFamily="18" charset="0"/>
                <a:cs typeface="Arial" panose="020B0604020202020204" pitchFamily="34" charset="0"/>
              </a:rPr>
              <a:t>Behavior</a:t>
            </a:r>
            <a:r>
              <a:rPr lang="en-GB" sz="1100" kern="0">
                <a:effectLst/>
                <a:latin typeface="Arial" panose="020B0604020202020204" pitchFamily="34" charset="0"/>
                <a:ea typeface="Times New Roman" panose="02020603050405020304" pitchFamily="18" charset="0"/>
                <a:cs typeface="Arial" panose="020B0604020202020204" pitchFamily="34" charset="0"/>
              </a:rPr>
              <a:t> and Environment), pp. 139–163. Available at: https://doi.org/10.1007/978-1-4684-8753-4_7.</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SCIE (no date) ‘Mental Capacity Act 2005 at a glance’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SCIE</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https://www.scie.org.uk/mca/introduction/mental-capacity-act-2005-at-a-glance/ (Accessed: 16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26"/>
            </a:pPr>
            <a:r>
              <a:rPr lang="en-GB" sz="1100" kern="0">
                <a:effectLst/>
                <a:latin typeface="Arial" panose="020B0604020202020204" pitchFamily="34" charset="0"/>
                <a:ea typeface="Times New Roman" panose="02020603050405020304" pitchFamily="18" charset="0"/>
                <a:cs typeface="Arial" panose="020B0604020202020204" pitchFamily="34" charset="0"/>
              </a:rPr>
              <a:t>SCIE. (no date) ‘Care homes as a model for housing with care and support’ </a:t>
            </a:r>
            <a:r>
              <a:rPr lang="en-GB" sz="1100" i="1" kern="0">
                <a:effectLst/>
                <a:latin typeface="Arial" panose="020B0604020202020204" pitchFamily="34" charset="0"/>
                <a:ea typeface="Times New Roman" panose="02020603050405020304" pitchFamily="18" charset="0"/>
                <a:cs typeface="Arial" panose="020B0604020202020204" pitchFamily="34" charset="0"/>
              </a:rPr>
              <a:t>SCIE</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https://www.scie.org.uk/housing/role-of-housing/promising-practice/models/care-home/ (Accessed: 11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9882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E6F84-F0F7-D65B-94D1-91548E344318}"/>
              </a:ext>
            </a:extLst>
          </p:cNvPr>
          <p:cNvSpPr txBox="1"/>
          <p:nvPr/>
        </p:nvSpPr>
        <p:spPr>
          <a:xfrm>
            <a:off x="0" y="130629"/>
            <a:ext cx="11974286" cy="3464475"/>
          </a:xfrm>
          <a:prstGeom prst="rect">
            <a:avLst/>
          </a:prstGeom>
          <a:noFill/>
        </p:spPr>
        <p:txBody>
          <a:bodyPr wrap="square" rtlCol="0">
            <a:spAutoFit/>
          </a:bodyPr>
          <a:lstStyle/>
          <a:p>
            <a:pPr marL="342900" lvl="0" indent="-342900">
              <a:lnSpc>
                <a:spcPct val="150000"/>
              </a:lnSpc>
              <a:buFont typeface="+mj-lt"/>
              <a:buAutoNum type="arabicPeriod" startAt="39"/>
            </a:pPr>
            <a:r>
              <a:rPr lang="en-GB" sz="1100" kern="0">
                <a:effectLst/>
                <a:latin typeface="Arial" panose="020B0604020202020204" pitchFamily="34" charset="0"/>
                <a:ea typeface="Times New Roman" panose="02020603050405020304" pitchFamily="18" charset="0"/>
                <a:cs typeface="Arial" panose="020B0604020202020204" pitchFamily="34" charset="0"/>
              </a:rPr>
              <a:t>Statista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Topic: Residential care in the UK</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https://www.statista.com/topics/7908/residential-care-in-the-uk/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a:effectLst/>
                <a:latin typeface="Arial" panose="020B0604020202020204" pitchFamily="34" charset="0"/>
                <a:ea typeface="Times New Roman" panose="02020603050405020304" pitchFamily="18" charset="0"/>
                <a:cs typeface="Arial" panose="020B0604020202020204" pitchFamily="34" charset="0"/>
              </a:rPr>
              <a:t>Statista (2023) </a:t>
            </a:r>
            <a:r>
              <a:rPr lang="en-GB" sz="1100" i="1" kern="0">
                <a:effectLst/>
                <a:latin typeface="Arial" panose="020B0604020202020204" pitchFamily="34" charset="0"/>
                <a:ea typeface="Times New Roman" panose="02020603050405020304" pitchFamily="18" charset="0"/>
                <a:cs typeface="Arial" panose="020B0604020202020204" pitchFamily="34" charset="0"/>
              </a:rPr>
              <a:t>Topic: Residential care in the UK</a:t>
            </a:r>
            <a:r>
              <a:rPr lang="en-GB" sz="1100" kern="0">
                <a:effectLst/>
                <a:latin typeface="Arial" panose="020B0604020202020204" pitchFamily="34" charset="0"/>
                <a:ea typeface="Times New Roman" panose="02020603050405020304" pitchFamily="18" charset="0"/>
                <a:cs typeface="Arial" panose="020B0604020202020204" pitchFamily="34" charset="0"/>
              </a:rPr>
              <a:t>, </a:t>
            </a:r>
            <a:r>
              <a:rPr lang="en-GB" sz="1100" i="1" kern="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https://www.statista.com/topics/7908/residential-care-in-the-uk/ (Accessed: 14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a:effectLst/>
                <a:latin typeface="Arial" panose="020B0604020202020204" pitchFamily="34" charset="0"/>
                <a:ea typeface="Times New Roman" panose="02020603050405020304" pitchFamily="18" charset="0"/>
                <a:cs typeface="Arial" panose="020B0604020202020204" pitchFamily="34" charset="0"/>
              </a:rPr>
              <a:t>Statista (2024). </a:t>
            </a:r>
            <a:r>
              <a:rPr lang="en-GB" sz="1100" i="1" kern="0">
                <a:effectLst/>
                <a:latin typeface="Arial" panose="020B0604020202020204" pitchFamily="34" charset="0"/>
                <a:ea typeface="Times New Roman" panose="02020603050405020304" pitchFamily="18" charset="0"/>
                <a:cs typeface="Arial" panose="020B0604020202020204" pitchFamily="34" charset="0"/>
              </a:rPr>
              <a:t>Poland: Price list of nursing homes by region 2023</a:t>
            </a:r>
            <a:r>
              <a:rPr lang="en-GB" sz="1100" kern="0">
                <a:effectLst/>
                <a:latin typeface="Arial" panose="020B0604020202020204" pitchFamily="34" charset="0"/>
                <a:ea typeface="Times New Roman" panose="02020603050405020304" pitchFamily="18" charset="0"/>
                <a:cs typeface="Arial" panose="020B0604020202020204" pitchFamily="34" charset="0"/>
              </a:rPr>
              <a:t> (no date) </a:t>
            </a:r>
            <a:r>
              <a:rPr lang="en-GB" sz="1100" i="1" kern="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a:effectLst/>
                <a:latin typeface="Arial" panose="020B0604020202020204" pitchFamily="34" charset="0"/>
                <a:ea typeface="Times New Roman" panose="02020603050405020304" pitchFamily="18" charset="0"/>
                <a:cs typeface="Arial" panose="020B0604020202020204" pitchFamily="34" charset="0"/>
              </a:rPr>
              <a:t>. Available at: https://www.statista.com/statistics/1378764/poland-price-list-of-nursing-homes-by-region/ (Accessed: 17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err="1">
                <a:effectLst/>
                <a:latin typeface="Arial" panose="020B0604020202020204" pitchFamily="34" charset="0"/>
                <a:ea typeface="Times New Roman" panose="02020603050405020304" pitchFamily="18" charset="0"/>
                <a:cs typeface="Arial" panose="020B0604020202020204" pitchFamily="34" charset="0"/>
              </a:rPr>
              <a:t>Teles</a:t>
            </a:r>
            <a:r>
              <a:rPr lang="en-GB" sz="1100" kern="0">
                <a:effectLst/>
                <a:latin typeface="Arial" panose="020B0604020202020204" pitchFamily="34" charset="0"/>
                <a:ea typeface="Times New Roman" panose="02020603050405020304" pitchFamily="18" charset="0"/>
                <a:cs typeface="Arial" panose="020B0604020202020204" pitchFamily="34" charset="0"/>
              </a:rPr>
              <a:t>, S. and Ribeiro, O. (2019) ‘Activity Theory’, in D. Gu and M.E. Dupre (eds) </a:t>
            </a:r>
            <a:r>
              <a:rPr lang="en-GB" sz="1100" i="1" kern="0" err="1">
                <a:effectLst/>
                <a:latin typeface="Arial" panose="020B0604020202020204" pitchFamily="34" charset="0"/>
                <a:ea typeface="Times New Roman" panose="02020603050405020304" pitchFamily="18" charset="0"/>
                <a:cs typeface="Arial" panose="020B0604020202020204" pitchFamily="34" charset="0"/>
              </a:rPr>
              <a:t>Encyclopedia</a:t>
            </a:r>
            <a:r>
              <a:rPr lang="en-GB" sz="1100" i="1" kern="0">
                <a:effectLst/>
                <a:latin typeface="Arial" panose="020B0604020202020204" pitchFamily="34" charset="0"/>
                <a:ea typeface="Times New Roman" panose="02020603050405020304" pitchFamily="18" charset="0"/>
                <a:cs typeface="Arial" panose="020B0604020202020204" pitchFamily="34" charset="0"/>
              </a:rPr>
              <a:t> of Gerontology and Population Aging</a:t>
            </a:r>
            <a:r>
              <a:rPr lang="en-GB" sz="1100" kern="0">
                <a:effectLst/>
                <a:latin typeface="Arial" panose="020B0604020202020204" pitchFamily="34" charset="0"/>
                <a:ea typeface="Times New Roman" panose="02020603050405020304" pitchFamily="18" charset="0"/>
                <a:cs typeface="Arial" panose="020B0604020202020204" pitchFamily="34" charset="0"/>
              </a:rPr>
              <a:t>. Cham: Springer International Publishing, pp. 1–8. Available at: https://doi.org/10.1007/978-3-319-69892-2_748-1.</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a:effectLst/>
                <a:latin typeface="Arial" panose="020B0604020202020204" pitchFamily="34" charset="0"/>
                <a:ea typeface="Times New Roman" panose="02020603050405020304" pitchFamily="18" charset="0"/>
                <a:cs typeface="Arial" panose="020B0604020202020204" pitchFamily="34" charset="0"/>
              </a:rPr>
              <a:t>Tyrrell, P.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(2024) ‘Kubler-Ross Stages of Dying and Subsequent Models of Grief’, in </a:t>
            </a:r>
            <a:r>
              <a:rPr lang="en-GB" sz="1100" i="1" kern="0" err="1">
                <a:effectLst/>
                <a:latin typeface="Arial" panose="020B0604020202020204" pitchFamily="34" charset="0"/>
                <a:ea typeface="Times New Roman" panose="02020603050405020304" pitchFamily="18" charset="0"/>
                <a:cs typeface="Arial" panose="020B0604020202020204" pitchFamily="34" charset="0"/>
              </a:rPr>
              <a:t>StatPearls</a:t>
            </a:r>
            <a:r>
              <a:rPr lang="en-GB" sz="1100" kern="0">
                <a:effectLst/>
                <a:latin typeface="Arial" panose="020B0604020202020204" pitchFamily="34" charset="0"/>
                <a:ea typeface="Times New Roman" panose="02020603050405020304" pitchFamily="18" charset="0"/>
                <a:cs typeface="Arial" panose="020B0604020202020204" pitchFamily="34" charset="0"/>
              </a:rPr>
              <a:t>. Treasure Island (FL): </a:t>
            </a:r>
            <a:r>
              <a:rPr lang="en-GB" sz="1100" kern="0" err="1">
                <a:effectLst/>
                <a:latin typeface="Arial" panose="020B0604020202020204" pitchFamily="34" charset="0"/>
                <a:ea typeface="Times New Roman" panose="02020603050405020304" pitchFamily="18" charset="0"/>
                <a:cs typeface="Arial" panose="020B0604020202020204" pitchFamily="34" charset="0"/>
              </a:rPr>
              <a:t>StatPearls</a:t>
            </a:r>
            <a:r>
              <a:rPr lang="en-GB" sz="1100" kern="0">
                <a:effectLst/>
                <a:latin typeface="Arial" panose="020B0604020202020204" pitchFamily="34" charset="0"/>
                <a:ea typeface="Times New Roman" panose="02020603050405020304" pitchFamily="18" charset="0"/>
                <a:cs typeface="Arial" panose="020B0604020202020204" pitchFamily="34" charset="0"/>
              </a:rPr>
              <a:t> Publishing. Available at: http://www.ncbi.nlm.nih.gov/books/NBK507885/ (Accessed: 10 February 2024).</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a:effectLst/>
                <a:latin typeface="Arial" panose="020B0604020202020204" pitchFamily="34" charset="0"/>
                <a:ea typeface="Times New Roman" panose="02020603050405020304" pitchFamily="18" charset="0"/>
                <a:cs typeface="Arial" panose="020B0604020202020204" pitchFamily="34" charset="0"/>
              </a:rPr>
              <a:t>Wade, V., Whittaker, F. and Hamlyn, J. (2015) ‘An evaluation of the benefits and challenges of video consulting between general practitioners and residential aged care facilities’, </a:t>
            </a:r>
            <a:r>
              <a:rPr lang="en-GB" sz="1100" i="1" kern="0">
                <a:effectLst/>
                <a:latin typeface="Arial" panose="020B0604020202020204" pitchFamily="34" charset="0"/>
                <a:ea typeface="Times New Roman" panose="02020603050405020304" pitchFamily="18" charset="0"/>
                <a:cs typeface="Arial" panose="020B0604020202020204" pitchFamily="34" charset="0"/>
              </a:rPr>
              <a:t>Journal of Telemedicine and Telecare</a:t>
            </a:r>
            <a:r>
              <a:rPr lang="en-GB" sz="1100" kern="0">
                <a:effectLst/>
                <a:latin typeface="Arial" panose="020B0604020202020204" pitchFamily="34" charset="0"/>
                <a:ea typeface="Times New Roman" panose="02020603050405020304" pitchFamily="18" charset="0"/>
                <a:cs typeface="Arial" panose="020B0604020202020204" pitchFamily="34" charset="0"/>
              </a:rPr>
              <a:t>, 21(8), pp. 490–493. Available at: https://doi.org/10.1177/1357633X15611771.</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39"/>
            </a:pPr>
            <a:r>
              <a:rPr lang="en-GB" sz="1100" kern="0">
                <a:effectLst/>
                <a:latin typeface="Arial" panose="020B0604020202020204" pitchFamily="34" charset="0"/>
                <a:ea typeface="Times New Roman" panose="02020603050405020304" pitchFamily="18" charset="0"/>
                <a:cs typeface="Arial" panose="020B0604020202020204" pitchFamily="34" charset="0"/>
              </a:rPr>
              <a:t>Zhang, D. </a:t>
            </a:r>
            <a:r>
              <a:rPr lang="en-GB" sz="1100" i="1" kern="0">
                <a:effectLst/>
                <a:latin typeface="Arial" panose="020B0604020202020204" pitchFamily="34" charset="0"/>
                <a:ea typeface="Times New Roman" panose="02020603050405020304" pitchFamily="18" charset="0"/>
                <a:cs typeface="Arial" panose="020B0604020202020204" pitchFamily="34" charset="0"/>
              </a:rPr>
              <a:t>et al.</a:t>
            </a:r>
            <a:r>
              <a:rPr lang="en-GB" sz="1100" kern="0">
                <a:effectLst/>
                <a:latin typeface="Arial" panose="020B0604020202020204" pitchFamily="34" charset="0"/>
                <a:ea typeface="Times New Roman" panose="02020603050405020304" pitchFamily="18" charset="0"/>
                <a:cs typeface="Arial" panose="020B0604020202020204" pitchFamily="34" charset="0"/>
              </a:rPr>
              <a:t> (2023) ‘Loneliness in nursing homes: A qualitative meta-synthesis of older people’s experiences’, </a:t>
            </a:r>
            <a:r>
              <a:rPr lang="en-GB" sz="1100" i="1" kern="0">
                <a:effectLst/>
                <a:latin typeface="Arial" panose="020B0604020202020204" pitchFamily="34" charset="0"/>
                <a:ea typeface="Times New Roman" panose="02020603050405020304" pitchFamily="18" charset="0"/>
                <a:cs typeface="Arial" panose="020B0604020202020204" pitchFamily="34" charset="0"/>
              </a:rPr>
              <a:t>Journal of Clinical Nursing</a:t>
            </a:r>
            <a:r>
              <a:rPr lang="en-GB" sz="1100" kern="0">
                <a:effectLst/>
                <a:latin typeface="Arial" panose="020B0604020202020204" pitchFamily="34" charset="0"/>
                <a:ea typeface="Times New Roman" panose="02020603050405020304" pitchFamily="18" charset="0"/>
                <a:cs typeface="Arial" panose="020B0604020202020204" pitchFamily="34" charset="0"/>
              </a:rPr>
              <a:t>, 32(19–20), pp. 7062–7075. Available at: https://doi.org/10.1111/jocn.16842.</a:t>
            </a:r>
            <a:endParaRPr lang="en-GB" sz="1100" kern="10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100" kern="10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95016681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7" ma:contentTypeDescription="Create a new document." ma:contentTypeScope="" ma:versionID="080d6380879e09b10d747833cfee36a6">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9505d806ee19035d14189104b1a6a64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EA1E3555-5472-4C15-A14C-8EA34ABA6921}">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CECEE7-B6DA-44FA-9AD1-BC17DC9C6A55}">
  <ds:schemaRefs>
    <ds:schemaRef ds:uri="http://schemas.microsoft.com/sharepoint/v3/contenttype/forms"/>
  </ds:schemaRefs>
</ds:datastoreItem>
</file>

<file path=customXml/itemProps3.xml><?xml version="1.0" encoding="utf-8"?>
<ds:datastoreItem xmlns:ds="http://schemas.openxmlformats.org/officeDocument/2006/customXml" ds:itemID="{3637864F-EB99-4D55-875D-6BE7C70F5DA2}">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19</Slides>
  <Notes>8</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Ishrat</dc:creator>
  <cp:revision>1</cp:revision>
  <dcterms:created xsi:type="dcterms:W3CDTF">2024-02-09T09:14:30Z</dcterms:created>
  <dcterms:modified xsi:type="dcterms:W3CDTF">2024-02-19T12:01:33Z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