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0"/>
  </p:notesMasterIdLst>
  <p:handoutMasterIdLst>
    <p:handoutMasterId r:id="rId21"/>
  </p:handoutMasterIdLst>
  <p:sldIdLst>
    <p:sldId id="256" r:id="rId5"/>
    <p:sldId id="399" r:id="rId6"/>
    <p:sldId id="385" r:id="rId7"/>
    <p:sldId id="400" r:id="rId8"/>
    <p:sldId id="396" r:id="rId9"/>
    <p:sldId id="395" r:id="rId10"/>
    <p:sldId id="403" r:id="rId11"/>
    <p:sldId id="419" r:id="rId12"/>
    <p:sldId id="401" r:id="rId13"/>
    <p:sldId id="402" r:id="rId14"/>
    <p:sldId id="410" r:id="rId15"/>
    <p:sldId id="404" r:id="rId16"/>
    <p:sldId id="407" r:id="rId17"/>
    <p:sldId id="408" r:id="rId18"/>
    <p:sldId id="409" r:id="rId19"/>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9961" autoAdjust="0"/>
  </p:normalViewPr>
  <p:slideViewPr>
    <p:cSldViewPr>
      <p:cViewPr varScale="1">
        <p:scale>
          <a:sx n="52" d="100"/>
          <a:sy n="52" d="100"/>
        </p:scale>
        <p:origin x="1700" y="6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pPr/>
              <a:t>08/10/2019</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35DF58F-8671-456E-AFAD-17BFC9F0FA41}" type="datetimeFigureOut">
              <a:rPr lang="en-GB" smtClean="0"/>
              <a:pPr/>
              <a:t>08/10/2019</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0983270C-3725-49C9-9AFB-E0CEEAD016AD}" type="slidenum">
              <a:rPr lang="en-GB" smtClean="0"/>
              <a:pPr/>
              <a:t>‹#›</a:t>
            </a:fld>
            <a:endParaRPr lang="en-GB"/>
          </a:p>
        </p:txBody>
      </p:sp>
    </p:spTree>
    <p:extLst>
      <p:ext uri="{BB962C8B-B14F-4D97-AF65-F5344CB8AC3E}">
        <p14:creationId xmlns:p14="http://schemas.microsoft.com/office/powerpoint/2010/main" val="2170988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983270C-3725-49C9-9AFB-E0CEEAD016AD}" type="slidenum">
              <a:rPr lang="en-GB" smtClean="0"/>
              <a:pPr/>
              <a:t>1</a:t>
            </a:fld>
            <a:endParaRPr lang="en-GB"/>
          </a:p>
        </p:txBody>
      </p:sp>
    </p:spTree>
    <p:extLst>
      <p:ext uri="{BB962C8B-B14F-4D97-AF65-F5344CB8AC3E}">
        <p14:creationId xmlns:p14="http://schemas.microsoft.com/office/powerpoint/2010/main" val="427510168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08/10/2019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08/10/2019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08/10/2019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08/10/2019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08/10/2019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08/10/2019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08/10/2019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08/10/2019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08/10/2019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08/10/2019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08/10/2019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858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648200" y="19812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4648200" y="41148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4"/>
          <p:cNvSpPr>
            <a:spLocks noGrp="1" noChangeArrowheads="1"/>
          </p:cNvSpPr>
          <p:nvPr>
            <p:ph type="dt" sz="half" idx="10"/>
          </p:nvPr>
        </p:nvSpPr>
        <p:spPr>
          <a:ln/>
        </p:spPr>
        <p:txBody>
          <a:bodyPr/>
          <a:lstStyle>
            <a:lvl1pPr>
              <a:defRPr/>
            </a:lvl1pPr>
          </a:lstStyle>
          <a:p>
            <a:pPr>
              <a:defRPr/>
            </a:pPr>
            <a:endParaRPr lang="en-US"/>
          </a:p>
        </p:txBody>
      </p:sp>
      <p:sp>
        <p:nvSpPr>
          <p:cNvPr id="7" name="Rectangle 5"/>
          <p:cNvSpPr>
            <a:spLocks noGrp="1" noChangeArrowheads="1"/>
          </p:cNvSpPr>
          <p:nvPr>
            <p:ph type="ftr" sz="quarter" idx="11"/>
          </p:nvPr>
        </p:nvSpPr>
        <p:spPr>
          <a:xfrm>
            <a:off x="3124200" y="6248400"/>
            <a:ext cx="2895600" cy="457200"/>
          </a:xfrm>
          <a:prstGeom prst="rect">
            <a:avLst/>
          </a:prstGeom>
          <a:ln/>
        </p:spPr>
        <p:txBody>
          <a:bodyPr/>
          <a:lstStyle>
            <a:lvl1pPr>
              <a:defRPr/>
            </a:lvl1pPr>
          </a:lstStyle>
          <a:p>
            <a:pPr>
              <a:defRPr/>
            </a:pPr>
            <a:endParaRPr lang="en-US"/>
          </a:p>
        </p:txBody>
      </p:sp>
      <p:sp>
        <p:nvSpPr>
          <p:cNvPr id="8" name="Rectangle 6"/>
          <p:cNvSpPr>
            <a:spLocks noGrp="1" noChangeArrowheads="1"/>
          </p:cNvSpPr>
          <p:nvPr>
            <p:ph type="sldNum" sz="quarter" idx="12"/>
          </p:nvPr>
        </p:nvSpPr>
        <p:spPr>
          <a:ln/>
        </p:spPr>
        <p:txBody>
          <a:bodyPr/>
          <a:lstStyle>
            <a:lvl1pPr>
              <a:defRPr/>
            </a:lvl1pPr>
          </a:lstStyle>
          <a:p>
            <a:pPr>
              <a:defRPr/>
            </a:pPr>
            <a:fld id="{768E8D67-9C04-4453-90A4-A7D6F5B35014}" type="slidenum">
              <a:rPr lang="en-US"/>
              <a:pPr>
                <a:defRPr/>
              </a:pPr>
              <a:t>‹#›</a:t>
            </a:fld>
            <a:endParaRPr lang="en-US"/>
          </a:p>
        </p:txBody>
      </p:sp>
    </p:spTree>
    <p:extLst>
      <p:ext uri="{BB962C8B-B14F-4D97-AF65-F5344CB8AC3E}">
        <p14:creationId xmlns:p14="http://schemas.microsoft.com/office/powerpoint/2010/main" val="3323644893"/>
      </p:ext>
    </p:extLst>
  </p:cSld>
  <p:clrMapOvr>
    <a:masterClrMapping/>
  </p:clrMapOvr>
  <p:transition advClick="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08/10/2019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youtube.com/watch?v=P6q8E1laQjY"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www.theguardian.com/world/2013/sep/20/china-mongolia-shaman-mining-town"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youtube.com/watch?v=taxoD5JV5m4"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hyperlink" Target="https://www.youtube.com/watch?v=hOWzcLuupi0" TargetMode="Externa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sz="4000" b="1" dirty="0">
                <a:solidFill>
                  <a:schemeClr val="bg1"/>
                </a:solidFill>
              </a:rPr>
              <a:t>Living Ancestors and Talking Trees</a:t>
            </a:r>
            <a:br>
              <a:rPr lang="en-GB" sz="4000" b="1" dirty="0">
                <a:solidFill>
                  <a:schemeClr val="bg1"/>
                </a:solidFill>
              </a:rPr>
            </a:br>
            <a:r>
              <a:rPr lang="en-GB" sz="3600" b="1" dirty="0">
                <a:solidFill>
                  <a:schemeClr val="bg1"/>
                </a:solidFill>
              </a:rPr>
              <a:t>Indigenous Religions Today </a:t>
            </a:r>
            <a:endParaRPr lang="en-GB" sz="3600" dirty="0">
              <a:solidFill>
                <a:schemeClr val="bg1"/>
              </a:solidFill>
            </a:endParaRPr>
          </a:p>
        </p:txBody>
      </p:sp>
      <p:sp>
        <p:nvSpPr>
          <p:cNvPr id="3" name="Subtitle 2"/>
          <p:cNvSpPr>
            <a:spLocks noGrp="1"/>
          </p:cNvSpPr>
          <p:nvPr>
            <p:ph type="subTitle" idx="1"/>
          </p:nvPr>
        </p:nvSpPr>
        <p:spPr/>
        <p:txBody>
          <a:bodyPr>
            <a:normAutofit/>
          </a:bodyPr>
          <a:lstStyle/>
          <a:p>
            <a:r>
              <a:rPr lang="en-GB" sz="3600" dirty="0">
                <a:solidFill>
                  <a:schemeClr val="bg1"/>
                </a:solidFill>
              </a:rPr>
              <a:t>Prof Bettina E. Schmidt </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Common features </a:t>
            </a:r>
          </a:p>
        </p:txBody>
      </p:sp>
      <p:pic>
        <p:nvPicPr>
          <p:cNvPr id="4" name="Content Placeholder 3" descr="Orixas.jpg"/>
          <p:cNvPicPr>
            <a:picLocks noGrp="1" noChangeAspect="1"/>
          </p:cNvPicPr>
          <p:nvPr>
            <p:ph idx="1"/>
          </p:nvPr>
        </p:nvPicPr>
        <p:blipFill>
          <a:blip r:embed="rId2" cstate="print"/>
          <a:stretch>
            <a:fillRect/>
          </a:stretch>
        </p:blipFill>
        <p:spPr>
          <a:xfrm>
            <a:off x="1857356" y="2071678"/>
            <a:ext cx="5656654" cy="3507125"/>
          </a:xfr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Creation story </a:t>
            </a:r>
          </a:p>
        </p:txBody>
      </p:sp>
      <p:sp>
        <p:nvSpPr>
          <p:cNvPr id="3" name="Content Placeholder 2"/>
          <p:cNvSpPr>
            <a:spLocks noGrp="1"/>
          </p:cNvSpPr>
          <p:nvPr>
            <p:ph idx="1"/>
          </p:nvPr>
        </p:nvSpPr>
        <p:spPr/>
        <p:txBody>
          <a:bodyPr/>
          <a:lstStyle/>
          <a:p>
            <a:r>
              <a:rPr lang="en-GB" dirty="0">
                <a:hlinkClick r:id="rId2"/>
              </a:rPr>
              <a:t>Example of a creation story from the Maori </a:t>
            </a:r>
            <a:endParaRPr lang="en-GB" dirty="0"/>
          </a:p>
          <a:p>
            <a:pPr lvl="1"/>
            <a:r>
              <a:rPr lang="en-GB" dirty="0"/>
              <a:t>App. 6 minutes on YouTube, animated clip (made for the Rugby World Cup 2011) </a:t>
            </a:r>
          </a:p>
          <a:p>
            <a:endParaRPr lang="en-GB" dirty="0"/>
          </a:p>
          <a:p>
            <a:r>
              <a:rPr lang="en-GB" dirty="0"/>
              <a:t>Comparison to other creation stories?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Gender duality</a:t>
            </a:r>
          </a:p>
        </p:txBody>
      </p:sp>
      <p:sp>
        <p:nvSpPr>
          <p:cNvPr id="5" name="Text Placeholder 4"/>
          <p:cNvSpPr>
            <a:spLocks noGrp="1"/>
          </p:cNvSpPr>
          <p:nvPr>
            <p:ph type="body" idx="1"/>
          </p:nvPr>
        </p:nvSpPr>
        <p:spPr/>
        <p:txBody>
          <a:bodyPr/>
          <a:lstStyle/>
          <a:p>
            <a:pPr algn="ctr"/>
            <a:r>
              <a:rPr lang="en-GB" dirty="0"/>
              <a:t>Male </a:t>
            </a:r>
          </a:p>
        </p:txBody>
      </p:sp>
      <p:pic>
        <p:nvPicPr>
          <p:cNvPr id="10" name="Content Placeholder 9" descr="5770802.jpg"/>
          <p:cNvPicPr>
            <a:picLocks noGrp="1" noChangeAspect="1"/>
          </p:cNvPicPr>
          <p:nvPr>
            <p:ph sz="half" idx="2"/>
          </p:nvPr>
        </p:nvPicPr>
        <p:blipFill>
          <a:blip r:embed="rId2" cstate="print"/>
          <a:stretch>
            <a:fillRect/>
          </a:stretch>
        </p:blipFill>
        <p:spPr>
          <a:xfrm>
            <a:off x="1142976" y="2500306"/>
            <a:ext cx="2877836" cy="3076765"/>
          </a:xfrm>
        </p:spPr>
      </p:pic>
      <p:sp>
        <p:nvSpPr>
          <p:cNvPr id="7" name="Text Placeholder 6"/>
          <p:cNvSpPr>
            <a:spLocks noGrp="1"/>
          </p:cNvSpPr>
          <p:nvPr>
            <p:ph type="body" sz="quarter" idx="3"/>
          </p:nvPr>
        </p:nvSpPr>
        <p:spPr/>
        <p:txBody>
          <a:bodyPr/>
          <a:lstStyle/>
          <a:p>
            <a:pPr algn="ctr"/>
            <a:r>
              <a:rPr lang="en-GB" dirty="0"/>
              <a:t>Female </a:t>
            </a:r>
          </a:p>
        </p:txBody>
      </p:sp>
      <p:pic>
        <p:nvPicPr>
          <p:cNvPr id="9" name="Content Placeholder 7" descr="alegria_pachamama.jpg"/>
          <p:cNvPicPr>
            <a:picLocks noGrp="1" noChangeAspect="1"/>
          </p:cNvPicPr>
          <p:nvPr>
            <p:ph sz="quarter" idx="4"/>
          </p:nvPr>
        </p:nvPicPr>
        <p:blipFill>
          <a:blip r:embed="rId3" cstate="print"/>
          <a:stretch>
            <a:fillRect/>
          </a:stretch>
        </p:blipFill>
        <p:spPr>
          <a:xfrm>
            <a:off x="5446712" y="2574703"/>
            <a:ext cx="2438400" cy="3151632"/>
          </a:xfr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Goddess and other female figures </a:t>
            </a:r>
          </a:p>
        </p:txBody>
      </p:sp>
      <p:pic>
        <p:nvPicPr>
          <p:cNvPr id="10" name="Content Placeholder 9" descr="yemaya3.jpg"/>
          <p:cNvPicPr>
            <a:picLocks noGrp="1" noChangeAspect="1"/>
          </p:cNvPicPr>
          <p:nvPr>
            <p:ph sz="half" idx="2"/>
          </p:nvPr>
        </p:nvPicPr>
        <p:blipFill>
          <a:blip r:embed="rId2" cstate="print"/>
          <a:stretch>
            <a:fillRect/>
          </a:stretch>
        </p:blipFill>
        <p:spPr>
          <a:xfrm>
            <a:off x="5076056" y="1417638"/>
            <a:ext cx="2865708" cy="3643338"/>
          </a:xfrm>
        </p:spPr>
      </p:pic>
      <p:sp>
        <p:nvSpPr>
          <p:cNvPr id="11" name="Content Placeholder 10"/>
          <p:cNvSpPr>
            <a:spLocks noGrp="1"/>
          </p:cNvSpPr>
          <p:nvPr>
            <p:ph sz="half" idx="1"/>
          </p:nvPr>
        </p:nvSpPr>
        <p:spPr/>
        <p:txBody>
          <a:bodyPr/>
          <a:lstStyle/>
          <a:p>
            <a:r>
              <a:rPr lang="en-GB" dirty="0"/>
              <a:t>Mother figure </a:t>
            </a:r>
          </a:p>
          <a:p>
            <a:pPr lvl="1"/>
            <a:r>
              <a:rPr lang="en-GB" dirty="0"/>
              <a:t>or mother archetype in Jungian terms</a:t>
            </a:r>
          </a:p>
          <a:p>
            <a:r>
              <a:rPr lang="en-GB" dirty="0"/>
              <a:t>Importance for fertility and procreation </a:t>
            </a:r>
          </a:p>
          <a:p>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Religious leaders such as shamans  </a:t>
            </a:r>
          </a:p>
        </p:txBody>
      </p:sp>
      <p:pic>
        <p:nvPicPr>
          <p:cNvPr id="4" name="Content Placeholder 3" descr="shamans.jpg"/>
          <p:cNvPicPr>
            <a:picLocks noGrp="1" noChangeAspect="1"/>
          </p:cNvPicPr>
          <p:nvPr>
            <p:ph idx="1"/>
          </p:nvPr>
        </p:nvPicPr>
        <p:blipFill>
          <a:blip r:embed="rId2" cstate="print"/>
          <a:stretch>
            <a:fillRect/>
          </a:stretch>
        </p:blipFill>
        <p:spPr>
          <a:xfrm>
            <a:off x="2339752" y="2204864"/>
            <a:ext cx="4206240" cy="2194560"/>
          </a:xfr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Role of shamans </a:t>
            </a:r>
          </a:p>
        </p:txBody>
      </p:sp>
      <p:sp>
        <p:nvSpPr>
          <p:cNvPr id="3" name="Content Placeholder 2"/>
          <p:cNvSpPr>
            <a:spLocks noGrp="1"/>
          </p:cNvSpPr>
          <p:nvPr>
            <p:ph idx="1"/>
          </p:nvPr>
        </p:nvSpPr>
        <p:spPr/>
        <p:txBody>
          <a:bodyPr/>
          <a:lstStyle/>
          <a:p>
            <a:r>
              <a:rPr lang="en-GB" dirty="0"/>
              <a:t>Mediator between human community and supernatural entities (e.g. Gods, spirits, ancestors) </a:t>
            </a:r>
          </a:p>
          <a:p>
            <a:pPr lvl="1"/>
            <a:r>
              <a:rPr lang="en-GB" dirty="0"/>
              <a:t>To perform rituals for community </a:t>
            </a:r>
          </a:p>
          <a:p>
            <a:pPr lvl="1"/>
            <a:r>
              <a:rPr lang="en-GB" dirty="0"/>
              <a:t>To ask supernatural entities for guidance in specific problems </a:t>
            </a:r>
          </a:p>
          <a:p>
            <a:pPr lvl="2"/>
            <a:r>
              <a:rPr lang="en-GB" dirty="0"/>
              <a:t>Divination (oracle)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Modern shaman in China </a:t>
            </a:r>
          </a:p>
        </p:txBody>
      </p:sp>
      <p:sp>
        <p:nvSpPr>
          <p:cNvPr id="3" name="Content Placeholder 2"/>
          <p:cNvSpPr>
            <a:spLocks noGrp="1"/>
          </p:cNvSpPr>
          <p:nvPr>
            <p:ph idx="1"/>
          </p:nvPr>
        </p:nvSpPr>
        <p:spPr/>
        <p:txBody>
          <a:bodyPr/>
          <a:lstStyle/>
          <a:p>
            <a:r>
              <a:rPr lang="en-GB" dirty="0">
                <a:hlinkClick r:id="rId2"/>
              </a:rPr>
              <a:t>Link to article and clip in the Guardian </a:t>
            </a:r>
            <a:endParaRPr lang="en-GB" dirty="0"/>
          </a:p>
          <a:p>
            <a:pPr lvl="1"/>
            <a:r>
              <a:rPr lang="en-GB" dirty="0"/>
              <a:t>App. 3 minutes about a Mongolian shaman in modern china, performing a ritual for community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Rituals </a:t>
            </a:r>
          </a:p>
        </p:txBody>
      </p:sp>
      <p:pic>
        <p:nvPicPr>
          <p:cNvPr id="9" name="Content Placeholder 8" descr="santeria-is-cubas-new-favorite-religion-article-body-image-1398099407.jpg"/>
          <p:cNvPicPr>
            <a:picLocks noGrp="1" noChangeAspect="1"/>
          </p:cNvPicPr>
          <p:nvPr>
            <p:ph idx="1"/>
          </p:nvPr>
        </p:nvPicPr>
        <p:blipFill>
          <a:blip r:embed="rId2" cstate="print"/>
          <a:stretch>
            <a:fillRect/>
          </a:stretch>
        </p:blipFill>
        <p:spPr>
          <a:xfrm>
            <a:off x="1259632" y="1268760"/>
            <a:ext cx="6181426" cy="4114800"/>
          </a:xfr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Function of rituals </a:t>
            </a:r>
          </a:p>
        </p:txBody>
      </p:sp>
      <p:sp>
        <p:nvSpPr>
          <p:cNvPr id="3" name="Content Placeholder 2"/>
          <p:cNvSpPr>
            <a:spLocks noGrp="1"/>
          </p:cNvSpPr>
          <p:nvPr>
            <p:ph idx="1"/>
          </p:nvPr>
        </p:nvSpPr>
        <p:spPr/>
        <p:txBody>
          <a:bodyPr/>
          <a:lstStyle/>
          <a:p>
            <a:r>
              <a:rPr lang="en-GB" dirty="0"/>
              <a:t>To strengthen the bound between human and superhuman </a:t>
            </a:r>
          </a:p>
          <a:p>
            <a:pPr lvl="1"/>
            <a:r>
              <a:rPr lang="en-GB" dirty="0"/>
              <a:t>Examples: praying, thanksgiving, blessing</a:t>
            </a:r>
          </a:p>
          <a:p>
            <a:r>
              <a:rPr lang="en-GB" dirty="0"/>
              <a:t>But also to bind people together (in Durkheim’s terms)</a:t>
            </a:r>
          </a:p>
          <a:p>
            <a:pPr lvl="1"/>
            <a:r>
              <a:rPr lang="en-GB" dirty="0"/>
              <a:t>Examples: naming ceremony (baptism), initiation, wedding, funerals </a:t>
            </a:r>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New rituals </a:t>
            </a:r>
          </a:p>
        </p:txBody>
      </p:sp>
      <p:pic>
        <p:nvPicPr>
          <p:cNvPr id="4" name="Content Placeholder 5" descr="Stonehenge solstice 2013.jpg"/>
          <p:cNvPicPr>
            <a:picLocks noGrp="1" noChangeAspect="1"/>
          </p:cNvPicPr>
          <p:nvPr>
            <p:ph idx="1"/>
          </p:nvPr>
        </p:nvPicPr>
        <p:blipFill>
          <a:blip r:embed="rId2" cstate="print"/>
          <a:stretch>
            <a:fillRect/>
          </a:stretch>
        </p:blipFill>
        <p:spPr>
          <a:xfrm>
            <a:off x="1475656" y="1556792"/>
            <a:ext cx="5943600" cy="3343275"/>
          </a:xfr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Family (ancestors) </a:t>
            </a:r>
          </a:p>
        </p:txBody>
      </p:sp>
      <p:sp>
        <p:nvSpPr>
          <p:cNvPr id="3" name="Content Placeholder 2"/>
          <p:cNvSpPr>
            <a:spLocks noGrp="1"/>
          </p:cNvSpPr>
          <p:nvPr>
            <p:ph idx="1"/>
          </p:nvPr>
        </p:nvSpPr>
        <p:spPr/>
        <p:txBody>
          <a:bodyPr/>
          <a:lstStyle/>
          <a:p>
            <a:r>
              <a:rPr lang="en-GB" dirty="0"/>
              <a:t>Strong link to local community</a:t>
            </a:r>
          </a:p>
          <a:p>
            <a:pPr lvl="1"/>
            <a:r>
              <a:rPr lang="en-GB" dirty="0"/>
              <a:t>Religion often linked to (blood) relatives </a:t>
            </a:r>
          </a:p>
          <a:p>
            <a:r>
              <a:rPr lang="en-GB" dirty="0"/>
              <a:t>Religion creates long-lasting link to deceased relatives </a:t>
            </a:r>
          </a:p>
          <a:p>
            <a:pPr lvl="1"/>
            <a:r>
              <a:rPr lang="en-GB" dirty="0"/>
              <a:t>Relatives become ancestors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Continuation of Ancestor worship </a:t>
            </a:r>
          </a:p>
        </p:txBody>
      </p:sp>
      <p:sp>
        <p:nvSpPr>
          <p:cNvPr id="3" name="Content Placeholder 2"/>
          <p:cNvSpPr>
            <a:spLocks noGrp="1"/>
          </p:cNvSpPr>
          <p:nvPr>
            <p:ph idx="1"/>
          </p:nvPr>
        </p:nvSpPr>
        <p:spPr/>
        <p:txBody>
          <a:bodyPr/>
          <a:lstStyle/>
          <a:p>
            <a:r>
              <a:rPr lang="en-GB" dirty="0">
                <a:hlinkClick r:id="rId2"/>
              </a:rPr>
              <a:t>Ancestor worship in Buddhism </a:t>
            </a:r>
            <a:endParaRPr lang="en-GB" dirty="0"/>
          </a:p>
          <a:p>
            <a:pPr lvl="1"/>
            <a:r>
              <a:rPr lang="en-GB" dirty="0"/>
              <a:t>Performed in China (1 minute YouTube clip)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Environment </a:t>
            </a:r>
          </a:p>
        </p:txBody>
      </p:sp>
      <p:sp>
        <p:nvSpPr>
          <p:cNvPr id="3" name="Content Placeholder 2"/>
          <p:cNvSpPr>
            <a:spLocks noGrp="1"/>
          </p:cNvSpPr>
          <p:nvPr>
            <p:ph idx="1"/>
          </p:nvPr>
        </p:nvSpPr>
        <p:spPr/>
        <p:txBody>
          <a:bodyPr>
            <a:normAutofit lnSpcReduction="10000"/>
          </a:bodyPr>
          <a:lstStyle/>
          <a:p>
            <a:r>
              <a:rPr lang="en-GB" dirty="0"/>
              <a:t>Concept of ‘Sacred land’</a:t>
            </a:r>
          </a:p>
          <a:p>
            <a:pPr lvl="1">
              <a:buNone/>
            </a:pPr>
            <a:r>
              <a:rPr lang="en-US" sz="2400" dirty="0"/>
              <a:t>“We don't own the land, the land owns us. The land is my mother, my mother is the land. Land is the starting point to where it all began. It's like picking up a piece of dirt and saying this is where I started and this is where I'll go. The land is our food, our culture, our spirit and identity.” S. Knight</a:t>
            </a:r>
            <a:r>
              <a:rPr lang="en-US" sz="2000" dirty="0"/>
              <a:t>  (from http://www.brigidine.qld.edu.au/library/pathfinders/re11_AboriginalSpirituality.htm) </a:t>
            </a:r>
          </a:p>
          <a:p>
            <a:r>
              <a:rPr lang="en-US" b="1" dirty="0"/>
              <a:t> </a:t>
            </a:r>
            <a:endParaRPr lang="en-US" dirty="0"/>
          </a:p>
          <a:p>
            <a:endParaRPr lang="en-GB" dirty="0"/>
          </a:p>
          <a:p>
            <a:endParaRPr lang="en-GB" dirty="0"/>
          </a:p>
          <a:p>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p:txBody>
          <a:bodyPr/>
          <a:lstStyle/>
          <a:p>
            <a:endParaRPr lang="en-GB" dirty="0"/>
          </a:p>
        </p:txBody>
      </p:sp>
      <p:sp>
        <p:nvSpPr>
          <p:cNvPr id="10" name="Content Placeholder 9"/>
          <p:cNvSpPr>
            <a:spLocks noGrp="1"/>
          </p:cNvSpPr>
          <p:nvPr>
            <p:ph sz="half" idx="1"/>
          </p:nvPr>
        </p:nvSpPr>
        <p:spPr>
          <a:xfrm>
            <a:off x="685800" y="1643050"/>
            <a:ext cx="3810000" cy="4452950"/>
          </a:xfrm>
        </p:spPr>
        <p:txBody>
          <a:bodyPr/>
          <a:lstStyle/>
          <a:p>
            <a:r>
              <a:rPr lang="en-GB" dirty="0"/>
              <a:t>Land represents link to ancestors and/or creation myth</a:t>
            </a:r>
          </a:p>
          <a:p>
            <a:r>
              <a:rPr lang="en-GB" dirty="0"/>
              <a:t>Prime example: dreamtime in Australia </a:t>
            </a:r>
          </a:p>
          <a:p>
            <a:r>
              <a:rPr lang="en-GB" dirty="0">
                <a:hlinkClick r:id="rId2"/>
              </a:rPr>
              <a:t>YouTube  link</a:t>
            </a:r>
            <a:r>
              <a:rPr lang="en-GB" dirty="0"/>
              <a:t> (app. 6 minutes) </a:t>
            </a:r>
          </a:p>
        </p:txBody>
      </p:sp>
      <p:pic>
        <p:nvPicPr>
          <p:cNvPr id="12" name="Picture 4" descr="imm033"/>
          <p:cNvPicPr>
            <a:picLocks noGrp="1" noChangeAspect="1" noChangeArrowheads="1"/>
          </p:cNvPicPr>
          <p:nvPr>
            <p:ph sz="half" idx="2"/>
          </p:nvPr>
        </p:nvPicPr>
        <p:blipFill>
          <a:blip r:embed="rId3" cstate="print"/>
          <a:srcRect/>
          <a:stretch>
            <a:fillRect/>
          </a:stretch>
        </p:blipFill>
        <p:spPr>
          <a:xfrm>
            <a:off x="4643438" y="2500306"/>
            <a:ext cx="3810000" cy="2498497"/>
          </a:xfrm>
        </p:spPr>
      </p:pic>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www.w3.org/XML/1998/namespace"/>
    <ds:schemaRef ds:uri="http://purl.org/dc/dcmitype/"/>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1359</TotalTime>
  <Words>359</Words>
  <Application>Microsoft Office PowerPoint</Application>
  <PresentationFormat>On-screen Show (4:3)</PresentationFormat>
  <Paragraphs>48</Paragraphs>
  <Slides>15</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Myriad Pro</vt:lpstr>
      <vt:lpstr>20140311PresentationUWTSDTemplate</vt:lpstr>
      <vt:lpstr>Living Ancestors and Talking Trees Indigenous Religions Today </vt:lpstr>
      <vt:lpstr>Common features </vt:lpstr>
      <vt:lpstr>Creation story </vt:lpstr>
      <vt:lpstr>Gender duality</vt:lpstr>
      <vt:lpstr>Goddess and other female figures </vt:lpstr>
      <vt:lpstr>Religious leaders such as shamans  </vt:lpstr>
      <vt:lpstr>Role of shamans </vt:lpstr>
      <vt:lpstr>Modern shaman in China </vt:lpstr>
      <vt:lpstr>Rituals </vt:lpstr>
      <vt:lpstr>Function of rituals </vt:lpstr>
      <vt:lpstr>New rituals </vt:lpstr>
      <vt:lpstr>Family (ancestors) </vt:lpstr>
      <vt:lpstr>Continuation of Ancestor worship </vt:lpstr>
      <vt:lpstr>Environment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Bettina Schmidt</cp:lastModifiedBy>
  <cp:revision>190</cp:revision>
  <cp:lastPrinted>2017-03-06T16:11:16Z</cp:lastPrinted>
  <dcterms:created xsi:type="dcterms:W3CDTF">2015-04-14T15:21:28Z</dcterms:created>
  <dcterms:modified xsi:type="dcterms:W3CDTF">2019-10-08T17:09:44Z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