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6859B-7907-C1C1-CA2C-77475BF914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758F90A-70CC-6941-4DDB-AF81FB954F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D4EA549-4A07-A6F0-55DE-B397A5592040}"/>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5" name="Footer Placeholder 4">
            <a:extLst>
              <a:ext uri="{FF2B5EF4-FFF2-40B4-BE49-F238E27FC236}">
                <a16:creationId xmlns:a16="http://schemas.microsoft.com/office/drawing/2014/main" id="{7E87D3A3-151C-6DBA-A1BF-B7992D495D7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E2DD98E-DFCC-79F9-B3D4-2A0BFF8E9688}"/>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2926378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0600-0E30-E727-0E81-5994BF4ACBD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290DB09-A483-2C75-3569-9635174C6F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17822A9-DBC1-B409-D58E-83040962ED52}"/>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5" name="Footer Placeholder 4">
            <a:extLst>
              <a:ext uri="{FF2B5EF4-FFF2-40B4-BE49-F238E27FC236}">
                <a16:creationId xmlns:a16="http://schemas.microsoft.com/office/drawing/2014/main" id="{A187FBD4-6C80-905D-8B93-3C1B924488D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7F419F8-2FA9-C203-F160-A7F6FFFE06D2}"/>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700184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D2D1D-8320-B0CF-50D6-FEF137F0FE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CB2A651-0759-9686-D13D-945E847782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E38775-9D53-13FE-D3CC-1EADF3248357}"/>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5" name="Footer Placeholder 4">
            <a:extLst>
              <a:ext uri="{FF2B5EF4-FFF2-40B4-BE49-F238E27FC236}">
                <a16:creationId xmlns:a16="http://schemas.microsoft.com/office/drawing/2014/main" id="{D1FBE954-95CE-4827-D917-A2F04628FF1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64F799A-491B-93A0-22D7-2896126B2028}"/>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295013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7192C-4BC0-440B-A017-495B3697589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38DB388-7E22-A93A-B38F-585F546116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183AEC8-A496-87E7-6149-71463A388A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E0E3B3A-799C-2A37-5665-0656B5457122}"/>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6" name="Footer Placeholder 5">
            <a:extLst>
              <a:ext uri="{FF2B5EF4-FFF2-40B4-BE49-F238E27FC236}">
                <a16:creationId xmlns:a16="http://schemas.microsoft.com/office/drawing/2014/main" id="{08E35A2B-00E2-2E89-8E43-8D43735DDD7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F37BCAF-AC56-6968-6652-C85B35C87689}"/>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157042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D79CE-EC96-72A9-D266-6F362C65455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FD34AB5-A966-3DAA-67F1-F4E745F28C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758B48-C4D8-553D-4A63-C12D3EF3A7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2A4366E1-FAED-8ED4-BC29-F14AC3D835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973B6F-46FB-4C27-B8B2-8719B84106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3D59EDC4-8973-BED5-6770-CA6DEFEC597D}"/>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8" name="Footer Placeholder 7">
            <a:extLst>
              <a:ext uri="{FF2B5EF4-FFF2-40B4-BE49-F238E27FC236}">
                <a16:creationId xmlns:a16="http://schemas.microsoft.com/office/drawing/2014/main" id="{2D5CA526-4CF8-C26B-3602-8275EF50535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0FD8BF6-7F0F-3B76-257B-2E8A2FAB7AAD}"/>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4117501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B99AB-DCDE-4688-5188-95409B81D08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5AF6E955-2FC3-1FD0-D86B-2DA100062A03}"/>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4" name="Footer Placeholder 3">
            <a:extLst>
              <a:ext uri="{FF2B5EF4-FFF2-40B4-BE49-F238E27FC236}">
                <a16:creationId xmlns:a16="http://schemas.microsoft.com/office/drawing/2014/main" id="{C3777F4C-2C60-9127-028C-41C987CD4D6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93A8DDF-7A8F-9818-DB66-B795BD420762}"/>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175187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D4168F-AB76-30AD-6D08-67673D1E6539}"/>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3" name="Footer Placeholder 2">
            <a:extLst>
              <a:ext uri="{FF2B5EF4-FFF2-40B4-BE49-F238E27FC236}">
                <a16:creationId xmlns:a16="http://schemas.microsoft.com/office/drawing/2014/main" id="{737D746B-111F-66C7-4640-B36708A3A92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871FF0C-0CB3-3E48-91B4-E78C8AF25B8A}"/>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1545255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A9682-371D-4232-30CB-5FCDEEC4D0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4709F3A-AFB3-7083-D1FB-7D2A9DC664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4974489-9C03-0621-1B31-8F147EC9D1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91D72A-FE71-EE92-9D1B-253F1E1136BE}"/>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6" name="Footer Placeholder 5">
            <a:extLst>
              <a:ext uri="{FF2B5EF4-FFF2-40B4-BE49-F238E27FC236}">
                <a16:creationId xmlns:a16="http://schemas.microsoft.com/office/drawing/2014/main" id="{A112D6DF-C42F-3CDD-B730-D34CDB4D2B2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6ACADC8-2A84-77D9-520F-49133D19B95A}"/>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056382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C47EB-4287-A711-9792-BD50FD67E0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AEA9B8B-8F99-0CE6-5829-9B68E4AEDF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E9A9CBC-C80F-4F92-D931-0450CD63ED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1FFF6C-9CFB-1FD8-D598-0F79585EA99C}"/>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6" name="Footer Placeholder 5">
            <a:extLst>
              <a:ext uri="{FF2B5EF4-FFF2-40B4-BE49-F238E27FC236}">
                <a16:creationId xmlns:a16="http://schemas.microsoft.com/office/drawing/2014/main" id="{22DF5AAB-7B81-AA5D-3920-A0C00886643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F0CEACF-1E96-5E0D-09F9-4C9CA869290C}"/>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1647518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00CDB-36F0-188E-E09C-B78D9F730C0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03C785D-1E7C-23FD-1B1F-FDAE3AC002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9DC74B8-0D59-67F5-AF1A-3307796CCBB1}"/>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5" name="Footer Placeholder 4">
            <a:extLst>
              <a:ext uri="{FF2B5EF4-FFF2-40B4-BE49-F238E27FC236}">
                <a16:creationId xmlns:a16="http://schemas.microsoft.com/office/drawing/2014/main" id="{CF28EDF2-28FF-2E7E-0A34-1AD91A951F3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F3679D9-6227-F82E-04A6-D06543D69601}"/>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866905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1C8A1F-4BB4-814E-0C03-D8488558E7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C1C7565-7CC7-6129-90A2-1030DF097B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B1D72B3-0DD3-3D17-AA59-2F27E81BDC2F}"/>
              </a:ext>
            </a:extLst>
          </p:cNvPr>
          <p:cNvSpPr>
            <a:spLocks noGrp="1"/>
          </p:cNvSpPr>
          <p:nvPr>
            <p:ph type="dt" sz="half" idx="10"/>
          </p:nvPr>
        </p:nvSpPr>
        <p:spPr/>
        <p:txBody>
          <a:bodyPr/>
          <a:lstStyle/>
          <a:p>
            <a:fld id="{D7914096-F575-4ED0-BC68-85251A14640E}" type="datetimeFigureOut">
              <a:rPr lang="en-IN" smtClean="0"/>
              <a:t>24-07-2026</a:t>
            </a:fld>
            <a:endParaRPr lang="en-IN"/>
          </a:p>
        </p:txBody>
      </p:sp>
      <p:sp>
        <p:nvSpPr>
          <p:cNvPr id="5" name="Footer Placeholder 4">
            <a:extLst>
              <a:ext uri="{FF2B5EF4-FFF2-40B4-BE49-F238E27FC236}">
                <a16:creationId xmlns:a16="http://schemas.microsoft.com/office/drawing/2014/main" id="{B9B30DF4-FA17-2E91-73BC-88A6657339A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CE8756C-092A-F033-733E-DD57D0F1D4E8}"/>
              </a:ext>
            </a:extLst>
          </p:cNvPr>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982308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73E7EA-A526-7338-45AE-7B4FCE959D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291202F-EB5F-8B16-72E8-1F798305D2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DA6C48D-8644-B2C9-24C6-70E47CDB3D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14096-F575-4ED0-BC68-85251A14640E}" type="datetimeFigureOut">
              <a:rPr lang="en-IN" smtClean="0"/>
              <a:t>24-07-2026</a:t>
            </a:fld>
            <a:endParaRPr lang="en-IN"/>
          </a:p>
        </p:txBody>
      </p:sp>
      <p:sp>
        <p:nvSpPr>
          <p:cNvPr id="5" name="Footer Placeholder 4">
            <a:extLst>
              <a:ext uri="{FF2B5EF4-FFF2-40B4-BE49-F238E27FC236}">
                <a16:creationId xmlns:a16="http://schemas.microsoft.com/office/drawing/2014/main" id="{4EF7660E-1ADE-DD8B-4936-24F02C3B2D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9953811-384F-A595-DD89-1D16017BFA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ECCBA3-5900-4923-BA6B-FC6B7181D05D}" type="slidenum">
              <a:rPr lang="en-IN" smtClean="0"/>
              <a:t>‹#›</a:t>
            </a:fld>
            <a:endParaRPr lang="en-IN"/>
          </a:p>
        </p:txBody>
      </p:sp>
    </p:spTree>
    <p:extLst>
      <p:ext uri="{BB962C8B-B14F-4D97-AF65-F5344CB8AC3E}">
        <p14:creationId xmlns:p14="http://schemas.microsoft.com/office/powerpoint/2010/main" val="2894525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academic.oup.com/ckj/article-pdf/16/11/1878/52691921/sfad168.pdf" TargetMode="External"/><Relationship Id="rId13" Type="http://schemas.openxmlformats.org/officeDocument/2006/relationships/hyperlink" Target="https://www.tandfonline.com/doi/pdf/10.1080/19490976.2022.2138672" TargetMode="External"/><Relationship Id="rId18" Type="http://schemas.openxmlformats.org/officeDocument/2006/relationships/hyperlink" Target="https://www.england.nhs.uk/long-term-plan/" TargetMode="External"/><Relationship Id="rId26" Type="http://schemas.openxmlformats.org/officeDocument/2006/relationships/hyperlink" Target="https://papers.ssrn.com/sol3/Delivery.cfm?abstractid=4986338" TargetMode="External"/><Relationship Id="rId3" Type="http://schemas.openxmlformats.org/officeDocument/2006/relationships/image" Target="../media/image2.png"/><Relationship Id="rId21" Type="http://schemas.openxmlformats.org/officeDocument/2006/relationships/hyperlink" Target="https://link.springer.com/content/pdf/10.1186/s13063-021-05466-4.pdf" TargetMode="External"/><Relationship Id="rId7" Type="http://schemas.openxmlformats.org/officeDocument/2006/relationships/image" Target="../media/image6.png"/><Relationship Id="rId12" Type="http://schemas.openxmlformats.org/officeDocument/2006/relationships/hyperlink" Target="https://www.frontiersin.org/journals/digital-health/articles/10.3389/fdgth.2025.1508686/pdf" TargetMode="External"/><Relationship Id="rId17" Type="http://schemas.openxmlformats.org/officeDocument/2006/relationships/hyperlink" Target="https://pmc.ncbi.nlm.nih.gov/articles/PMC13064571/" TargetMode="External"/><Relationship Id="rId25" Type="http://schemas.openxmlformats.org/officeDocument/2006/relationships/hyperlink" Target="https://link.springer.com/content/pdf/10.1186/s12889-021-11019-w.pdf" TargetMode="External"/><Relationship Id="rId2" Type="http://schemas.openxmlformats.org/officeDocument/2006/relationships/image" Target="../media/image1.png"/><Relationship Id="rId16" Type="http://schemas.openxmlformats.org/officeDocument/2006/relationships/hyperlink" Target="https://doi.org/10.1016/j.gande.2025.05.002" TargetMode="External"/><Relationship Id="rId20" Type="http://schemas.openxmlformats.org/officeDocument/2006/relationships/hyperlink" Target="https://pmc.ncbi.nlm.nih.gov/articles/PMC5001845/" TargetMode="External"/><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hyperlink" Target="https://doi.org/10.1016/j.tips.2020.09.014" TargetMode="External"/><Relationship Id="rId24" Type="http://schemas.openxmlformats.org/officeDocument/2006/relationships/hyperlink" Target="https://www.universityofgalway.ie/hprc/welcome/healthpromotionvalues/" TargetMode="External"/><Relationship Id="rId5" Type="http://schemas.openxmlformats.org/officeDocument/2006/relationships/image" Target="../media/image4.png"/><Relationship Id="rId15" Type="http://schemas.openxmlformats.org/officeDocument/2006/relationships/hyperlink" Target="https://www.researchgate.net/figure/The-COM-B-system-a-framework-for-understanding-behaviour_fig1_51070630" TargetMode="External"/><Relationship Id="rId23" Type="http://schemas.openxmlformats.org/officeDocument/2006/relationships/hyperlink" Target="https://link.springer.com/content/pdf/10.1186/s13731-024-00380-w.pdf" TargetMode="External"/><Relationship Id="rId10" Type="http://schemas.openxmlformats.org/officeDocument/2006/relationships/hyperlink" Target="https://www.gastroenterologyadvisor.com/features/cbt-and-hypnotherapy-for-treatment-of-ibs/" TargetMode="External"/><Relationship Id="rId19" Type="http://schemas.openxmlformats.org/officeDocument/2006/relationships/hyperlink" Target="https://www.ncbi.nlm.nih.gov/books/NBK534810/" TargetMode="External"/><Relationship Id="rId4" Type="http://schemas.openxmlformats.org/officeDocument/2006/relationships/image" Target="../media/image3.png"/><Relationship Id="rId9" Type="http://schemas.openxmlformats.org/officeDocument/2006/relationships/hyperlink" Target="https://www.jmir.org/2021/11/e26931/" TargetMode="External"/><Relationship Id="rId14" Type="http://schemas.openxmlformats.org/officeDocument/2006/relationships/hyperlink" Target="https://www.mdpi.com/1660-4601/18/4/1543" TargetMode="External"/><Relationship Id="rId22" Type="http://schemas.openxmlformats.org/officeDocument/2006/relationships/hyperlink" Target="https://pmc.ncbi.nlm.nih.gov/articles/PMC8138359/" TargetMode="External"/><Relationship Id="rId27" Type="http://schemas.openxmlformats.org/officeDocument/2006/relationships/hyperlink" Target="https://www.mdpi.com/2072-6643/17/3/5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BFF4EF-765B-4C0F-2E49-39D4F9651C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4540" y="126968"/>
            <a:ext cx="2683221" cy="85318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Rectangle 7">
            <a:extLst>
              <a:ext uri="{FF2B5EF4-FFF2-40B4-BE49-F238E27FC236}">
                <a16:creationId xmlns:a16="http://schemas.microsoft.com/office/drawing/2014/main" id="{9DE862B3-939A-6662-812D-6AF7F3332AE2}"/>
              </a:ext>
            </a:extLst>
          </p:cNvPr>
          <p:cNvSpPr/>
          <p:nvPr/>
        </p:nvSpPr>
        <p:spPr>
          <a:xfrm>
            <a:off x="-176" y="47998"/>
            <a:ext cx="9252156" cy="74229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sz="600" b="1" dirty="0">
                <a:solidFill>
                  <a:schemeClr val="tx1"/>
                </a:solidFill>
                <a:latin typeface="Times New Roman" panose="02020603050405020304" pitchFamily="18" charset="0"/>
                <a:cs typeface="Times New Roman" panose="02020603050405020304" pitchFamily="18" charset="0"/>
              </a:rPr>
              <a:t>Programme: </a:t>
            </a:r>
            <a:r>
              <a:rPr lang="en-GB" sz="6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MSc Public Health and Social Care in Practice</a:t>
            </a:r>
          </a:p>
          <a:p>
            <a:r>
              <a:rPr lang="en-GB" sz="600" b="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Module: </a:t>
            </a:r>
            <a:r>
              <a:rPr lang="en-GB" sz="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Population Health and Digital Health Promotion</a:t>
            </a:r>
          </a:p>
          <a:p>
            <a:r>
              <a:rPr lang="en-GB" sz="600" b="1"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Module code: LCHS7009</a:t>
            </a:r>
          </a:p>
          <a:p>
            <a:r>
              <a:rPr lang="en-GB" sz="600" b="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Lecturer: </a:t>
            </a:r>
            <a:r>
              <a:rPr lang="en-GB" sz="6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Diola Bijlhout` Dr Ping Wu</a:t>
            </a:r>
          </a:p>
          <a:p>
            <a:r>
              <a:rPr lang="en-GB" sz="600" b="1"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Assignment Title: Component 2 Poster</a:t>
            </a:r>
          </a:p>
          <a:p>
            <a:r>
              <a:rPr lang="en-GB" sz="6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Student Name: </a:t>
            </a:r>
            <a:r>
              <a:rPr lang="en-GB" sz="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Vignesh Kalsariya</a:t>
            </a:r>
          </a:p>
          <a:p>
            <a:r>
              <a:rPr lang="en-GB" sz="600" b="1"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Student ID: </a:t>
            </a:r>
            <a:r>
              <a:rPr lang="en-GB" sz="600" b="1" dirty="0">
                <a:solidFill>
                  <a:schemeClr val="tx1"/>
                </a:solidFill>
                <a:latin typeface="Times New Roman" panose="02020603050405020304" pitchFamily="18" charset="0"/>
                <a:cs typeface="Times New Roman" panose="02020603050405020304" pitchFamily="18" charset="0"/>
              </a:rPr>
              <a:t>2525353</a:t>
            </a:r>
            <a:endParaRPr lang="en-IN" sz="6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0" name="Content Placeholder 19">
            <a:extLst>
              <a:ext uri="{FF2B5EF4-FFF2-40B4-BE49-F238E27FC236}">
                <a16:creationId xmlns:a16="http://schemas.microsoft.com/office/drawing/2014/main" id="{D425A51E-30EF-FF97-61C8-E255F8124F78}"/>
              </a:ext>
            </a:extLst>
          </p:cNvPr>
          <p:cNvSpPr>
            <a:spLocks noGrp="1"/>
          </p:cNvSpPr>
          <p:nvPr>
            <p:ph idx="1"/>
          </p:nvPr>
        </p:nvSpPr>
        <p:spPr>
          <a:xfrm>
            <a:off x="63343" y="2418333"/>
            <a:ext cx="3543020" cy="285937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Autofit/>
          </a:bodyPr>
          <a:lstStyle/>
          <a:p>
            <a:pPr marL="0" indent="0" algn="just">
              <a:buNone/>
            </a:pPr>
            <a:r>
              <a:rPr lang="en-GB" sz="600" b="1" dirty="0">
                <a:solidFill>
                  <a:schemeClr val="tx1"/>
                </a:solidFill>
                <a:latin typeface="Times New Roman" panose="02020603050405020304" pitchFamily="18" charset="0"/>
                <a:cs typeface="Times New Roman" panose="02020603050405020304" pitchFamily="18" charset="0"/>
              </a:rPr>
              <a:t>Background </a:t>
            </a:r>
            <a:endParaRPr lang="en-IN" sz="600" b="1"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b="1" i="1" dirty="0">
                <a:solidFill>
                  <a:schemeClr val="tx1"/>
                </a:solidFill>
                <a:latin typeface="Times New Roman" panose="02020603050405020304" pitchFamily="18" charset="0"/>
                <a:cs typeface="Times New Roman" panose="02020603050405020304" pitchFamily="18" charset="0"/>
              </a:rPr>
              <a:t>Public Health Problem</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dirty="0">
                <a:solidFill>
                  <a:schemeClr val="tx1"/>
                </a:solidFill>
                <a:latin typeface="Times New Roman" panose="02020603050405020304" pitchFamily="18" charset="0"/>
                <a:cs typeface="Times New Roman" panose="02020603050405020304" pitchFamily="18" charset="0"/>
              </a:rPr>
              <a:t>Irritable bowel syndrome (IBS) is a chronic disorder of gut-brain interaction (DGBI), which is characterised by recurrent abdominal pain, bloating and altered bowel habits, such as diarrhoea, constipation or mixed bowel patterns (NIH, 2025). It is one of the most common functional gastrointestinal disorders worldwide. Currently, it affects around 11.2% of the global population, while an estimated 10-20% of people in the UK are experiencing IBS symptoms (NIH, 2026). </a:t>
            </a:r>
            <a:r>
              <a:rPr lang="en-IN" sz="600" dirty="0">
                <a:solidFill>
                  <a:schemeClr val="tx1"/>
                </a:solidFill>
                <a:latin typeface="Times New Roman" panose="02020603050405020304" pitchFamily="18" charset="0"/>
                <a:cs typeface="Times New Roman" panose="02020603050405020304" pitchFamily="18" charset="0"/>
              </a:rPr>
              <a:t> The UK Government’s 10-year Health Plan has prioritised prevention, self-management and the expansion of digital healthcare through the NHS app (NHS England, 2026). However, the current initiative does not provide condition-specific and AI-integrated personalised monitoring, indicating a requirement for new intervention.</a:t>
            </a:r>
            <a:r>
              <a:rPr lang="en-GB" sz="600" dirty="0">
                <a:solidFill>
                  <a:schemeClr val="tx1"/>
                </a:solidFill>
                <a:latin typeface="Times New Roman" panose="02020603050405020304" pitchFamily="18" charset="0"/>
                <a:cs typeface="Times New Roman" panose="02020603050405020304" pitchFamily="18" charset="0"/>
              </a:rPr>
              <a:t> Along with that, psychological comorbidities, especially anxiety and depression, are highly prevalent among people with IBS, as there is a significant requirement for holistic and accessible health promotion interventions (NIH, 2025). </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b="1" i="1" dirty="0">
                <a:solidFill>
                  <a:schemeClr val="tx1"/>
                </a:solidFill>
                <a:latin typeface="Times New Roman" panose="02020603050405020304" pitchFamily="18" charset="0"/>
                <a:cs typeface="Times New Roman" panose="02020603050405020304" pitchFamily="18" charset="0"/>
              </a:rPr>
              <a:t>Previous Digital and Non-Digital Interventions</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dirty="0">
                <a:solidFill>
                  <a:schemeClr val="tx1"/>
                </a:solidFill>
                <a:latin typeface="Times New Roman" panose="02020603050405020304" pitchFamily="18" charset="0"/>
                <a:cs typeface="Times New Roman" panose="02020603050405020304" pitchFamily="18" charset="0"/>
              </a:rPr>
              <a:t>Non-digital IBS management interventions include hydration and meal habits, acupuncture, dietary changes, psychological interventions, gut-related hypnotherapy and cognitive behavioural therapy (CBT). Additionally, digital innovations, such as app-based therapies, including Mahana IBS, have provided evidence-based self-management through behavioural coaching, symptom monitoring and remote CBT for improving accessibility for patients with limited access (Chey, 2021). However, these interventions mostly depend on sustained patient management, leading to limited customised psychological monitoring. </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b="1" i="1" dirty="0">
                <a:solidFill>
                  <a:schemeClr val="tx1"/>
                </a:solidFill>
                <a:latin typeface="Times New Roman" panose="02020603050405020304" pitchFamily="18" charset="0"/>
                <a:cs typeface="Times New Roman" panose="02020603050405020304" pitchFamily="18" charset="0"/>
              </a:rPr>
              <a:t>Chosen Digital Health Intervention</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dirty="0">
                <a:solidFill>
                  <a:schemeClr val="tx1"/>
                </a:solidFill>
                <a:latin typeface="Times New Roman" panose="02020603050405020304" pitchFamily="18" charset="0"/>
                <a:cs typeface="Times New Roman" panose="02020603050405020304" pitchFamily="18" charset="0"/>
              </a:rPr>
              <a:t>For addressing these limitations,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has been proposed as an AI-integrated, wearable biosensor, enabled with a digital coaching platform in component 1. The system will continuously monitor abdominal electrical activity, detect stress-related hypersensitivity and provide customised feedback and behavioural guidance for preventing an increase in symptoms and promoting long-term self-management of IBS (Ramadi et al., 2020). </a:t>
            </a:r>
            <a:endParaRPr lang="en-IN" sz="600" dirty="0">
              <a:solidFill>
                <a:schemeClr val="tx1"/>
              </a:solidFill>
              <a:latin typeface="Times New Roman" panose="02020603050405020304" pitchFamily="18" charset="0"/>
              <a:cs typeface="Times New Roman" panose="02020603050405020304" pitchFamily="18" charset="0"/>
            </a:endParaRPr>
          </a:p>
        </p:txBody>
      </p:sp>
      <p:pic>
        <p:nvPicPr>
          <p:cNvPr id="26" name="image2.png">
            <a:extLst>
              <a:ext uri="{FF2B5EF4-FFF2-40B4-BE49-F238E27FC236}">
                <a16:creationId xmlns:a16="http://schemas.microsoft.com/office/drawing/2014/main" id="{B44725EC-FFEA-A6B4-049C-48663C2F285D}"/>
              </a:ext>
            </a:extLst>
          </p:cNvPr>
          <p:cNvPicPr/>
          <p:nvPr/>
        </p:nvPicPr>
        <p:blipFill>
          <a:blip r:embed="rId3"/>
          <a:stretch>
            <a:fillRect/>
          </a:stretch>
        </p:blipFill>
        <p:spPr>
          <a:xfrm>
            <a:off x="63341" y="1223583"/>
            <a:ext cx="1889365" cy="930712"/>
          </a:xfrm>
          <a:prstGeom prst="rect">
            <a:avLst/>
          </a:prstGeom>
          <a:ln/>
        </p:spPr>
        <p:style>
          <a:lnRef idx="2">
            <a:schemeClr val="dk1"/>
          </a:lnRef>
          <a:fillRef idx="1">
            <a:schemeClr val="lt1"/>
          </a:fillRef>
          <a:effectRef idx="0">
            <a:schemeClr val="dk1"/>
          </a:effectRef>
          <a:fontRef idx="minor">
            <a:schemeClr val="dk1"/>
          </a:fontRef>
        </p:style>
      </p:pic>
      <p:sp>
        <p:nvSpPr>
          <p:cNvPr id="28" name="TextBox 27">
            <a:extLst>
              <a:ext uri="{FF2B5EF4-FFF2-40B4-BE49-F238E27FC236}">
                <a16:creationId xmlns:a16="http://schemas.microsoft.com/office/drawing/2014/main" id="{ED2946AA-A8CD-2A66-41F0-11EC1A0F0153}"/>
              </a:ext>
            </a:extLst>
          </p:cNvPr>
          <p:cNvSpPr txBox="1"/>
          <p:nvPr/>
        </p:nvSpPr>
        <p:spPr>
          <a:xfrm>
            <a:off x="265438" y="2122102"/>
            <a:ext cx="1473631" cy="309252"/>
          </a:xfrm>
          <a:prstGeom prst="rect">
            <a:avLst/>
          </a:prstGeom>
          <a:noFill/>
        </p:spPr>
        <p:txBody>
          <a:bodyPr wrap="square">
            <a:spAutoFit/>
          </a:bodyPr>
          <a:lstStyle/>
          <a:p>
            <a:pPr algn="ctr">
              <a:lnSpc>
                <a:spcPct val="150000"/>
              </a:lnSpc>
              <a:buNone/>
            </a:pPr>
            <a:r>
              <a:rPr lang="en-GB" sz="500" b="1" dirty="0">
                <a:effectLst/>
                <a:latin typeface="Times New Roman" panose="02020603050405020304" pitchFamily="18" charset="0"/>
                <a:ea typeface="Times New Roman" panose="02020603050405020304" pitchFamily="18" charset="0"/>
              </a:rPr>
              <a:t>Figure 1: Prevalence of IBS in the UK</a:t>
            </a:r>
            <a:endParaRPr lang="en-IN" sz="500" dirty="0">
              <a:effectLst/>
              <a:latin typeface="Arial" panose="020B0604020202020204" pitchFamily="34" charset="0"/>
              <a:ea typeface="Arial" panose="020B0604020202020204" pitchFamily="34" charset="0"/>
            </a:endParaRPr>
          </a:p>
          <a:p>
            <a:pPr algn="ctr">
              <a:lnSpc>
                <a:spcPct val="150000"/>
              </a:lnSpc>
              <a:buNone/>
            </a:pPr>
            <a:r>
              <a:rPr lang="en-GB" sz="500" dirty="0">
                <a:effectLst/>
                <a:latin typeface="Times New Roman" panose="02020603050405020304" pitchFamily="18" charset="0"/>
                <a:ea typeface="Times New Roman" panose="02020603050405020304" pitchFamily="18" charset="0"/>
              </a:rPr>
              <a:t>(Source: NIH, 2026)</a:t>
            </a:r>
            <a:endParaRPr lang="en-IN" sz="500" dirty="0">
              <a:effectLst/>
              <a:latin typeface="Arial" panose="020B0604020202020204" pitchFamily="34" charset="0"/>
              <a:ea typeface="Arial" panose="020B0604020202020204" pitchFamily="34" charset="0"/>
            </a:endParaRPr>
          </a:p>
        </p:txBody>
      </p:sp>
      <p:pic>
        <p:nvPicPr>
          <p:cNvPr id="29" name="image9.png">
            <a:extLst>
              <a:ext uri="{FF2B5EF4-FFF2-40B4-BE49-F238E27FC236}">
                <a16:creationId xmlns:a16="http://schemas.microsoft.com/office/drawing/2014/main" id="{95BCFE61-FF2B-C3B5-C77C-32A8842D47ED}"/>
              </a:ext>
            </a:extLst>
          </p:cNvPr>
          <p:cNvPicPr/>
          <p:nvPr/>
        </p:nvPicPr>
        <p:blipFill>
          <a:blip r:embed="rId4"/>
          <a:stretch>
            <a:fillRect/>
          </a:stretch>
        </p:blipFill>
        <p:spPr>
          <a:xfrm>
            <a:off x="2111092" y="1223583"/>
            <a:ext cx="1495270" cy="930712"/>
          </a:xfrm>
          <a:prstGeom prst="rect">
            <a:avLst/>
          </a:prstGeom>
          <a:ln/>
        </p:spPr>
        <p:style>
          <a:lnRef idx="2">
            <a:schemeClr val="dk1"/>
          </a:lnRef>
          <a:fillRef idx="1">
            <a:schemeClr val="lt1"/>
          </a:fillRef>
          <a:effectRef idx="0">
            <a:schemeClr val="dk1"/>
          </a:effectRef>
          <a:fontRef idx="minor">
            <a:schemeClr val="dk1"/>
          </a:fontRef>
        </p:style>
      </p:pic>
      <p:sp>
        <p:nvSpPr>
          <p:cNvPr id="31" name="TextBox 30">
            <a:extLst>
              <a:ext uri="{FF2B5EF4-FFF2-40B4-BE49-F238E27FC236}">
                <a16:creationId xmlns:a16="http://schemas.microsoft.com/office/drawing/2014/main" id="{41C642CA-A3F2-D0A5-D2DB-66250EAA535A}"/>
              </a:ext>
            </a:extLst>
          </p:cNvPr>
          <p:cNvSpPr txBox="1"/>
          <p:nvPr/>
        </p:nvSpPr>
        <p:spPr>
          <a:xfrm>
            <a:off x="1952708" y="2122102"/>
            <a:ext cx="1653654" cy="309252"/>
          </a:xfrm>
          <a:prstGeom prst="rect">
            <a:avLst/>
          </a:prstGeom>
          <a:noFill/>
        </p:spPr>
        <p:txBody>
          <a:bodyPr wrap="square">
            <a:spAutoFit/>
          </a:bodyPr>
          <a:lstStyle/>
          <a:p>
            <a:pPr algn="ctr">
              <a:lnSpc>
                <a:spcPct val="150000"/>
              </a:lnSpc>
              <a:buNone/>
            </a:pPr>
            <a:r>
              <a:rPr lang="en-GB" sz="500" b="1" dirty="0">
                <a:effectLst/>
                <a:latin typeface="Times New Roman" panose="02020603050405020304" pitchFamily="18" charset="0"/>
                <a:ea typeface="Times New Roman" panose="02020603050405020304" pitchFamily="18" charset="0"/>
              </a:rPr>
              <a:t>Figure 2: Dietary changes for IBS </a:t>
            </a:r>
            <a:endParaRPr lang="en-IN" sz="500" dirty="0">
              <a:effectLst/>
              <a:latin typeface="Arial" panose="020B0604020202020204" pitchFamily="34" charset="0"/>
              <a:ea typeface="Arial" panose="020B0604020202020204" pitchFamily="34" charset="0"/>
            </a:endParaRPr>
          </a:p>
          <a:p>
            <a:pPr algn="ctr">
              <a:lnSpc>
                <a:spcPct val="150000"/>
              </a:lnSpc>
              <a:buNone/>
            </a:pPr>
            <a:r>
              <a:rPr lang="en-GB" sz="500" dirty="0">
                <a:effectLst/>
                <a:latin typeface="Times New Roman" panose="02020603050405020304" pitchFamily="18" charset="0"/>
                <a:ea typeface="Times New Roman" panose="02020603050405020304" pitchFamily="18" charset="0"/>
              </a:rPr>
              <a:t>(Source: Zhang and Su, 2025)</a:t>
            </a:r>
            <a:endParaRPr lang="en-IN" sz="500" dirty="0">
              <a:effectLst/>
              <a:latin typeface="Arial" panose="020B0604020202020204" pitchFamily="34" charset="0"/>
              <a:ea typeface="Arial" panose="020B0604020202020204" pitchFamily="34" charset="0"/>
            </a:endParaRPr>
          </a:p>
        </p:txBody>
      </p:sp>
      <p:pic>
        <p:nvPicPr>
          <p:cNvPr id="32" name="image10.png">
            <a:extLst>
              <a:ext uri="{FF2B5EF4-FFF2-40B4-BE49-F238E27FC236}">
                <a16:creationId xmlns:a16="http://schemas.microsoft.com/office/drawing/2014/main" id="{0440C908-72F7-81CD-68EC-A0A62FC521E8}"/>
              </a:ext>
            </a:extLst>
          </p:cNvPr>
          <p:cNvPicPr/>
          <p:nvPr/>
        </p:nvPicPr>
        <p:blipFill>
          <a:blip r:embed="rId5"/>
          <a:stretch>
            <a:fillRect/>
          </a:stretch>
        </p:blipFill>
        <p:spPr>
          <a:xfrm>
            <a:off x="6250297" y="1215755"/>
            <a:ext cx="1188477" cy="898520"/>
          </a:xfrm>
          <a:prstGeom prst="rect">
            <a:avLst/>
          </a:prstGeom>
          <a:ln/>
        </p:spPr>
        <p:style>
          <a:lnRef idx="2">
            <a:schemeClr val="dk1"/>
          </a:lnRef>
          <a:fillRef idx="1">
            <a:schemeClr val="lt1"/>
          </a:fillRef>
          <a:effectRef idx="0">
            <a:schemeClr val="dk1"/>
          </a:effectRef>
          <a:fontRef idx="minor">
            <a:schemeClr val="dk1"/>
          </a:fontRef>
        </p:style>
      </p:pic>
      <p:sp>
        <p:nvSpPr>
          <p:cNvPr id="34" name="TextBox 33">
            <a:extLst>
              <a:ext uri="{FF2B5EF4-FFF2-40B4-BE49-F238E27FC236}">
                <a16:creationId xmlns:a16="http://schemas.microsoft.com/office/drawing/2014/main" id="{A3B9ED46-8CA2-FC46-FD28-D679182F524A}"/>
              </a:ext>
            </a:extLst>
          </p:cNvPr>
          <p:cNvSpPr txBox="1"/>
          <p:nvPr/>
        </p:nvSpPr>
        <p:spPr>
          <a:xfrm>
            <a:off x="6264508" y="2064637"/>
            <a:ext cx="1188477" cy="424732"/>
          </a:xfrm>
          <a:prstGeom prst="rect">
            <a:avLst/>
          </a:prstGeom>
          <a:noFill/>
        </p:spPr>
        <p:txBody>
          <a:bodyPr wrap="square">
            <a:spAutoFit/>
          </a:bodyPr>
          <a:lstStyle/>
          <a:p>
            <a:pPr algn="ctr">
              <a:lnSpc>
                <a:spcPct val="150000"/>
              </a:lnSpc>
              <a:buNone/>
            </a:pPr>
            <a:r>
              <a:rPr lang="en-GB" sz="500" b="1" dirty="0">
                <a:effectLst/>
                <a:latin typeface="Times New Roman" panose="02020603050405020304" pitchFamily="18" charset="0"/>
                <a:ea typeface="Times New Roman" panose="02020603050405020304" pitchFamily="18" charset="0"/>
                <a:cs typeface="Times New Roman" panose="02020603050405020304" pitchFamily="18" charset="0"/>
              </a:rPr>
              <a:t>Figure 3: Health promotion values and principles</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(Source: University of Galway, 2025)</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36" name="image7.png">
            <a:extLst>
              <a:ext uri="{FF2B5EF4-FFF2-40B4-BE49-F238E27FC236}">
                <a16:creationId xmlns:a16="http://schemas.microsoft.com/office/drawing/2014/main" id="{7EF1F30B-2D50-E3E6-90D6-A781ADE5FCAC}"/>
              </a:ext>
            </a:extLst>
          </p:cNvPr>
          <p:cNvPicPr/>
          <p:nvPr/>
        </p:nvPicPr>
        <p:blipFill>
          <a:blip r:embed="rId6"/>
          <a:stretch>
            <a:fillRect/>
          </a:stretch>
        </p:blipFill>
        <p:spPr>
          <a:xfrm>
            <a:off x="7666713" y="1223581"/>
            <a:ext cx="1585267" cy="882869"/>
          </a:xfrm>
          <a:prstGeom prst="rect">
            <a:avLst/>
          </a:prstGeom>
          <a:ln/>
        </p:spPr>
        <p:style>
          <a:lnRef idx="2">
            <a:schemeClr val="dk1"/>
          </a:lnRef>
          <a:fillRef idx="1">
            <a:schemeClr val="lt1"/>
          </a:fillRef>
          <a:effectRef idx="0">
            <a:schemeClr val="dk1"/>
          </a:effectRef>
          <a:fontRef idx="minor">
            <a:schemeClr val="dk1"/>
          </a:fontRef>
        </p:style>
      </p:pic>
      <p:sp>
        <p:nvSpPr>
          <p:cNvPr id="38" name="TextBox 37">
            <a:extLst>
              <a:ext uri="{FF2B5EF4-FFF2-40B4-BE49-F238E27FC236}">
                <a16:creationId xmlns:a16="http://schemas.microsoft.com/office/drawing/2014/main" id="{D46FF6A0-CBD5-2A7F-38BC-CB227161E4B6}"/>
              </a:ext>
            </a:extLst>
          </p:cNvPr>
          <p:cNvSpPr txBox="1"/>
          <p:nvPr/>
        </p:nvSpPr>
        <p:spPr>
          <a:xfrm>
            <a:off x="7924868" y="2100427"/>
            <a:ext cx="1068956" cy="317079"/>
          </a:xfrm>
          <a:prstGeom prst="rect">
            <a:avLst/>
          </a:prstGeom>
          <a:noFill/>
        </p:spPr>
        <p:txBody>
          <a:bodyPr wrap="square">
            <a:spAutoFit/>
          </a:bodyPr>
          <a:lstStyle/>
          <a:p>
            <a:pPr algn="ctr">
              <a:lnSpc>
                <a:spcPct val="150000"/>
              </a:lnSpc>
              <a:buNone/>
            </a:pPr>
            <a:r>
              <a:rPr lang="en-GB" sz="500" b="1" dirty="0">
                <a:effectLst/>
                <a:latin typeface="Times New Roman" panose="02020603050405020304" pitchFamily="18" charset="0"/>
                <a:ea typeface="Times New Roman" panose="02020603050405020304" pitchFamily="18" charset="0"/>
                <a:cs typeface="Times New Roman" panose="02020603050405020304" pitchFamily="18" charset="0"/>
              </a:rPr>
              <a:t>Figure 4: AI-integration in IBS </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500" dirty="0" err="1">
                <a:effectLst/>
                <a:latin typeface="Times New Roman" panose="02020603050405020304" pitchFamily="18" charset="0"/>
                <a:ea typeface="Times New Roman" panose="02020603050405020304" pitchFamily="18" charset="0"/>
                <a:cs typeface="Times New Roman" panose="02020603050405020304" pitchFamily="18" charset="0"/>
              </a:rPr>
              <a:t>Karakan</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39" name="Content Placeholder 19">
            <a:extLst>
              <a:ext uri="{FF2B5EF4-FFF2-40B4-BE49-F238E27FC236}">
                <a16:creationId xmlns:a16="http://schemas.microsoft.com/office/drawing/2014/main" id="{BF3A95D0-52A3-B81B-DD56-59751E0E0CC9}"/>
              </a:ext>
            </a:extLst>
          </p:cNvPr>
          <p:cNvSpPr txBox="1">
            <a:spLocks/>
          </p:cNvSpPr>
          <p:nvPr/>
        </p:nvSpPr>
        <p:spPr>
          <a:xfrm>
            <a:off x="3688924" y="1199852"/>
            <a:ext cx="2466089" cy="3195364"/>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just">
              <a:buNone/>
            </a:pPr>
            <a:r>
              <a:rPr lang="en-GB" sz="600" b="1" dirty="0">
                <a:solidFill>
                  <a:schemeClr val="tx1"/>
                </a:solidFill>
                <a:latin typeface="Times New Roman" panose="02020603050405020304" pitchFamily="18" charset="0"/>
                <a:cs typeface="Times New Roman" panose="02020603050405020304" pitchFamily="18" charset="0"/>
              </a:rPr>
              <a:t>Health promotion values and principles </a:t>
            </a:r>
            <a:endParaRPr lang="en-IN" sz="600" b="1"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b="1" i="1" dirty="0">
                <a:solidFill>
                  <a:schemeClr val="tx1"/>
                </a:solidFill>
                <a:latin typeface="Times New Roman" panose="02020603050405020304" pitchFamily="18" charset="0"/>
                <a:cs typeface="Times New Roman" panose="02020603050405020304" pitchFamily="18" charset="0"/>
              </a:rPr>
              <a:t>Health promotion values and principles</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dirty="0">
                <a:solidFill>
                  <a:schemeClr val="tx1"/>
                </a:solidFill>
                <a:latin typeface="Times New Roman" panose="02020603050405020304" pitchFamily="18" charset="0"/>
                <a:cs typeface="Times New Roman" panose="02020603050405020304" pitchFamily="18" charset="0"/>
              </a:rPr>
              <a:t>Health promotion aims for allowing the individuals and communities with IBS for gaining greater control over the determinants of their health through empowerment, equity, prevention and person-centric care. In this context, the Ottawa Charter has recognised major action areas, including establishing personal skills, creating supportive environments and readjusting the health services towards prevention instead of treatment (Lin et al., 2021). These principles are specifically important for chronic conditions, including IBS, where long-term behavioural changes and continuous self-management are necessary for improving health outcomes.   </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b="1" i="1" dirty="0">
                <a:solidFill>
                  <a:schemeClr val="tx1"/>
                </a:solidFill>
                <a:latin typeface="Times New Roman" panose="02020603050405020304" pitchFamily="18" charset="0"/>
                <a:cs typeface="Times New Roman" panose="02020603050405020304" pitchFamily="18" charset="0"/>
              </a:rPr>
              <a:t>Alignment of </a:t>
            </a:r>
            <a:r>
              <a:rPr lang="en-GB" sz="600" b="1" i="1" dirty="0" err="1">
                <a:solidFill>
                  <a:schemeClr val="tx1"/>
                </a:solidFill>
                <a:latin typeface="Times New Roman" panose="02020603050405020304" pitchFamily="18" charset="0"/>
                <a:cs typeface="Times New Roman" panose="02020603050405020304" pitchFamily="18" charset="0"/>
              </a:rPr>
              <a:t>Bellymind</a:t>
            </a:r>
            <a:r>
              <a:rPr lang="en-GB" sz="600" b="1" i="1" dirty="0">
                <a:solidFill>
                  <a:schemeClr val="tx1"/>
                </a:solidFill>
                <a:latin typeface="Times New Roman" panose="02020603050405020304" pitchFamily="18" charset="0"/>
                <a:cs typeface="Times New Roman" panose="02020603050405020304" pitchFamily="18" charset="0"/>
              </a:rPr>
              <a:t> with Health Promotion</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significantly aligns with the health promotion principles as it will empower individuals with IBS for monitoring symptoms in real time and making informed decisions through AI-driven personalised coaching. Continuous feedback enhances self-engagement skills by helping users identify the relationship between stress, lifestyle behaviours and symptom flare-ups, leading to promoting behavioural self-regulation (Orlando, 2021). The intervention will support disease prevention by recognising physiological changes before multiple symptoms develop, by allowing early intervention and reducing unnecessary healthcare utilisation (Ramadi et al., 2020). Moreover, its remote monitoring capabilities will improve access to evidence-based support for those individuals who live in under observed or geographically inaccessible areas for promoting greater equality in healthcare delivery. However, disparities in digital literacy, internet access and affordability can limit adoption of this intervention among some population groups (Hollimon et al., 2025). Therefore, this can be interpreted that user education, internet accessibility and user-friendly platform designing are necessary for ensuring that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will contribute to reducing digital health inequalities. </a:t>
            </a:r>
            <a:endParaRPr lang="en-IN" sz="600" dirty="0">
              <a:solidFill>
                <a:schemeClr val="tx1"/>
              </a:solidFill>
              <a:latin typeface="Times New Roman" panose="02020603050405020304" pitchFamily="18" charset="0"/>
              <a:cs typeface="Times New Roman" panose="02020603050405020304" pitchFamily="18" charset="0"/>
            </a:endParaRPr>
          </a:p>
        </p:txBody>
      </p:sp>
      <p:pic>
        <p:nvPicPr>
          <p:cNvPr id="40" name="image6.png">
            <a:extLst>
              <a:ext uri="{FF2B5EF4-FFF2-40B4-BE49-F238E27FC236}">
                <a16:creationId xmlns:a16="http://schemas.microsoft.com/office/drawing/2014/main" id="{3C8B11B2-D971-C3A2-2601-51F91C86DF67}"/>
              </a:ext>
            </a:extLst>
          </p:cNvPr>
          <p:cNvPicPr/>
          <p:nvPr/>
        </p:nvPicPr>
        <p:blipFill>
          <a:blip r:embed="rId7"/>
          <a:stretch>
            <a:fillRect/>
          </a:stretch>
        </p:blipFill>
        <p:spPr>
          <a:xfrm>
            <a:off x="3688924" y="4469101"/>
            <a:ext cx="2466090" cy="547964"/>
          </a:xfrm>
          <a:prstGeom prst="rect">
            <a:avLst/>
          </a:prstGeom>
          <a:ln/>
        </p:spPr>
        <p:style>
          <a:lnRef idx="2">
            <a:schemeClr val="dk1"/>
          </a:lnRef>
          <a:fillRef idx="1">
            <a:schemeClr val="lt1"/>
          </a:fillRef>
          <a:effectRef idx="0">
            <a:schemeClr val="dk1"/>
          </a:effectRef>
          <a:fontRef idx="minor">
            <a:schemeClr val="dk1"/>
          </a:fontRef>
        </p:style>
      </p:pic>
      <p:sp>
        <p:nvSpPr>
          <p:cNvPr id="42" name="TextBox 41">
            <a:extLst>
              <a:ext uri="{FF2B5EF4-FFF2-40B4-BE49-F238E27FC236}">
                <a16:creationId xmlns:a16="http://schemas.microsoft.com/office/drawing/2014/main" id="{363D3F5E-5C2F-FAF8-B4CA-2EEF2646DEF6}"/>
              </a:ext>
            </a:extLst>
          </p:cNvPr>
          <p:cNvSpPr txBox="1"/>
          <p:nvPr/>
        </p:nvSpPr>
        <p:spPr>
          <a:xfrm>
            <a:off x="4050506" y="4993597"/>
            <a:ext cx="1761797" cy="309315"/>
          </a:xfrm>
          <a:prstGeom prst="rect">
            <a:avLst/>
          </a:prstGeom>
          <a:noFill/>
        </p:spPr>
        <p:txBody>
          <a:bodyPr wrap="square">
            <a:spAutoFit/>
          </a:bodyPr>
          <a:lstStyle/>
          <a:p>
            <a:pPr algn="ctr">
              <a:lnSpc>
                <a:spcPct val="150000"/>
              </a:lnSpc>
              <a:buNone/>
            </a:pPr>
            <a:r>
              <a:rPr lang="en-GB" sz="500" b="1" dirty="0">
                <a:effectLst/>
                <a:latin typeface="Times New Roman" panose="02020603050405020304" pitchFamily="18" charset="0"/>
                <a:ea typeface="Times New Roman" panose="02020603050405020304" pitchFamily="18" charset="0"/>
                <a:cs typeface="Times New Roman" panose="02020603050405020304" pitchFamily="18" charset="0"/>
              </a:rPr>
              <a:t>Figure 5: COM-B Model</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(Source: Michie et al., 2011)</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44" name="Content Placeholder 19">
            <a:extLst>
              <a:ext uri="{FF2B5EF4-FFF2-40B4-BE49-F238E27FC236}">
                <a16:creationId xmlns:a16="http://schemas.microsoft.com/office/drawing/2014/main" id="{5BA188D4-1865-AED6-FDDF-899AA78554E0}"/>
              </a:ext>
            </a:extLst>
          </p:cNvPr>
          <p:cNvSpPr txBox="1">
            <a:spLocks/>
          </p:cNvSpPr>
          <p:nvPr/>
        </p:nvSpPr>
        <p:spPr>
          <a:xfrm>
            <a:off x="6218794" y="2474719"/>
            <a:ext cx="3066176" cy="2802984"/>
          </a:xfrm>
          <a:prstGeom prst="rect">
            <a:avLst/>
          </a:prstGeom>
          <a:solidFill>
            <a:schemeClr val="accent4">
              <a:lumMod val="20000"/>
              <a:lumOff val="80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buNone/>
            </a:pPr>
            <a:r>
              <a:rPr lang="en-GB" sz="600" b="1" dirty="0">
                <a:solidFill>
                  <a:schemeClr val="tx1"/>
                </a:solidFill>
                <a:latin typeface="Times New Roman" panose="02020603050405020304" pitchFamily="18" charset="0"/>
                <a:cs typeface="Times New Roman" panose="02020603050405020304" pitchFamily="18" charset="0"/>
              </a:rPr>
              <a:t>Behaviour change theory: COM-B Model </a:t>
            </a:r>
            <a:endParaRPr lang="en-IN" sz="600" b="1" dirty="0">
              <a:solidFill>
                <a:schemeClr val="tx1"/>
              </a:solidFill>
              <a:latin typeface="Times New Roman" panose="02020603050405020304" pitchFamily="18" charset="0"/>
              <a:cs typeface="Times New Roman" panose="02020603050405020304" pitchFamily="18" charset="0"/>
            </a:endParaRPr>
          </a:p>
          <a:p>
            <a:pPr marL="0" indent="0">
              <a:buNone/>
            </a:pPr>
            <a:r>
              <a:rPr lang="en-GB" sz="600" dirty="0">
                <a:solidFill>
                  <a:schemeClr val="tx1"/>
                </a:solidFill>
                <a:latin typeface="Times New Roman" panose="02020603050405020304" pitchFamily="18" charset="0"/>
                <a:cs typeface="Times New Roman" panose="02020603050405020304" pitchFamily="18" charset="0"/>
              </a:rPr>
              <a:t>The COM-B Model includes components, such as capability, opportunity and motivation-behaviour and suggests that sustainable behaviour change occurs when individuals with IBS have the capability, opportunity and motivation for independently doing self-management through healthy behaviours (Willmott et al., 2021). This model is highly appropriate for digital health interventions as it significantly explains how technology can influence behavioural determinants for improving long-term self-management. In this context,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will enhance psychological capability by providing AI-driven personalised education, symptom tracking and real-time biofeedback for allowing the individuals with IBS for better understanding the interconnection between stress, lifestyle factors and symptom flare-ups. Increased knowledge and self-monitoring improve users' confidence for managing their condition independently (Ramadi et al., 2020). The intervention will also strengthen physical opportunity by allowing remote monitoring and digital coaching through a wearable biosensor, enabling continuous access for health support without frequent clinical appointments. This is particularly beneficial for the individuals who are living in rural communities where specialist services are limited. </a:t>
            </a:r>
            <a:endParaRPr lang="en-IN" sz="600" dirty="0">
              <a:solidFill>
                <a:schemeClr val="tx1"/>
              </a:solidFill>
              <a:latin typeface="Times New Roman" panose="02020603050405020304" pitchFamily="18" charset="0"/>
              <a:cs typeface="Times New Roman" panose="02020603050405020304" pitchFamily="18" charset="0"/>
            </a:endParaRPr>
          </a:p>
          <a:p>
            <a:pPr marL="0" indent="0">
              <a:buNone/>
            </a:pPr>
            <a:r>
              <a:rPr lang="en-GB" sz="600" dirty="0">
                <a:solidFill>
                  <a:schemeClr val="tx1"/>
                </a:solidFill>
                <a:latin typeface="Times New Roman" panose="02020603050405020304" pitchFamily="18" charset="0"/>
                <a:cs typeface="Times New Roman" panose="02020603050405020304" pitchFamily="18" charset="0"/>
              </a:rPr>
              <a:t>In addition,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will also increase both reflective and automatic motivation by providing personalised reminders, behavioural feedback and early warnings of physiological changes which are associated with visceral hypersensitivity. These features will encourage users for adopting stress-management strategies and maintaining healthy behaviours before the symptoms get worse for supporting sustained engagement with self-care (Mustafa, 2025). However, the effectiveness of the intervention can be influenced by digital literacy, user adherence and trust in AI, indicating the requirement of additional education and professional support for some users (</a:t>
            </a:r>
            <a:r>
              <a:rPr lang="en-GB" sz="600" dirty="0" err="1">
                <a:solidFill>
                  <a:schemeClr val="tx1"/>
                </a:solidFill>
                <a:latin typeface="Times New Roman" panose="02020603050405020304" pitchFamily="18" charset="0"/>
                <a:cs typeface="Times New Roman" panose="02020603050405020304" pitchFamily="18" charset="0"/>
              </a:rPr>
              <a:t>Sindakis</a:t>
            </a:r>
            <a:r>
              <a:rPr lang="en-GB" sz="600" dirty="0">
                <a:solidFill>
                  <a:schemeClr val="tx1"/>
                </a:solidFill>
                <a:latin typeface="Times New Roman" panose="02020603050405020304" pitchFamily="18" charset="0"/>
                <a:cs typeface="Times New Roman" panose="02020603050405020304" pitchFamily="18" charset="0"/>
              </a:rPr>
              <a:t> and Showkat, 2024). These challenges can be mitigated by offering user-friendly interfaces, structured onboarding programmes and transparent data governance for improving user confidence and sustained engagement (Hollimon et al., 2025). Overall, by applying the COM-B Model, it can be interpreted that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can facilitate long-term behaviour change and improve health outcomes through personalised and technology-enabled self-management of IBS when integrated with appropriate clinical support. </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48" name="Content Placeholder 19">
            <a:extLst>
              <a:ext uri="{FF2B5EF4-FFF2-40B4-BE49-F238E27FC236}">
                <a16:creationId xmlns:a16="http://schemas.microsoft.com/office/drawing/2014/main" id="{6706075D-081A-E6B6-B6E6-23B0FC3ED912}"/>
              </a:ext>
            </a:extLst>
          </p:cNvPr>
          <p:cNvSpPr txBox="1">
            <a:spLocks/>
          </p:cNvSpPr>
          <p:nvPr/>
        </p:nvSpPr>
        <p:spPr>
          <a:xfrm>
            <a:off x="9334541" y="1087877"/>
            <a:ext cx="2794117" cy="2802984"/>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just">
              <a:buNone/>
            </a:pPr>
            <a:r>
              <a:rPr lang="en-GB" sz="600" b="1" dirty="0">
                <a:solidFill>
                  <a:schemeClr val="tx1"/>
                </a:solidFill>
                <a:latin typeface="Times New Roman" panose="02020603050405020304" pitchFamily="18" charset="0"/>
                <a:cs typeface="Times New Roman" panose="02020603050405020304" pitchFamily="18" charset="0"/>
              </a:rPr>
              <a:t>Expected outcomes </a:t>
            </a:r>
            <a:endParaRPr lang="en-IN" sz="600" b="1"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dirty="0">
                <a:solidFill>
                  <a:schemeClr val="tx1"/>
                </a:solidFill>
                <a:latin typeface="Times New Roman" panose="02020603050405020304" pitchFamily="18" charset="0"/>
                <a:cs typeface="Times New Roman" panose="02020603050405020304" pitchFamily="18" charset="0"/>
              </a:rPr>
              <a:t>The implementation of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supported by the COM-B behaviour change model, is expected to improve health outcomes by strengthening individuals' capability, opportunity and motivation for self-management of IBS (Willmott et al., 2021). By doing continuous monitoring of abdominal electrical activity and AI-driven customised biofeedback, users will be able to recognise stress-related physiological changes at an early stage and adopt timely behavioural strategies for preventing flare-ups of symptoms (Ramadi et al., 2020). In this context, improved symptom monitoring and self-management are significant for reducing abdominal pain, improving bowel function and enhancing health-related quality of life (Norton et al., 2021). Moreover, personalised digital coaching and behavioural feedback are expected for encouraging sustained engagement with healthy lifestyle behaviours, reducing anxiety and psychological distress, which are commonly associated with IBS, while increasing confidence of the patients' confidence in managing their condition independently (Chatterjee et al., 2021). The remote nature of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can also improve access to evidence-based support for individuals who live in rural communities by reducing healthcare utilisation and promoting more equitable healthcare delivery. </a:t>
            </a:r>
            <a:endParaRPr lang="en-IN" sz="6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sz="600" dirty="0">
                <a:solidFill>
                  <a:schemeClr val="tx1"/>
                </a:solidFill>
                <a:latin typeface="Times New Roman" panose="02020603050405020304" pitchFamily="18" charset="0"/>
                <a:cs typeface="Times New Roman" panose="02020603050405020304" pitchFamily="18" charset="0"/>
              </a:rPr>
              <a:t>However, the effectiveness of the intervention mainly relies on the user's digital literacy, long-term adherence and trust in AI. Concerns regarding data privacy, affordability and unequal access to digital technologies can restrict its effectiveness for some population groups (Narayan et al., 2026). Thus, it can be stated that there is a significant requirement for supportive education, inclusive digital policies and continued clinical oversight have still remained for achieving equitable health promotion outcomes. </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49" name="Content Placeholder 19">
            <a:extLst>
              <a:ext uri="{FF2B5EF4-FFF2-40B4-BE49-F238E27FC236}">
                <a16:creationId xmlns:a16="http://schemas.microsoft.com/office/drawing/2014/main" id="{B1611956-2050-BCA6-4C15-B31A43EF4C28}"/>
              </a:ext>
            </a:extLst>
          </p:cNvPr>
          <p:cNvSpPr txBox="1">
            <a:spLocks/>
          </p:cNvSpPr>
          <p:nvPr/>
        </p:nvSpPr>
        <p:spPr>
          <a:xfrm>
            <a:off x="9334540" y="3990771"/>
            <a:ext cx="2794117" cy="2819231"/>
          </a:xfrm>
          <a:prstGeom prst="rect">
            <a:avLst/>
          </a:prstGeom>
          <a:solidFill>
            <a:schemeClr val="accent5">
              <a:lumMod val="20000"/>
              <a:lumOff val="80000"/>
            </a:schemeClr>
          </a:solidFill>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buNone/>
            </a:pPr>
            <a:r>
              <a:rPr lang="en-GB" sz="600" b="1" dirty="0">
                <a:solidFill>
                  <a:schemeClr val="tx1"/>
                </a:solidFill>
                <a:latin typeface="Times New Roman" panose="02020603050405020304" pitchFamily="18" charset="0"/>
                <a:cs typeface="Times New Roman" panose="02020603050405020304" pitchFamily="18" charset="0"/>
              </a:rPr>
              <a:t>Conclusion </a:t>
            </a:r>
            <a:endParaRPr lang="en-IN" sz="600" b="1" dirty="0">
              <a:solidFill>
                <a:schemeClr val="tx1"/>
              </a:solidFill>
              <a:latin typeface="Times New Roman" panose="02020603050405020304" pitchFamily="18" charset="0"/>
              <a:cs typeface="Times New Roman" panose="02020603050405020304" pitchFamily="18" charset="0"/>
            </a:endParaRPr>
          </a:p>
          <a:p>
            <a:pPr marL="0" indent="0">
              <a:buNone/>
            </a:pP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has demonstrated considerable potential as an innovative digital health intervention for promoting the self-management of IBS by integrating wearable biosensor technology with AI-driven personalised coaching. By supporting early detection of symptoms, behavioural self-regulation and continuous remote monitoring, the intervention significantly aligns with contemporary approaches related to person-centric and preventive healthcare, along with the potential for improving symptom control, psychological wellbeing and quality of life (Wu, 2024). Additionally, the implication of the COM-B behaviour change model has strengthened its capability of encouraging sustainable health behaviours and long-term patient engagement (Willmott et al., 2021). From the perspective of policies,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will effectively support the increasing integration of digital health technologies within the healthcare systems for improving access to customised care and reducing pressure on clinical services (</a:t>
            </a:r>
            <a:r>
              <a:rPr lang="en-GB" sz="600" dirty="0" err="1">
                <a:solidFill>
                  <a:schemeClr val="tx1"/>
                </a:solidFill>
                <a:latin typeface="Times New Roman" panose="02020603050405020304" pitchFamily="18" charset="0"/>
                <a:cs typeface="Times New Roman" panose="02020603050405020304" pitchFamily="18" charset="0"/>
              </a:rPr>
              <a:t>Barbieni</a:t>
            </a:r>
            <a:r>
              <a:rPr lang="en-GB" sz="600" dirty="0">
                <a:solidFill>
                  <a:schemeClr val="tx1"/>
                </a:solidFill>
                <a:latin typeface="Times New Roman" panose="02020603050405020304" pitchFamily="18" charset="0"/>
                <a:cs typeface="Times New Roman" panose="02020603050405020304" pitchFamily="18" charset="0"/>
              </a:rPr>
              <a:t> et al., 2023). On the other hand, educationally, it highlights the significance of improving digital literacy among both patients and healthcare professionals for maximising the benefits of AI-integrated interventions (Narayan et al., 2026). </a:t>
            </a:r>
            <a:endParaRPr lang="en-IN" sz="600" dirty="0">
              <a:solidFill>
                <a:schemeClr val="tx1"/>
              </a:solidFill>
              <a:latin typeface="Times New Roman" panose="02020603050405020304" pitchFamily="18" charset="0"/>
              <a:cs typeface="Times New Roman" panose="02020603050405020304" pitchFamily="18" charset="0"/>
            </a:endParaRPr>
          </a:p>
          <a:p>
            <a:pPr marL="0" indent="0">
              <a:buNone/>
            </a:pPr>
            <a:r>
              <a:rPr lang="en-GB" sz="600" dirty="0">
                <a:solidFill>
                  <a:schemeClr val="tx1"/>
                </a:solidFill>
                <a:latin typeface="Times New Roman" panose="02020603050405020304" pitchFamily="18" charset="0"/>
                <a:cs typeface="Times New Roman" panose="02020603050405020304" pitchFamily="18" charset="0"/>
              </a:rPr>
              <a:t>Therefore, it can be concluded that future research should concentrate on the evaluation of the long-term clinical effectiveness, usability and data security of </a:t>
            </a:r>
            <a:r>
              <a:rPr lang="en-GB" sz="600" dirty="0" err="1">
                <a:solidFill>
                  <a:schemeClr val="tx1"/>
                </a:solidFill>
                <a:latin typeface="Times New Roman" panose="02020603050405020304" pitchFamily="18" charset="0"/>
                <a:cs typeface="Times New Roman" panose="02020603050405020304" pitchFamily="18" charset="0"/>
              </a:rPr>
              <a:t>Bellymind</a:t>
            </a:r>
            <a:r>
              <a:rPr lang="en-GB" sz="600" dirty="0">
                <a:solidFill>
                  <a:schemeClr val="tx1"/>
                </a:solidFill>
                <a:latin typeface="Times New Roman" panose="02020603050405020304" pitchFamily="18" charset="0"/>
                <a:cs typeface="Times New Roman" panose="02020603050405020304" pitchFamily="18" charset="0"/>
              </a:rPr>
              <a:t> across diverse population groups. Moreover, successful implementation of the intervention will effectively require collaboration between healthcare professionals, policymakers, technology developers and researchers for ensuring that it will remain clinically effective, user-centric, easily accessible and capable of providing sustainable improvements in population health outcomes. Also, addressing barriers, including digital exclusion, affordability and privacy concerns, will be necessary for ensuring that digital interventions significantly contribute to reducing health inequalities and support equitable population health outcomes. </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EC08728-4878-8534-F86E-D8CD174F23B2}"/>
              </a:ext>
            </a:extLst>
          </p:cNvPr>
          <p:cNvSpPr txBox="1"/>
          <p:nvPr/>
        </p:nvSpPr>
        <p:spPr>
          <a:xfrm>
            <a:off x="63342" y="5328121"/>
            <a:ext cx="9221628" cy="1481881"/>
          </a:xfrm>
          <a:prstGeom prst="rect">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a:spAutoFit/>
          </a:bodyPr>
          <a:lstStyle/>
          <a:p>
            <a:pPr algn="just">
              <a:lnSpc>
                <a:spcPct val="200000"/>
              </a:lnSpc>
              <a:spcBef>
                <a:spcPts val="2000"/>
              </a:spcBef>
              <a:spcAft>
                <a:spcPts val="600"/>
              </a:spcAft>
              <a:buNone/>
            </a:pPr>
            <a:r>
              <a:rPr lang="en-IN" sz="500" b="1" kern="0" dirty="0">
                <a:effectLst/>
                <a:latin typeface="Times New Roman" panose="02020603050405020304" pitchFamily="18" charset="0"/>
                <a:cs typeface="Arial" panose="020B0604020202020204" pitchFamily="34" charset="0"/>
              </a:rPr>
              <a:t>References</a:t>
            </a:r>
          </a:p>
          <a:p>
            <a:pPr algn="just">
              <a:lnSpc>
                <a:spcPct val="150000"/>
              </a:lnSpc>
              <a:buNone/>
            </a:pPr>
            <a:r>
              <a:rPr lang="en-GB" sz="300" dirty="0">
                <a:effectLst/>
                <a:latin typeface="Times New Roman" panose="02020603050405020304" pitchFamily="18" charset="0"/>
                <a:ea typeface="Times New Roman" panose="02020603050405020304" pitchFamily="18" charset="0"/>
              </a:rPr>
              <a:t>Barbieri, C., Neri, L., Stuard, S., Mari, F., and Martín-Guerrero, J. D. (2023). From electronic health records to clinical management systems: how the digital transformation can support healthcare services. </a:t>
            </a:r>
            <a:r>
              <a:rPr lang="en-GB" sz="300" i="1" dirty="0">
                <a:effectLst/>
                <a:latin typeface="Times New Roman" panose="02020603050405020304" pitchFamily="18" charset="0"/>
                <a:ea typeface="Times New Roman" panose="02020603050405020304" pitchFamily="18" charset="0"/>
              </a:rPr>
              <a:t>Clinical Kidney Journal</a:t>
            </a:r>
            <a:r>
              <a:rPr lang="en-GB" sz="300" dirty="0">
                <a:effectLst/>
                <a:latin typeface="Times New Roman" panose="02020603050405020304" pitchFamily="18" charset="0"/>
                <a:ea typeface="Times New Roman" panose="02020603050405020304" pitchFamily="18" charset="0"/>
              </a:rPr>
              <a:t>, 16(11), 1878-1884. Available at: </a:t>
            </a:r>
            <a:r>
              <a:rPr lang="en-GB" sz="300" u="sng" dirty="0">
                <a:solidFill>
                  <a:srgbClr val="1155CC"/>
                </a:solidFill>
                <a:effectLst/>
                <a:latin typeface="Times New Roman" panose="02020603050405020304" pitchFamily="18" charset="0"/>
                <a:ea typeface="Times New Roman" panose="02020603050405020304" pitchFamily="18" charset="0"/>
                <a:hlinkClick r:id="rId8"/>
              </a:rPr>
              <a:t>https://academic.oup.com/ckj/article-pdf/16/11/1878/52691921/sfad168.pdf</a:t>
            </a:r>
            <a:r>
              <a:rPr lang="en-GB" sz="300" dirty="0">
                <a:effectLst/>
                <a:latin typeface="Times New Roman" panose="02020603050405020304" pitchFamily="18" charset="0"/>
                <a:ea typeface="Times New Roman" panose="02020603050405020304" pitchFamily="18" charset="0"/>
              </a:rPr>
              <a:t> (Accessed: 20 July 2026).</a:t>
            </a:r>
            <a:endParaRPr lang="en-IN" sz="30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Chatterjee, A., Prinz, A., Gerdes, M., and Martinez, S. (2021). Digital interventions on healthy lifestyle management: systematic review. </a:t>
            </a:r>
            <a:r>
              <a:rPr lang="en-GB" sz="250" i="1" dirty="0">
                <a:effectLst/>
                <a:latin typeface="Times New Roman" panose="02020603050405020304" pitchFamily="18" charset="0"/>
                <a:ea typeface="Times New Roman" panose="02020603050405020304" pitchFamily="18" charset="0"/>
              </a:rPr>
              <a:t>Journal of medical Internet research</a:t>
            </a:r>
            <a:r>
              <a:rPr lang="en-GB" sz="250" dirty="0">
                <a:effectLst/>
                <a:latin typeface="Times New Roman" panose="02020603050405020304" pitchFamily="18" charset="0"/>
                <a:ea typeface="Times New Roman" panose="02020603050405020304" pitchFamily="18" charset="0"/>
              </a:rPr>
              <a:t>, 23(11), e26931.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9"/>
              </a:rPr>
              <a:t>https://www.jmir.org/2021/11/e26931/</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Chey, WD. (2021). </a:t>
            </a:r>
            <a:r>
              <a:rPr lang="en-GB" sz="250" i="1" dirty="0">
                <a:effectLst/>
                <a:latin typeface="Times New Roman" panose="02020603050405020304" pitchFamily="18" charset="0"/>
                <a:ea typeface="Times New Roman" panose="02020603050405020304" pitchFamily="18" charset="0"/>
              </a:rPr>
              <a:t>Psychological Therapies for Irritable Bowel Syndrome</a:t>
            </a:r>
            <a:r>
              <a:rPr lang="en-GB" sz="250" dirty="0">
                <a:effectLst/>
                <a:latin typeface="Times New Roman" panose="02020603050405020304" pitchFamily="18" charset="0"/>
                <a:ea typeface="Times New Roman" panose="02020603050405020304" pitchFamily="18" charset="0"/>
              </a:rPr>
              <a:t>. Gastroenterology.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10"/>
              </a:rPr>
              <a:t>https://www.gastroenterologyadvisor.com/features/cbt-and-hypnotherapy-for-treatment-of-ibs/</a:t>
            </a:r>
            <a:r>
              <a:rPr lang="en-GB" sz="250" dirty="0">
                <a:effectLst/>
                <a:latin typeface="Times New Roman" panose="02020603050405020304" pitchFamily="18" charset="0"/>
                <a:ea typeface="Times New Roman" panose="02020603050405020304" pitchFamily="18" charset="0"/>
              </a:rPr>
              <a:t> (Accessed: 20 July 2026). </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Hollimon, L. A., Taylor, K. V., Fiegenbaum, R., Carrasco, M., Garchitorena Gomez, L., Chung, D., and Seixas, A. A. (2025). Redefining and solving the digital divide and exclusion to improve healthcare: going beyond access to include availability, adequacy, acceptability, and affordability. </a:t>
            </a:r>
            <a:r>
              <a:rPr lang="en-GB" sz="250" i="1" dirty="0">
                <a:effectLst/>
                <a:latin typeface="Times New Roman" panose="02020603050405020304" pitchFamily="18" charset="0"/>
                <a:ea typeface="Times New Roman" panose="02020603050405020304" pitchFamily="18" charset="0"/>
              </a:rPr>
              <a:t>Frontiers in digital health, </a:t>
            </a:r>
            <a:r>
              <a:rPr lang="en-GB" sz="250" dirty="0">
                <a:effectLst/>
                <a:latin typeface="Times New Roman" panose="02020603050405020304" pitchFamily="18" charset="0"/>
                <a:ea typeface="Times New Roman" panose="02020603050405020304" pitchFamily="18" charset="0"/>
              </a:rPr>
              <a:t>7, 1508686. Available at:</a:t>
            </a:r>
            <a:r>
              <a:rPr lang="en-GB" sz="250" u="none" strike="noStrike" dirty="0">
                <a:solidFill>
                  <a:srgbClr val="0000FF"/>
                </a:solidFill>
                <a:effectLst/>
                <a:latin typeface="Times New Roman" panose="02020603050405020304" pitchFamily="18" charset="0"/>
                <a:ea typeface="Times New Roman" panose="02020603050405020304" pitchFamily="18" charset="0"/>
                <a:hlinkClick r:id="rId11"/>
              </a:rPr>
              <a:t> </a:t>
            </a:r>
            <a:r>
              <a:rPr lang="en-GB" sz="250" dirty="0">
                <a:effectLst/>
                <a:latin typeface="Times New Roman" panose="02020603050405020304" pitchFamily="18" charset="0"/>
                <a:ea typeface="Times New Roman" panose="02020603050405020304" pitchFamily="18" charset="0"/>
              </a:rPr>
              <a:t> </a:t>
            </a:r>
            <a:r>
              <a:rPr lang="en-GB" sz="250" u="sng" dirty="0">
                <a:solidFill>
                  <a:srgbClr val="1155CC"/>
                </a:solidFill>
                <a:effectLst/>
                <a:latin typeface="Times New Roman" panose="02020603050405020304" pitchFamily="18" charset="0"/>
                <a:ea typeface="Times New Roman" panose="02020603050405020304" pitchFamily="18" charset="0"/>
                <a:hlinkClick r:id="rId12"/>
              </a:rPr>
              <a:t>https://www.frontiersin.org/journals/digital-health/articles/10.3389/fdgth.2025.1508686/pdf</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err="1">
                <a:effectLst/>
                <a:latin typeface="Times New Roman" panose="02020603050405020304" pitchFamily="18" charset="0"/>
                <a:ea typeface="Times New Roman" panose="02020603050405020304" pitchFamily="18" charset="0"/>
              </a:rPr>
              <a:t>Karakan</a:t>
            </a:r>
            <a:r>
              <a:rPr lang="en-GB" sz="250" dirty="0">
                <a:effectLst/>
                <a:latin typeface="Times New Roman" panose="02020603050405020304" pitchFamily="18" charset="0"/>
                <a:ea typeface="Times New Roman" panose="02020603050405020304" pitchFamily="18" charset="0"/>
              </a:rPr>
              <a:t>, T., Gundogdu, A., </a:t>
            </a:r>
            <a:r>
              <a:rPr lang="en-GB" sz="250" dirty="0" err="1">
                <a:effectLst/>
                <a:latin typeface="Times New Roman" panose="02020603050405020304" pitchFamily="18" charset="0"/>
                <a:ea typeface="Times New Roman" panose="02020603050405020304" pitchFamily="18" charset="0"/>
              </a:rPr>
              <a:t>Alagözlü</a:t>
            </a:r>
            <a:r>
              <a:rPr lang="en-GB" sz="250" dirty="0">
                <a:effectLst/>
                <a:latin typeface="Times New Roman" panose="02020603050405020304" pitchFamily="18" charset="0"/>
                <a:ea typeface="Times New Roman" panose="02020603050405020304" pitchFamily="18" charset="0"/>
              </a:rPr>
              <a:t>, H., </a:t>
            </a:r>
            <a:r>
              <a:rPr lang="en-GB" sz="250" dirty="0" err="1">
                <a:effectLst/>
                <a:latin typeface="Times New Roman" panose="02020603050405020304" pitchFamily="18" charset="0"/>
                <a:ea typeface="Times New Roman" panose="02020603050405020304" pitchFamily="18" charset="0"/>
              </a:rPr>
              <a:t>Ekmen</a:t>
            </a:r>
            <a:r>
              <a:rPr lang="en-GB" sz="250" dirty="0">
                <a:effectLst/>
                <a:latin typeface="Times New Roman" panose="02020603050405020304" pitchFamily="18" charset="0"/>
                <a:ea typeface="Times New Roman" panose="02020603050405020304" pitchFamily="18" charset="0"/>
              </a:rPr>
              <a:t>, N., </a:t>
            </a:r>
            <a:r>
              <a:rPr lang="en-GB" sz="250" dirty="0" err="1">
                <a:effectLst/>
                <a:latin typeface="Times New Roman" panose="02020603050405020304" pitchFamily="18" charset="0"/>
                <a:ea typeface="Times New Roman" panose="02020603050405020304" pitchFamily="18" charset="0"/>
              </a:rPr>
              <a:t>Ozgul</a:t>
            </a:r>
            <a:r>
              <a:rPr lang="en-GB" sz="250" dirty="0">
                <a:effectLst/>
                <a:latin typeface="Times New Roman" panose="02020603050405020304" pitchFamily="18" charset="0"/>
                <a:ea typeface="Times New Roman" panose="02020603050405020304" pitchFamily="18" charset="0"/>
              </a:rPr>
              <a:t>, S., </a:t>
            </a:r>
            <a:r>
              <a:rPr lang="en-GB" sz="250" dirty="0" err="1">
                <a:effectLst/>
                <a:latin typeface="Times New Roman" panose="02020603050405020304" pitchFamily="18" charset="0"/>
                <a:ea typeface="Times New Roman" panose="02020603050405020304" pitchFamily="18" charset="0"/>
              </a:rPr>
              <a:t>Tunali</a:t>
            </a:r>
            <a:r>
              <a:rPr lang="en-GB" sz="250" dirty="0">
                <a:effectLst/>
                <a:latin typeface="Times New Roman" panose="02020603050405020304" pitchFamily="18" charset="0"/>
                <a:ea typeface="Times New Roman" panose="02020603050405020304" pitchFamily="18" charset="0"/>
              </a:rPr>
              <a:t>, V., ... and </a:t>
            </a:r>
            <a:r>
              <a:rPr lang="en-GB" sz="250" dirty="0" err="1">
                <a:effectLst/>
                <a:latin typeface="Times New Roman" panose="02020603050405020304" pitchFamily="18" charset="0"/>
                <a:ea typeface="Times New Roman" panose="02020603050405020304" pitchFamily="18" charset="0"/>
              </a:rPr>
              <a:t>Nalbantoglu</a:t>
            </a:r>
            <a:r>
              <a:rPr lang="en-GB" sz="250" dirty="0">
                <a:effectLst/>
                <a:latin typeface="Times New Roman" panose="02020603050405020304" pitchFamily="18" charset="0"/>
                <a:ea typeface="Times New Roman" panose="02020603050405020304" pitchFamily="18" charset="0"/>
              </a:rPr>
              <a:t>, O. U. (2022). Artificial intelligence-based personalized diet: A pilot clinical study for irritable bowel syndrome. </a:t>
            </a:r>
            <a:r>
              <a:rPr lang="en-GB" sz="250" i="1" dirty="0">
                <a:effectLst/>
                <a:latin typeface="Times New Roman" panose="02020603050405020304" pitchFamily="18" charset="0"/>
                <a:ea typeface="Times New Roman" panose="02020603050405020304" pitchFamily="18" charset="0"/>
              </a:rPr>
              <a:t>Gut Microbes</a:t>
            </a:r>
            <a:r>
              <a:rPr lang="en-GB" sz="250" dirty="0">
                <a:effectLst/>
                <a:latin typeface="Times New Roman" panose="02020603050405020304" pitchFamily="18" charset="0"/>
                <a:ea typeface="Times New Roman" panose="02020603050405020304" pitchFamily="18" charset="0"/>
              </a:rPr>
              <a:t>, 14(1), 2138672.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13"/>
              </a:rPr>
              <a:t>https://www.tandfonline.com/doi/pdf/10.1080/19490976.2022.2138672</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Lin, M. H., Chiu, S. Y., Ho, W. C., and Huang, H. Y. (2021). Application of the Ottawa Charter five priority areas of action for public health to an institution-wide diabetes care promotion. </a:t>
            </a:r>
            <a:r>
              <a:rPr lang="en-GB" sz="250" i="1" dirty="0">
                <a:effectLst/>
                <a:latin typeface="Times New Roman" panose="02020603050405020304" pitchFamily="18" charset="0"/>
                <a:ea typeface="Times New Roman" panose="02020603050405020304" pitchFamily="18" charset="0"/>
              </a:rPr>
              <a:t>International Journal of Environmental Research and Public Health</a:t>
            </a:r>
            <a:r>
              <a:rPr lang="en-GB" sz="250" dirty="0">
                <a:effectLst/>
                <a:latin typeface="Times New Roman" panose="02020603050405020304" pitchFamily="18" charset="0"/>
                <a:ea typeface="Times New Roman" panose="02020603050405020304" pitchFamily="18" charset="0"/>
              </a:rPr>
              <a:t>, 18(4), 1543. Available at:</a:t>
            </a:r>
            <a:r>
              <a:rPr lang="en-GB" sz="250" u="none" strike="noStrike" dirty="0">
                <a:solidFill>
                  <a:srgbClr val="0000FF"/>
                </a:solidFill>
                <a:effectLst/>
                <a:latin typeface="Times New Roman" panose="02020603050405020304" pitchFamily="18" charset="0"/>
                <a:ea typeface="Times New Roman" panose="02020603050405020304" pitchFamily="18" charset="0"/>
                <a:hlinkClick r:id="rId11"/>
              </a:rPr>
              <a:t> </a:t>
            </a:r>
            <a:r>
              <a:rPr lang="en-GB" sz="250" u="sng" dirty="0">
                <a:solidFill>
                  <a:srgbClr val="1155CC"/>
                </a:solidFill>
                <a:effectLst/>
                <a:latin typeface="Times New Roman" panose="02020603050405020304" pitchFamily="18" charset="0"/>
                <a:ea typeface="Times New Roman" panose="02020603050405020304" pitchFamily="18" charset="0"/>
                <a:hlinkClick r:id="rId14"/>
              </a:rPr>
              <a:t>https://www.mdpi.com/1660-4601/18/4/1543</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Michie, S. (2011). </a:t>
            </a:r>
            <a:r>
              <a:rPr lang="en-GB" sz="250" i="1" dirty="0">
                <a:effectLst/>
                <a:latin typeface="Times New Roman" panose="02020603050405020304" pitchFamily="18" charset="0"/>
                <a:ea typeface="Times New Roman" panose="02020603050405020304" pitchFamily="18" charset="0"/>
              </a:rPr>
              <a:t>The COM-B system - a framework for understanding behaviour. </a:t>
            </a:r>
            <a:r>
              <a:rPr lang="en-GB" sz="250" dirty="0">
                <a:effectLst/>
                <a:latin typeface="Times New Roman" panose="02020603050405020304" pitchFamily="18" charset="0"/>
                <a:ea typeface="Times New Roman" panose="02020603050405020304" pitchFamily="18" charset="0"/>
              </a:rPr>
              <a:t>ResearchGate. </a:t>
            </a:r>
            <a:r>
              <a:rPr lang="en-GB" sz="250" u="sng" dirty="0">
                <a:solidFill>
                  <a:srgbClr val="1155CC"/>
                </a:solidFill>
                <a:effectLst/>
                <a:latin typeface="Times New Roman" panose="02020603050405020304" pitchFamily="18" charset="0"/>
                <a:ea typeface="Times New Roman" panose="02020603050405020304" pitchFamily="18" charset="0"/>
                <a:hlinkClick r:id="rId15"/>
              </a:rPr>
              <a:t>https://www.researchgate.net/figure/The-COM-B-system-a-framework-for-understanding-behaviour_fig1_51070630</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Mustafa, Y.F. (2025). </a:t>
            </a:r>
            <a:r>
              <a:rPr lang="en-GB" sz="250" i="1" dirty="0">
                <a:effectLst/>
                <a:latin typeface="Times New Roman" panose="02020603050405020304" pitchFamily="18" charset="0"/>
                <a:ea typeface="Times New Roman" panose="02020603050405020304" pitchFamily="18" charset="0"/>
              </a:rPr>
              <a:t>When the gut speaks: the hidden toll of irritable bowel syndrome on body and mind, Gastroenterology &amp; Endoscopy</a:t>
            </a:r>
            <a:r>
              <a:rPr lang="en-GB" sz="250" dirty="0">
                <a:effectLst/>
                <a:latin typeface="Times New Roman" panose="02020603050405020304" pitchFamily="18" charset="0"/>
                <a:ea typeface="Times New Roman" panose="02020603050405020304" pitchFamily="18" charset="0"/>
              </a:rPr>
              <a:t>, 3(3), pp.135-151.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16"/>
              </a:rPr>
              <a:t>https://doi.org/10.1016/j.gande.2025.05.002</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Narayan, S. M., Chung, M. K., </a:t>
            </a:r>
            <a:r>
              <a:rPr lang="en-GB" sz="250" dirty="0" err="1">
                <a:effectLst/>
                <a:latin typeface="Times New Roman" panose="02020603050405020304" pitchFamily="18" charset="0"/>
                <a:ea typeface="Times New Roman" panose="02020603050405020304" pitchFamily="18" charset="0"/>
              </a:rPr>
              <a:t>Adedinsewo</a:t>
            </a:r>
            <a:r>
              <a:rPr lang="en-GB" sz="250" dirty="0">
                <a:effectLst/>
                <a:latin typeface="Times New Roman" panose="02020603050405020304" pitchFamily="18" charset="0"/>
                <a:ea typeface="Times New Roman" panose="02020603050405020304" pitchFamily="18" charset="0"/>
              </a:rPr>
              <a:t>, D., Brant, L. C., Davis, L. L., Duncker, D., ... and </a:t>
            </a:r>
            <a:r>
              <a:rPr lang="en-GB" sz="250" dirty="0" err="1">
                <a:effectLst/>
                <a:latin typeface="Times New Roman" panose="02020603050405020304" pitchFamily="18" charset="0"/>
                <a:ea typeface="Times New Roman" panose="02020603050405020304" pitchFamily="18" charset="0"/>
              </a:rPr>
              <a:t>Armoundas</a:t>
            </a:r>
            <a:r>
              <a:rPr lang="en-GB" sz="250" dirty="0">
                <a:effectLst/>
                <a:latin typeface="Times New Roman" panose="02020603050405020304" pitchFamily="18" charset="0"/>
                <a:ea typeface="Times New Roman" panose="02020603050405020304" pitchFamily="18" charset="0"/>
              </a:rPr>
              <a:t>, A. A. (2026). Access to digital health technologies: personalized framework and global perspectives. </a:t>
            </a:r>
            <a:r>
              <a:rPr lang="en-GB" sz="250" i="1" dirty="0">
                <a:effectLst/>
                <a:latin typeface="Times New Roman" panose="02020603050405020304" pitchFamily="18" charset="0"/>
                <a:ea typeface="Times New Roman" panose="02020603050405020304" pitchFamily="18" charset="0"/>
              </a:rPr>
              <a:t>Nature Reviews Cardiology</a:t>
            </a:r>
            <a:r>
              <a:rPr lang="en-GB" sz="250" dirty="0">
                <a:effectLst/>
                <a:latin typeface="Times New Roman" panose="02020603050405020304" pitchFamily="18" charset="0"/>
                <a:ea typeface="Times New Roman" panose="02020603050405020304" pitchFamily="18" charset="0"/>
              </a:rPr>
              <a:t>, 23(1), 9-22.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17"/>
              </a:rPr>
              <a:t>https://pmc.ncbi.nlm.nih.gov/articles/PMC13064571/</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IN" sz="250" dirty="0">
                <a:effectLst/>
                <a:latin typeface="Times New Roman" panose="02020603050405020304" pitchFamily="18" charset="0"/>
                <a:ea typeface="Times New Roman" panose="02020603050405020304" pitchFamily="18" charset="0"/>
              </a:rPr>
              <a:t>NHS England, (2026). </a:t>
            </a:r>
            <a:r>
              <a:rPr lang="en-IN" sz="250" i="1" dirty="0">
                <a:effectLst/>
                <a:latin typeface="Times New Roman" panose="02020603050405020304" pitchFamily="18" charset="0"/>
                <a:ea typeface="Times New Roman" panose="02020603050405020304" pitchFamily="18" charset="0"/>
              </a:rPr>
              <a:t>Fit for the Future: 10 Year Health Plan for England</a:t>
            </a:r>
            <a:r>
              <a:rPr lang="en-IN" sz="250" dirty="0">
                <a:effectLst/>
                <a:latin typeface="Times New Roman" panose="02020603050405020304" pitchFamily="18" charset="0"/>
                <a:ea typeface="Times New Roman" panose="02020603050405020304" pitchFamily="18" charset="0"/>
              </a:rPr>
              <a:t>. Available at: </a:t>
            </a:r>
            <a:r>
              <a:rPr lang="en-IN" sz="250" u="sng" dirty="0">
                <a:solidFill>
                  <a:srgbClr val="0000FF"/>
                </a:solidFill>
                <a:effectLst/>
                <a:latin typeface="Times New Roman" panose="02020603050405020304" pitchFamily="18" charset="0"/>
                <a:ea typeface="Times New Roman" panose="02020603050405020304" pitchFamily="18" charset="0"/>
                <a:hlinkClick r:id="rId18"/>
              </a:rPr>
              <a:t>https://www.england.nhs.uk/long-term-plan/</a:t>
            </a:r>
            <a:r>
              <a:rPr lang="en-IN"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NIH, (2025).</a:t>
            </a:r>
            <a:r>
              <a:rPr lang="en-GB" sz="250" i="1" dirty="0">
                <a:effectLst/>
                <a:latin typeface="Times New Roman" panose="02020603050405020304" pitchFamily="18" charset="0"/>
                <a:ea typeface="Times New Roman" panose="02020603050405020304" pitchFamily="18" charset="0"/>
              </a:rPr>
              <a:t> Irritable Bowel Syndrome</a:t>
            </a:r>
            <a:r>
              <a:rPr lang="en-GB" sz="250" dirty="0">
                <a:effectLst/>
                <a:latin typeface="Times New Roman" panose="02020603050405020304" pitchFamily="18" charset="0"/>
                <a:ea typeface="Times New Roman" panose="02020603050405020304" pitchFamily="18" charset="0"/>
              </a:rPr>
              <a:t>.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19"/>
              </a:rPr>
              <a:t>https://www.ncbi.nlm.nih.gov/books/NBK534810/</a:t>
            </a:r>
            <a:r>
              <a:rPr lang="en-GB" sz="250" dirty="0">
                <a:effectLst/>
                <a:latin typeface="Times New Roman" panose="02020603050405020304" pitchFamily="18" charset="0"/>
                <a:ea typeface="Times New Roman" panose="02020603050405020304" pitchFamily="18" charset="0"/>
              </a:rPr>
              <a:t> (Accessed: 20 July 2026). </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NIH, (2026). </a:t>
            </a:r>
            <a:r>
              <a:rPr lang="en-GB" sz="250" i="1" dirty="0">
                <a:effectLst/>
                <a:latin typeface="Times New Roman" panose="02020603050405020304" pitchFamily="18" charset="0"/>
                <a:ea typeface="Times New Roman" panose="02020603050405020304" pitchFamily="18" charset="0"/>
              </a:rPr>
              <a:t>Irritable bowel syndrome</a:t>
            </a:r>
            <a:r>
              <a:rPr lang="en-GB" sz="250" dirty="0">
                <a:effectLst/>
                <a:latin typeface="Times New Roman" panose="02020603050405020304" pitchFamily="18" charset="0"/>
                <a:ea typeface="Times New Roman" panose="02020603050405020304" pitchFamily="18" charset="0"/>
              </a:rPr>
              <a:t>.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20"/>
              </a:rPr>
              <a:t>https://pmc.ncbi.nlm.nih.gov/articles/PMC5001845/</a:t>
            </a:r>
            <a:r>
              <a:rPr lang="en-GB" sz="250" dirty="0">
                <a:effectLst/>
                <a:latin typeface="Times New Roman" panose="02020603050405020304" pitchFamily="18" charset="0"/>
                <a:ea typeface="Times New Roman" panose="02020603050405020304" pitchFamily="18" charset="0"/>
              </a:rPr>
              <a:t>  (Accessed: 20 July 2026). </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Norton, C., </a:t>
            </a:r>
            <a:r>
              <a:rPr lang="en-GB" sz="250" dirty="0" err="1">
                <a:effectLst/>
                <a:latin typeface="Times New Roman" panose="02020603050405020304" pitchFamily="18" charset="0"/>
                <a:ea typeface="Times New Roman" panose="02020603050405020304" pitchFamily="18" charset="0"/>
              </a:rPr>
              <a:t>Syred</a:t>
            </a:r>
            <a:r>
              <a:rPr lang="en-GB" sz="250" dirty="0">
                <a:effectLst/>
                <a:latin typeface="Times New Roman" panose="02020603050405020304" pitchFamily="18" charset="0"/>
                <a:ea typeface="Times New Roman" panose="02020603050405020304" pitchFamily="18" charset="0"/>
              </a:rPr>
              <a:t>, J., Kerry, S., </a:t>
            </a:r>
            <a:r>
              <a:rPr lang="en-GB" sz="250" dirty="0" err="1">
                <a:effectLst/>
                <a:latin typeface="Times New Roman" panose="02020603050405020304" pitchFamily="18" charset="0"/>
                <a:ea typeface="Times New Roman" panose="02020603050405020304" pitchFamily="18" charset="0"/>
              </a:rPr>
              <a:t>Artom</a:t>
            </a:r>
            <a:r>
              <a:rPr lang="en-GB" sz="250" dirty="0">
                <a:effectLst/>
                <a:latin typeface="Times New Roman" panose="02020603050405020304" pitchFamily="18" charset="0"/>
                <a:ea typeface="Times New Roman" panose="02020603050405020304" pitchFamily="18" charset="0"/>
              </a:rPr>
              <a:t>, M., Sweeney, L., Hart, A., ... and Moss-Morris, R. (2021). Supported online self-management versus care as usual for symptoms of fatigue, pain and urgency/incontinence in adults with inflammatory bowel disease (IBD-BOOST): study protocol for a randomised controlled trial. </a:t>
            </a:r>
            <a:r>
              <a:rPr lang="en-GB" sz="250" i="1" dirty="0">
                <a:effectLst/>
                <a:latin typeface="Times New Roman" panose="02020603050405020304" pitchFamily="18" charset="0"/>
                <a:ea typeface="Times New Roman" panose="02020603050405020304" pitchFamily="18" charset="0"/>
              </a:rPr>
              <a:t>Trials</a:t>
            </a:r>
            <a:r>
              <a:rPr lang="en-GB" sz="250" dirty="0">
                <a:effectLst/>
                <a:latin typeface="Times New Roman" panose="02020603050405020304" pitchFamily="18" charset="0"/>
                <a:ea typeface="Times New Roman" panose="02020603050405020304" pitchFamily="18" charset="0"/>
              </a:rPr>
              <a:t>, 22(1), 516.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21"/>
              </a:rPr>
              <a:t>https://link.springer.com/content/pdf/10.1186/s13063-021-05466-4.pdf</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Orlando, FA. (2021). </a:t>
            </a:r>
            <a:r>
              <a:rPr lang="en-GB" sz="250" i="1" dirty="0">
                <a:effectLst/>
                <a:latin typeface="Times New Roman" panose="02020603050405020304" pitchFamily="18" charset="0"/>
                <a:ea typeface="Times New Roman" panose="02020603050405020304" pitchFamily="18" charset="0"/>
              </a:rPr>
              <a:t>Daily self-regulation with biofeedback to improve stress ... - PMC</a:t>
            </a:r>
            <a:r>
              <a:rPr lang="en-GB" sz="250" dirty="0">
                <a:effectLst/>
                <a:latin typeface="Times New Roman" panose="02020603050405020304" pitchFamily="18" charset="0"/>
                <a:ea typeface="Times New Roman" panose="02020603050405020304" pitchFamily="18" charset="0"/>
              </a:rPr>
              <a:t>.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22"/>
              </a:rPr>
              <a:t>https://pmc.ncbi.nlm.nih.gov/articles/PMC8138359/</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Ramadi, K.B., Srinivasan, S.S. and Traverso, G. (2020). Electroceuticals in the gastrointestinal tract, </a:t>
            </a:r>
            <a:r>
              <a:rPr lang="en-GB" sz="250" i="1" dirty="0">
                <a:effectLst/>
                <a:latin typeface="Times New Roman" panose="02020603050405020304" pitchFamily="18" charset="0"/>
                <a:ea typeface="Times New Roman" panose="02020603050405020304" pitchFamily="18" charset="0"/>
              </a:rPr>
              <a:t>Trends in pharmacological sciences</a:t>
            </a:r>
            <a:r>
              <a:rPr lang="en-GB" sz="250" dirty="0">
                <a:effectLst/>
                <a:latin typeface="Times New Roman" panose="02020603050405020304" pitchFamily="18" charset="0"/>
                <a:ea typeface="Times New Roman" panose="02020603050405020304" pitchFamily="18" charset="0"/>
              </a:rPr>
              <a:t>, 41(12), pp.960-976. Available at:</a:t>
            </a:r>
            <a:r>
              <a:rPr lang="en-GB" sz="250" u="none" strike="noStrike" dirty="0">
                <a:solidFill>
                  <a:srgbClr val="0000FF"/>
                </a:solidFill>
                <a:effectLst/>
                <a:latin typeface="Times New Roman" panose="02020603050405020304" pitchFamily="18" charset="0"/>
                <a:ea typeface="Times New Roman" panose="02020603050405020304" pitchFamily="18" charset="0"/>
                <a:hlinkClick r:id="rId11"/>
              </a:rPr>
              <a:t> </a:t>
            </a:r>
            <a:r>
              <a:rPr lang="en-GB" sz="250" u="sng" dirty="0">
                <a:solidFill>
                  <a:srgbClr val="1155CC"/>
                </a:solidFill>
                <a:effectLst/>
                <a:latin typeface="Times New Roman" panose="02020603050405020304" pitchFamily="18" charset="0"/>
                <a:ea typeface="Times New Roman" panose="02020603050405020304" pitchFamily="18" charset="0"/>
                <a:hlinkClick r:id="rId11"/>
              </a:rPr>
              <a:t>https://doi.org/10.1016/j.tips.2020.09.014</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err="1">
                <a:effectLst/>
                <a:latin typeface="Times New Roman" panose="02020603050405020304" pitchFamily="18" charset="0"/>
                <a:ea typeface="Times New Roman" panose="02020603050405020304" pitchFamily="18" charset="0"/>
              </a:rPr>
              <a:t>Sindakis</a:t>
            </a:r>
            <a:r>
              <a:rPr lang="en-GB" sz="250" dirty="0">
                <a:effectLst/>
                <a:latin typeface="Times New Roman" panose="02020603050405020304" pitchFamily="18" charset="0"/>
                <a:ea typeface="Times New Roman" panose="02020603050405020304" pitchFamily="18" charset="0"/>
              </a:rPr>
              <a:t>, S., and Showkat, G. (2024). The digital revolution in India: bridging the gap in rural technology adoption.</a:t>
            </a:r>
            <a:r>
              <a:rPr lang="en-GB" sz="250" i="1" dirty="0">
                <a:effectLst/>
                <a:latin typeface="Times New Roman" panose="02020603050405020304" pitchFamily="18" charset="0"/>
                <a:ea typeface="Times New Roman" panose="02020603050405020304" pitchFamily="18" charset="0"/>
              </a:rPr>
              <a:t> Journal of Innovation and Entrepreneurship</a:t>
            </a:r>
            <a:r>
              <a:rPr lang="en-GB" sz="250" dirty="0">
                <a:effectLst/>
                <a:latin typeface="Times New Roman" panose="02020603050405020304" pitchFamily="18" charset="0"/>
                <a:ea typeface="Times New Roman" panose="02020603050405020304" pitchFamily="18" charset="0"/>
              </a:rPr>
              <a:t>, 13(1), 29.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23"/>
              </a:rPr>
              <a:t>https://link.springer.com/content/pdf/10.1186/s13731-024-00380-w.pdf</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University of Galway, (2025). </a:t>
            </a:r>
            <a:r>
              <a:rPr lang="en-GB" sz="250" i="1" dirty="0">
                <a:effectLst/>
                <a:latin typeface="Times New Roman" panose="02020603050405020304" pitchFamily="18" charset="0"/>
                <a:ea typeface="Times New Roman" panose="02020603050405020304" pitchFamily="18" charset="0"/>
              </a:rPr>
              <a:t>Health Promotion Values</a:t>
            </a:r>
            <a:r>
              <a:rPr lang="en-GB" sz="250" dirty="0">
                <a:effectLst/>
                <a:latin typeface="Times New Roman" panose="02020603050405020304" pitchFamily="18" charset="0"/>
                <a:ea typeface="Times New Roman" panose="02020603050405020304" pitchFamily="18" charset="0"/>
              </a:rPr>
              <a:t>.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24"/>
              </a:rPr>
              <a:t>https://www.universityofgalway.ie/hprc/welcome/healthpromotionvalues/</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Willmott, T. J., Pang, B., and Rundle-Thiele, S. (2021). Capability, opportunity, and motivation: an across contexts empirical examination of the COM-B model. </a:t>
            </a:r>
            <a:r>
              <a:rPr lang="en-GB" sz="250" i="1" dirty="0">
                <a:effectLst/>
                <a:latin typeface="Times New Roman" panose="02020603050405020304" pitchFamily="18" charset="0"/>
                <a:ea typeface="Times New Roman" panose="02020603050405020304" pitchFamily="18" charset="0"/>
              </a:rPr>
              <a:t>BMC Public Health</a:t>
            </a:r>
            <a:r>
              <a:rPr lang="en-GB" sz="250" dirty="0">
                <a:effectLst/>
                <a:latin typeface="Times New Roman" panose="02020603050405020304" pitchFamily="18" charset="0"/>
                <a:ea typeface="Times New Roman" panose="02020603050405020304" pitchFamily="18" charset="0"/>
              </a:rPr>
              <a:t>, 21(1), 1014. Available at:</a:t>
            </a:r>
            <a:r>
              <a:rPr lang="en-GB" sz="250" u="none" strike="noStrike" dirty="0">
                <a:solidFill>
                  <a:srgbClr val="0000FF"/>
                </a:solidFill>
                <a:effectLst/>
                <a:latin typeface="Times New Roman" panose="02020603050405020304" pitchFamily="18" charset="0"/>
                <a:ea typeface="Times New Roman" panose="02020603050405020304" pitchFamily="18" charset="0"/>
                <a:hlinkClick r:id="rId11"/>
              </a:rPr>
              <a:t> </a:t>
            </a:r>
            <a:r>
              <a:rPr lang="en-GB" sz="250" u="sng" dirty="0">
                <a:solidFill>
                  <a:srgbClr val="1155CC"/>
                </a:solidFill>
                <a:effectLst/>
                <a:latin typeface="Times New Roman" panose="02020603050405020304" pitchFamily="18" charset="0"/>
                <a:ea typeface="Times New Roman" panose="02020603050405020304" pitchFamily="18" charset="0"/>
                <a:hlinkClick r:id="rId25"/>
              </a:rPr>
              <a:t>https://link.springer.com/content/pdf/10.1186/s12889-021-11019-w.pdf</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Wu, Y. (2024). Big data-driven human-computer system to enhance Universal Health Coverage: A decade-long modelling study. </a:t>
            </a:r>
            <a:r>
              <a:rPr lang="en-GB" sz="250" i="1" dirty="0">
                <a:effectLst/>
                <a:latin typeface="Times New Roman" panose="02020603050405020304" pitchFamily="18" charset="0"/>
                <a:ea typeface="Times New Roman" panose="02020603050405020304" pitchFamily="18" charset="0"/>
              </a:rPr>
              <a:t>Available at SSRN 4986338. </a:t>
            </a:r>
            <a:r>
              <a:rPr lang="en-GB" sz="250" dirty="0">
                <a:effectLst/>
                <a:latin typeface="Times New Roman" panose="02020603050405020304" pitchFamily="18" charset="0"/>
                <a:ea typeface="Times New Roman" panose="02020603050405020304" pitchFamily="18" charset="0"/>
              </a:rPr>
              <a:t>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26"/>
              </a:rPr>
              <a:t>https://papers.ssrn.com/sol3/Delivery.cfm?abstractid=4986338</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a:p>
            <a:pPr algn="just">
              <a:lnSpc>
                <a:spcPct val="150000"/>
              </a:lnSpc>
              <a:buNone/>
            </a:pPr>
            <a:r>
              <a:rPr lang="en-GB" sz="250" dirty="0">
                <a:effectLst/>
                <a:latin typeface="Times New Roman" panose="02020603050405020304" pitchFamily="18" charset="0"/>
                <a:ea typeface="Times New Roman" panose="02020603050405020304" pitchFamily="18" charset="0"/>
              </a:rPr>
              <a:t>Zhang, H., and Su, Q. (2025). Low-FODMAP diet for irritable bowel syndrome: insights from microbiome. </a:t>
            </a:r>
            <a:r>
              <a:rPr lang="en-GB" sz="250" i="1" dirty="0">
                <a:effectLst/>
                <a:latin typeface="Times New Roman" panose="02020603050405020304" pitchFamily="18" charset="0"/>
                <a:ea typeface="Times New Roman" panose="02020603050405020304" pitchFamily="18" charset="0"/>
              </a:rPr>
              <a:t>Nutrients</a:t>
            </a:r>
            <a:r>
              <a:rPr lang="en-GB" sz="250" dirty="0">
                <a:effectLst/>
                <a:latin typeface="Times New Roman" panose="02020603050405020304" pitchFamily="18" charset="0"/>
                <a:ea typeface="Times New Roman" panose="02020603050405020304" pitchFamily="18" charset="0"/>
              </a:rPr>
              <a:t>, 17(3), 544. Available at: </a:t>
            </a:r>
            <a:r>
              <a:rPr lang="en-GB" sz="250" u="sng" dirty="0">
                <a:solidFill>
                  <a:srgbClr val="1155CC"/>
                </a:solidFill>
                <a:effectLst/>
                <a:latin typeface="Times New Roman" panose="02020603050405020304" pitchFamily="18" charset="0"/>
                <a:ea typeface="Times New Roman" panose="02020603050405020304" pitchFamily="18" charset="0"/>
                <a:hlinkClick r:id="rId27"/>
              </a:rPr>
              <a:t>https://www.mdpi.com/2072-6643/17/3/544</a:t>
            </a:r>
            <a:r>
              <a:rPr lang="en-GB" sz="250" dirty="0">
                <a:effectLst/>
                <a:latin typeface="Times New Roman" panose="02020603050405020304" pitchFamily="18" charset="0"/>
                <a:ea typeface="Times New Roman" panose="02020603050405020304" pitchFamily="18" charset="0"/>
              </a:rPr>
              <a:t> (Accessed: 20 July 2026).</a:t>
            </a:r>
            <a:endParaRPr lang="en-IN" sz="250"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20A3B9DB-BEDC-BCCE-B4D6-8DB2D86508AC}"/>
              </a:ext>
            </a:extLst>
          </p:cNvPr>
          <p:cNvSpPr txBox="1"/>
          <p:nvPr/>
        </p:nvSpPr>
        <p:spPr>
          <a:xfrm>
            <a:off x="63343" y="841656"/>
            <a:ext cx="9188637" cy="307777"/>
          </a:xfrm>
          <a:prstGeom prst="rect">
            <a:avLst/>
          </a:prstGeom>
          <a:solidFill>
            <a:schemeClr val="accent5">
              <a:lumMod val="20000"/>
              <a:lumOff val="80000"/>
            </a:schemeClr>
          </a:solidFill>
        </p:spPr>
        <p:txBody>
          <a:bodyPr wrap="square" rtlCol="0">
            <a:spAutoFit/>
          </a:bodyPr>
          <a:lstStyle/>
          <a:p>
            <a:pPr algn="ctr"/>
            <a:r>
              <a:rPr lang="en-IN" sz="1400" b="1" dirty="0">
                <a:latin typeface="Times New Roman" panose="02020603050405020304" pitchFamily="18" charset="0"/>
                <a:cs typeface="Times New Roman" panose="02020603050405020304" pitchFamily="18" charset="0"/>
              </a:rPr>
              <a:t>Bellymind: An AI-driven digital wearable health intervention for  self-management of Irritable Bowel Syndrome</a:t>
            </a:r>
          </a:p>
        </p:txBody>
      </p:sp>
    </p:spTree>
    <p:extLst>
      <p:ext uri="{BB962C8B-B14F-4D97-AF65-F5344CB8AC3E}">
        <p14:creationId xmlns:p14="http://schemas.microsoft.com/office/powerpoint/2010/main" val="19154412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2904</Words>
  <PresentationFormat>Widescreen</PresentationFormat>
  <Paragraphs>60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2026-07-24T13:28:33Z</dcterms:created>
  <dcterms:modified xsi:type="dcterms:W3CDTF">2026-07-24T16:32:16Z</dcterms:modified>
</cp:coreProperties>
</file>