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15"/>
  </p:notesMasterIdLst>
  <p:sldIdLst>
    <p:sldId id="256" r:id="rId4"/>
    <p:sldId id="287" r:id="rId5"/>
    <p:sldId id="276" r:id="rId6"/>
    <p:sldId id="688" r:id="rId7"/>
    <p:sldId id="681" r:id="rId8"/>
    <p:sldId id="682" r:id="rId9"/>
    <p:sldId id="683" r:id="rId10"/>
    <p:sldId id="684" r:id="rId11"/>
    <p:sldId id="685" r:id="rId12"/>
    <p:sldId id="686" r:id="rId13"/>
    <p:sldId id="687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2274" y="10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notesMaster" Target="notesMasters/notesMaster1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EB603-AB22-4666-85FA-34DAE71519FB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D195C-23DD-46F9-93E6-F1E914D3D6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8F271-81B2-4C58-A409-E71BAA9FC54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6447F-8A1A-4EBC-B24D-7EF5CB5B6CC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hyperlink" Target="https://web.microsoftstream.com/video/c8186cb6-e120-44b6-a314-d8378214e6ea" TargetMode="Externa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.jpeg"/><Relationship Id="rId1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image" Target="../media/image6.jpeg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 3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173887" y="1150284"/>
            <a:ext cx="9843770" cy="3138170"/>
            <a:chOff x="915470" y="1011132"/>
            <a:chExt cx="9843770" cy="3138170"/>
          </a:xfrm>
        </p:grpSpPr>
        <p:sp>
          <p:nvSpPr>
            <p:cNvPr id="9" name="年"/>
            <p:cNvSpPr txBox="1"/>
            <p:nvPr/>
          </p:nvSpPr>
          <p:spPr>
            <a:xfrm>
              <a:off x="915470" y="1011132"/>
              <a:ext cx="9843770" cy="31381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en-US" sz="6600" dirty="0" smtClean="0">
                  <a:solidFill>
                    <a:schemeClr val="bg1"/>
                  </a:solidFill>
                  <a:sym typeface="+mn-ea"/>
                </a:rPr>
                <a:t>Human Resource Skill Development</a:t>
              </a:r>
              <a:br>
                <a:rPr lang="en-US" sz="6600" dirty="0" smtClean="0">
                  <a:solidFill>
                    <a:srgbClr val="7030A0"/>
                  </a:solidFill>
                  <a:sym typeface="+mn-ea"/>
                </a:rPr>
              </a:br>
              <a:endParaRPr kumimoji="0" lang="zh-CN" altLang="en-US" sz="6600" b="0" i="0" u="none" strike="noStrike" kern="0" cap="none" spc="1000" normalizeH="0" noProof="0" dirty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3918112" y="3180991"/>
              <a:ext cx="4288452" cy="3371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dist">
                <a:defRPr/>
              </a:pPr>
              <a:endParaRPr kumimoji="0" lang="zh-CN" altLang="en-US" sz="1600" b="0" i="0" u="none" strike="noStrike" kern="0" cap="none" spc="200" normalizeH="0" baseline="0" noProof="0" dirty="0">
                <a:ln>
                  <a:noFill/>
                </a:ln>
                <a:solidFill>
                  <a:srgbClr val="FED918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Segoe UI Light" panose="020B0502040204020203" pitchFamily="34" charset="0"/>
              </a:endParaRPr>
            </a:p>
          </p:txBody>
        </p:sp>
      </p:grpSp>
      <p:sp>
        <p:nvSpPr>
          <p:cNvPr id="27" name="文本框 26"/>
          <p:cNvSpPr txBox="1"/>
          <p:nvPr/>
        </p:nvSpPr>
        <p:spPr>
          <a:xfrm>
            <a:off x="2308998" y="3657829"/>
            <a:ext cx="7574003" cy="23069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/>
          <a:p>
            <a:pPr algn="ctr">
              <a:lnSpc>
                <a:spcPct val="150000"/>
              </a:lnSpc>
            </a:pPr>
            <a:r>
              <a:rPr sz="2400" b="1" dirty="0">
                <a:solidFill>
                  <a:schemeClr val="bg1"/>
                </a:solidFill>
                <a:sym typeface="+mn-ea"/>
              </a:rPr>
              <a:t>Student Name:Yali Wang</a:t>
            </a:r>
            <a:endParaRPr sz="2400" b="1" dirty="0">
              <a:solidFill>
                <a:schemeClr val="bg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sz="2400" b="1" dirty="0">
                <a:solidFill>
                  <a:schemeClr val="bg1"/>
                </a:solidFill>
                <a:sym typeface="+mn-ea"/>
              </a:rPr>
              <a:t>Student Number:2229349</a:t>
            </a:r>
            <a:endParaRPr sz="2400" b="1" dirty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r>
              <a:rPr sz="2400" b="1" dirty="0">
                <a:solidFill>
                  <a:schemeClr val="bg1"/>
                </a:solidFill>
                <a:sym typeface="+mn-ea"/>
              </a:rPr>
              <a:t>Module Code:BMMB700</a:t>
            </a:r>
            <a:r>
              <a:rPr lang="en-US" sz="2400" b="1" dirty="0">
                <a:solidFill>
                  <a:schemeClr val="bg1"/>
                </a:solidFill>
                <a:sym typeface="+mn-ea"/>
              </a:rPr>
              <a:t>7</a:t>
            </a:r>
            <a:endParaRPr sz="2400" b="1" dirty="0">
              <a:solidFill>
                <a:schemeClr val="bg1"/>
              </a:solidFill>
            </a:endParaRPr>
          </a:p>
          <a:p>
            <a:pPr algn="ctr">
              <a:lnSpc>
                <a:spcPct val="150000"/>
              </a:lnSpc>
            </a:pPr>
            <a:r>
              <a:rPr sz="2400" b="1" dirty="0">
                <a:solidFill>
                  <a:schemeClr val="bg1"/>
                </a:solidFill>
                <a:sym typeface="+mn-ea"/>
              </a:rPr>
              <a:t>Module Name:Human Resource Management</a:t>
            </a:r>
            <a:r>
              <a:rPr sz="1200" dirty="0">
                <a:sym typeface="+mn-ea"/>
              </a:rPr>
              <a:t>ers</a:t>
            </a:r>
            <a:endParaRPr lang="en-US" altLang="zh-CN" sz="1200" spc="15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771900" y="6328410"/>
            <a:ext cx="842010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l"/>
            <a:r>
              <a:rPr lang="zh-CN" altLang="en-US">
                <a:solidFill>
                  <a:schemeClr val="bg1"/>
                </a:solidFill>
              </a:rPr>
              <a:t>https://web.microsoftstream.com/video/c8186cb6-e120-44b6-a314-d8378214e6ea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57070" y="6236335"/>
            <a:ext cx="160401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2400" b="1">
                <a:solidFill>
                  <a:schemeClr val="bg1"/>
                </a:solidFill>
                <a:hlinkClick r:id="rId2" tooltip="" action="ppaction://hlinkfile"/>
              </a:rPr>
              <a:t>Video links</a:t>
            </a:r>
            <a:endParaRPr lang="en-US" altLang="zh-CN" sz="2400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矩形 29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2" r="20539"/>
          <a:stretch>
            <a:fillRect/>
          </a:stretch>
        </p:blipFill>
        <p:spPr>
          <a:xfrm>
            <a:off x="765171" y="1149015"/>
            <a:ext cx="5330827" cy="4559963"/>
          </a:xfrm>
          <a:prstGeom prst="rect">
            <a:avLst/>
          </a:prstGeom>
        </p:spPr>
      </p:pic>
      <p:grpSp>
        <p:nvGrpSpPr>
          <p:cNvPr id="24" name="组合 23"/>
          <p:cNvGrpSpPr/>
          <p:nvPr/>
        </p:nvGrpSpPr>
        <p:grpSpPr>
          <a:xfrm>
            <a:off x="3940712" y="1149016"/>
            <a:ext cx="7486115" cy="4829581"/>
            <a:chOff x="3887738" y="1423737"/>
            <a:chExt cx="7486115" cy="4829581"/>
          </a:xfrm>
        </p:grpSpPr>
        <p:sp>
          <p:nvSpPr>
            <p:cNvPr id="6" name="矩形 5"/>
            <p:cNvSpPr/>
            <p:nvPr/>
          </p:nvSpPr>
          <p:spPr>
            <a:xfrm>
              <a:off x="6043025" y="1423737"/>
              <a:ext cx="5330828" cy="45599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3887738" y="2117133"/>
              <a:ext cx="1243056" cy="3173176"/>
            </a:xfrm>
            <a:prstGeom prst="rect">
              <a:avLst/>
            </a:prstGeom>
            <a:solidFill>
              <a:srgbClr val="FFC000">
                <a:alpha val="7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endParaRP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4203632" y="2331908"/>
              <a:ext cx="613410" cy="2743625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pPr marL="0" marR="0" lvl="0" indent="0" algn="dist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6157443" y="2055968"/>
              <a:ext cx="5101590" cy="4197350"/>
              <a:chOff x="6157443" y="2055968"/>
              <a:chExt cx="5101590" cy="4197350"/>
            </a:xfrm>
          </p:grpSpPr>
          <p:sp>
            <p:nvSpPr>
              <p:cNvPr id="13" name="文本框 12"/>
              <p:cNvSpPr txBox="1"/>
              <p:nvPr/>
            </p:nvSpPr>
            <p:spPr>
              <a:xfrm>
                <a:off x="6157443" y="2452843"/>
                <a:ext cx="5101590" cy="3800475"/>
              </a:xfrm>
              <a:prstGeom prst="rect">
                <a:avLst/>
              </a:prstGeom>
              <a:noFill/>
            </p:spPr>
            <p:txBody>
              <a:bodyPr wrap="square" lIns="91424" tIns="45712" rIns="91424" bIns="45712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7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16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50000"/>
                        <a:lumOff val="50000"/>
                      </a:prstClr>
                    </a:solidFill>
                    <a:effectLst/>
                    <a:uLnTx/>
                    <a:uFillTx/>
                    <a:ea typeface="+mn-lt"/>
                    <a:cs typeface="+mn-lt"/>
                  </a:rPr>
                  <a:t>The goal of this presentation are:</a:t>
                </a:r>
                <a:endPara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ea typeface="+mn-lt"/>
                  <a:cs typeface="+mn-lt"/>
                </a:endParaRPr>
              </a:p>
              <a:p>
                <a:pPr marL="285750" marR="0" lvl="0" indent="-285750" algn="l" defTabSz="914400" rtl="0" eaLnBrk="1" fontAlgn="auto" latinLnBrk="0" hangingPunct="1">
                  <a:lnSpc>
                    <a:spcPct val="17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defRPr/>
                </a:pPr>
                <a:r>
                  <a:rPr kumimoji="0" lang="en-US" altLang="zh-CN" sz="16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50000"/>
                        <a:lumOff val="50000"/>
                      </a:prstClr>
                    </a:solidFill>
                    <a:effectLst/>
                    <a:uLnTx/>
                    <a:uFillTx/>
                    <a:ea typeface="+mn-lt"/>
                    <a:cs typeface="+mn-lt"/>
                  </a:rPr>
                  <a:t>To explain key Human Resource (HR) skills for managers</a:t>
                </a:r>
                <a:endPara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ea typeface="+mn-lt"/>
                  <a:cs typeface="+mn-lt"/>
                </a:endParaRPr>
              </a:p>
              <a:p>
                <a:pPr marL="285750" marR="0" lvl="0" indent="-285750" algn="l" defTabSz="914400" rtl="0" eaLnBrk="1" fontAlgn="auto" latinLnBrk="0" hangingPunct="1">
                  <a:lnSpc>
                    <a:spcPct val="17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defRPr/>
                </a:pPr>
                <a:r>
                  <a:rPr kumimoji="0" lang="en-US" altLang="zh-CN" sz="16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50000"/>
                        <a:lumOff val="50000"/>
                      </a:prstClr>
                    </a:solidFill>
                    <a:effectLst/>
                    <a:uLnTx/>
                    <a:uFillTx/>
                    <a:ea typeface="+mn-lt"/>
                    <a:cs typeface="+mn-lt"/>
                  </a:rPr>
                  <a:t>To link HR skills and competencies to solving organizational challenges</a:t>
                </a:r>
                <a:endPara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ea typeface="+mn-lt"/>
                  <a:cs typeface="+mn-lt"/>
                </a:endParaRPr>
              </a:p>
              <a:p>
                <a:pPr marL="285750" marR="0" lvl="0" indent="-285750" algn="l" defTabSz="914400" rtl="0" eaLnBrk="1" fontAlgn="auto" latinLnBrk="0" hangingPunct="1">
                  <a:lnSpc>
                    <a:spcPct val="17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defRPr/>
                </a:pPr>
                <a:r>
                  <a:rPr kumimoji="0" lang="en-US" altLang="zh-CN" sz="16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50000"/>
                        <a:lumOff val="50000"/>
                      </a:prstClr>
                    </a:solidFill>
                    <a:effectLst/>
                    <a:uLnTx/>
                    <a:uFillTx/>
                    <a:ea typeface="+mn-lt"/>
                    <a:cs typeface="+mn-lt"/>
                  </a:rPr>
                  <a:t>To recommend rightful practices for Huawei’s HRM capabilities</a:t>
                </a:r>
                <a:endPara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ea typeface="+mn-lt"/>
                  <a:cs typeface="+mn-lt"/>
                </a:endParaRPr>
              </a:p>
              <a:p>
                <a:pPr marL="285750" marR="0" lvl="0" indent="-285750" algn="l" defTabSz="914400" rtl="0" eaLnBrk="1" fontAlgn="auto" latinLnBrk="0" hangingPunct="1">
                  <a:lnSpc>
                    <a:spcPct val="17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defRPr/>
                </a:pPr>
                <a:r>
                  <a:rPr kumimoji="0" lang="en-US" altLang="zh-CN" sz="16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50000"/>
                        <a:lumOff val="50000"/>
                      </a:prstClr>
                    </a:solidFill>
                    <a:effectLst/>
                    <a:uLnTx/>
                    <a:uFillTx/>
                    <a:ea typeface="+mn-lt"/>
                    <a:cs typeface="+mn-lt"/>
                  </a:rPr>
                  <a:t>To outline key HR skills necessary for organizations</a:t>
                </a:r>
                <a:r>
                  <a:rPr kumimoji="0" lang="en-US" altLang="zh-CN" sz="1400" b="0" i="0" u="none" strike="noStrike" kern="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50000"/>
                        <a:lumOff val="50000"/>
                      </a:prstClr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 </a:t>
                </a:r>
                <a:endParaRPr kumimoji="0" lang="en-US" altLang="zh-CN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  <a:p>
                <a:pPr marL="0" marR="0" lvl="0" indent="0" algn="l" defTabSz="914400" rtl="0" eaLnBrk="1" fontAlgn="auto" latinLnBrk="0" hangingPunct="1">
                  <a:lnSpc>
                    <a:spcPct val="17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altLang="zh-CN" sz="14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50000"/>
                      <a:lumOff val="50000"/>
                    </a:prstClr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cxnSp>
            <p:nvCxnSpPr>
              <p:cNvPr id="14" name="直接连接符 13"/>
              <p:cNvCxnSpPr/>
              <p:nvPr/>
            </p:nvCxnSpPr>
            <p:spPr>
              <a:xfrm>
                <a:off x="6355792" y="2521749"/>
                <a:ext cx="4145967" cy="0"/>
              </a:xfrm>
              <a:prstGeom prst="line">
                <a:avLst/>
              </a:prstGeom>
              <a:noFill/>
              <a:ln w="6350" cap="flat" cmpd="sng" algn="ctr">
                <a:solidFill>
                  <a:sysClr val="window" lastClr="FFFFFF">
                    <a:lumMod val="85000"/>
                  </a:sysClr>
                </a:solidFill>
                <a:prstDash val="solid"/>
                <a:miter lim="800000"/>
              </a:ln>
              <a:effectLst/>
            </p:spPr>
          </p:cxnSp>
          <p:grpSp>
            <p:nvGrpSpPr>
              <p:cNvPr id="15" name="组合 14"/>
              <p:cNvGrpSpPr/>
              <p:nvPr/>
            </p:nvGrpSpPr>
            <p:grpSpPr>
              <a:xfrm>
                <a:off x="6437478" y="2055968"/>
                <a:ext cx="318903" cy="396825"/>
                <a:chOff x="278363" y="350926"/>
                <a:chExt cx="425581" cy="529569"/>
              </a:xfrm>
              <a:solidFill>
                <a:schemeClr val="tx1">
                  <a:lumMod val="95000"/>
                  <a:lumOff val="5000"/>
                </a:schemeClr>
              </a:solidFill>
            </p:grpSpPr>
            <p:sp>
              <p:nvSpPr>
                <p:cNvPr id="16" name="矩形: 圆角 15"/>
                <p:cNvSpPr/>
                <p:nvPr/>
              </p:nvSpPr>
              <p:spPr>
                <a:xfrm>
                  <a:off x="278363" y="486544"/>
                  <a:ext cx="114300" cy="393951"/>
                </a:xfrm>
                <a:prstGeom prst="roundRect">
                  <a:avLst>
                    <a:gd name="adj" fmla="val 50000"/>
                  </a:avLst>
                </a:pr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p:txBody>
            </p:sp>
            <p:sp>
              <p:nvSpPr>
                <p:cNvPr id="17" name="矩形: 圆角 16"/>
                <p:cNvSpPr/>
                <p:nvPr/>
              </p:nvSpPr>
              <p:spPr>
                <a:xfrm>
                  <a:off x="589644" y="598555"/>
                  <a:ext cx="114300" cy="281940"/>
                </a:xfrm>
                <a:prstGeom prst="roundRect">
                  <a:avLst>
                    <a:gd name="adj" fmla="val 50000"/>
                  </a:avLst>
                </a:pr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p:txBody>
            </p:sp>
            <p:sp>
              <p:nvSpPr>
                <p:cNvPr id="18" name="矩形: 圆角 17"/>
                <p:cNvSpPr/>
                <p:nvPr/>
              </p:nvSpPr>
              <p:spPr>
                <a:xfrm>
                  <a:off x="435969" y="350926"/>
                  <a:ext cx="114300" cy="529569"/>
                </a:xfrm>
                <a:prstGeom prst="roundRect">
                  <a:avLst>
                    <a:gd name="adj" fmla="val 50000"/>
                  </a:avLst>
                </a:pr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endParaRPr>
                </a:p>
              </p:txBody>
            </p:sp>
          </p:grpSp>
        </p:grpSp>
      </p:grpSp>
      <p:sp>
        <p:nvSpPr>
          <p:cNvPr id="4" name="文本框 3"/>
          <p:cNvSpPr txBox="1"/>
          <p:nvPr/>
        </p:nvSpPr>
        <p:spPr>
          <a:xfrm>
            <a:off x="6970395" y="1609725"/>
            <a:ext cx="25063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sz="4000" dirty="0" smtClean="0">
                <a:solidFill>
                  <a:schemeClr val="tx1"/>
                </a:solidFill>
                <a:sym typeface="+mn-ea"/>
              </a:rPr>
              <a:t>Objectives</a:t>
            </a:r>
            <a:endParaRPr lang="en-US" altLang="zh-CN" sz="4000" dirty="0" smtClean="0">
              <a:solidFill>
                <a:schemeClr val="tx1"/>
              </a:solidFill>
              <a:sym typeface="+mn-e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39725"/>
            <a:ext cx="826135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ym typeface="+mn-ea"/>
              </a:rPr>
              <a:t>Introduction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193790" y="1442085"/>
            <a:ext cx="599821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HR resource functions</a:t>
            </a:r>
            <a:endParaRPr lang="en-US" sz="2000" dirty="0" smtClean="0"/>
          </a:p>
          <a:p>
            <a:pPr marL="285750" indent="-28575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Helps a company remain committed to organizational goals</a:t>
            </a:r>
            <a:endParaRPr lang="en-US" sz="2000" dirty="0" smtClean="0"/>
          </a:p>
          <a:p>
            <a:pPr marL="285750" indent="-28575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Priority on improving workers</a:t>
            </a:r>
            <a:endParaRPr lang="en-US" sz="2000" dirty="0" smtClean="0"/>
          </a:p>
          <a:p>
            <a:pPr marL="285750" indent="-28575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Priority on improving processes</a:t>
            </a:r>
            <a:endParaRPr lang="en-US" sz="2000" dirty="0" smtClean="0"/>
          </a:p>
          <a:p>
            <a:pPr marL="285750" indent="-28575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Priority on excellent customer relationships</a:t>
            </a:r>
            <a:endParaRPr lang="en-US" sz="2000" dirty="0" smtClean="0"/>
          </a:p>
          <a:p>
            <a:pPr marL="285750" indent="-28575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Focuses on good organizational skills</a:t>
            </a:r>
            <a:endParaRPr lang="en-US" sz="2000" dirty="0" smtClean="0"/>
          </a:p>
          <a:p>
            <a:pPr marL="285750" indent="-285750" algn="r" fontAlgn="auto">
              <a:lnSpc>
                <a:spcPct val="150000"/>
              </a:lnSpc>
              <a:buNone/>
            </a:pPr>
            <a:r>
              <a:rPr lang="en-US" sz="2000" dirty="0" smtClean="0">
                <a:sym typeface="+mn-ea"/>
              </a:rPr>
              <a:t>(Stone et al. 2020; Boon et al. 2019)</a:t>
            </a:r>
            <a:endParaRPr lang="zh-CN" altLang="en-US"/>
          </a:p>
        </p:txBody>
      </p:sp>
      <p:pic>
        <p:nvPicPr>
          <p:cNvPr id="2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00"/>
          <a:stretch>
            <a:fillRect/>
          </a:stretch>
        </p:blipFill>
        <p:spPr>
          <a:xfrm>
            <a:off x="431165" y="1442085"/>
            <a:ext cx="5658485" cy="364680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39725"/>
            <a:ext cx="826135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Establishing communication Model</a:t>
            </a:r>
            <a:endParaRPr kumimoji="0" lang="en-US" altLang="en-US" sz="4000" i="0" u="none" strike="noStrike" kern="0" cap="none" spc="15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eometr415 Blk BT" panose="020B0802020204020303" pitchFamily="34" charset="0"/>
              <a:ea typeface="微软雅黑"/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981065" y="1442085"/>
            <a:ext cx="5998210" cy="45542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Written </a:t>
            </a:r>
            <a:r>
              <a:rPr lang="en-US" sz="2000" dirty="0">
                <a:sym typeface="+mn-ea"/>
              </a:rPr>
              <a:t>and oral communication.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Speaking with </a:t>
            </a:r>
            <a:r>
              <a:rPr lang="en-US" sz="2000" dirty="0">
                <a:sym typeface="+mn-ea"/>
              </a:rPr>
              <a:t>the teams dealing with </a:t>
            </a:r>
            <a:r>
              <a:rPr lang="en-US" sz="2000" dirty="0" smtClean="0">
                <a:sym typeface="+mn-ea"/>
              </a:rPr>
              <a:t>recruitment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C</a:t>
            </a:r>
            <a:r>
              <a:rPr lang="en-US" sz="2000" dirty="0" smtClean="0">
                <a:sym typeface="+mn-ea"/>
              </a:rPr>
              <a:t>onfidence </a:t>
            </a:r>
            <a:r>
              <a:rPr lang="en-US" sz="2000" dirty="0">
                <a:sym typeface="+mn-ea"/>
              </a:rPr>
              <a:t>and trust of its workers.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Improve workplace </a:t>
            </a:r>
            <a:r>
              <a:rPr lang="en-US" sz="2000" dirty="0">
                <a:sym typeface="+mn-ea"/>
              </a:rPr>
              <a:t>relationships.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policy </a:t>
            </a:r>
            <a:r>
              <a:rPr lang="en-US" sz="2000" dirty="0">
                <a:sym typeface="+mn-ea"/>
              </a:rPr>
              <a:t>handbooks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Releases memos </a:t>
            </a:r>
            <a:r>
              <a:rPr lang="en-US" sz="2000" dirty="0">
                <a:sym typeface="+mn-ea"/>
              </a:rPr>
              <a:t>that benefit all workers.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Prevent managers </a:t>
            </a:r>
            <a:r>
              <a:rPr lang="en-US" sz="2000" dirty="0">
                <a:sym typeface="+mn-ea"/>
              </a:rPr>
              <a:t>abusing frontline staff employee rights.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Open communication </a:t>
            </a:r>
            <a:r>
              <a:rPr lang="en-US" sz="2000" dirty="0">
                <a:sym typeface="+mn-ea"/>
              </a:rPr>
              <a:t>lines. </a:t>
            </a:r>
            <a:endParaRPr lang="en-US" sz="2000" dirty="0" smtClean="0"/>
          </a:p>
          <a:p>
            <a:pPr marL="0" indent="0" algn="r">
              <a:buNone/>
            </a:pPr>
            <a:r>
              <a:rPr lang="en-US" sz="2000" dirty="0" smtClean="0">
                <a:sym typeface="+mn-ea"/>
              </a:rPr>
              <a:t>(Lee &amp; </a:t>
            </a:r>
            <a:r>
              <a:rPr lang="en-US" sz="2000" dirty="0">
                <a:sym typeface="+mn-ea"/>
              </a:rPr>
              <a:t>Kim, </a:t>
            </a:r>
            <a:r>
              <a:rPr lang="en-US" sz="2000" dirty="0" smtClean="0">
                <a:sym typeface="+mn-ea"/>
              </a:rPr>
              <a:t>2021)</a:t>
            </a:r>
            <a:endParaRPr lang="zh-CN" altLang="en-US"/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05" y="1285240"/>
            <a:ext cx="5561965" cy="471106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647128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Communication Skills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981065" y="1779905"/>
            <a:ext cx="5998210" cy="35534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Open communication </a:t>
            </a:r>
            <a:r>
              <a:rPr lang="en-US" sz="2000" dirty="0">
                <a:sym typeface="+mn-ea"/>
              </a:rPr>
              <a:t>channel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Z</a:t>
            </a:r>
            <a:r>
              <a:rPr lang="en-US" sz="2000" dirty="0" smtClean="0">
                <a:sym typeface="+mn-ea"/>
              </a:rPr>
              <a:t>ero-tolerance </a:t>
            </a:r>
            <a:r>
              <a:rPr lang="en-US" sz="2000" dirty="0">
                <a:sym typeface="+mn-ea"/>
              </a:rPr>
              <a:t>policy against misinformation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Communication effects </a:t>
            </a:r>
            <a:r>
              <a:rPr lang="en-US" sz="2000" dirty="0">
                <a:sym typeface="+mn-ea"/>
              </a:rPr>
              <a:t>on employee motivation.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Contribute positively </a:t>
            </a:r>
            <a:r>
              <a:rPr lang="en-US" sz="2000" dirty="0">
                <a:sym typeface="+mn-ea"/>
              </a:rPr>
              <a:t>to the organization.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Excellent employer-employee </a:t>
            </a:r>
            <a:r>
              <a:rPr lang="en-US" sz="2000" dirty="0">
                <a:sym typeface="+mn-ea"/>
              </a:rPr>
              <a:t>relationships. 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Reliable company partners</a:t>
            </a:r>
            <a:endParaRPr lang="en-US" sz="2000" dirty="0" smtClean="0">
              <a:sym typeface="+mn-ea"/>
            </a:endParaRPr>
          </a:p>
          <a:p>
            <a:pPr marL="285750" marR="0" lvl="0" indent="-285750" algn="r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dirty="0" smtClean="0">
                <a:sym typeface="+mn-ea"/>
              </a:rPr>
              <a:t>(Krishnan et al. 2019)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dirty="0" smtClean="0">
                <a:sym typeface="+mn-ea"/>
              </a:rPr>
              <a:t> </a:t>
            </a:r>
            <a:endParaRPr lang="zh-CN" alt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575" y="1356995"/>
            <a:ext cx="5171440" cy="46863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877125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Involving Workers in their Roles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408430" y="1578610"/>
            <a:ext cx="8771255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Workers involved in their own appraisals</a:t>
            </a:r>
            <a:r>
              <a:rPr lang="en-US" sz="2000" dirty="0">
                <a:sym typeface="+mn-ea"/>
              </a:rPr>
              <a:t>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Include workers</a:t>
            </a:r>
            <a:r>
              <a:rPr lang="en-US" sz="2000" dirty="0">
                <a:sym typeface="+mn-ea"/>
              </a:rPr>
              <a:t>' input to ensure they do not feel left out.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Avoid isolation </a:t>
            </a:r>
            <a:r>
              <a:rPr lang="en-US" sz="2000" dirty="0">
                <a:sym typeface="+mn-ea"/>
              </a:rPr>
              <a:t>process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A dedicated </a:t>
            </a:r>
            <a:r>
              <a:rPr lang="en-US" sz="2000" dirty="0">
                <a:sym typeface="+mn-ea"/>
              </a:rPr>
              <a:t>workforce to Huawei's business goals and objectives.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D</a:t>
            </a:r>
            <a:r>
              <a:rPr lang="en-US" sz="2000" dirty="0" smtClean="0">
                <a:sym typeface="+mn-ea"/>
              </a:rPr>
              <a:t>etailed </a:t>
            </a:r>
            <a:r>
              <a:rPr lang="en-US" sz="2000" dirty="0">
                <a:sym typeface="+mn-ea"/>
              </a:rPr>
              <a:t>work plans based on the strategic goals signed through the Personal Business Commitment.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performance </a:t>
            </a:r>
            <a:r>
              <a:rPr lang="en-US" sz="2000" dirty="0">
                <a:sym typeface="+mn-ea"/>
              </a:rPr>
              <a:t>appraisal targets.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Huawei </a:t>
            </a:r>
            <a:r>
              <a:rPr lang="en-US" sz="2000" dirty="0">
                <a:sym typeface="+mn-ea"/>
              </a:rPr>
              <a:t>employs the SMART (Specific, Measurable, Attainable, Realistic, Time-Based) objectives framework in setting up employee appraisal targets. </a:t>
            </a:r>
            <a:endParaRPr lang="en-US" sz="2000" dirty="0" smtClean="0"/>
          </a:p>
          <a:p>
            <a:pPr marL="0" indent="0" algn="r" fontAlgn="auto">
              <a:lnSpc>
                <a:spcPct val="150000"/>
              </a:lnSpc>
              <a:buNone/>
            </a:pPr>
            <a:r>
              <a:rPr lang="en-US" sz="2000" dirty="0" smtClean="0">
                <a:sym typeface="+mn-ea"/>
              </a:rPr>
              <a:t>(Riyanto et al. 2021;</a:t>
            </a:r>
            <a:r>
              <a:rPr lang="en-US" sz="2000" dirty="0">
                <a:sym typeface="+mn-ea"/>
              </a:rPr>
              <a:t> </a:t>
            </a:r>
            <a:r>
              <a:rPr lang="en-US" sz="2000" dirty="0" smtClean="0">
                <a:sym typeface="+mn-ea"/>
              </a:rPr>
              <a:t>Arifin et al. 2019 )</a:t>
            </a:r>
            <a:endParaRPr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877125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Empathetic Skills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408430" y="1578610"/>
            <a:ext cx="864616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A HR manager needs empathetic skills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Deal with different </a:t>
            </a:r>
            <a:r>
              <a:rPr lang="en-US" sz="2000" dirty="0">
                <a:sym typeface="+mn-ea"/>
              </a:rPr>
              <a:t>personalities.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Avoid </a:t>
            </a:r>
            <a:r>
              <a:rPr lang="en-US" sz="2000" dirty="0">
                <a:sym typeface="+mn-ea"/>
              </a:rPr>
              <a:t>resentment from workers.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E</a:t>
            </a:r>
            <a:r>
              <a:rPr lang="en-US" sz="2000" dirty="0" smtClean="0">
                <a:sym typeface="+mn-ea"/>
              </a:rPr>
              <a:t>motional </a:t>
            </a:r>
            <a:r>
              <a:rPr lang="en-US" sz="2000" dirty="0">
                <a:sym typeface="+mn-ea"/>
              </a:rPr>
              <a:t>intelligence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Understand issues </a:t>
            </a:r>
            <a:r>
              <a:rPr lang="en-US" sz="2000" dirty="0">
                <a:sym typeface="+mn-ea"/>
              </a:rPr>
              <a:t>workers face before making any judgements.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U</a:t>
            </a:r>
            <a:r>
              <a:rPr lang="en-US" sz="2000" dirty="0" smtClean="0">
                <a:sym typeface="+mn-ea"/>
              </a:rPr>
              <a:t>nderstand </a:t>
            </a:r>
            <a:r>
              <a:rPr lang="en-US" sz="2000" dirty="0">
                <a:sym typeface="+mn-ea"/>
              </a:rPr>
              <a:t>and appreciate this need among workers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S</a:t>
            </a:r>
            <a:r>
              <a:rPr lang="en-US" sz="2000" dirty="0" smtClean="0">
                <a:sym typeface="+mn-ea"/>
              </a:rPr>
              <a:t>elf-identify </a:t>
            </a:r>
            <a:r>
              <a:rPr lang="en-US" sz="2000" dirty="0">
                <a:sym typeface="+mn-ea"/>
              </a:rPr>
              <a:t>themselves and work to improve their working environment. </a:t>
            </a:r>
            <a:endParaRPr lang="en-US" sz="2000" dirty="0"/>
          </a:p>
          <a:p>
            <a:pPr marL="0" indent="0" algn="r" fontAlgn="auto">
              <a:lnSpc>
                <a:spcPct val="150000"/>
              </a:lnSpc>
              <a:buNone/>
            </a:pPr>
            <a:r>
              <a:rPr lang="en-US" sz="2000" dirty="0" smtClean="0">
                <a:sym typeface="+mn-ea"/>
              </a:rPr>
              <a:t>(</a:t>
            </a:r>
            <a:r>
              <a:rPr lang="en-US" sz="2000" dirty="0" err="1" smtClean="0">
                <a:sym typeface="+mn-ea"/>
              </a:rPr>
              <a:t>Deliu</a:t>
            </a:r>
            <a:r>
              <a:rPr lang="en-US" sz="2000" dirty="0" smtClean="0">
                <a:sym typeface="+mn-ea"/>
              </a:rPr>
              <a:t>, 2019; </a:t>
            </a:r>
            <a:r>
              <a:rPr lang="en-US" sz="2000" dirty="0" err="1" smtClean="0">
                <a:sym typeface="+mn-ea"/>
              </a:rPr>
              <a:t>Nowack</a:t>
            </a:r>
            <a:r>
              <a:rPr lang="en-US" sz="2000" dirty="0">
                <a:sym typeface="+mn-ea"/>
              </a:rPr>
              <a:t> </a:t>
            </a:r>
            <a:r>
              <a:rPr lang="en-US" sz="2000" dirty="0" smtClean="0">
                <a:sym typeface="+mn-ea"/>
              </a:rPr>
              <a:t>&amp; </a:t>
            </a:r>
            <a:r>
              <a:rPr lang="en-US" sz="2000" dirty="0">
                <a:sym typeface="+mn-ea"/>
              </a:rPr>
              <a:t>Zak, </a:t>
            </a:r>
            <a:r>
              <a:rPr lang="en-US" sz="2000" dirty="0" smtClean="0">
                <a:sym typeface="+mn-ea"/>
              </a:rPr>
              <a:t>2020)</a:t>
            </a:r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877125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Clear performance management goal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408430" y="1578610"/>
            <a:ext cx="8646160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Coordinated with </a:t>
            </a:r>
            <a:r>
              <a:rPr lang="en-US" sz="2000" dirty="0">
                <a:sym typeface="+mn-ea"/>
              </a:rPr>
              <a:t>a company's development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provide </a:t>
            </a:r>
            <a:r>
              <a:rPr lang="en-US" sz="2000" dirty="0">
                <a:sym typeface="+mn-ea"/>
              </a:rPr>
              <a:t>complete and accurate judgments of a company's development goals.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Huawei </a:t>
            </a:r>
            <a:r>
              <a:rPr lang="en-US" sz="2000" dirty="0">
                <a:sym typeface="+mn-ea"/>
              </a:rPr>
              <a:t>eliminate barriers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Eliminate workers</a:t>
            </a:r>
            <a:r>
              <a:rPr lang="en-US" sz="2000" dirty="0">
                <a:sym typeface="+mn-ea"/>
              </a:rPr>
              <a:t>' uncertainty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smtClean="0">
                <a:sym typeface="+mn-ea"/>
              </a:rPr>
              <a:t>Huawei </a:t>
            </a:r>
            <a:r>
              <a:rPr lang="en-US" sz="2000" dirty="0">
                <a:sym typeface="+mn-ea"/>
              </a:rPr>
              <a:t>is to popularize its employees' knowledge </a:t>
            </a:r>
            <a:endParaRPr lang="en-US" sz="2000" dirty="0" smtClean="0"/>
          </a:p>
          <a:p>
            <a:pPr marL="342900" marR="0" lvl="0" indent="-342900" algn="l" defTabSz="914400" rtl="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I</a:t>
            </a:r>
            <a:r>
              <a:rPr lang="en-US" sz="2000" dirty="0" smtClean="0">
                <a:sym typeface="+mn-ea"/>
              </a:rPr>
              <a:t>ntroducing and </a:t>
            </a:r>
            <a:r>
              <a:rPr lang="en-US" sz="2000" dirty="0">
                <a:sym typeface="+mn-ea"/>
              </a:rPr>
              <a:t>cultivating performance management </a:t>
            </a:r>
            <a:r>
              <a:rPr lang="en-US" sz="2000" dirty="0" smtClean="0">
                <a:sym typeface="+mn-ea"/>
              </a:rPr>
              <a:t>talents</a:t>
            </a:r>
            <a:endParaRPr lang="en-US" sz="2000" dirty="0" smtClean="0"/>
          </a:p>
          <a:p>
            <a:pPr marL="0" indent="0" algn="r" fontAlgn="auto">
              <a:lnSpc>
                <a:spcPct val="150000"/>
              </a:lnSpc>
              <a:buNone/>
            </a:pPr>
            <a:r>
              <a:rPr lang="en-US" sz="2000" dirty="0" smtClean="0">
                <a:sym typeface="+mn-ea"/>
              </a:rPr>
              <a:t>(</a:t>
            </a:r>
            <a:r>
              <a:rPr lang="en-US" sz="2000" dirty="0" err="1" smtClean="0">
                <a:sym typeface="+mn-ea"/>
              </a:rPr>
              <a:t>Hofmeyer</a:t>
            </a:r>
            <a:r>
              <a:rPr lang="en-US" sz="2000" dirty="0">
                <a:sym typeface="+mn-ea"/>
              </a:rPr>
              <a:t> </a:t>
            </a:r>
            <a:r>
              <a:rPr lang="en-US" sz="2000" dirty="0" smtClean="0">
                <a:sym typeface="+mn-ea"/>
              </a:rPr>
              <a:t>&amp; Taylor, 2021)</a:t>
            </a:r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10515600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Employee Training and Skills Development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408430" y="1578610"/>
            <a:ext cx="8646160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Leader train </a:t>
            </a:r>
            <a:r>
              <a:rPr lang="en-US" sz="2000" dirty="0">
                <a:sym typeface="+mn-ea"/>
              </a:rPr>
              <a:t>and develop workers. 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Give workers </a:t>
            </a:r>
            <a:r>
              <a:rPr lang="en-US" sz="2000" dirty="0">
                <a:sym typeface="+mn-ea"/>
              </a:rPr>
              <a:t>development opportunities 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Organize </a:t>
            </a:r>
            <a:r>
              <a:rPr lang="en-US" sz="2000" dirty="0">
                <a:sym typeface="+mn-ea"/>
              </a:rPr>
              <a:t>sessions on management 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leadership </a:t>
            </a:r>
            <a:r>
              <a:rPr lang="en-US" sz="2000" dirty="0">
                <a:sym typeface="+mn-ea"/>
              </a:rPr>
              <a:t>training. 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Gives workers </a:t>
            </a:r>
            <a:r>
              <a:rPr lang="en-US" sz="2000" dirty="0">
                <a:sym typeface="+mn-ea"/>
              </a:rPr>
              <a:t>diverse </a:t>
            </a:r>
            <a:r>
              <a:rPr lang="en-US" sz="2000" dirty="0" smtClean="0">
                <a:sym typeface="+mn-ea"/>
              </a:rPr>
              <a:t>skills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Supporting </a:t>
            </a:r>
            <a:r>
              <a:rPr lang="en-US" sz="2000" dirty="0">
                <a:sym typeface="+mn-ea"/>
              </a:rPr>
              <a:t>career growth. 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ym typeface="+mn-ea"/>
              </a:rPr>
              <a:t>S</a:t>
            </a:r>
            <a:r>
              <a:rPr lang="en-US" sz="2000" dirty="0" smtClean="0">
                <a:sym typeface="+mn-ea"/>
              </a:rPr>
              <a:t>kills </a:t>
            </a:r>
            <a:r>
              <a:rPr lang="en-US" sz="2000" dirty="0">
                <a:sym typeface="+mn-ea"/>
              </a:rPr>
              <a:t>and knowledge needed to execute Huawei’s goals. </a:t>
            </a:r>
            <a:endParaRPr lang="en-US" sz="2000" dirty="0" smtClean="0"/>
          </a:p>
          <a:p>
            <a:pPr marL="342900" indent="-342900" algn="l" fontAlgn="auto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smtClean="0">
                <a:sym typeface="+mn-ea"/>
              </a:rPr>
              <a:t>Educate workers </a:t>
            </a:r>
            <a:r>
              <a:rPr lang="en-US" sz="2000" dirty="0">
                <a:sym typeface="+mn-ea"/>
              </a:rPr>
              <a:t>on new skills and provide update about the existing ones to improve productivity. </a:t>
            </a:r>
            <a:endParaRPr lang="en-US" sz="2000" dirty="0"/>
          </a:p>
          <a:p>
            <a:pPr indent="0" algn="r" fontAlgn="auto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000" dirty="0" smtClean="0">
                <a:sym typeface="+mn-ea"/>
              </a:rPr>
              <a:t>(Urbancová et al. 2021)</a:t>
            </a:r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877125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References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09320" y="1227455"/>
            <a:ext cx="8533130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Stone, R. J., Cox, A., &amp; Gavin, M. (2020). </a:t>
            </a:r>
            <a:r>
              <a:rPr lang="en-US" sz="2000" i="1" dirty="0">
                <a:sym typeface="+mn-ea"/>
              </a:rPr>
              <a:t>Human resource management</a:t>
            </a:r>
            <a:r>
              <a:rPr lang="en-US" sz="2000" dirty="0">
                <a:sym typeface="+mn-ea"/>
              </a:rPr>
              <a:t>. John Wiley &amp; Sons.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Boon, C., Den Hartog, D. N., &amp; Lepak, D. P. (2019). A systematic review of human resource management systems and their measurement. </a:t>
            </a:r>
            <a:r>
              <a:rPr lang="en-US" sz="2000" i="1" dirty="0">
                <a:sym typeface="+mn-ea"/>
              </a:rPr>
              <a:t>Journal of management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45</a:t>
            </a:r>
            <a:r>
              <a:rPr lang="en-US" sz="2000" dirty="0">
                <a:sym typeface="+mn-ea"/>
              </a:rPr>
              <a:t>(6), 2498-2537.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Krishnan, I. A., Ching, H. S., </a:t>
            </a:r>
            <a:r>
              <a:rPr lang="en-US" sz="2000" dirty="0" err="1">
                <a:sym typeface="+mn-ea"/>
              </a:rPr>
              <a:t>Ramalingam</a:t>
            </a:r>
            <a:r>
              <a:rPr lang="en-US" sz="2000" dirty="0">
                <a:sym typeface="+mn-ea"/>
              </a:rPr>
              <a:t>, S., &amp; </a:t>
            </a:r>
            <a:r>
              <a:rPr lang="en-US" sz="2000" dirty="0" err="1">
                <a:sym typeface="+mn-ea"/>
              </a:rPr>
              <a:t>Maruthai</a:t>
            </a:r>
            <a:r>
              <a:rPr lang="en-US" sz="2000" dirty="0">
                <a:sym typeface="+mn-ea"/>
              </a:rPr>
              <a:t>, E. (2019). An Investigation of Communication Skills Required by Employers from the Fresh Graduates. </a:t>
            </a:r>
            <a:r>
              <a:rPr lang="en-US" sz="2000" i="1" dirty="0">
                <a:sym typeface="+mn-ea"/>
              </a:rPr>
              <a:t>Pertanika Journal of Social Sciences &amp; Humanities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27</a:t>
            </a:r>
            <a:r>
              <a:rPr lang="en-US" sz="2000" dirty="0">
                <a:sym typeface="+mn-ea"/>
              </a:rPr>
              <a:t>(2).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Lee, Y., &amp; Kim, J. (2021). Cultivating employee creativity through strategic internal communication: The role of leadership, symmetry, and feedback seeking behaviors. </a:t>
            </a:r>
            <a:r>
              <a:rPr lang="en-US" sz="2000" i="1" dirty="0">
                <a:sym typeface="+mn-ea"/>
              </a:rPr>
              <a:t>Public Relations Review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47</a:t>
            </a:r>
            <a:r>
              <a:rPr lang="en-US" sz="2000" dirty="0">
                <a:sym typeface="+mn-ea"/>
              </a:rPr>
              <a:t>(1), 101998.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Riyanto, S., </a:t>
            </a:r>
            <a:r>
              <a:rPr lang="en-US" sz="2000" dirty="0" err="1">
                <a:sym typeface="+mn-ea"/>
              </a:rPr>
              <a:t>Endri</a:t>
            </a:r>
            <a:r>
              <a:rPr lang="en-US" sz="2000" dirty="0">
                <a:sym typeface="+mn-ea"/>
              </a:rPr>
              <a:t>, E., &amp; </a:t>
            </a:r>
            <a:r>
              <a:rPr lang="en-US" sz="2000" dirty="0" err="1">
                <a:sym typeface="+mn-ea"/>
              </a:rPr>
              <a:t>Herlisha</a:t>
            </a:r>
            <a:r>
              <a:rPr lang="en-US" sz="2000" dirty="0">
                <a:sym typeface="+mn-ea"/>
              </a:rPr>
              <a:t>, N. (2021). Effect of work motivation and job satisfaction on employee performance: Mediating role of employee engagement. </a:t>
            </a:r>
            <a:r>
              <a:rPr lang="en-US" sz="2000" i="1" dirty="0">
                <a:sym typeface="+mn-ea"/>
              </a:rPr>
              <a:t>Problems and Perspectives in Management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19</a:t>
            </a:r>
            <a:r>
              <a:rPr lang="en-US" sz="2000" dirty="0">
                <a:sym typeface="+mn-ea"/>
              </a:rPr>
              <a:t>(3), 162.</a:t>
            </a:r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-2" y="0"/>
            <a:ext cx="12192001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方正兰亭细黑_GBK" panose="02000000000000000000" pitchFamily="2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0" y="305435"/>
            <a:ext cx="8771255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>
                <a:rot lat="0" lon="0" rev="0"/>
              </a:lightRig>
            </a:scene3d>
            <a:sp3d contourW="127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4000" dirty="0" smtClean="0">
                <a:solidFill>
                  <a:schemeClr val="tx1"/>
                </a:solidFill>
                <a:sym typeface="+mn-ea"/>
              </a:rPr>
              <a:t>References</a:t>
            </a:r>
            <a:endParaRPr kumimoji="0" lang="en-US" sz="4000" i="0" u="none" strike="noStrike" cap="none" normalizeH="0" baseline="0" dirty="0" smtClean="0">
              <a:solidFill>
                <a:schemeClr val="tx1"/>
              </a:solidFill>
              <a:cs typeface="+mn-cs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64235" y="918845"/>
            <a:ext cx="8533130" cy="59391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Arifin, Z., Nirwanto, N., &amp; Manan, A. (2019). Analysis of bullying effects on job performance using employee engagement and job satisfaction as mediation. </a:t>
            </a:r>
            <a:r>
              <a:rPr lang="en-US" sz="2000" i="1" dirty="0">
                <a:sym typeface="+mn-ea"/>
              </a:rPr>
              <a:t>International Journal of Innovation, Creativity and Change</a:t>
            </a:r>
            <a:r>
              <a:rPr lang="en-US" sz="2000" dirty="0">
                <a:sym typeface="+mn-ea"/>
              </a:rPr>
              <a:t>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err="1">
                <a:sym typeface="+mn-ea"/>
              </a:rPr>
              <a:t>Deliu</a:t>
            </a:r>
            <a:r>
              <a:rPr lang="en-US" sz="2000" dirty="0">
                <a:sym typeface="+mn-ea"/>
              </a:rPr>
              <a:t>, D. (2019). Empathetic leadership–Key element for inspiring strategic management and a visionary effective corporate governance. </a:t>
            </a:r>
            <a:r>
              <a:rPr lang="en-US" sz="2000" i="1" dirty="0">
                <a:sym typeface="+mn-ea"/>
              </a:rPr>
              <a:t>Journal of Emerging Trends in Marketing and Management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1</a:t>
            </a:r>
            <a:r>
              <a:rPr lang="en-US" sz="2000" dirty="0">
                <a:sym typeface="+mn-ea"/>
              </a:rPr>
              <a:t>(1), 280-292.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 err="1">
                <a:sym typeface="+mn-ea"/>
              </a:rPr>
              <a:t>Nowack</a:t>
            </a:r>
            <a:r>
              <a:rPr lang="en-US" sz="2000" dirty="0">
                <a:sym typeface="+mn-ea"/>
              </a:rPr>
              <a:t>, K., &amp; Zak, P. (2020). Empathy enhancing antidotes for interpersonally toxic leaders. </a:t>
            </a:r>
            <a:r>
              <a:rPr lang="en-US" sz="2000" i="1" dirty="0">
                <a:sym typeface="+mn-ea"/>
              </a:rPr>
              <a:t>Consulting Psychology Journal: Practice and Research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72</a:t>
            </a:r>
            <a:r>
              <a:rPr lang="en-US" sz="2000" dirty="0">
                <a:sym typeface="+mn-ea"/>
              </a:rPr>
              <a:t>(2), 119.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Hofmeyer, A., &amp; Taylor, R. (2021). Strategies and resources for nurse leaders to use to lead with empathy and prudence so they understand and address sources of anxiety among nurses </a:t>
            </a:r>
            <a:r>
              <a:rPr lang="en-US" sz="2000" dirty="0" err="1">
                <a:sym typeface="+mn-ea"/>
              </a:rPr>
              <a:t>practising</a:t>
            </a:r>
            <a:r>
              <a:rPr lang="en-US" sz="2000" dirty="0">
                <a:sym typeface="+mn-ea"/>
              </a:rPr>
              <a:t> in the era of COVID‐19. </a:t>
            </a:r>
            <a:r>
              <a:rPr lang="en-US" sz="2000" i="1" dirty="0">
                <a:sym typeface="+mn-ea"/>
              </a:rPr>
              <a:t>Journal of clinical nursing</a:t>
            </a:r>
            <a:r>
              <a:rPr lang="en-US" sz="2000" dirty="0">
                <a:sym typeface="+mn-ea"/>
              </a:rPr>
              <a:t>, </a:t>
            </a:r>
            <a:r>
              <a:rPr lang="en-US" sz="2000" i="1" dirty="0">
                <a:sym typeface="+mn-ea"/>
              </a:rPr>
              <a:t>30</a:t>
            </a:r>
            <a:r>
              <a:rPr lang="en-US" sz="2000" dirty="0">
                <a:sym typeface="+mn-ea"/>
              </a:rPr>
              <a:t>(1-2), 298-305.</a:t>
            </a:r>
            <a:endParaRPr lang="en-US" sz="2000" dirty="0"/>
          </a:p>
          <a:p>
            <a:pPr marL="342900" marR="0" lvl="0" indent="-342900" algn="l" defTabSz="914400" rtl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ym typeface="+mn-ea"/>
              </a:rPr>
              <a:t>Urbancová, H., </a:t>
            </a:r>
            <a:r>
              <a:rPr lang="en-US" sz="2000" dirty="0" err="1">
                <a:sym typeface="+mn-ea"/>
              </a:rPr>
              <a:t>Vrabcová</a:t>
            </a:r>
            <a:r>
              <a:rPr lang="en-US" sz="2000" dirty="0">
                <a:sym typeface="+mn-ea"/>
              </a:rPr>
              <a:t>, P., Hudáková, M., &amp; </a:t>
            </a:r>
            <a:r>
              <a:rPr lang="en-US" sz="2000" dirty="0" err="1">
                <a:sym typeface="+mn-ea"/>
              </a:rPr>
              <a:t>Petrů</a:t>
            </a:r>
            <a:r>
              <a:rPr lang="en-US" sz="2000" dirty="0">
                <a:sym typeface="+mn-ea"/>
              </a:rPr>
              <a:t>, G. J. (2021). Effective training evaluation: The role of factors influencing the evaluation of effectiveness of employee training and development. </a:t>
            </a:r>
            <a:r>
              <a:rPr lang="en-US" sz="2000" i="1">
                <a:sym typeface="+mn-ea"/>
              </a:rPr>
              <a:t>Sustainability</a:t>
            </a:r>
            <a:r>
              <a:rPr lang="en-US" sz="2000">
                <a:sym typeface="+mn-ea"/>
              </a:rPr>
              <a:t>, </a:t>
            </a:r>
            <a:r>
              <a:rPr lang="en-US" sz="2000" i="1">
                <a:sym typeface="+mn-ea"/>
              </a:rPr>
              <a:t>13</a:t>
            </a:r>
            <a:r>
              <a:rPr lang="en-US" sz="2000">
                <a:sym typeface="+mn-ea"/>
              </a:rPr>
              <a:t>(5), 2721.</a:t>
            </a:r>
            <a:endParaRPr lang="zh-CN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4996</Words>
  <Application>WPS 文字</Application>
  <PresentationFormat>宽屏</PresentationFormat>
  <Paragraphs>113</Paragraphs>
  <Slides>11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11</vt:i4>
      </vt:variant>
    </vt:vector>
  </HeadingPairs>
  <TitlesOfParts>
    <vt:vector size="34" baseType="lpstr">
      <vt:lpstr>Arial</vt:lpstr>
      <vt:lpstr>宋体</vt:lpstr>
      <vt:lpstr>Wingdings</vt:lpstr>
      <vt:lpstr>等线</vt:lpstr>
      <vt:lpstr>等线</vt:lpstr>
      <vt:lpstr>微软雅黑</vt:lpstr>
      <vt:lpstr>汉仪旗黑</vt:lpstr>
      <vt:lpstr>Segoe UI Light</vt:lpstr>
      <vt:lpstr>Calibri</vt:lpstr>
      <vt:lpstr>方正兰亭细黑_GBK</vt:lpstr>
      <vt:lpstr>Geometr415 Blk BT</vt:lpstr>
      <vt:lpstr>苹方-简</vt:lpstr>
      <vt:lpstr>微软雅黑</vt:lpstr>
      <vt:lpstr>汉仪中等线KW</vt:lpstr>
      <vt:lpstr>等线 Light</vt:lpstr>
      <vt:lpstr>Helvetica Neue</vt:lpstr>
      <vt:lpstr>汉仪书宋二KW</vt:lpstr>
      <vt:lpstr>黑体-简</vt:lpstr>
      <vt:lpstr>宋体</vt:lpstr>
      <vt:lpstr>Arial Unicode MS</vt:lpstr>
      <vt:lpstr>等线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Saya</dc:creator>
  <cp:lastModifiedBy>王</cp:lastModifiedBy>
  <cp:revision>6</cp:revision>
  <dcterms:created xsi:type="dcterms:W3CDTF">2023-04-28T14:39:19Z</dcterms:created>
  <dcterms:modified xsi:type="dcterms:W3CDTF">2023-04-28T14:39:19Z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CD3298946F7DD022C6BA446449A8F559</vt:lpwstr>
  </property>
  <property fmtid="{D5CDD505-2E9C-101B-9397-08002B2CF9AE}" pid="3" name="KSOProductBuildVer">
    <vt:lpwstr>2052-4.6.1.7451</vt:lpwstr>
  </property>
</Properties>
</file>