
<file path=[Content_Types].xml><?xml version="1.0" encoding="utf-8"?>
<Types xmlns="http://schemas.openxmlformats.org/package/2006/content-types">
  <Default Extension="bin" ContentType="image/unknown"/>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2" r:id="rId2"/>
  </p:sldMasterIdLst>
  <p:notesMasterIdLst>
    <p:notesMasterId r:id="rId18"/>
  </p:notes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142E175-AA30-4769-9D51-EFCB608D47CE}" v="3" dt="2023-10-20T19:31:27.4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434" autoAdjust="0"/>
  </p:normalViewPr>
  <p:slideViewPr>
    <p:cSldViewPr snapToGrid="0">
      <p:cViewPr>
        <p:scale>
          <a:sx n="69" d="100"/>
          <a:sy n="69" d="100"/>
        </p:scale>
        <p:origin x="564" y="-160"/>
      </p:cViewPr>
      <p:guideLst/>
    </p:cSldViewPr>
  </p:slideViewPr>
  <p:notesTextViewPr>
    <p:cViewPr>
      <p:scale>
        <a:sx n="1" d="1"/>
        <a:sy n="1" d="1"/>
      </p:scale>
      <p:origin x="0" y="0"/>
    </p:cViewPr>
  </p:notesTextViewPr>
  <p:sorterViewPr>
    <p:cViewPr>
      <p:scale>
        <a:sx n="100" d="100"/>
        <a:sy n="100" d="100"/>
      </p:scale>
      <p:origin x="0" y="-2376"/>
    </p:cViewPr>
  </p:sorterViewPr>
  <p:notesViewPr>
    <p:cSldViewPr snapToGrid="0">
      <p:cViewPr>
        <p:scale>
          <a:sx n="90" d="100"/>
          <a:sy n="90" d="100"/>
        </p:scale>
        <p:origin x="2112" y="-187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microsoft.com/office/2016/11/relationships/changesInfo" Target="changesInfos/changesInfo1.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ugen Gherasim" userId="8f8e78844ec8e1bd" providerId="LiveId" clId="{D142E175-AA30-4769-9D51-EFCB608D47CE}"/>
    <pc:docChg chg="undo custSel modSld">
      <pc:chgData name="Eugen Gherasim" userId="8f8e78844ec8e1bd" providerId="LiveId" clId="{D142E175-AA30-4769-9D51-EFCB608D47CE}" dt="2023-10-20T19:31:27.418" v="832" actId="20577"/>
      <pc:docMkLst>
        <pc:docMk/>
      </pc:docMkLst>
      <pc:sldChg chg="addSp delSp modSp mod setBg addAnim delAnim setClrOvrMap">
        <pc:chgData name="Eugen Gherasim" userId="8f8e78844ec8e1bd" providerId="LiveId" clId="{D142E175-AA30-4769-9D51-EFCB608D47CE}" dt="2023-10-20T19:31:27.418" v="832" actId="20577"/>
        <pc:sldMkLst>
          <pc:docMk/>
          <pc:sldMk cId="3678951160" sldId="256"/>
        </pc:sldMkLst>
        <pc:spChg chg="mod">
          <ac:chgData name="Eugen Gherasim" userId="8f8e78844ec8e1bd" providerId="LiveId" clId="{D142E175-AA30-4769-9D51-EFCB608D47CE}" dt="2023-10-20T19:31:27.418" v="832" actId="20577"/>
          <ac:spMkLst>
            <pc:docMk/>
            <pc:sldMk cId="3678951160" sldId="256"/>
            <ac:spMk id="2" creationId="{00000000-0000-0000-0000-000000000000}"/>
          </ac:spMkLst>
        </pc:spChg>
        <pc:spChg chg="mod">
          <ac:chgData name="Eugen Gherasim" userId="8f8e78844ec8e1bd" providerId="LiveId" clId="{D142E175-AA30-4769-9D51-EFCB608D47CE}" dt="2023-10-20T18:32:58.466" v="51" actId="26606"/>
          <ac:spMkLst>
            <pc:docMk/>
            <pc:sldMk cId="3678951160" sldId="256"/>
            <ac:spMk id="3" creationId="{00000000-0000-0000-0000-000000000000}"/>
          </ac:spMkLst>
        </pc:spChg>
        <pc:spChg chg="add del">
          <ac:chgData name="Eugen Gherasim" userId="8f8e78844ec8e1bd" providerId="LiveId" clId="{D142E175-AA30-4769-9D51-EFCB608D47CE}" dt="2023-10-20T18:32:41.836" v="48" actId="26606"/>
          <ac:spMkLst>
            <pc:docMk/>
            <pc:sldMk cId="3678951160" sldId="256"/>
            <ac:spMk id="12" creationId="{BF1A0E2E-CDD4-46BC-BDBB-D276E3467059}"/>
          </ac:spMkLst>
        </pc:spChg>
        <pc:spChg chg="add del">
          <ac:chgData name="Eugen Gherasim" userId="8f8e78844ec8e1bd" providerId="LiveId" clId="{D142E175-AA30-4769-9D51-EFCB608D47CE}" dt="2023-10-20T18:32:41.836" v="48" actId="26606"/>
          <ac:spMkLst>
            <pc:docMk/>
            <pc:sldMk cId="3678951160" sldId="256"/>
            <ac:spMk id="14" creationId="{8F2A5265-B923-4C48-AB84-FC98FD202413}"/>
          </ac:spMkLst>
        </pc:spChg>
        <pc:spChg chg="add del">
          <ac:chgData name="Eugen Gherasim" userId="8f8e78844ec8e1bd" providerId="LiveId" clId="{D142E175-AA30-4769-9D51-EFCB608D47CE}" dt="2023-10-20T18:32:58.381" v="50" actId="26606"/>
          <ac:spMkLst>
            <pc:docMk/>
            <pc:sldMk cId="3678951160" sldId="256"/>
            <ac:spMk id="17" creationId="{85D52B88-A4AE-4B06-AEFC-8E492B9039CE}"/>
          </ac:spMkLst>
        </pc:spChg>
        <pc:spChg chg="add del">
          <ac:chgData name="Eugen Gherasim" userId="8f8e78844ec8e1bd" providerId="LiveId" clId="{D142E175-AA30-4769-9D51-EFCB608D47CE}" dt="2023-10-20T18:32:58.381" v="50" actId="26606"/>
          <ac:spMkLst>
            <pc:docMk/>
            <pc:sldMk cId="3678951160" sldId="256"/>
            <ac:spMk id="18" creationId="{CFD6FA94-0FE6-4CC5-BC1A-1F4780CDAEE1}"/>
          </ac:spMkLst>
        </pc:spChg>
        <pc:spChg chg="add">
          <ac:chgData name="Eugen Gherasim" userId="8f8e78844ec8e1bd" providerId="LiveId" clId="{D142E175-AA30-4769-9D51-EFCB608D47CE}" dt="2023-10-20T18:32:58.466" v="51" actId="26606"/>
          <ac:spMkLst>
            <pc:docMk/>
            <pc:sldMk cId="3678951160" sldId="256"/>
            <ac:spMk id="21" creationId="{BF1A0E2E-CDD4-46BC-BDBB-D276E3467059}"/>
          </ac:spMkLst>
        </pc:spChg>
        <pc:spChg chg="add">
          <ac:chgData name="Eugen Gherasim" userId="8f8e78844ec8e1bd" providerId="LiveId" clId="{D142E175-AA30-4769-9D51-EFCB608D47CE}" dt="2023-10-20T18:32:58.466" v="51" actId="26606"/>
          <ac:spMkLst>
            <pc:docMk/>
            <pc:sldMk cId="3678951160" sldId="256"/>
            <ac:spMk id="22" creationId="{8F2A5265-B923-4C48-AB84-FC98FD202413}"/>
          </ac:spMkLst>
        </pc:spChg>
        <pc:picChg chg="add mod ord">
          <ac:chgData name="Eugen Gherasim" userId="8f8e78844ec8e1bd" providerId="LiveId" clId="{D142E175-AA30-4769-9D51-EFCB608D47CE}" dt="2023-10-20T18:32:58.466" v="51" actId="26606"/>
          <ac:picMkLst>
            <pc:docMk/>
            <pc:sldMk cId="3678951160" sldId="256"/>
            <ac:picMk id="5" creationId="{E6FD4763-9F68-8FF9-FA6A-FD26BF66EC5A}"/>
          </ac:picMkLst>
        </pc:picChg>
        <pc:cxnChg chg="add del">
          <ac:chgData name="Eugen Gherasim" userId="8f8e78844ec8e1bd" providerId="LiveId" clId="{D142E175-AA30-4769-9D51-EFCB608D47CE}" dt="2023-10-20T18:32:41.836" v="48" actId="26606"/>
          <ac:cxnSpMkLst>
            <pc:docMk/>
            <pc:sldMk cId="3678951160" sldId="256"/>
            <ac:cxnSpMk id="10" creationId="{E14BE1C0-923F-4557-952F-150367D02FE5}"/>
          </ac:cxnSpMkLst>
        </pc:cxnChg>
        <pc:cxnChg chg="add del">
          <ac:chgData name="Eugen Gherasim" userId="8f8e78844ec8e1bd" providerId="LiveId" clId="{D142E175-AA30-4769-9D51-EFCB608D47CE}" dt="2023-10-20T18:32:58.381" v="50" actId="26606"/>
          <ac:cxnSpMkLst>
            <pc:docMk/>
            <pc:sldMk cId="3678951160" sldId="256"/>
            <ac:cxnSpMk id="16" creationId="{0268177E-1445-4DCF-955D-1CAE9B76FFDC}"/>
          </ac:cxnSpMkLst>
        </pc:cxnChg>
        <pc:cxnChg chg="add">
          <ac:chgData name="Eugen Gherasim" userId="8f8e78844ec8e1bd" providerId="LiveId" clId="{D142E175-AA30-4769-9D51-EFCB608D47CE}" dt="2023-10-20T18:32:58.466" v="51" actId="26606"/>
          <ac:cxnSpMkLst>
            <pc:docMk/>
            <pc:sldMk cId="3678951160" sldId="256"/>
            <ac:cxnSpMk id="20" creationId="{E14BE1C0-923F-4557-952F-150367D02FE5}"/>
          </ac:cxnSpMkLst>
        </pc:cxnChg>
      </pc:sldChg>
      <pc:sldChg chg="modSp mod">
        <pc:chgData name="Eugen Gherasim" userId="8f8e78844ec8e1bd" providerId="LiveId" clId="{D142E175-AA30-4769-9D51-EFCB608D47CE}" dt="2023-10-20T18:33:36.134" v="54" actId="12"/>
        <pc:sldMkLst>
          <pc:docMk/>
          <pc:sldMk cId="3158872202" sldId="258"/>
        </pc:sldMkLst>
        <pc:spChg chg="mod">
          <ac:chgData name="Eugen Gherasim" userId="8f8e78844ec8e1bd" providerId="LiveId" clId="{D142E175-AA30-4769-9D51-EFCB608D47CE}" dt="2023-10-20T18:33:36.134" v="54" actId="12"/>
          <ac:spMkLst>
            <pc:docMk/>
            <pc:sldMk cId="3158872202" sldId="258"/>
            <ac:spMk id="3" creationId="{00000000-0000-0000-0000-000000000000}"/>
          </ac:spMkLst>
        </pc:spChg>
      </pc:sldChg>
      <pc:sldChg chg="modSp mod">
        <pc:chgData name="Eugen Gherasim" userId="8f8e78844ec8e1bd" providerId="LiveId" clId="{D142E175-AA30-4769-9D51-EFCB608D47CE}" dt="2023-10-20T19:27:58.297" v="831" actId="20577"/>
        <pc:sldMkLst>
          <pc:docMk/>
          <pc:sldMk cId="2492919986" sldId="259"/>
        </pc:sldMkLst>
        <pc:spChg chg="mod">
          <ac:chgData name="Eugen Gherasim" userId="8f8e78844ec8e1bd" providerId="LiveId" clId="{D142E175-AA30-4769-9D51-EFCB608D47CE}" dt="2023-10-20T19:27:58.297" v="831" actId="20577"/>
          <ac:spMkLst>
            <pc:docMk/>
            <pc:sldMk cId="2492919986" sldId="259"/>
            <ac:spMk id="3" creationId="{00000000-0000-0000-0000-000000000000}"/>
          </ac:spMkLst>
        </pc:spChg>
      </pc:sldChg>
      <pc:sldChg chg="modSp mod">
        <pc:chgData name="Eugen Gherasim" userId="8f8e78844ec8e1bd" providerId="LiveId" clId="{D142E175-AA30-4769-9D51-EFCB608D47CE}" dt="2023-10-20T19:14:39.204" v="820" actId="20577"/>
        <pc:sldMkLst>
          <pc:docMk/>
          <pc:sldMk cId="81864772" sldId="270"/>
        </pc:sldMkLst>
        <pc:spChg chg="mod">
          <ac:chgData name="Eugen Gherasim" userId="8f8e78844ec8e1bd" providerId="LiveId" clId="{D142E175-AA30-4769-9D51-EFCB608D47CE}" dt="2023-10-20T19:14:39.204" v="820" actId="20577"/>
          <ac:spMkLst>
            <pc:docMk/>
            <pc:sldMk cId="81864772" sldId="270"/>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82424F-EF11-4C76-971C-7E643E45CF75}" type="datetimeFigureOut">
              <a:rPr lang="en-US" smtClean="0"/>
              <a:t>10/20/2023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D6ADCCF-FD1C-48CF-AFB3-46E02521AABF}" type="slidenum">
              <a:rPr lang="en-US" smtClean="0"/>
              <a:t>‹#›</a:t>
            </a:fld>
            <a:endParaRPr lang="en-US"/>
          </a:p>
        </p:txBody>
      </p:sp>
    </p:spTree>
    <p:extLst>
      <p:ext uri="{BB962C8B-B14F-4D97-AF65-F5344CB8AC3E}">
        <p14:creationId xmlns:p14="http://schemas.microsoft.com/office/powerpoint/2010/main" val="16351917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D6ADCCF-FD1C-48CF-AFB3-46E02521AABF}" type="slidenum">
              <a:rPr lang="en-US" smtClean="0"/>
              <a:t>1</a:t>
            </a:fld>
            <a:endParaRPr lang="en-US"/>
          </a:p>
        </p:txBody>
      </p:sp>
    </p:spTree>
    <p:extLst>
      <p:ext uri="{BB962C8B-B14F-4D97-AF65-F5344CB8AC3E}">
        <p14:creationId xmlns:p14="http://schemas.microsoft.com/office/powerpoint/2010/main" val="6692650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D6ADCCF-FD1C-48CF-AFB3-46E02521AABF}" type="slidenum">
              <a:rPr lang="en-US" smtClean="0"/>
              <a:t>2</a:t>
            </a:fld>
            <a:endParaRPr lang="en-US"/>
          </a:p>
        </p:txBody>
      </p:sp>
    </p:spTree>
    <p:extLst>
      <p:ext uri="{BB962C8B-B14F-4D97-AF65-F5344CB8AC3E}">
        <p14:creationId xmlns:p14="http://schemas.microsoft.com/office/powerpoint/2010/main" val="29184875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D6ADCCF-FD1C-48CF-AFB3-46E02521AABF}" type="slidenum">
              <a:rPr lang="en-US" smtClean="0"/>
              <a:t>3</a:t>
            </a:fld>
            <a:endParaRPr lang="en-US"/>
          </a:p>
        </p:txBody>
      </p:sp>
    </p:spTree>
    <p:extLst>
      <p:ext uri="{BB962C8B-B14F-4D97-AF65-F5344CB8AC3E}">
        <p14:creationId xmlns:p14="http://schemas.microsoft.com/office/powerpoint/2010/main" val="41440130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Arial" panose="020B0604020202020204" pitchFamily="34" charset="0"/>
                <a:cs typeface="Arial" panose="020B0604020202020204" pitchFamily="34" charset="0"/>
              </a:rPr>
              <a:t>As of June 2023, the company operates 72 resorts and hotels, 64 spas, 65 retail galleries and 4 championship goals in Asia, Middle East, America, and Africa. (Ft.com, 2023)</a:t>
            </a:r>
          </a:p>
          <a:p>
            <a:pPr algn="just"/>
            <a:r>
              <a:rPr lang="en-US" dirty="0">
                <a:latin typeface="Arial" panose="020B0604020202020204" pitchFamily="34" charset="0"/>
                <a:cs typeface="Arial" panose="020B0604020202020204" pitchFamily="34" charset="0"/>
              </a:rPr>
              <a:t>Banyan Tree Global Foundation was established in 2009. This foundation works as a Corporate Social Responsibility that works towards achieving social, economic and environmental sustainability. </a:t>
            </a:r>
          </a:p>
          <a:p>
            <a:endParaRPr lang="en-US" dirty="0"/>
          </a:p>
        </p:txBody>
      </p:sp>
      <p:sp>
        <p:nvSpPr>
          <p:cNvPr id="4" name="Slide Number Placeholder 3"/>
          <p:cNvSpPr>
            <a:spLocks noGrp="1"/>
          </p:cNvSpPr>
          <p:nvPr>
            <p:ph type="sldNum" sz="quarter" idx="10"/>
          </p:nvPr>
        </p:nvSpPr>
        <p:spPr/>
        <p:txBody>
          <a:bodyPr/>
          <a:lstStyle/>
          <a:p>
            <a:fld id="{1D6ADCCF-FD1C-48CF-AFB3-46E02521AABF}" type="slidenum">
              <a:rPr lang="en-US" smtClean="0"/>
              <a:t>4</a:t>
            </a:fld>
            <a:endParaRPr lang="en-US"/>
          </a:p>
        </p:txBody>
      </p:sp>
    </p:spTree>
    <p:extLst>
      <p:ext uri="{BB962C8B-B14F-4D97-AF65-F5344CB8AC3E}">
        <p14:creationId xmlns:p14="http://schemas.microsoft.com/office/powerpoint/2010/main" val="2326354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863856" cy="4498902"/>
          </a:xfrm>
        </p:spPr>
        <p:txBody>
          <a:bodyPr/>
          <a:lstStyle/>
          <a:p>
            <a:pPr lvl="0"/>
            <a:r>
              <a:rPr lang="en-US" dirty="0">
                <a:latin typeface="Arial" panose="020B0604020202020204" pitchFamily="34" charset="0"/>
                <a:cs typeface="Arial" panose="020B0604020202020204" pitchFamily="34" charset="0"/>
              </a:rPr>
              <a:t>Creating brand awareness is essential to create large customer base. This can be attained by advertising on travel sites and social media platforms. Promoting the business during low-time business and offering incentives and discounts is a great way to create brand recognition.  </a:t>
            </a:r>
          </a:p>
          <a:p>
            <a:pPr lvl="0"/>
            <a:r>
              <a:rPr lang="en-US" dirty="0">
                <a:latin typeface="Arial" panose="020B0604020202020204" pitchFamily="34" charset="0"/>
                <a:cs typeface="Arial" panose="020B0604020202020204" pitchFamily="34" charset="0"/>
              </a:rPr>
              <a:t>Collectively, the hospitality industry contributes 3% of the global GHG emissions and excessive use of water and energy, and inefficient waste management are other disadvantageous impacts, hospitality has on the environment. Banyan Tree Group has taken care of minimizing the impact on the resources.</a:t>
            </a:r>
          </a:p>
          <a:p>
            <a:pPr lvl="0"/>
            <a:r>
              <a:rPr lang="en-GB" dirty="0">
                <a:latin typeface="Arial" panose="020B0604020202020204" pitchFamily="34" charset="0"/>
                <a:cs typeface="Arial" panose="020B0604020202020204" pitchFamily="34" charset="0"/>
              </a:rPr>
              <a:t>The three segments of the hospitality sector are:</a:t>
            </a:r>
            <a:endParaRPr lang="en-US" dirty="0">
              <a:latin typeface="Arial" panose="020B0604020202020204" pitchFamily="34" charset="0"/>
              <a:cs typeface="Arial" panose="020B0604020202020204" pitchFamily="34" charset="0"/>
            </a:endParaRPr>
          </a:p>
          <a:p>
            <a:r>
              <a:rPr lang="en-GB" b="1" i="1" dirty="0">
                <a:latin typeface="Arial" panose="020B0604020202020204" pitchFamily="34" charset="0"/>
                <a:cs typeface="Arial" panose="020B0604020202020204" pitchFamily="34" charset="0"/>
              </a:rPr>
              <a:t>Individual travellers</a:t>
            </a:r>
            <a:r>
              <a:rPr lang="en-GB" dirty="0">
                <a:latin typeface="Arial" panose="020B0604020202020204" pitchFamily="34" charset="0"/>
                <a:cs typeface="Arial" panose="020B0604020202020204" pitchFamily="34" charset="0"/>
              </a:rPr>
              <a:t> - book directly or using an Online Travel Agency. They pay non-negotiated prices. </a:t>
            </a:r>
            <a:endParaRPr lang="en-US" dirty="0">
              <a:latin typeface="Arial" panose="020B0604020202020204" pitchFamily="34" charset="0"/>
              <a:cs typeface="Arial" panose="020B0604020202020204" pitchFamily="34" charset="0"/>
            </a:endParaRPr>
          </a:p>
          <a:p>
            <a:r>
              <a:rPr lang="en-GB" b="1" i="1" dirty="0">
                <a:latin typeface="Arial" panose="020B0604020202020204" pitchFamily="34" charset="0"/>
                <a:cs typeface="Arial" panose="020B0604020202020204" pitchFamily="34" charset="0"/>
              </a:rPr>
              <a:t>Corporate travellers</a:t>
            </a:r>
            <a:r>
              <a:rPr lang="en-GB" dirty="0">
                <a:latin typeface="Arial" panose="020B0604020202020204" pitchFamily="34" charset="0"/>
                <a:cs typeface="Arial" panose="020B0604020202020204" pitchFamily="34" charset="0"/>
              </a:rPr>
              <a:t> – this group works for the company, which has made a negotiated deal with the sales department for any corporate event.</a:t>
            </a:r>
            <a:endParaRPr lang="en-US" dirty="0">
              <a:latin typeface="Arial" panose="020B0604020202020204" pitchFamily="34" charset="0"/>
              <a:cs typeface="Arial" panose="020B0604020202020204" pitchFamily="34" charset="0"/>
            </a:endParaRPr>
          </a:p>
          <a:p>
            <a:r>
              <a:rPr lang="en-GB" b="1" i="1" dirty="0">
                <a:latin typeface="Arial" panose="020B0604020202020204" pitchFamily="34" charset="0"/>
                <a:cs typeface="Arial" panose="020B0604020202020204" pitchFamily="34" charset="0"/>
              </a:rPr>
              <a:t>Group travellers </a:t>
            </a:r>
            <a:r>
              <a:rPr lang="en-GB" dirty="0">
                <a:latin typeface="Arial" panose="020B0604020202020204" pitchFamily="34" charset="0"/>
                <a:cs typeface="Arial" panose="020B0604020202020204" pitchFamily="34" charset="0"/>
              </a:rPr>
              <a:t>– a group of travellers, who reserved certain numbers of rooms in advance at negotiated rates. Group consist minimum of 6 to 10 rooms. </a:t>
            </a:r>
            <a:endParaRPr lang="en-US"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The participation of the native community is imperative for establishing and successfully running a business. It is important to make them an active partner by providing jobs and uplift their financial status (</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Fernández</a:t>
            </a:r>
            <a:r>
              <a:rPr lang="en-US" dirty="0">
                <a:latin typeface="Arial" panose="020B0604020202020204" pitchFamily="34" charset="0"/>
                <a:cs typeface="Arial" panose="020B0604020202020204" pitchFamily="34" charset="0"/>
              </a:rPr>
              <a:t>-Robin et al., 2019)</a:t>
            </a:r>
            <a:r>
              <a:rPr lang="en-GB"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First-movers gain a competitive advantage by being the first to offer new products or services in the market. Banyan Tree Group was the first international group that built a resort-based facility in Maldives in 2004.</a:t>
            </a:r>
            <a:endParaRPr lang="en-US" dirty="0">
              <a:latin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1D6ADCCF-FD1C-48CF-AFB3-46E02521AABF}" type="slidenum">
              <a:rPr lang="en-US" smtClean="0"/>
              <a:t>5</a:t>
            </a:fld>
            <a:endParaRPr lang="en-US"/>
          </a:p>
        </p:txBody>
      </p:sp>
    </p:spTree>
    <p:extLst>
      <p:ext uri="{BB962C8B-B14F-4D97-AF65-F5344CB8AC3E}">
        <p14:creationId xmlns:p14="http://schemas.microsoft.com/office/powerpoint/2010/main" val="31666722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Arial" panose="020B0604020202020204" pitchFamily="34" charset="0"/>
                <a:cs typeface="Arial" panose="020B0604020202020204" pitchFamily="34" charset="0"/>
              </a:rPr>
              <a:t>The first segment constitutes 65% of the audience. These are the ones who own profitable businesses or are employed in high-paying jobs. They can be free independent </a:t>
            </a:r>
            <a:r>
              <a:rPr lang="en-US" dirty="0" err="1">
                <a:latin typeface="Arial" panose="020B0604020202020204" pitchFamily="34" charset="0"/>
                <a:cs typeface="Arial" panose="020B0604020202020204" pitchFamily="34" charset="0"/>
              </a:rPr>
              <a:t>travellers</a:t>
            </a:r>
            <a:r>
              <a:rPr lang="en-US" dirty="0">
                <a:latin typeface="Arial" panose="020B0604020202020204" pitchFamily="34" charset="0"/>
                <a:cs typeface="Arial" panose="020B0604020202020204" pitchFamily="34" charset="0"/>
              </a:rPr>
              <a:t> or families. The second segment creates 30% of the audiences who have amassed great wealth and are willing to travel the world in luxury (Punnasuparom and </a:t>
            </a:r>
            <a:r>
              <a:rPr lang="en-US" dirty="0" err="1">
                <a:latin typeface="Arial" panose="020B0604020202020204" pitchFamily="34" charset="0"/>
                <a:cs typeface="Arial" panose="020B0604020202020204" pitchFamily="34" charset="0"/>
              </a:rPr>
              <a:t>Choibamroong</a:t>
            </a:r>
            <a:r>
              <a:rPr lang="en-US" dirty="0">
                <a:latin typeface="Arial" panose="020B0604020202020204" pitchFamily="34" charset="0"/>
                <a:cs typeface="Arial" panose="020B0604020202020204" pitchFamily="34" charset="0"/>
              </a:rPr>
              <a:t>, 2022). </a:t>
            </a:r>
            <a:br>
              <a:rPr lang="en-US" dirty="0"/>
            </a:br>
            <a:endParaRPr lang="en-US" dirty="0"/>
          </a:p>
          <a:p>
            <a:endParaRPr lang="en-US" dirty="0"/>
          </a:p>
        </p:txBody>
      </p:sp>
      <p:sp>
        <p:nvSpPr>
          <p:cNvPr id="4" name="Slide Number Placeholder 3"/>
          <p:cNvSpPr>
            <a:spLocks noGrp="1"/>
          </p:cNvSpPr>
          <p:nvPr>
            <p:ph type="sldNum" sz="quarter" idx="10"/>
          </p:nvPr>
        </p:nvSpPr>
        <p:spPr/>
        <p:txBody>
          <a:bodyPr/>
          <a:lstStyle/>
          <a:p>
            <a:fld id="{1D6ADCCF-FD1C-48CF-AFB3-46E02521AABF}" type="slidenum">
              <a:rPr lang="en-US" smtClean="0"/>
              <a:t>6</a:t>
            </a:fld>
            <a:endParaRPr lang="en-US"/>
          </a:p>
        </p:txBody>
      </p:sp>
    </p:spTree>
    <p:extLst>
      <p:ext uri="{BB962C8B-B14F-4D97-AF65-F5344CB8AC3E}">
        <p14:creationId xmlns:p14="http://schemas.microsoft.com/office/powerpoint/2010/main" val="33204931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A business </a:t>
            </a:r>
            <a:r>
              <a:rPr lang="en-US" dirty="0" err="1">
                <a:latin typeface="Arial" panose="020B0604020202020204" pitchFamily="34" charset="0"/>
                <a:cs typeface="Arial" panose="020B0604020202020204" pitchFamily="34" charset="0"/>
              </a:rPr>
              <a:t>traveller</a:t>
            </a:r>
            <a:r>
              <a:rPr lang="en-US" dirty="0">
                <a:latin typeface="Arial" panose="020B0604020202020204" pitchFamily="34" charset="0"/>
                <a:cs typeface="Arial" panose="020B0604020202020204" pitchFamily="34" charset="0"/>
              </a:rPr>
              <a:t> is a person who travels from one place to another or may travel from one nation to another to perform official duties and the expenses are paid by the </a:t>
            </a:r>
            <a:r>
              <a:rPr lang="en-US" dirty="0" err="1">
                <a:latin typeface="Arial" panose="020B0604020202020204" pitchFamily="34" charset="0"/>
                <a:cs typeface="Arial" panose="020B0604020202020204" pitchFamily="34" charset="0"/>
              </a:rPr>
              <a:t>organisation</a:t>
            </a:r>
            <a:r>
              <a:rPr lang="en-US" dirty="0">
                <a:latin typeface="Arial" panose="020B0604020202020204" pitchFamily="34" charset="0"/>
                <a:cs typeface="Arial" panose="020B0604020202020204" pitchFamily="34" charset="0"/>
              </a:rPr>
              <a:t>, he or she works for. </a:t>
            </a:r>
          </a:p>
          <a:p>
            <a:r>
              <a:rPr lang="en-US" dirty="0">
                <a:latin typeface="Arial" panose="020B0604020202020204" pitchFamily="34" charset="0"/>
                <a:cs typeface="Arial" panose="020B0604020202020204" pitchFamily="34" charset="0"/>
              </a:rPr>
              <a:t>Companies and medical practitioners conduct their conferences in luxury hotels to ensure the smooth functioning of conferences and meetings. The world-class quality of additional services provided by the hotel makes their experience worthwhile. </a:t>
            </a:r>
          </a:p>
          <a:p>
            <a:r>
              <a:rPr lang="en-US" dirty="0">
                <a:latin typeface="Arial" panose="020B0604020202020204" pitchFamily="34" charset="0"/>
                <a:cs typeface="Arial" panose="020B0604020202020204" pitchFamily="34" charset="0"/>
              </a:rPr>
              <a:t>Newly-weds and to-be-wed couples also prefer to book luxury villas and resorts to have a pleasant honeymoon and to get married at beautiful destinations luxuriously (Morrison, 2022). </a:t>
            </a:r>
          </a:p>
          <a:p>
            <a:r>
              <a:rPr lang="en-US" dirty="0">
                <a:latin typeface="Arial" panose="020B0604020202020204" pitchFamily="34" charset="0"/>
                <a:cs typeface="Arial" panose="020B0604020202020204" pitchFamily="34" charset="0"/>
              </a:rPr>
              <a:t>These segments constitute the target segment for the Banyan Tree Group. </a:t>
            </a:r>
          </a:p>
        </p:txBody>
      </p:sp>
      <p:sp>
        <p:nvSpPr>
          <p:cNvPr id="4" name="Slide Number Placeholder 3"/>
          <p:cNvSpPr>
            <a:spLocks noGrp="1"/>
          </p:cNvSpPr>
          <p:nvPr>
            <p:ph type="sldNum" sz="quarter" idx="10"/>
          </p:nvPr>
        </p:nvSpPr>
        <p:spPr/>
        <p:txBody>
          <a:bodyPr/>
          <a:lstStyle/>
          <a:p>
            <a:fld id="{1D6ADCCF-FD1C-48CF-AFB3-46E02521AABF}" type="slidenum">
              <a:rPr lang="en-US" smtClean="0"/>
              <a:t>7</a:t>
            </a:fld>
            <a:endParaRPr lang="en-US"/>
          </a:p>
        </p:txBody>
      </p:sp>
    </p:spTree>
    <p:extLst>
      <p:ext uri="{BB962C8B-B14F-4D97-AF65-F5344CB8AC3E}">
        <p14:creationId xmlns:p14="http://schemas.microsoft.com/office/powerpoint/2010/main" val="26502201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282633" y="4400548"/>
            <a:ext cx="6317672" cy="4510695"/>
          </a:xfrm>
        </p:spPr>
        <p:txBody>
          <a:bodyPr/>
          <a:lstStyle/>
          <a:p>
            <a:pPr lvl="0"/>
            <a:r>
              <a:rPr lang="en-US" b="1" i="1" dirty="0">
                <a:latin typeface="Arial" panose="020B0604020202020204" pitchFamily="34" charset="0"/>
                <a:cs typeface="Arial" panose="020B0604020202020204" pitchFamily="34" charset="0"/>
              </a:rPr>
              <a:t>Location - </a:t>
            </a:r>
            <a:r>
              <a:rPr lang="en-US" dirty="0">
                <a:latin typeface="Arial" panose="020B0604020202020204" pitchFamily="34" charset="0"/>
                <a:cs typeface="Arial" panose="020B0604020202020204" pitchFamily="34" charset="0"/>
              </a:rPr>
              <a:t>there are 70 resorts and hotels around the world of the Banyan Group that are developed amidst nature, including deep forests, surrounded by mountains, and at the seashores. Visitors look for better environment and all the properties of the Banyan Tree Group are built in picturesque locations.</a:t>
            </a:r>
          </a:p>
          <a:p>
            <a:pPr lvl="0"/>
            <a:r>
              <a:rPr lang="en-US" b="1" i="1" dirty="0">
                <a:latin typeface="Arial" panose="020B0604020202020204" pitchFamily="34" charset="0"/>
                <a:cs typeface="Arial" panose="020B0604020202020204" pitchFamily="34" charset="0"/>
              </a:rPr>
              <a:t>Privacy – </a:t>
            </a:r>
            <a:r>
              <a:rPr lang="en-US" dirty="0">
                <a:latin typeface="Arial" panose="020B0604020202020204" pitchFamily="34" charset="0"/>
                <a:cs typeface="Arial" panose="020B0604020202020204" pitchFamily="34" charset="0"/>
              </a:rPr>
              <a:t>Banyan Tree Resorts is a group of individual villas that have all the modern amenities designed for exclusivity and maintain privacy (</a:t>
            </a:r>
            <a:r>
              <a:rPr lang="en-US" dirty="0" err="1">
                <a:latin typeface="Arial" panose="020B0604020202020204" pitchFamily="34" charset="0"/>
                <a:cs typeface="Arial" panose="020B0604020202020204" pitchFamily="34" charset="0"/>
              </a:rPr>
              <a:t>Kester</a:t>
            </a:r>
            <a:r>
              <a:rPr lang="en-US" dirty="0">
                <a:latin typeface="Arial" panose="020B0604020202020204" pitchFamily="34" charset="0"/>
                <a:cs typeface="Arial" panose="020B0604020202020204" pitchFamily="34" charset="0"/>
              </a:rPr>
              <a:t>, 2023). </a:t>
            </a:r>
          </a:p>
          <a:p>
            <a:pPr lvl="0"/>
            <a:r>
              <a:rPr lang="en-US" b="1" i="1" dirty="0">
                <a:latin typeface="Arial" panose="020B0604020202020204" pitchFamily="34" charset="0"/>
                <a:cs typeface="Arial" panose="020B0604020202020204" pitchFamily="34" charset="0"/>
              </a:rPr>
              <a:t>Customer service – </a:t>
            </a:r>
            <a:r>
              <a:rPr lang="en-US" dirty="0">
                <a:latin typeface="Arial" panose="020B0604020202020204" pitchFamily="34" charset="0"/>
                <a:cs typeface="Arial" panose="020B0604020202020204" pitchFamily="34" charset="0"/>
              </a:rPr>
              <a:t>the dedicated team pays attention to every need and complaint of the visitors. They are experts at providing personalized services. The workforce takes care of the visitors with kindness and warmth and makes visitors feel special during their stay.   </a:t>
            </a:r>
          </a:p>
          <a:p>
            <a:pPr lvl="0"/>
            <a:r>
              <a:rPr lang="en-US" b="1" i="1" dirty="0">
                <a:latin typeface="Arial" panose="020B0604020202020204" pitchFamily="34" charset="0"/>
                <a:cs typeface="Arial" panose="020B0604020202020204" pitchFamily="34" charset="0"/>
              </a:rPr>
              <a:t>Designs and Amenities: </a:t>
            </a:r>
            <a:r>
              <a:rPr lang="en-US" dirty="0">
                <a:latin typeface="Arial" panose="020B0604020202020204" pitchFamily="34" charset="0"/>
                <a:cs typeface="Arial" panose="020B0604020202020204" pitchFamily="34" charset="0"/>
              </a:rPr>
              <a:t>all the properties are built while keeping the concept of ‘a sense of place’ to enhance the experience of the visitors. The execution of concept is well executed in the furnishings, architecture, vegetation and the services being offered. The designs of villas and resorts blend well with nature. They provide world-class amenities such as toiletries, personal care and delicious food and beverages (Banyantree.com, 2023).</a:t>
            </a:r>
          </a:p>
          <a:p>
            <a:pPr lvl="0"/>
            <a:r>
              <a:rPr lang="en-US" b="1" i="1" dirty="0">
                <a:latin typeface="Arial" panose="020B0604020202020204" pitchFamily="34" charset="0"/>
                <a:cs typeface="Arial" panose="020B0604020202020204" pitchFamily="34" charset="0"/>
              </a:rPr>
              <a:t>Activities and fun: </a:t>
            </a:r>
            <a:r>
              <a:rPr lang="en-US" dirty="0">
                <a:latin typeface="Arial" panose="020B0604020202020204" pitchFamily="34" charset="0"/>
                <a:cs typeface="Arial" panose="020B0604020202020204" pitchFamily="34" charset="0"/>
              </a:rPr>
              <a:t>they provide exciting movie nights, spa services, local wine tours, local food tastings, and adventure activities such as kayaking, diving, zip lining, mountain biking etc.</a:t>
            </a:r>
          </a:p>
          <a:p>
            <a:pPr lvl="0"/>
            <a:r>
              <a:rPr lang="en-US" b="1" i="1" dirty="0">
                <a:latin typeface="Arial" panose="020B0604020202020204" pitchFamily="34" charset="0"/>
                <a:cs typeface="Arial" panose="020B0604020202020204" pitchFamily="34" charset="0"/>
              </a:rPr>
              <a:t>Purpose-driven ethos:</a:t>
            </a:r>
            <a:r>
              <a:rPr lang="en-US" dirty="0">
                <a:latin typeface="Arial" panose="020B0604020202020204" pitchFamily="34" charset="0"/>
                <a:cs typeface="Arial" panose="020B0604020202020204" pitchFamily="34" charset="0"/>
              </a:rPr>
              <a:t> the brand was launched with the holistic motto “Embracing Environment, Empowering People.” Ethical practices of business attract visitor who values sustainable way of living (Banyantree.com, 2023).</a:t>
            </a:r>
          </a:p>
          <a:p>
            <a:endParaRPr lang="en-US" dirty="0"/>
          </a:p>
        </p:txBody>
      </p:sp>
      <p:sp>
        <p:nvSpPr>
          <p:cNvPr id="4" name="Slide Number Placeholder 3"/>
          <p:cNvSpPr>
            <a:spLocks noGrp="1"/>
          </p:cNvSpPr>
          <p:nvPr>
            <p:ph type="sldNum" sz="quarter" idx="10"/>
          </p:nvPr>
        </p:nvSpPr>
        <p:spPr/>
        <p:txBody>
          <a:bodyPr/>
          <a:lstStyle/>
          <a:p>
            <a:fld id="{1D6ADCCF-FD1C-48CF-AFB3-46E02521AABF}" type="slidenum">
              <a:rPr lang="en-US" smtClean="0"/>
              <a:t>8</a:t>
            </a:fld>
            <a:endParaRPr lang="en-US"/>
          </a:p>
        </p:txBody>
      </p:sp>
    </p:spTree>
    <p:extLst>
      <p:ext uri="{BB962C8B-B14F-4D97-AF65-F5344CB8AC3E}">
        <p14:creationId xmlns:p14="http://schemas.microsoft.com/office/powerpoint/2010/main" val="21149214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Arial" panose="020B0604020202020204" pitchFamily="34" charset="0"/>
                <a:cs typeface="Arial" panose="020B0604020202020204" pitchFamily="34" charset="0"/>
              </a:rPr>
              <a:t>Revenue in the year 2022 is 23% higher than the 2021. Over 80 awards and recognitions were received in 2022 including securing a place in TIME Magazine's World's Greatest Travel Destinations including one of the properties situated in Indonesia. The future of Banyan Tree Group seems to be progressive (BANYAN TREE HOLDINGS LIMITED, </a:t>
            </a:r>
            <a:r>
              <a:rPr lang="en-US" dirty="0" err="1">
                <a:latin typeface="Arial" panose="020B0604020202020204" pitchFamily="34" charset="0"/>
                <a:cs typeface="Arial" panose="020B0604020202020204" pitchFamily="34" charset="0"/>
              </a:rPr>
              <a:t>n.d.</a:t>
            </a:r>
            <a:r>
              <a:rPr lang="en-US" dirty="0">
                <a:latin typeface="Arial" panose="020B0604020202020204" pitchFamily="34" charset="0"/>
                <a:cs typeface="Arial" panose="020B0604020202020204" pitchFamily="34" charset="0"/>
              </a:rPr>
              <a:t>).</a:t>
            </a:r>
          </a:p>
          <a:p>
            <a:endParaRPr lang="en-US" dirty="0"/>
          </a:p>
        </p:txBody>
      </p:sp>
      <p:sp>
        <p:nvSpPr>
          <p:cNvPr id="4" name="Slide Number Placeholder 3"/>
          <p:cNvSpPr>
            <a:spLocks noGrp="1"/>
          </p:cNvSpPr>
          <p:nvPr>
            <p:ph type="sldNum" sz="quarter" idx="10"/>
          </p:nvPr>
        </p:nvSpPr>
        <p:spPr/>
        <p:txBody>
          <a:bodyPr/>
          <a:lstStyle/>
          <a:p>
            <a:fld id="{1D6ADCCF-FD1C-48CF-AFB3-46E02521AABF}" type="slidenum">
              <a:rPr lang="en-US" smtClean="0"/>
              <a:t>9</a:t>
            </a:fld>
            <a:endParaRPr lang="en-US"/>
          </a:p>
        </p:txBody>
      </p:sp>
    </p:spTree>
    <p:extLst>
      <p:ext uri="{BB962C8B-B14F-4D97-AF65-F5344CB8AC3E}">
        <p14:creationId xmlns:p14="http://schemas.microsoft.com/office/powerpoint/2010/main" val="4455733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Arial" panose="020B0604020202020204" pitchFamily="34" charset="0"/>
                <a:cs typeface="Arial" panose="020B0604020202020204" pitchFamily="34" charset="0"/>
              </a:rPr>
              <a:t>Guest service representatives do multiple tasks, from addressing the grievances of consumers to collaborating with other departments of the hotel. They should be flexible in approach, friendly, attentive, clean and possess good communication skills.</a:t>
            </a:r>
          </a:p>
          <a:p>
            <a:endParaRPr lang="en-US" dirty="0"/>
          </a:p>
        </p:txBody>
      </p:sp>
      <p:sp>
        <p:nvSpPr>
          <p:cNvPr id="4" name="Slide Number Placeholder 3"/>
          <p:cNvSpPr>
            <a:spLocks noGrp="1"/>
          </p:cNvSpPr>
          <p:nvPr>
            <p:ph type="sldNum" sz="quarter" idx="10"/>
          </p:nvPr>
        </p:nvSpPr>
        <p:spPr/>
        <p:txBody>
          <a:bodyPr/>
          <a:lstStyle/>
          <a:p>
            <a:fld id="{1D6ADCCF-FD1C-48CF-AFB3-46E02521AABF}" type="slidenum">
              <a:rPr lang="en-US" smtClean="0"/>
              <a:t>10</a:t>
            </a:fld>
            <a:endParaRPr lang="en-US"/>
          </a:p>
        </p:txBody>
      </p:sp>
    </p:spTree>
    <p:extLst>
      <p:ext uri="{BB962C8B-B14F-4D97-AF65-F5344CB8AC3E}">
        <p14:creationId xmlns:p14="http://schemas.microsoft.com/office/powerpoint/2010/main" val="18166840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266007" y="4400549"/>
            <a:ext cx="6251171" cy="4284664"/>
          </a:xfrm>
        </p:spPr>
        <p:txBody>
          <a:bodyPr/>
          <a:lstStyle/>
          <a:p>
            <a:pPr lvl="0" algn="just"/>
            <a:r>
              <a:rPr lang="en-US" dirty="0">
                <a:latin typeface="Arial" panose="020B0604020202020204" pitchFamily="34" charset="0"/>
                <a:cs typeface="Arial" panose="020B0604020202020204" pitchFamily="34" charset="0"/>
              </a:rPr>
              <a:t>World-class guest service increases guest satisfaction. Their staff is trained to match the global standards. They are empathetic and attentive.</a:t>
            </a:r>
          </a:p>
          <a:p>
            <a:pPr lvl="0" algn="just"/>
            <a:r>
              <a:rPr lang="en-US" dirty="0">
                <a:latin typeface="Arial" panose="020B0604020202020204" pitchFamily="34" charset="0"/>
                <a:cs typeface="Arial" panose="020B0604020202020204" pitchFamily="34" charset="0"/>
              </a:rPr>
              <a:t>The Banyan Group has built a global reputation, not because of the lavish structures but also because of the way they deal with queries and discomforts of the guests.</a:t>
            </a:r>
          </a:p>
          <a:p>
            <a:pPr lvl="0" algn="just"/>
            <a:r>
              <a:rPr lang="en-US" dirty="0">
                <a:latin typeface="Arial" panose="020B0604020202020204" pitchFamily="34" charset="0"/>
                <a:cs typeface="Arial" panose="020B0604020202020204" pitchFamily="34" charset="0"/>
              </a:rPr>
              <a:t>Positive guest service has a direct connection with the increase in revenue. Word-of-mouth is still effective in marketing that makes satisfied and happy customers, a major source of income through recommendation and repeat business.</a:t>
            </a:r>
          </a:p>
          <a:p>
            <a:pPr lvl="0" algn="just"/>
            <a:r>
              <a:rPr lang="en-US" dirty="0">
                <a:latin typeface="Arial" panose="020B0604020202020204" pitchFamily="34" charset="0"/>
                <a:cs typeface="Arial" panose="020B0604020202020204" pitchFamily="34" charset="0"/>
              </a:rPr>
              <a:t>Higher attrition rates and skill gaps are the major issues, the hospitality industry is currently dealing with. However, the attrition rate in the Banyan Group is lower because employees feel valued and their job provides them opportunities for up-skilling.</a:t>
            </a:r>
          </a:p>
          <a:p>
            <a:pPr algn="just"/>
            <a:r>
              <a:rPr lang="en-US" dirty="0">
                <a:latin typeface="Arial" panose="020B0604020202020204" pitchFamily="34" charset="0"/>
                <a:cs typeface="Arial" panose="020B0604020202020204" pitchFamily="34" charset="0"/>
              </a:rPr>
              <a:t>Paying attention to the needs of guests, timely and efficient services and politeness are few of the characteristics of guest services provided at the Banyan group. </a:t>
            </a:r>
          </a:p>
          <a:p>
            <a:endParaRPr lang="en-US" dirty="0"/>
          </a:p>
        </p:txBody>
      </p:sp>
      <p:sp>
        <p:nvSpPr>
          <p:cNvPr id="4" name="Slide Number Placeholder 3"/>
          <p:cNvSpPr>
            <a:spLocks noGrp="1"/>
          </p:cNvSpPr>
          <p:nvPr>
            <p:ph type="sldNum" sz="quarter" idx="10"/>
          </p:nvPr>
        </p:nvSpPr>
        <p:spPr/>
        <p:txBody>
          <a:bodyPr/>
          <a:lstStyle/>
          <a:p>
            <a:fld id="{1D6ADCCF-FD1C-48CF-AFB3-46E02521AABF}" type="slidenum">
              <a:rPr lang="en-US" smtClean="0"/>
              <a:t>11</a:t>
            </a:fld>
            <a:endParaRPr lang="en-US"/>
          </a:p>
        </p:txBody>
      </p:sp>
    </p:spTree>
    <p:extLst>
      <p:ext uri="{BB962C8B-B14F-4D97-AF65-F5344CB8AC3E}">
        <p14:creationId xmlns:p14="http://schemas.microsoft.com/office/powerpoint/2010/main" val="22277514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Arial" panose="020B0604020202020204" pitchFamily="34" charset="0"/>
                <a:cs typeface="Arial" panose="020B0604020202020204" pitchFamily="34" charset="0"/>
              </a:rPr>
              <a:t>Hospitality starts with the atmosphere; a well-crafted atmosphere exerts a first impression on the customers. Excellent guest service and meeting guests' expectations are important parts of hospitality</a:t>
            </a:r>
          </a:p>
        </p:txBody>
      </p:sp>
      <p:sp>
        <p:nvSpPr>
          <p:cNvPr id="4" name="Slide Number Placeholder 3"/>
          <p:cNvSpPr>
            <a:spLocks noGrp="1"/>
          </p:cNvSpPr>
          <p:nvPr>
            <p:ph type="sldNum" sz="quarter" idx="10"/>
          </p:nvPr>
        </p:nvSpPr>
        <p:spPr/>
        <p:txBody>
          <a:bodyPr/>
          <a:lstStyle/>
          <a:p>
            <a:fld id="{1D6ADCCF-FD1C-48CF-AFB3-46E02521AABF}" type="slidenum">
              <a:rPr lang="en-US" smtClean="0"/>
              <a:t>12</a:t>
            </a:fld>
            <a:endParaRPr lang="en-US"/>
          </a:p>
        </p:txBody>
      </p:sp>
    </p:spTree>
    <p:extLst>
      <p:ext uri="{BB962C8B-B14F-4D97-AF65-F5344CB8AC3E}">
        <p14:creationId xmlns:p14="http://schemas.microsoft.com/office/powerpoint/2010/main" val="31620754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799" y="4400549"/>
            <a:ext cx="5748251" cy="4284663"/>
          </a:xfrm>
        </p:spPr>
        <p:txBody>
          <a:bodyPr/>
          <a:lstStyle/>
          <a:p>
            <a:r>
              <a:rPr lang="en-US" dirty="0">
                <a:latin typeface="Arial" panose="020B0604020202020204" pitchFamily="34" charset="0"/>
                <a:cs typeface="Arial" panose="020B0604020202020204" pitchFamily="34" charset="0"/>
              </a:rPr>
              <a:t>Technology has many aspects of every business. The hospitality service is no exception. Hotel reservations can be made via applications, mobile check-in, check-outs and digital keys for accessing the rooms are indispensable to maximize customer satisfaction.</a:t>
            </a:r>
          </a:p>
          <a:p>
            <a:r>
              <a:rPr lang="en-US" dirty="0">
                <a:latin typeface="Arial" panose="020B0604020202020204" pitchFamily="34" charset="0"/>
                <a:cs typeface="Arial" panose="020B0604020202020204" pitchFamily="34" charset="0"/>
              </a:rPr>
              <a:t>It is important to pay attention to the queries and anticipate their needs.</a:t>
            </a:r>
          </a:p>
          <a:p>
            <a:r>
              <a:rPr lang="en-US" dirty="0">
                <a:latin typeface="Arial" panose="020B0604020202020204" pitchFamily="34" charset="0"/>
                <a:cs typeface="Arial" panose="020B0604020202020204" pitchFamily="34" charset="0"/>
              </a:rPr>
              <a:t>The workforce should be willing to assist the consumers so the customers do not feel unheard.</a:t>
            </a:r>
          </a:p>
          <a:p>
            <a:r>
              <a:rPr lang="en-US" dirty="0">
                <a:latin typeface="Arial" panose="020B0604020202020204" pitchFamily="34" charset="0"/>
                <a:cs typeface="Arial" panose="020B0604020202020204" pitchFamily="34" charset="0"/>
              </a:rPr>
              <a:t>Taking feedback tells greatly about their experiences at stay and to check the gaps if they make any kind of complaints. </a:t>
            </a:r>
          </a:p>
          <a:p>
            <a:r>
              <a:rPr lang="en-US" dirty="0">
                <a:latin typeface="Arial" panose="020B0604020202020204" pitchFamily="34" charset="0"/>
                <a:cs typeface="Arial" panose="020B0604020202020204" pitchFamily="34" charset="0"/>
              </a:rPr>
              <a:t>Sending pre and post-stay electronic mail, leaving handwritten in the rooms to be found on the arrival of the guests and addressing the guests by their first or last name works well in providing personalized services (‌ </a:t>
            </a:r>
            <a:r>
              <a:rPr lang="en-US" dirty="0" err="1">
                <a:latin typeface="Arial" panose="020B0604020202020204" pitchFamily="34" charset="0"/>
                <a:cs typeface="Arial" panose="020B0604020202020204" pitchFamily="34" charset="0"/>
              </a:rPr>
              <a:t>Aksoy</a:t>
            </a:r>
            <a:r>
              <a:rPr lang="en-US" dirty="0">
                <a:latin typeface="Arial" panose="020B0604020202020204" pitchFamily="34" charset="0"/>
                <a:cs typeface="Arial" panose="020B0604020202020204" pitchFamily="34" charset="0"/>
              </a:rPr>
              <a:t> et al., 2022). </a:t>
            </a:r>
          </a:p>
          <a:p>
            <a:endParaRPr lang="en-US" dirty="0"/>
          </a:p>
        </p:txBody>
      </p:sp>
      <p:sp>
        <p:nvSpPr>
          <p:cNvPr id="4" name="Slide Number Placeholder 3"/>
          <p:cNvSpPr>
            <a:spLocks noGrp="1"/>
          </p:cNvSpPr>
          <p:nvPr>
            <p:ph type="sldNum" sz="quarter" idx="10"/>
          </p:nvPr>
        </p:nvSpPr>
        <p:spPr/>
        <p:txBody>
          <a:bodyPr/>
          <a:lstStyle/>
          <a:p>
            <a:fld id="{1D6ADCCF-FD1C-48CF-AFB3-46E02521AABF}" type="slidenum">
              <a:rPr lang="en-US" smtClean="0"/>
              <a:t>13</a:t>
            </a:fld>
            <a:endParaRPr lang="en-US"/>
          </a:p>
        </p:txBody>
      </p:sp>
    </p:spTree>
    <p:extLst>
      <p:ext uri="{BB962C8B-B14F-4D97-AF65-F5344CB8AC3E}">
        <p14:creationId xmlns:p14="http://schemas.microsoft.com/office/powerpoint/2010/main" val="40893288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D6ADCCF-FD1C-48CF-AFB3-46E02521AABF}" type="slidenum">
              <a:rPr lang="en-US" smtClean="0"/>
              <a:t>14</a:t>
            </a:fld>
            <a:endParaRPr lang="en-US"/>
          </a:p>
        </p:txBody>
      </p:sp>
    </p:spTree>
    <p:extLst>
      <p:ext uri="{BB962C8B-B14F-4D97-AF65-F5344CB8AC3E}">
        <p14:creationId xmlns:p14="http://schemas.microsoft.com/office/powerpoint/2010/main" val="10364219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155ED5B0-A779-45FB-AA2F-FC98FF74B6D5}" type="datetimeFigureOut">
              <a:rPr lang="en-US" smtClean="0"/>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71DB9D7-8DD5-4224-8CF4-FD46BB453023}" type="slidenum">
              <a:rPr lang="en-US" smtClean="0"/>
              <a:t>‹#›</a:t>
            </a:fld>
            <a:endParaRPr lang="en-US"/>
          </a:p>
        </p:txBody>
      </p:sp>
    </p:spTree>
    <p:extLst>
      <p:ext uri="{BB962C8B-B14F-4D97-AF65-F5344CB8AC3E}">
        <p14:creationId xmlns:p14="http://schemas.microsoft.com/office/powerpoint/2010/main" val="548666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55ED5B0-A779-45FB-AA2F-FC98FF74B6D5}" type="datetimeFigureOut">
              <a:rPr lang="en-US" smtClean="0"/>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71DB9D7-8DD5-4224-8CF4-FD46BB453023}" type="slidenum">
              <a:rPr lang="en-US" smtClean="0"/>
              <a:t>‹#›</a:t>
            </a:fld>
            <a:endParaRPr lang="en-US"/>
          </a:p>
        </p:txBody>
      </p:sp>
    </p:spTree>
    <p:extLst>
      <p:ext uri="{BB962C8B-B14F-4D97-AF65-F5344CB8AC3E}">
        <p14:creationId xmlns:p14="http://schemas.microsoft.com/office/powerpoint/2010/main" val="22164999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55ED5B0-A779-45FB-AA2F-FC98FF74B6D5}" type="datetimeFigureOut">
              <a:rPr lang="en-US" smtClean="0"/>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71DB9D7-8DD5-4224-8CF4-FD46BB453023}" type="slidenum">
              <a:rPr lang="en-US" smtClean="0"/>
              <a:t>‹#›</a:t>
            </a:fld>
            <a:endParaRPr lang="en-US"/>
          </a:p>
        </p:txBody>
      </p:sp>
    </p:spTree>
    <p:extLst>
      <p:ext uri="{BB962C8B-B14F-4D97-AF65-F5344CB8AC3E}">
        <p14:creationId xmlns:p14="http://schemas.microsoft.com/office/powerpoint/2010/main" val="13771133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55ED5B0-A779-45FB-AA2F-FC98FF74B6D5}" type="datetimeFigureOut">
              <a:rPr lang="en-US" smtClean="0"/>
              <a:t>10/20/2023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71DB9D7-8DD5-4224-8CF4-FD46BB453023}" type="slidenum">
              <a:rPr lang="en-US" smtClean="0"/>
              <a:t>‹#›</a:t>
            </a:fld>
            <a:endParaRPr lang="en-US"/>
          </a:p>
        </p:txBody>
      </p:sp>
    </p:spTree>
    <p:extLst>
      <p:ext uri="{BB962C8B-B14F-4D97-AF65-F5344CB8AC3E}">
        <p14:creationId xmlns:p14="http://schemas.microsoft.com/office/powerpoint/2010/main" val="38676552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55ED5B0-A779-45FB-AA2F-FC98FF74B6D5}" type="datetimeFigureOut">
              <a:rPr lang="en-US" smtClean="0"/>
              <a:t>10/20/2023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71DB9D7-8DD5-4224-8CF4-FD46BB453023}" type="slidenum">
              <a:rPr lang="en-US" smtClean="0"/>
              <a:t>‹#›</a:t>
            </a:fld>
            <a:endParaRPr lang="en-US"/>
          </a:p>
        </p:txBody>
      </p:sp>
    </p:spTree>
    <p:extLst>
      <p:ext uri="{BB962C8B-B14F-4D97-AF65-F5344CB8AC3E}">
        <p14:creationId xmlns:p14="http://schemas.microsoft.com/office/powerpoint/2010/main" val="32567266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55ED5B0-A779-45FB-AA2F-FC98FF74B6D5}" type="datetimeFigureOut">
              <a:rPr lang="en-US" smtClean="0"/>
              <a:t>10/20/2023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71DB9D7-8DD5-4224-8CF4-FD46BB453023}" type="slidenum">
              <a:rPr lang="en-US" smtClean="0"/>
              <a:t>‹#›</a:t>
            </a:fld>
            <a:endParaRPr lang="en-US"/>
          </a:p>
        </p:txBody>
      </p:sp>
    </p:spTree>
    <p:extLst>
      <p:ext uri="{BB962C8B-B14F-4D97-AF65-F5344CB8AC3E}">
        <p14:creationId xmlns:p14="http://schemas.microsoft.com/office/powerpoint/2010/main" val="4909428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55ED5B0-A779-45FB-AA2F-FC98FF74B6D5}" type="datetimeFigureOut">
              <a:rPr lang="en-US" smtClean="0"/>
              <a:t>10/20/2023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71DB9D7-8DD5-4224-8CF4-FD46BB453023}" type="slidenum">
              <a:rPr lang="en-US" smtClean="0"/>
              <a:t>‹#›</a:t>
            </a:fld>
            <a:endParaRPr lang="en-US"/>
          </a:p>
        </p:txBody>
      </p:sp>
    </p:spTree>
    <p:extLst>
      <p:ext uri="{BB962C8B-B14F-4D97-AF65-F5344CB8AC3E}">
        <p14:creationId xmlns:p14="http://schemas.microsoft.com/office/powerpoint/2010/main" val="10415711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55ED5B0-A779-45FB-AA2F-FC98FF74B6D5}" type="datetimeFigureOut">
              <a:rPr lang="en-US" smtClean="0"/>
              <a:t>10/20/2023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71DB9D7-8DD5-4224-8CF4-FD46BB453023}" type="slidenum">
              <a:rPr lang="en-US" smtClean="0"/>
              <a:t>‹#›</a:t>
            </a:fld>
            <a:endParaRPr lang="en-US"/>
          </a:p>
        </p:txBody>
      </p:sp>
    </p:spTree>
    <p:extLst>
      <p:ext uri="{BB962C8B-B14F-4D97-AF65-F5344CB8AC3E}">
        <p14:creationId xmlns:p14="http://schemas.microsoft.com/office/powerpoint/2010/main" val="18445884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55ED5B0-A779-45FB-AA2F-FC98FF74B6D5}" type="datetimeFigureOut">
              <a:rPr lang="en-US" smtClean="0"/>
              <a:t>10/20/2023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71DB9D7-8DD5-4224-8CF4-FD46BB453023}" type="slidenum">
              <a:rPr lang="en-US" smtClean="0"/>
              <a:t>‹#›</a:t>
            </a:fld>
            <a:endParaRPr lang="en-US"/>
          </a:p>
        </p:txBody>
      </p:sp>
    </p:spTree>
    <p:extLst>
      <p:ext uri="{BB962C8B-B14F-4D97-AF65-F5344CB8AC3E}">
        <p14:creationId xmlns:p14="http://schemas.microsoft.com/office/powerpoint/2010/main" val="17554793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55ED5B0-A779-45FB-AA2F-FC98FF74B6D5}" type="datetimeFigureOut">
              <a:rPr lang="en-US" smtClean="0"/>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71DB9D7-8DD5-4224-8CF4-FD46BB453023}" type="slidenum">
              <a:rPr lang="en-US" smtClean="0"/>
              <a:t>‹#›</a:t>
            </a:fld>
            <a:endParaRPr lang="en-US"/>
          </a:p>
        </p:txBody>
      </p:sp>
    </p:spTree>
    <p:extLst>
      <p:ext uri="{BB962C8B-B14F-4D97-AF65-F5344CB8AC3E}">
        <p14:creationId xmlns:p14="http://schemas.microsoft.com/office/powerpoint/2010/main" val="25880371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55ED5B0-A779-45FB-AA2F-FC98FF74B6D5}" type="datetimeFigureOut">
              <a:rPr lang="en-US" smtClean="0"/>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71DB9D7-8DD5-4224-8CF4-FD46BB453023}" type="slidenum">
              <a:rPr lang="en-US" smtClean="0"/>
              <a:t>‹#›</a:t>
            </a:fld>
            <a:endParaRPr lang="en-US"/>
          </a:p>
        </p:txBody>
      </p:sp>
    </p:spTree>
    <p:extLst>
      <p:ext uri="{BB962C8B-B14F-4D97-AF65-F5344CB8AC3E}">
        <p14:creationId xmlns:p14="http://schemas.microsoft.com/office/powerpoint/2010/main" val="36438653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55ED5B0-A779-45FB-AA2F-FC98FF74B6D5}" type="datetimeFigureOut">
              <a:rPr lang="en-US" smtClean="0"/>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71DB9D7-8DD5-4224-8CF4-FD46BB453023}"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40314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55ED5B0-A779-45FB-AA2F-FC98FF74B6D5}" type="datetimeFigureOut">
              <a:rPr lang="en-US" smtClean="0"/>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71DB9D7-8DD5-4224-8CF4-FD46BB453023}" type="slidenum">
              <a:rPr lang="en-US" smtClean="0"/>
              <a:t>‹#›</a:t>
            </a:fld>
            <a:endParaRPr lang="en-US"/>
          </a:p>
        </p:txBody>
      </p:sp>
    </p:spTree>
    <p:extLst>
      <p:ext uri="{BB962C8B-B14F-4D97-AF65-F5344CB8AC3E}">
        <p14:creationId xmlns:p14="http://schemas.microsoft.com/office/powerpoint/2010/main" val="14973268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55ED5B0-A779-45FB-AA2F-FC98FF74B6D5}" type="datetimeFigureOut">
              <a:rPr lang="en-US" smtClean="0"/>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71DB9D7-8DD5-4224-8CF4-FD46BB453023}"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466019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55ED5B0-A779-45FB-AA2F-FC98FF74B6D5}" type="datetimeFigureOut">
              <a:rPr lang="en-US" smtClean="0"/>
              <a:t>10/20/2023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71DB9D7-8DD5-4224-8CF4-FD46BB453023}" type="slidenum">
              <a:rPr lang="en-US" smtClean="0"/>
              <a:t>‹#›</a:t>
            </a:fld>
            <a:endParaRPr lang="en-US"/>
          </a:p>
        </p:txBody>
      </p:sp>
    </p:spTree>
    <p:extLst>
      <p:ext uri="{BB962C8B-B14F-4D97-AF65-F5344CB8AC3E}">
        <p14:creationId xmlns:p14="http://schemas.microsoft.com/office/powerpoint/2010/main" val="34257995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55ED5B0-A779-45FB-AA2F-FC98FF74B6D5}" type="datetimeFigureOut">
              <a:rPr lang="en-US" smtClean="0"/>
              <a:t>10/20/2023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71DB9D7-8DD5-4224-8CF4-FD46BB453023}" type="slidenum">
              <a:rPr lang="en-US" smtClean="0"/>
              <a:t>‹#›</a:t>
            </a:fld>
            <a:endParaRPr lang="en-US"/>
          </a:p>
        </p:txBody>
      </p:sp>
    </p:spTree>
    <p:extLst>
      <p:ext uri="{BB962C8B-B14F-4D97-AF65-F5344CB8AC3E}">
        <p14:creationId xmlns:p14="http://schemas.microsoft.com/office/powerpoint/2010/main" val="16530722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55ED5B0-A779-45FB-AA2F-FC98FF74B6D5}" type="datetimeFigureOut">
              <a:rPr lang="en-US" smtClean="0"/>
              <a:t>10/20/2023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71DB9D7-8DD5-4224-8CF4-FD46BB453023}" type="slidenum">
              <a:rPr lang="en-US" smtClean="0"/>
              <a:t>‹#›</a:t>
            </a:fld>
            <a:endParaRPr lang="en-US"/>
          </a:p>
        </p:txBody>
      </p:sp>
    </p:spTree>
    <p:extLst>
      <p:ext uri="{BB962C8B-B14F-4D97-AF65-F5344CB8AC3E}">
        <p14:creationId xmlns:p14="http://schemas.microsoft.com/office/powerpoint/2010/main" val="32261310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155ED5B0-A779-45FB-AA2F-FC98FF74B6D5}" type="datetimeFigureOut">
              <a:rPr lang="en-US" smtClean="0"/>
              <a:t>10/20/2023</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971DB9D7-8DD5-4224-8CF4-FD46BB453023}" type="slidenum">
              <a:rPr lang="en-US" smtClean="0"/>
              <a:t>‹#›</a:t>
            </a:fld>
            <a:endParaRPr lang="en-US"/>
          </a:p>
        </p:txBody>
      </p:sp>
    </p:spTree>
    <p:extLst>
      <p:ext uri="{BB962C8B-B14F-4D97-AF65-F5344CB8AC3E}">
        <p14:creationId xmlns:p14="http://schemas.microsoft.com/office/powerpoint/2010/main" val="3892162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155ED5B0-A779-45FB-AA2F-FC98FF74B6D5}" type="datetimeFigureOut">
              <a:rPr lang="en-US" smtClean="0"/>
              <a:t>10/20/2023</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971DB9D7-8DD5-4224-8CF4-FD46BB453023}" type="slidenum">
              <a:rPr lang="en-US" smtClean="0"/>
              <a:t>‹#›</a:t>
            </a:fld>
            <a:endParaRPr lang="en-US"/>
          </a:p>
        </p:txBody>
      </p:sp>
    </p:spTree>
    <p:extLst>
      <p:ext uri="{BB962C8B-B14F-4D97-AF65-F5344CB8AC3E}">
        <p14:creationId xmlns:p14="http://schemas.microsoft.com/office/powerpoint/2010/main" val="7884804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55ED5B0-A779-45FB-AA2F-FC98FF74B6D5}" type="datetimeFigureOut">
              <a:rPr lang="en-US" smtClean="0"/>
              <a:t>10/20/2023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71DB9D7-8DD5-4224-8CF4-FD46BB453023}" type="slidenum">
              <a:rPr lang="en-US" smtClean="0"/>
              <a:t>‹#›</a:t>
            </a:fld>
            <a:endParaRPr lang="en-US"/>
          </a:p>
        </p:txBody>
      </p:sp>
    </p:spTree>
    <p:extLst>
      <p:ext uri="{BB962C8B-B14F-4D97-AF65-F5344CB8AC3E}">
        <p14:creationId xmlns:p14="http://schemas.microsoft.com/office/powerpoint/2010/main" val="14837956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55ED5B0-A779-45FB-AA2F-FC98FF74B6D5}" type="datetimeFigureOut">
              <a:rPr lang="en-US" smtClean="0"/>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71DB9D7-8DD5-4224-8CF4-FD46BB453023}" type="slidenum">
              <a:rPr lang="en-US" smtClean="0"/>
              <a:t>‹#›</a:t>
            </a:fld>
            <a:endParaRPr lang="en-US"/>
          </a:p>
        </p:txBody>
      </p:sp>
    </p:spTree>
    <p:extLst>
      <p:ext uri="{BB962C8B-B14F-4D97-AF65-F5344CB8AC3E}">
        <p14:creationId xmlns:p14="http://schemas.microsoft.com/office/powerpoint/2010/main" val="9318958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55ED5B0-A779-45FB-AA2F-FC98FF74B6D5}" type="datetimeFigureOut">
              <a:rPr lang="en-US" smtClean="0"/>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71DB9D7-8DD5-4224-8CF4-FD46BB453023}" type="slidenum">
              <a:rPr lang="en-US" smtClean="0"/>
              <a:t>‹#›</a:t>
            </a:fld>
            <a:endParaRPr lang="en-US"/>
          </a:p>
        </p:txBody>
      </p:sp>
    </p:spTree>
    <p:extLst>
      <p:ext uri="{BB962C8B-B14F-4D97-AF65-F5344CB8AC3E}">
        <p14:creationId xmlns:p14="http://schemas.microsoft.com/office/powerpoint/2010/main" val="9705102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55ED5B0-A779-45FB-AA2F-FC98FF74B6D5}" type="datetimeFigureOut">
              <a:rPr lang="en-US" smtClean="0"/>
              <a:t>10/20/2023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71DB9D7-8DD5-4224-8CF4-FD46BB453023}" type="slidenum">
              <a:rPr lang="en-US" smtClean="0"/>
              <a:t>‹#›</a:t>
            </a:fld>
            <a:endParaRPr lang="en-US"/>
          </a:p>
        </p:txBody>
      </p:sp>
    </p:spTree>
    <p:extLst>
      <p:ext uri="{BB962C8B-B14F-4D97-AF65-F5344CB8AC3E}">
        <p14:creationId xmlns:p14="http://schemas.microsoft.com/office/powerpoint/2010/main" val="13507337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155ED5B0-A779-45FB-AA2F-FC98FF74B6D5}" type="datetimeFigureOut">
              <a:rPr lang="en-US" smtClean="0"/>
              <a:t>10/20/2023</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971DB9D7-8DD5-4224-8CF4-FD46BB453023}"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5990743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bin"/><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pic>
        <p:nvPicPr>
          <p:cNvPr id="5" name="Picture 4" descr="A pool in front of a house&#10;&#10;Description automatically generated">
            <a:extLst>
              <a:ext uri="{FF2B5EF4-FFF2-40B4-BE49-F238E27FC236}">
                <a16:creationId xmlns:a16="http://schemas.microsoft.com/office/drawing/2014/main" id="{E6FD4763-9F68-8FF9-FA6A-FD26BF66EC5A}"/>
              </a:ext>
            </a:extLst>
          </p:cNvPr>
          <p:cNvPicPr>
            <a:picLocks noChangeAspect="1"/>
          </p:cNvPicPr>
          <p:nvPr/>
        </p:nvPicPr>
        <p:blipFill rotWithShape="1">
          <a:blip r:embed="rId3">
            <a:alphaModFix amt="35000"/>
            <a:extLst>
              <a:ext uri="{28A0092B-C50C-407E-A947-70E740481C1C}">
                <a14:useLocalDpi xmlns:a14="http://schemas.microsoft.com/office/drawing/2010/main" val="0"/>
              </a:ext>
            </a:extLst>
          </a:blip>
          <a:srcRect t="30260" r="1" b="23615"/>
          <a:stretch/>
        </p:blipFill>
        <p:spPr>
          <a:xfrm>
            <a:off x="20" y="10"/>
            <a:ext cx="12191980" cy="6857990"/>
          </a:xfrm>
          <a:prstGeom prst="rect">
            <a:avLst/>
          </a:prstGeom>
        </p:spPr>
      </p:pic>
      <p:sp>
        <p:nvSpPr>
          <p:cNvPr id="2" name="Title 1"/>
          <p:cNvSpPr>
            <a:spLocks noGrp="1"/>
          </p:cNvSpPr>
          <p:nvPr>
            <p:ph type="ctrTitle"/>
          </p:nvPr>
        </p:nvSpPr>
        <p:spPr>
          <a:xfrm>
            <a:off x="1097280" y="758952"/>
            <a:ext cx="10058400" cy="3566160"/>
          </a:xfrm>
        </p:spPr>
        <p:txBody>
          <a:bodyPr>
            <a:normAutofit/>
          </a:bodyPr>
          <a:lstStyle/>
          <a:p>
            <a:r>
              <a:rPr lang="en-US" dirty="0">
                <a:solidFill>
                  <a:srgbClr val="FFFFFF"/>
                </a:solidFill>
                <a:latin typeface="Arial" panose="020B0604020202020204" pitchFamily="34" charset="0"/>
                <a:cs typeface="Arial" panose="020B0604020202020204" pitchFamily="34" charset="0"/>
              </a:rPr>
              <a:t>Banyan Tree</a:t>
            </a:r>
          </a:p>
        </p:txBody>
      </p:sp>
      <p:sp>
        <p:nvSpPr>
          <p:cNvPr id="3" name="Subtitle 2"/>
          <p:cNvSpPr>
            <a:spLocks noGrp="1"/>
          </p:cNvSpPr>
          <p:nvPr>
            <p:ph type="subTitle" idx="1"/>
          </p:nvPr>
        </p:nvSpPr>
        <p:spPr>
          <a:xfrm>
            <a:off x="1100051" y="4455621"/>
            <a:ext cx="10058400" cy="1143000"/>
          </a:xfrm>
        </p:spPr>
        <p:txBody>
          <a:bodyPr>
            <a:normAutofit/>
          </a:bodyPr>
          <a:lstStyle/>
          <a:p>
            <a:r>
              <a:rPr lang="en-US" dirty="0">
                <a:solidFill>
                  <a:srgbClr val="FFFFFF"/>
                </a:solidFill>
                <a:latin typeface="Arial" panose="020B0604020202020204" pitchFamily="34" charset="0"/>
                <a:cs typeface="Arial" panose="020B0604020202020204" pitchFamily="34" charset="0"/>
              </a:rPr>
              <a:t>Student Id: 2242387</a:t>
            </a:r>
          </a:p>
          <a:p>
            <a:r>
              <a:rPr lang="en-US" dirty="0">
                <a:solidFill>
                  <a:srgbClr val="FFFFFF"/>
                </a:solidFill>
                <a:latin typeface="Arial" panose="020B0604020202020204" pitchFamily="34" charset="0"/>
                <a:cs typeface="Arial" panose="020B0604020202020204" pitchFamily="34" charset="0"/>
              </a:rPr>
              <a:t>Student Name: Eugen GHERASIM</a:t>
            </a:r>
          </a:p>
        </p:txBody>
      </p:sp>
      <p:cxnSp>
        <p:nvCxnSpPr>
          <p:cNvPr id="20" name="Straight Connector 19">
            <a:extLst>
              <a:ext uri="{FF2B5EF4-FFF2-40B4-BE49-F238E27FC236}">
                <a16:creationId xmlns:a16="http://schemas.microsoft.com/office/drawing/2014/main" id="{E14BE1C0-923F-4557-952F-150367D02FE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21" name="Rectangle 20">
            <a:extLst>
              <a:ext uri="{FF2B5EF4-FFF2-40B4-BE49-F238E27FC236}">
                <a16:creationId xmlns:a16="http://schemas.microsoft.com/office/drawing/2014/main" id="{BF1A0E2E-CDD4-46BC-BDBB-D276E34670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8F2A5265-B923-4C48-AB84-FC98FD2024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67895116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alpha val="29000"/>
          </a:schemeClr>
        </a:solidFill>
        <a:effectLst/>
      </p:bgPr>
    </p:bg>
    <p:spTree>
      <p:nvGrpSpPr>
        <p:cNvPr id="1" name=""/>
        <p:cNvGrpSpPr/>
        <p:nvPr/>
      </p:nvGrpSpPr>
      <p:grpSpPr>
        <a:xfrm>
          <a:off x="0" y="0"/>
          <a:ext cx="0" cy="0"/>
          <a:chOff x="0" y="0"/>
          <a:chExt cx="0" cy="0"/>
        </a:xfrm>
      </p:grpSpPr>
      <p:sp>
        <p:nvSpPr>
          <p:cNvPr id="5" name="TextBox 4"/>
          <p:cNvSpPr txBox="1"/>
          <p:nvPr/>
        </p:nvSpPr>
        <p:spPr>
          <a:xfrm>
            <a:off x="2036619" y="304800"/>
            <a:ext cx="8354290" cy="7155805"/>
          </a:xfrm>
          <a:prstGeom prst="rect">
            <a:avLst/>
          </a:prstGeom>
          <a:noFill/>
        </p:spPr>
        <p:txBody>
          <a:bodyPr wrap="square" rtlCol="0">
            <a:spAutoFit/>
          </a:bodyPr>
          <a:lstStyle/>
          <a:p>
            <a:pPr>
              <a:lnSpc>
                <a:spcPct val="150000"/>
              </a:lnSpc>
            </a:pPr>
            <a:r>
              <a:rPr lang="en-US" b="1" dirty="0">
                <a:latin typeface="Arial" panose="020B0604020202020204" pitchFamily="34" charset="0"/>
                <a:cs typeface="Arial" panose="020B0604020202020204" pitchFamily="34" charset="0"/>
              </a:rPr>
              <a:t>Contents 					Slide number</a:t>
            </a:r>
          </a:p>
          <a:p>
            <a:pPr>
              <a:lnSpc>
                <a:spcPct val="150000"/>
              </a:lnSpc>
            </a:pPr>
            <a:endParaRPr lang="en-US" dirty="0">
              <a:latin typeface="Arial" panose="020B0604020202020204" pitchFamily="34" charset="0"/>
              <a:cs typeface="Arial" panose="020B0604020202020204" pitchFamily="34" charset="0"/>
            </a:endParaRPr>
          </a:p>
          <a:p>
            <a:pPr>
              <a:lnSpc>
                <a:spcPct val="150000"/>
              </a:lnSpc>
            </a:pPr>
            <a:r>
              <a:rPr lang="en-US" dirty="0">
                <a:latin typeface="Arial" panose="020B0604020202020204" pitchFamily="34" charset="0"/>
                <a:cs typeface="Arial" panose="020B0604020202020204" pitchFamily="34" charset="0"/>
              </a:rPr>
              <a:t>Introduction						3</a:t>
            </a:r>
          </a:p>
          <a:p>
            <a:pPr>
              <a:lnSpc>
                <a:spcPct val="150000"/>
              </a:lnSpc>
            </a:pPr>
            <a:r>
              <a:rPr lang="en-US" dirty="0">
                <a:latin typeface="Arial" panose="020B0604020202020204" pitchFamily="34" charset="0"/>
                <a:cs typeface="Arial" panose="020B0604020202020204" pitchFamily="34" charset="0"/>
              </a:rPr>
              <a:t>The Banyan Tree Group					4</a:t>
            </a:r>
          </a:p>
          <a:p>
            <a:pPr>
              <a:lnSpc>
                <a:spcPct val="150000"/>
              </a:lnSpc>
            </a:pPr>
            <a:r>
              <a:rPr lang="en-US" dirty="0">
                <a:latin typeface="Arial" panose="020B0604020202020204" pitchFamily="34" charset="0"/>
                <a:cs typeface="Arial" panose="020B0604020202020204" pitchFamily="34" charset="0"/>
              </a:rPr>
              <a:t>Factors behind success				 	5</a:t>
            </a:r>
          </a:p>
          <a:p>
            <a:pPr>
              <a:lnSpc>
                <a:spcPct val="150000"/>
              </a:lnSpc>
            </a:pPr>
            <a:r>
              <a:rPr lang="en-US" dirty="0">
                <a:latin typeface="Arial" panose="020B0604020202020204" pitchFamily="34" charset="0"/>
                <a:cs typeface="Arial" panose="020B0604020202020204" pitchFamily="34" charset="0"/>
              </a:rPr>
              <a:t>Main Consumers					 	6</a:t>
            </a:r>
          </a:p>
          <a:p>
            <a:pPr>
              <a:lnSpc>
                <a:spcPct val="150000"/>
              </a:lnSpc>
            </a:pPr>
            <a:r>
              <a:rPr lang="en-US" dirty="0">
                <a:latin typeface="Arial" panose="020B0604020202020204" pitchFamily="34" charset="0"/>
                <a:cs typeface="Arial" panose="020B0604020202020204" pitchFamily="34" charset="0"/>
              </a:rPr>
              <a:t>Reasons of Success				 	8</a:t>
            </a:r>
          </a:p>
          <a:p>
            <a:pPr>
              <a:lnSpc>
                <a:spcPct val="150000"/>
              </a:lnSpc>
            </a:pPr>
            <a:r>
              <a:rPr lang="en-US" dirty="0">
                <a:latin typeface="Arial" panose="020B0604020202020204" pitchFamily="34" charset="0"/>
                <a:cs typeface="Arial" panose="020B0604020202020204" pitchFamily="34" charset="0"/>
              </a:rPr>
              <a:t>Growth							9  </a:t>
            </a:r>
          </a:p>
          <a:p>
            <a:pPr>
              <a:lnSpc>
                <a:spcPct val="150000"/>
              </a:lnSpc>
            </a:pPr>
            <a:r>
              <a:rPr lang="en-US" dirty="0">
                <a:latin typeface="Arial" panose="020B0604020202020204" pitchFamily="34" charset="0"/>
                <a:cs typeface="Arial" panose="020B0604020202020204" pitchFamily="34" charset="0"/>
              </a:rPr>
              <a:t>Guests Services: Nature, Scope and Role		 	10  </a:t>
            </a:r>
          </a:p>
          <a:p>
            <a:pPr>
              <a:lnSpc>
                <a:spcPct val="150000"/>
              </a:lnSpc>
            </a:pPr>
            <a:r>
              <a:rPr lang="en-US" dirty="0">
                <a:latin typeface="Arial" panose="020B0604020202020204" pitchFamily="34" charset="0"/>
                <a:cs typeface="Arial" panose="020B0604020202020204" pitchFamily="34" charset="0"/>
              </a:rPr>
              <a:t>Guest Services in Banyan Tree Group		 	11</a:t>
            </a:r>
          </a:p>
          <a:p>
            <a:pPr>
              <a:lnSpc>
                <a:spcPct val="150000"/>
              </a:lnSpc>
            </a:pPr>
            <a:r>
              <a:rPr lang="en-US" dirty="0">
                <a:latin typeface="Arial" panose="020B0604020202020204" pitchFamily="34" charset="0"/>
                <a:cs typeface="Arial" panose="020B0604020202020204" pitchFamily="34" charset="0"/>
              </a:rPr>
              <a:t>Importance of Hospitality				 	12</a:t>
            </a:r>
          </a:p>
          <a:p>
            <a:pPr>
              <a:lnSpc>
                <a:spcPct val="150000"/>
              </a:lnSpc>
            </a:pPr>
            <a:r>
              <a:rPr lang="en-US" dirty="0">
                <a:latin typeface="Arial" panose="020B0604020202020204" pitchFamily="34" charset="0"/>
                <a:cs typeface="Arial" panose="020B0604020202020204" pitchFamily="34" charset="0"/>
              </a:rPr>
              <a:t>Meeting expectations of guests			 	13</a:t>
            </a:r>
          </a:p>
          <a:p>
            <a:pPr>
              <a:lnSpc>
                <a:spcPct val="150000"/>
              </a:lnSpc>
            </a:pPr>
            <a:r>
              <a:rPr lang="en-US" dirty="0">
                <a:latin typeface="Arial" panose="020B0604020202020204" pitchFamily="34" charset="0"/>
                <a:cs typeface="Arial" panose="020B0604020202020204" pitchFamily="34" charset="0"/>
              </a:rPr>
              <a:t>Conclusion					 	14 </a:t>
            </a:r>
          </a:p>
          <a:p>
            <a:pPr>
              <a:lnSpc>
                <a:spcPct val="150000"/>
              </a:lnSpc>
            </a:pPr>
            <a:r>
              <a:rPr lang="en-US" dirty="0">
                <a:latin typeface="Arial" panose="020B0604020202020204" pitchFamily="34" charset="0"/>
                <a:cs typeface="Arial" panose="020B0604020202020204" pitchFamily="34" charset="0"/>
              </a:rPr>
              <a:t>References					 	15</a:t>
            </a:r>
          </a:p>
          <a:p>
            <a:pPr>
              <a:lnSpc>
                <a:spcPct val="150000"/>
              </a:lnSpc>
            </a:pPr>
            <a:r>
              <a:rPr lang="en-US" dirty="0"/>
              <a:t>   </a:t>
            </a:r>
          </a:p>
          <a:p>
            <a:pPr>
              <a:lnSpc>
                <a:spcPct val="150000"/>
              </a:lnSpc>
            </a:pPr>
            <a:r>
              <a:rPr lang="en-US" dirty="0"/>
              <a:t> </a:t>
            </a:r>
          </a:p>
          <a:p>
            <a:pPr>
              <a:lnSpc>
                <a:spcPct val="150000"/>
              </a:lnSpc>
            </a:pPr>
            <a:r>
              <a:rPr lang="en-US" dirty="0"/>
              <a:t> </a:t>
            </a:r>
          </a:p>
        </p:txBody>
      </p:sp>
    </p:spTree>
    <p:extLst>
      <p:ext uri="{BB962C8B-B14F-4D97-AF65-F5344CB8AC3E}">
        <p14:creationId xmlns:p14="http://schemas.microsoft.com/office/powerpoint/2010/main" val="5271580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1728" y="129598"/>
            <a:ext cx="10515600" cy="1172729"/>
          </a:xfrm>
        </p:spPr>
        <p:txBody>
          <a:bodyPr>
            <a:normAutofit fontScale="90000"/>
          </a:bodyPr>
          <a:lstStyle/>
          <a:p>
            <a:r>
              <a:rPr lang="en-US" b="1" dirty="0">
                <a:latin typeface="Arial" panose="020B0604020202020204" pitchFamily="34" charset="0"/>
                <a:cs typeface="Arial" panose="020B0604020202020204" pitchFamily="34" charset="0"/>
              </a:rPr>
              <a:t>       Introduction</a:t>
            </a:r>
            <a:br>
              <a:rPr lang="en-US" b="1" dirty="0"/>
            </a:br>
            <a:endParaRPr lang="en-US" dirty="0"/>
          </a:p>
        </p:txBody>
      </p:sp>
      <p:sp>
        <p:nvSpPr>
          <p:cNvPr id="3" name="Content Placeholder 2"/>
          <p:cNvSpPr>
            <a:spLocks noGrp="1"/>
          </p:cNvSpPr>
          <p:nvPr>
            <p:ph idx="1"/>
          </p:nvPr>
        </p:nvSpPr>
        <p:spPr>
          <a:xfrm>
            <a:off x="311728" y="2059420"/>
            <a:ext cx="7308272" cy="3313769"/>
          </a:xfrm>
        </p:spPr>
        <p:txBody>
          <a:bodyPr/>
          <a:lstStyle/>
          <a:p>
            <a:pPr marL="0" indent="0" algn="just">
              <a:lnSpc>
                <a:spcPct val="200000"/>
              </a:lnSpc>
              <a:buNone/>
            </a:pPr>
            <a:r>
              <a:rPr lang="en-US" sz="2000" dirty="0">
                <a:latin typeface="Arial" panose="020B0604020202020204" pitchFamily="34" charset="0"/>
                <a:cs typeface="Arial" panose="020B0604020202020204" pitchFamily="34" charset="0"/>
              </a:rPr>
              <a:t>           This presentation is aimed at describing </a:t>
            </a:r>
            <a:r>
              <a:rPr lang="en-GB" sz="2000" dirty="0">
                <a:latin typeface="Arial" panose="020B0604020202020204" pitchFamily="34" charset="0"/>
                <a:cs typeface="Arial" panose="020B0604020202020204" pitchFamily="34" charset="0"/>
              </a:rPr>
              <a:t>the role and importance of quality service, hospitality, and guest services focusing on Banyan Tree Group. </a:t>
            </a:r>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20000" y="886691"/>
            <a:ext cx="4375079" cy="5056909"/>
          </a:xfrm>
          <a:prstGeom prst="rect">
            <a:avLst/>
          </a:prstGeom>
        </p:spPr>
      </p:pic>
    </p:spTree>
    <p:extLst>
      <p:ext uri="{BB962C8B-B14F-4D97-AF65-F5344CB8AC3E}">
        <p14:creationId xmlns:p14="http://schemas.microsoft.com/office/powerpoint/2010/main" val="31588722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2455" y="348096"/>
            <a:ext cx="11450782" cy="909493"/>
          </a:xfrm>
        </p:spPr>
        <p:txBody>
          <a:bodyPr>
            <a:normAutofit fontScale="90000"/>
          </a:bodyPr>
          <a:lstStyle/>
          <a:p>
            <a:pPr algn="ctr"/>
            <a:r>
              <a:rPr lang="en-US" sz="4000" b="1" dirty="0">
                <a:latin typeface="Arial" panose="020B0604020202020204" pitchFamily="34" charset="0"/>
                <a:cs typeface="Arial" panose="020B0604020202020204" pitchFamily="34" charset="0"/>
              </a:rPr>
              <a:t>The Banyan Tree Group </a:t>
            </a:r>
            <a:br>
              <a:rPr lang="en-US" b="1" dirty="0"/>
            </a:br>
            <a:endParaRPr lang="en-US" dirty="0"/>
          </a:p>
        </p:txBody>
      </p:sp>
      <p:sp>
        <p:nvSpPr>
          <p:cNvPr id="3" name="Content Placeholder 2"/>
          <p:cNvSpPr>
            <a:spLocks noGrp="1"/>
          </p:cNvSpPr>
          <p:nvPr>
            <p:ph idx="1"/>
          </p:nvPr>
        </p:nvSpPr>
        <p:spPr>
          <a:xfrm>
            <a:off x="4973782" y="1663337"/>
            <a:ext cx="6954982" cy="4834444"/>
          </a:xfrm>
        </p:spPr>
        <p:txBody>
          <a:bodyPr>
            <a:normAutofit/>
          </a:bodyPr>
          <a:lstStyle/>
          <a:p>
            <a:pPr lvl="0" algn="just">
              <a:lnSpc>
                <a:spcPct val="150000"/>
              </a:lnSpc>
            </a:pPr>
            <a:r>
              <a:rPr lang="en-US" sz="2100" dirty="0">
                <a:latin typeface="Arial" panose="020B0604020202020204" pitchFamily="34" charset="0"/>
                <a:cs typeface="Arial" panose="020B0604020202020204" pitchFamily="34" charset="0"/>
              </a:rPr>
              <a:t>Banyan Tree Group is a Singapore-based hospitality brand with an international presence (Banyantreegroup.com, 2023).</a:t>
            </a:r>
          </a:p>
          <a:p>
            <a:pPr lvl="0" algn="just">
              <a:lnSpc>
                <a:spcPct val="150000"/>
              </a:lnSpc>
            </a:pPr>
            <a:r>
              <a:rPr lang="en-US" sz="2100">
                <a:latin typeface="Arial" panose="020B0604020202020204" pitchFamily="34" charset="0"/>
                <a:cs typeface="Arial" panose="020B0604020202020204" pitchFamily="34" charset="0"/>
              </a:rPr>
              <a:t>In 1994, Ho Kwon Ping and his wife Claire Chiang established the company in Phuket (</a:t>
            </a:r>
            <a:r>
              <a:rPr lang="en-US" sz="2100" dirty="0">
                <a:latin typeface="Arial" panose="020B0604020202020204" pitchFamily="34" charset="0"/>
                <a:cs typeface="Arial" panose="020B0604020202020204" pitchFamily="34" charset="0"/>
              </a:rPr>
              <a:t>Banyantreegroup.com, 2020).</a:t>
            </a:r>
          </a:p>
          <a:p>
            <a:pPr lvl="0" algn="just">
              <a:lnSpc>
                <a:spcPct val="150000"/>
              </a:lnSpc>
            </a:pPr>
            <a:r>
              <a:rPr lang="en-US" sz="2100" dirty="0">
                <a:latin typeface="Arial" panose="020B0604020202020204" pitchFamily="34" charset="0"/>
                <a:cs typeface="Arial" panose="020B0604020202020204" pitchFamily="34" charset="0"/>
              </a:rPr>
              <a:t>Currently, it is operating in 27 countries globally.</a:t>
            </a:r>
          </a:p>
          <a:p>
            <a:pPr lvl="0" algn="just">
              <a:lnSpc>
                <a:spcPct val="150000"/>
              </a:lnSpc>
            </a:pPr>
            <a:r>
              <a:rPr lang="en-US" sz="2100" dirty="0">
                <a:latin typeface="Arial" panose="020B0604020202020204" pitchFamily="34" charset="0"/>
                <a:cs typeface="Arial" panose="020B0604020202020204" pitchFamily="34" charset="0"/>
              </a:rPr>
              <a:t>It manages and develops resorts, spas and hotels (Ft.com, 2023). </a:t>
            </a:r>
          </a:p>
          <a:p>
            <a:endParaRPr lang="en-US" dirty="0"/>
          </a:p>
        </p:txBody>
      </p:sp>
      <p:pic>
        <p:nvPicPr>
          <p:cNvPr id="4" name="Picture 3"/>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tretch>
            <a:fillRect/>
          </a:stretch>
        </p:blipFill>
        <p:spPr>
          <a:xfrm>
            <a:off x="429492" y="994352"/>
            <a:ext cx="4357254" cy="5305918"/>
          </a:xfrm>
          <a:prstGeom prst="rect">
            <a:avLst/>
          </a:prstGeom>
        </p:spPr>
      </p:pic>
      <p:sp>
        <p:nvSpPr>
          <p:cNvPr id="5" name="TextBox 4"/>
          <p:cNvSpPr txBox="1"/>
          <p:nvPr/>
        </p:nvSpPr>
        <p:spPr>
          <a:xfrm>
            <a:off x="1023582" y="6313115"/>
            <a:ext cx="2574872" cy="338554"/>
          </a:xfrm>
          <a:prstGeom prst="rect">
            <a:avLst/>
          </a:prstGeom>
          <a:noFill/>
        </p:spPr>
        <p:txBody>
          <a:bodyPr wrap="none" rtlCol="0">
            <a:spAutoFit/>
          </a:bodyPr>
          <a:lstStyle/>
          <a:p>
            <a:r>
              <a:rPr lang="en-US" sz="1600" dirty="0"/>
              <a:t>Source: (all.accor.com, 2019)</a:t>
            </a:r>
          </a:p>
        </p:txBody>
      </p:sp>
    </p:spTree>
    <p:extLst>
      <p:ext uri="{BB962C8B-B14F-4D97-AF65-F5344CB8AC3E}">
        <p14:creationId xmlns:p14="http://schemas.microsoft.com/office/powerpoint/2010/main" val="24929199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473" y="115743"/>
            <a:ext cx="9954491" cy="1297421"/>
          </a:xfrm>
        </p:spPr>
        <p:txBody>
          <a:bodyPr/>
          <a:lstStyle/>
          <a:p>
            <a:r>
              <a:rPr lang="en-US" sz="4000" b="1" dirty="0">
                <a:latin typeface="Arial" panose="020B0604020202020204" pitchFamily="34" charset="0"/>
                <a:cs typeface="Arial" panose="020B0604020202020204" pitchFamily="34" charset="0"/>
              </a:rPr>
              <a:t>Factors behind success...</a:t>
            </a:r>
            <a:br>
              <a:rPr lang="en-US" b="1" dirty="0"/>
            </a:br>
            <a:endParaRPr lang="en-US" dirty="0"/>
          </a:p>
        </p:txBody>
      </p:sp>
      <p:sp>
        <p:nvSpPr>
          <p:cNvPr id="3" name="Content Placeholder 2"/>
          <p:cNvSpPr>
            <a:spLocks noGrp="1"/>
          </p:cNvSpPr>
          <p:nvPr>
            <p:ph idx="1"/>
          </p:nvPr>
        </p:nvSpPr>
        <p:spPr>
          <a:xfrm>
            <a:off x="284018" y="1663337"/>
            <a:ext cx="7349838" cy="4765172"/>
          </a:xfrm>
        </p:spPr>
        <p:txBody>
          <a:bodyPr>
            <a:normAutofit/>
          </a:bodyPr>
          <a:lstStyle/>
          <a:p>
            <a:pPr lvl="0" algn="just">
              <a:lnSpc>
                <a:spcPct val="150000"/>
              </a:lnSpc>
            </a:pPr>
            <a:r>
              <a:rPr lang="en-US" sz="1800" dirty="0">
                <a:latin typeface="Arial" panose="020B0604020202020204" pitchFamily="34" charset="0"/>
                <a:cs typeface="Arial" panose="020B0604020202020204" pitchFamily="34" charset="0"/>
              </a:rPr>
              <a:t>World-class marketing programs that provided global exposure to the group. </a:t>
            </a:r>
          </a:p>
          <a:p>
            <a:pPr lvl="0" algn="just">
              <a:lnSpc>
                <a:spcPct val="150000"/>
              </a:lnSpc>
            </a:pPr>
            <a:r>
              <a:rPr lang="en-US" sz="1800" dirty="0">
                <a:latin typeface="Arial" panose="020B0604020202020204" pitchFamily="34" charset="0"/>
                <a:cs typeface="Arial" panose="020B0604020202020204" pitchFamily="34" charset="0"/>
              </a:rPr>
              <a:t>Concern towards environment, natural resources and society (Tan, 2023).</a:t>
            </a:r>
          </a:p>
          <a:p>
            <a:pPr lvl="0" algn="just">
              <a:lnSpc>
                <a:spcPct val="150000"/>
              </a:lnSpc>
            </a:pPr>
            <a:r>
              <a:rPr lang="en-US" sz="1800" dirty="0">
                <a:latin typeface="Arial" panose="020B0604020202020204" pitchFamily="34" charset="0"/>
                <a:cs typeface="Arial" panose="020B0604020202020204" pitchFamily="34" charset="0"/>
              </a:rPr>
              <a:t>Choice of target segment.</a:t>
            </a:r>
          </a:p>
          <a:p>
            <a:pPr lvl="0" algn="just">
              <a:lnSpc>
                <a:spcPct val="150000"/>
              </a:lnSpc>
            </a:pPr>
            <a:r>
              <a:rPr lang="en-US" sz="1800" dirty="0">
                <a:latin typeface="Arial" panose="020B0604020202020204" pitchFamily="34" charset="0"/>
                <a:cs typeface="Arial" panose="020B0604020202020204" pitchFamily="34" charset="0"/>
              </a:rPr>
              <a:t>Gaining trust of local communities and public interest groups.</a:t>
            </a:r>
          </a:p>
          <a:p>
            <a:pPr lvl="0" algn="just">
              <a:lnSpc>
                <a:spcPct val="150000"/>
              </a:lnSpc>
            </a:pPr>
            <a:r>
              <a:rPr lang="en-US" sz="1800" dirty="0">
                <a:latin typeface="Arial" panose="020B0604020202020204" pitchFamily="34" charset="0"/>
                <a:cs typeface="Arial" panose="020B0604020202020204" pitchFamily="34" charset="0"/>
              </a:rPr>
              <a:t>First mover advantage.</a:t>
            </a:r>
          </a:p>
          <a:p>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72401" y="872835"/>
            <a:ext cx="4220093" cy="5430982"/>
          </a:xfrm>
          <a:prstGeom prst="rect">
            <a:avLst/>
          </a:prstGeom>
        </p:spPr>
      </p:pic>
      <p:sp>
        <p:nvSpPr>
          <p:cNvPr id="5" name="TextBox 4"/>
          <p:cNvSpPr txBox="1"/>
          <p:nvPr/>
        </p:nvSpPr>
        <p:spPr>
          <a:xfrm>
            <a:off x="8393373" y="6420843"/>
            <a:ext cx="2853473" cy="338554"/>
          </a:xfrm>
          <a:prstGeom prst="rect">
            <a:avLst/>
          </a:prstGeom>
          <a:noFill/>
        </p:spPr>
        <p:txBody>
          <a:bodyPr wrap="none" rtlCol="0">
            <a:spAutoFit/>
          </a:bodyPr>
          <a:lstStyle/>
          <a:p>
            <a:r>
              <a:rPr lang="en-US" sz="1600" dirty="0"/>
              <a:t>Source: (Banyantree.com, 2023)</a:t>
            </a:r>
          </a:p>
        </p:txBody>
      </p:sp>
    </p:spTree>
    <p:extLst>
      <p:ext uri="{BB962C8B-B14F-4D97-AF65-F5344CB8AC3E}">
        <p14:creationId xmlns:p14="http://schemas.microsoft.com/office/powerpoint/2010/main" val="10296308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0492" y="222105"/>
            <a:ext cx="10370127" cy="955964"/>
          </a:xfrm>
        </p:spPr>
        <p:txBody>
          <a:bodyPr>
            <a:normAutofit fontScale="90000"/>
          </a:bodyPr>
          <a:lstStyle/>
          <a:p>
            <a:pPr algn="ctr"/>
            <a:r>
              <a:rPr lang="en-GB" sz="4000" b="1" dirty="0">
                <a:latin typeface="Arial" panose="020B0604020202020204" pitchFamily="34" charset="0"/>
                <a:cs typeface="Arial" panose="020B0604020202020204" pitchFamily="34" charset="0"/>
              </a:rPr>
              <a:t>Main consumers </a:t>
            </a:r>
            <a:br>
              <a:rPr lang="en-US" b="1" dirty="0"/>
            </a:br>
            <a:endParaRPr lang="en-US" dirty="0"/>
          </a:p>
        </p:txBody>
      </p:sp>
      <p:sp>
        <p:nvSpPr>
          <p:cNvPr id="3" name="Content Placeholder 2"/>
          <p:cNvSpPr>
            <a:spLocks noGrp="1"/>
          </p:cNvSpPr>
          <p:nvPr>
            <p:ph idx="1"/>
          </p:nvPr>
        </p:nvSpPr>
        <p:spPr>
          <a:xfrm>
            <a:off x="4225636" y="1178069"/>
            <a:ext cx="7841673" cy="5485967"/>
          </a:xfrm>
        </p:spPr>
        <p:txBody>
          <a:bodyPr>
            <a:normAutofit/>
          </a:bodyPr>
          <a:lstStyle/>
          <a:p>
            <a:pPr algn="just">
              <a:lnSpc>
                <a:spcPct val="110000"/>
              </a:lnSpc>
            </a:pPr>
            <a:r>
              <a:rPr lang="en-GB" sz="1800" b="1" dirty="0">
                <a:latin typeface="Arial" panose="020B0604020202020204" pitchFamily="34" charset="0"/>
                <a:cs typeface="Arial" panose="020B0604020202020204" pitchFamily="34" charset="0"/>
              </a:rPr>
              <a:t>First segment: </a:t>
            </a:r>
          </a:p>
          <a:p>
            <a:pPr algn="just">
              <a:lnSpc>
                <a:spcPct val="110000"/>
              </a:lnSpc>
              <a:buFont typeface="Wingdings" panose="05000000000000000000" pitchFamily="2" charset="2"/>
              <a:buChar char="Ø"/>
            </a:pPr>
            <a:r>
              <a:rPr lang="en-GB" sz="1800" dirty="0">
                <a:latin typeface="Arial" panose="020B0604020202020204" pitchFamily="34" charset="0"/>
                <a:cs typeface="Arial" panose="020B0604020202020204" pitchFamily="34" charset="0"/>
              </a:rPr>
              <a:t>Age - 25years to 55 years</a:t>
            </a:r>
            <a:r>
              <a:rPr lang="en-GB" sz="1800" b="1" i="1" dirty="0">
                <a:latin typeface="Arial" panose="020B0604020202020204" pitchFamily="34" charset="0"/>
                <a:cs typeface="Arial" panose="020B0604020202020204" pitchFamily="34" charset="0"/>
              </a:rPr>
              <a:t> </a:t>
            </a:r>
            <a:endParaRPr lang="en-US" sz="1800" dirty="0">
              <a:latin typeface="Arial" panose="020B0604020202020204" pitchFamily="34" charset="0"/>
              <a:cs typeface="Arial" panose="020B0604020202020204" pitchFamily="34" charset="0"/>
            </a:endParaRPr>
          </a:p>
          <a:p>
            <a:pPr algn="just">
              <a:lnSpc>
                <a:spcPct val="110000"/>
              </a:lnSpc>
              <a:buFont typeface="Wingdings" panose="05000000000000000000" pitchFamily="2" charset="2"/>
              <a:buChar char="Ø"/>
            </a:pPr>
            <a:r>
              <a:rPr lang="en-GB" sz="1800" dirty="0">
                <a:latin typeface="Arial" panose="020B0604020202020204" pitchFamily="34" charset="0"/>
                <a:cs typeface="Arial" panose="020B0604020202020204" pitchFamily="34" charset="0"/>
              </a:rPr>
              <a:t>Estimated Income - $11,100,200 and above (yearly)</a:t>
            </a:r>
            <a:endParaRPr lang="en-US" sz="1800" dirty="0">
              <a:latin typeface="Arial" panose="020B0604020202020204" pitchFamily="34" charset="0"/>
              <a:cs typeface="Arial" panose="020B0604020202020204" pitchFamily="34" charset="0"/>
            </a:endParaRPr>
          </a:p>
          <a:p>
            <a:pPr algn="just">
              <a:lnSpc>
                <a:spcPct val="110000"/>
              </a:lnSpc>
              <a:buFont typeface="Wingdings" panose="05000000000000000000" pitchFamily="2" charset="2"/>
              <a:buChar char="Ø"/>
            </a:pPr>
            <a:r>
              <a:rPr lang="en-GB" sz="1800" dirty="0">
                <a:latin typeface="Arial" panose="020B0604020202020204" pitchFamily="34" charset="0"/>
                <a:cs typeface="Arial" panose="020B0604020202020204" pitchFamily="34" charset="0"/>
              </a:rPr>
              <a:t>Geographic location – mostly Urban</a:t>
            </a:r>
            <a:endParaRPr lang="en-US" sz="1800" dirty="0">
              <a:latin typeface="Arial" panose="020B0604020202020204" pitchFamily="34" charset="0"/>
              <a:cs typeface="Arial" panose="020B0604020202020204" pitchFamily="34" charset="0"/>
            </a:endParaRPr>
          </a:p>
          <a:p>
            <a:pPr algn="just">
              <a:lnSpc>
                <a:spcPct val="110000"/>
              </a:lnSpc>
              <a:buFont typeface="Wingdings" panose="05000000000000000000" pitchFamily="2" charset="2"/>
              <a:buChar char="Ø"/>
            </a:pPr>
            <a:r>
              <a:rPr lang="en-GB" sz="1800" dirty="0">
                <a:latin typeface="Arial" panose="020B0604020202020204" pitchFamily="34" charset="0"/>
                <a:cs typeface="Arial" panose="020B0604020202020204" pitchFamily="34" charset="0"/>
              </a:rPr>
              <a:t>Occupation – Businesspersons, employed in </a:t>
            </a:r>
            <a:r>
              <a:rPr lang="en-US" sz="1800" dirty="0">
                <a:latin typeface="Arial" panose="020B0604020202020204" pitchFamily="34" charset="0"/>
                <a:cs typeface="Arial" panose="020B0604020202020204" pitchFamily="34" charset="0"/>
              </a:rPr>
              <a:t>high-paid professions.</a:t>
            </a:r>
          </a:p>
          <a:p>
            <a:pPr algn="just">
              <a:lnSpc>
                <a:spcPct val="110000"/>
              </a:lnSpc>
            </a:pPr>
            <a:endParaRPr lang="en-GB" sz="1800" b="1" dirty="0">
              <a:latin typeface="Arial" panose="020B0604020202020204" pitchFamily="34" charset="0"/>
              <a:cs typeface="Arial" panose="020B0604020202020204" pitchFamily="34" charset="0"/>
            </a:endParaRPr>
          </a:p>
          <a:p>
            <a:pPr algn="just">
              <a:lnSpc>
                <a:spcPct val="110000"/>
              </a:lnSpc>
            </a:pPr>
            <a:r>
              <a:rPr lang="en-GB" sz="1800" b="1" dirty="0">
                <a:latin typeface="Arial" panose="020B0604020202020204" pitchFamily="34" charset="0"/>
                <a:cs typeface="Arial" panose="020B0604020202020204" pitchFamily="34" charset="0"/>
              </a:rPr>
              <a:t>Second segment: </a:t>
            </a:r>
          </a:p>
          <a:p>
            <a:pPr algn="just">
              <a:lnSpc>
                <a:spcPct val="110000"/>
              </a:lnSpc>
              <a:buFont typeface="Wingdings" panose="05000000000000000000" pitchFamily="2" charset="2"/>
              <a:buChar char="Ø"/>
            </a:pPr>
            <a:r>
              <a:rPr lang="en-GB" sz="1800" dirty="0">
                <a:latin typeface="Arial" panose="020B0604020202020204" pitchFamily="34" charset="0"/>
                <a:cs typeface="Arial" panose="020B0604020202020204" pitchFamily="34" charset="0"/>
              </a:rPr>
              <a:t>Age – 55 years and above</a:t>
            </a:r>
            <a:endParaRPr lang="en-US" sz="1800" dirty="0">
              <a:latin typeface="Arial" panose="020B0604020202020204" pitchFamily="34" charset="0"/>
              <a:cs typeface="Arial" panose="020B0604020202020204" pitchFamily="34" charset="0"/>
            </a:endParaRPr>
          </a:p>
          <a:p>
            <a:pPr algn="just">
              <a:lnSpc>
                <a:spcPct val="110000"/>
              </a:lnSpc>
              <a:buFont typeface="Wingdings" panose="05000000000000000000" pitchFamily="2" charset="2"/>
              <a:buChar char="Ø"/>
            </a:pPr>
            <a:r>
              <a:rPr lang="en-GB" sz="1800" dirty="0">
                <a:latin typeface="Arial" panose="020B0604020202020204" pitchFamily="34" charset="0"/>
                <a:cs typeface="Arial" panose="020B0604020202020204" pitchFamily="34" charset="0"/>
              </a:rPr>
              <a:t>Estimated Income- $20,100,560 and accumulated wealth</a:t>
            </a:r>
            <a:endParaRPr lang="en-US" sz="1800" dirty="0">
              <a:latin typeface="Arial" panose="020B0604020202020204" pitchFamily="34" charset="0"/>
              <a:cs typeface="Arial" panose="020B0604020202020204" pitchFamily="34" charset="0"/>
            </a:endParaRPr>
          </a:p>
          <a:p>
            <a:pPr algn="just">
              <a:lnSpc>
                <a:spcPct val="110000"/>
              </a:lnSpc>
              <a:buFont typeface="Wingdings" panose="05000000000000000000" pitchFamily="2" charset="2"/>
              <a:buChar char="Ø"/>
            </a:pPr>
            <a:r>
              <a:rPr lang="en-GB" sz="1800" dirty="0">
                <a:latin typeface="Arial" panose="020B0604020202020204" pitchFamily="34" charset="0"/>
                <a:cs typeface="Arial" panose="020B0604020202020204" pitchFamily="34" charset="0"/>
              </a:rPr>
              <a:t>Location - Urban </a:t>
            </a:r>
            <a:endParaRPr lang="en-US" sz="1800" dirty="0">
              <a:latin typeface="Arial" panose="020B0604020202020204" pitchFamily="34" charset="0"/>
              <a:cs typeface="Arial" panose="020B0604020202020204" pitchFamily="34" charset="0"/>
            </a:endParaRPr>
          </a:p>
          <a:p>
            <a:pPr algn="just">
              <a:lnSpc>
                <a:spcPct val="110000"/>
              </a:lnSpc>
              <a:buFont typeface="Wingdings" panose="05000000000000000000" pitchFamily="2" charset="2"/>
              <a:buChar char="Ø"/>
            </a:pPr>
            <a:r>
              <a:rPr lang="en-GB" sz="1800" dirty="0">
                <a:latin typeface="Arial" panose="020B0604020202020204" pitchFamily="34" charset="0"/>
                <a:cs typeface="Arial" panose="020B0604020202020204" pitchFamily="34" charset="0"/>
              </a:rPr>
              <a:t>Occupation – Retired (</a:t>
            </a:r>
            <a:r>
              <a:rPr lang="en-US" sz="1800" dirty="0">
                <a:latin typeface="Arial" panose="020B0604020202020204" pitchFamily="34" charset="0"/>
                <a:cs typeface="Arial" panose="020B0604020202020204" pitchFamily="34" charset="0"/>
              </a:rPr>
              <a:t>Cardenas et al., 2022</a:t>
            </a:r>
            <a:r>
              <a:rPr lang="en-US" sz="1800" dirty="0"/>
              <a:t>).</a:t>
            </a:r>
            <a:endParaRPr lang="en-US" sz="18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l="4546" b="1207"/>
          <a:stretch/>
        </p:blipFill>
        <p:spPr>
          <a:xfrm>
            <a:off x="807029" y="3563508"/>
            <a:ext cx="3340300" cy="2879822"/>
          </a:xfrm>
          <a:prstGeom prst="rect">
            <a:avLst/>
          </a:prstGeom>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07029" y="836142"/>
            <a:ext cx="3340299" cy="2350403"/>
          </a:xfrm>
          <a:prstGeom prst="rect">
            <a:avLst/>
          </a:prstGeom>
        </p:spPr>
      </p:pic>
      <p:sp>
        <p:nvSpPr>
          <p:cNvPr id="6" name="TextBox 5"/>
          <p:cNvSpPr txBox="1"/>
          <p:nvPr/>
        </p:nvSpPr>
        <p:spPr>
          <a:xfrm>
            <a:off x="1214651" y="3186545"/>
            <a:ext cx="2110578" cy="338554"/>
          </a:xfrm>
          <a:prstGeom prst="rect">
            <a:avLst/>
          </a:prstGeom>
          <a:noFill/>
        </p:spPr>
        <p:txBody>
          <a:bodyPr wrap="none" rtlCol="0">
            <a:spAutoFit/>
          </a:bodyPr>
          <a:lstStyle/>
          <a:p>
            <a:r>
              <a:rPr lang="en-US" sz="1600" dirty="0"/>
              <a:t>Source: (</a:t>
            </a:r>
            <a:r>
              <a:rPr lang="en-US" sz="1600" dirty="0" err="1"/>
              <a:t>Freepik</a:t>
            </a:r>
            <a:r>
              <a:rPr lang="en-US" sz="1600" dirty="0"/>
              <a:t>, 2021)</a:t>
            </a:r>
          </a:p>
        </p:txBody>
      </p:sp>
      <p:sp>
        <p:nvSpPr>
          <p:cNvPr id="7" name="TextBox 6"/>
          <p:cNvSpPr txBox="1"/>
          <p:nvPr/>
        </p:nvSpPr>
        <p:spPr>
          <a:xfrm>
            <a:off x="1459461" y="6450961"/>
            <a:ext cx="2110578" cy="338554"/>
          </a:xfrm>
          <a:prstGeom prst="rect">
            <a:avLst/>
          </a:prstGeom>
          <a:noFill/>
        </p:spPr>
        <p:txBody>
          <a:bodyPr wrap="none" rtlCol="0">
            <a:spAutoFit/>
          </a:bodyPr>
          <a:lstStyle/>
          <a:p>
            <a:r>
              <a:rPr lang="en-US" sz="1600" dirty="0"/>
              <a:t>Source: (</a:t>
            </a:r>
            <a:r>
              <a:rPr lang="en-US" sz="1600" dirty="0" err="1"/>
              <a:t>Freepik</a:t>
            </a:r>
            <a:r>
              <a:rPr lang="en-US" sz="1600" dirty="0"/>
              <a:t>, 2021)</a:t>
            </a:r>
          </a:p>
        </p:txBody>
      </p:sp>
    </p:spTree>
    <p:extLst>
      <p:ext uri="{BB962C8B-B14F-4D97-AF65-F5344CB8AC3E}">
        <p14:creationId xmlns:p14="http://schemas.microsoft.com/office/powerpoint/2010/main" val="25322914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9183" y="1672045"/>
            <a:ext cx="6196084" cy="4796111"/>
          </a:xfrm>
        </p:spPr>
        <p:txBody>
          <a:bodyPr>
            <a:normAutofit/>
          </a:bodyPr>
          <a:lstStyle/>
          <a:p>
            <a:r>
              <a:rPr lang="en-US" sz="1800" b="1" dirty="0">
                <a:latin typeface="Arial" panose="020B0604020202020204" pitchFamily="34" charset="0"/>
                <a:cs typeface="Arial" panose="020B0604020202020204" pitchFamily="34" charset="0"/>
              </a:rPr>
              <a:t>Third segment </a:t>
            </a:r>
          </a:p>
          <a:p>
            <a:pPr>
              <a:lnSpc>
                <a:spcPct val="20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Business travelers</a:t>
            </a:r>
          </a:p>
          <a:p>
            <a:pPr>
              <a:lnSpc>
                <a:spcPct val="20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Couples </a:t>
            </a:r>
          </a:p>
          <a:p>
            <a:pPr>
              <a:lnSpc>
                <a:spcPct val="20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Companies </a:t>
            </a:r>
          </a:p>
          <a:p>
            <a:pPr>
              <a:lnSpc>
                <a:spcPct val="20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Medical practitioners (Punnasuparom and </a:t>
            </a:r>
            <a:r>
              <a:rPr lang="en-US" sz="1800" dirty="0" err="1">
                <a:latin typeface="Arial" panose="020B0604020202020204" pitchFamily="34" charset="0"/>
                <a:cs typeface="Arial" panose="020B0604020202020204" pitchFamily="34" charset="0"/>
              </a:rPr>
              <a:t>Choibamroong</a:t>
            </a:r>
            <a:r>
              <a:rPr lang="en-US" sz="1800" dirty="0">
                <a:latin typeface="Arial" panose="020B0604020202020204" pitchFamily="34" charset="0"/>
                <a:cs typeface="Arial" panose="020B0604020202020204" pitchFamily="34" charset="0"/>
              </a:rPr>
              <a:t>, 2022) </a:t>
            </a:r>
          </a:p>
          <a:p>
            <a:pPr marL="0" indent="0">
              <a:buNone/>
            </a:pPr>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88850" y="1203939"/>
            <a:ext cx="4957463" cy="4312692"/>
          </a:xfrm>
          <a:prstGeom prst="rect">
            <a:avLst/>
          </a:prstGeom>
        </p:spPr>
      </p:pic>
      <p:sp>
        <p:nvSpPr>
          <p:cNvPr id="2" name="TextBox 1"/>
          <p:cNvSpPr txBox="1"/>
          <p:nvPr/>
        </p:nvSpPr>
        <p:spPr>
          <a:xfrm>
            <a:off x="7956645" y="5800299"/>
            <a:ext cx="2379369" cy="369332"/>
          </a:xfrm>
          <a:prstGeom prst="rect">
            <a:avLst/>
          </a:prstGeom>
          <a:noFill/>
        </p:spPr>
        <p:txBody>
          <a:bodyPr wrap="none" rtlCol="0">
            <a:spAutoFit/>
          </a:bodyPr>
          <a:lstStyle/>
          <a:p>
            <a:r>
              <a:rPr lang="en-US" sz="1600" dirty="0"/>
              <a:t>Source: (</a:t>
            </a:r>
            <a:r>
              <a:rPr lang="en-US" sz="1600" dirty="0" err="1"/>
              <a:t>themarper</a:t>
            </a:r>
            <a:r>
              <a:rPr lang="en-US" sz="1600" dirty="0"/>
              <a:t>, 2022</a:t>
            </a:r>
            <a:r>
              <a:rPr lang="en-US" dirty="0"/>
              <a:t>)</a:t>
            </a:r>
          </a:p>
        </p:txBody>
      </p:sp>
    </p:spTree>
    <p:extLst>
      <p:ext uri="{BB962C8B-B14F-4D97-AF65-F5344CB8AC3E}">
        <p14:creationId xmlns:p14="http://schemas.microsoft.com/office/powerpoint/2010/main" val="8559045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9382" y="143453"/>
            <a:ext cx="11388436" cy="1131166"/>
          </a:xfrm>
        </p:spPr>
        <p:txBody>
          <a:bodyPr>
            <a:normAutofit fontScale="90000"/>
          </a:bodyPr>
          <a:lstStyle/>
          <a:p>
            <a:r>
              <a:rPr lang="en-US" b="1" dirty="0">
                <a:latin typeface="Arial" panose="020B0604020202020204" pitchFamily="34" charset="0"/>
                <a:cs typeface="Arial" panose="020B0604020202020204" pitchFamily="34" charset="0"/>
              </a:rPr>
              <a:t>Reasons behind Banyan Group’s Success:</a:t>
            </a:r>
            <a:br>
              <a:rPr lang="en-US" b="1" dirty="0"/>
            </a:br>
            <a:endParaRPr lang="en-US" dirty="0"/>
          </a:p>
        </p:txBody>
      </p:sp>
      <p:sp>
        <p:nvSpPr>
          <p:cNvPr id="3" name="Content Placeholder 2"/>
          <p:cNvSpPr>
            <a:spLocks noGrp="1"/>
          </p:cNvSpPr>
          <p:nvPr>
            <p:ph idx="1"/>
          </p:nvPr>
        </p:nvSpPr>
        <p:spPr>
          <a:xfrm>
            <a:off x="443346" y="1274619"/>
            <a:ext cx="6788727" cy="5237016"/>
          </a:xfrm>
        </p:spPr>
        <p:txBody>
          <a:bodyPr>
            <a:normAutofit/>
          </a:bodyPr>
          <a:lstStyle/>
          <a:p>
            <a:pPr lvl="0">
              <a:lnSpc>
                <a:spcPct val="200000"/>
              </a:lnSpc>
            </a:pPr>
            <a:r>
              <a:rPr lang="en-US" sz="1900" dirty="0">
                <a:latin typeface="Arial" panose="020B0604020202020204" pitchFamily="34" charset="0"/>
                <a:cs typeface="Arial" panose="020B0604020202020204" pitchFamily="34" charset="0"/>
              </a:rPr>
              <a:t>Location </a:t>
            </a:r>
          </a:p>
          <a:p>
            <a:pPr lvl="0">
              <a:lnSpc>
                <a:spcPct val="200000"/>
              </a:lnSpc>
            </a:pPr>
            <a:r>
              <a:rPr lang="en-US" sz="1900" dirty="0">
                <a:latin typeface="Arial" panose="020B0604020202020204" pitchFamily="34" charset="0"/>
                <a:cs typeface="Arial" panose="020B0604020202020204" pitchFamily="34" charset="0"/>
              </a:rPr>
              <a:t>Privacy of the customers</a:t>
            </a:r>
          </a:p>
          <a:p>
            <a:pPr lvl="0">
              <a:lnSpc>
                <a:spcPct val="200000"/>
              </a:lnSpc>
            </a:pPr>
            <a:r>
              <a:rPr lang="en-US" sz="1900" dirty="0">
                <a:latin typeface="Arial" panose="020B0604020202020204" pitchFamily="34" charset="0"/>
                <a:cs typeface="Arial" panose="020B0604020202020204" pitchFamily="34" charset="0"/>
              </a:rPr>
              <a:t>Customer service</a:t>
            </a:r>
          </a:p>
          <a:p>
            <a:pPr lvl="0">
              <a:lnSpc>
                <a:spcPct val="200000"/>
              </a:lnSpc>
            </a:pPr>
            <a:r>
              <a:rPr lang="en-US" sz="1900" dirty="0">
                <a:latin typeface="Arial" panose="020B0604020202020204" pitchFamily="34" charset="0"/>
                <a:cs typeface="Arial" panose="020B0604020202020204" pitchFamily="34" charset="0"/>
              </a:rPr>
              <a:t>Designs and Amenities</a:t>
            </a:r>
          </a:p>
          <a:p>
            <a:pPr lvl="0">
              <a:lnSpc>
                <a:spcPct val="200000"/>
              </a:lnSpc>
            </a:pPr>
            <a:r>
              <a:rPr lang="en-US" sz="1900" dirty="0">
                <a:latin typeface="Arial" panose="020B0604020202020204" pitchFamily="34" charset="0"/>
                <a:cs typeface="Arial" panose="020B0604020202020204" pitchFamily="34" charset="0"/>
              </a:rPr>
              <a:t>Activities and fun</a:t>
            </a:r>
          </a:p>
          <a:p>
            <a:pPr lvl="0">
              <a:lnSpc>
                <a:spcPct val="200000"/>
              </a:lnSpc>
            </a:pPr>
            <a:r>
              <a:rPr lang="en-US" sz="1900" dirty="0">
                <a:latin typeface="Arial" panose="020B0604020202020204" pitchFamily="34" charset="0"/>
                <a:cs typeface="Arial" panose="020B0604020202020204" pitchFamily="34" charset="0"/>
              </a:rPr>
              <a:t>Purpose driven ethos </a:t>
            </a:r>
          </a:p>
          <a:p>
            <a:pPr marL="0" indent="0">
              <a:buNone/>
            </a:pPr>
            <a:endParaRPr lang="en-US" dirty="0"/>
          </a:p>
        </p:txBody>
      </p:sp>
      <p:sp>
        <p:nvSpPr>
          <p:cNvPr id="6" name="TextBox 5"/>
          <p:cNvSpPr txBox="1"/>
          <p:nvPr/>
        </p:nvSpPr>
        <p:spPr>
          <a:xfrm>
            <a:off x="8334413" y="5398714"/>
            <a:ext cx="2069606" cy="369332"/>
          </a:xfrm>
          <a:prstGeom prst="rect">
            <a:avLst/>
          </a:prstGeom>
          <a:noFill/>
        </p:spPr>
        <p:txBody>
          <a:bodyPr wrap="none" rtlCol="0">
            <a:spAutoFit/>
          </a:bodyPr>
          <a:lstStyle/>
          <a:p>
            <a:r>
              <a:rPr lang="en-US" dirty="0"/>
              <a:t>Source: (Lee, 2023) </a:t>
            </a:r>
          </a:p>
        </p:txBody>
      </p:sp>
      <p:pic>
        <p:nvPicPr>
          <p:cNvPr id="7" name="Picture 6"/>
          <p:cNvPicPr>
            <a:picLocks noChangeAspect="1"/>
          </p:cNvPicPr>
          <p:nvPr/>
        </p:nvPicPr>
        <p:blipFill rotWithShape="1">
          <a:blip r:embed="rId3"/>
          <a:srcRect l="7553" t="16185" r="31609" b="18143"/>
          <a:stretch/>
        </p:blipFill>
        <p:spPr>
          <a:xfrm>
            <a:off x="6914607" y="1592301"/>
            <a:ext cx="4591752" cy="3673397"/>
          </a:xfrm>
          <a:prstGeom prst="rect">
            <a:avLst/>
          </a:prstGeom>
        </p:spPr>
      </p:pic>
    </p:spTree>
    <p:extLst>
      <p:ext uri="{BB962C8B-B14F-4D97-AF65-F5344CB8AC3E}">
        <p14:creationId xmlns:p14="http://schemas.microsoft.com/office/powerpoint/2010/main" val="10812515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6636" y="41563"/>
            <a:ext cx="10515600" cy="1325563"/>
          </a:xfrm>
        </p:spPr>
        <p:txBody>
          <a:bodyPr/>
          <a:lstStyle/>
          <a:p>
            <a:pPr algn="ctr"/>
            <a:r>
              <a:rPr lang="en-US" b="1" dirty="0">
                <a:latin typeface="Arial" panose="020B0604020202020204" pitchFamily="34" charset="0"/>
                <a:cs typeface="Arial" panose="020B0604020202020204" pitchFamily="34" charset="0"/>
              </a:rPr>
              <a:t>Growth</a:t>
            </a:r>
            <a:br>
              <a:rPr lang="en-US" b="1" dirty="0"/>
            </a:br>
            <a:endParaRPr lang="en-US" dirty="0"/>
          </a:p>
        </p:txBody>
      </p:sp>
      <p:pic>
        <p:nvPicPr>
          <p:cNvPr id="4" name="Content Placeholder 3"/>
          <p:cNvPicPr>
            <a:picLocks noGrp="1"/>
          </p:cNvPicPr>
          <p:nvPr>
            <p:ph idx="1"/>
          </p:nvPr>
        </p:nvPicPr>
        <p:blipFill>
          <a:blip r:embed="rId3">
            <a:extLst>
              <a:ext uri="{28A0092B-C50C-407E-A947-70E740481C1C}">
                <a14:useLocalDpi xmlns:a14="http://schemas.microsoft.com/office/drawing/2010/main" val="0"/>
              </a:ext>
            </a:extLst>
          </a:blip>
          <a:stretch>
            <a:fillRect/>
          </a:stretch>
        </p:blipFill>
        <p:spPr>
          <a:xfrm>
            <a:off x="1898073" y="1367126"/>
            <a:ext cx="8575963" cy="3759056"/>
          </a:xfrm>
          <a:prstGeom prst="rect">
            <a:avLst/>
          </a:prstGeom>
        </p:spPr>
      </p:pic>
      <p:sp>
        <p:nvSpPr>
          <p:cNvPr id="5" name="TextBox 4"/>
          <p:cNvSpPr txBox="1"/>
          <p:nvPr/>
        </p:nvSpPr>
        <p:spPr>
          <a:xfrm>
            <a:off x="3574472" y="5902303"/>
            <a:ext cx="5223163" cy="369332"/>
          </a:xfrm>
          <a:prstGeom prst="rect">
            <a:avLst/>
          </a:prstGeom>
          <a:noFill/>
        </p:spPr>
        <p:txBody>
          <a:bodyPr wrap="square" rtlCol="0">
            <a:spAutoFit/>
          </a:bodyPr>
          <a:lstStyle/>
          <a:p>
            <a:pPr algn="ctr"/>
            <a:r>
              <a:rPr lang="en-US" dirty="0"/>
              <a:t>Financial year 2021-2022 in $’ million</a:t>
            </a:r>
          </a:p>
        </p:txBody>
      </p:sp>
    </p:spTree>
    <p:extLst>
      <p:ext uri="{BB962C8B-B14F-4D97-AF65-F5344CB8AC3E}">
        <p14:creationId xmlns:p14="http://schemas.microsoft.com/office/powerpoint/2010/main" val="22717963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398" y="143453"/>
            <a:ext cx="11229109" cy="1131166"/>
          </a:xfrm>
        </p:spPr>
        <p:txBody>
          <a:bodyPr>
            <a:normAutofit fontScale="90000"/>
          </a:bodyPr>
          <a:lstStyle/>
          <a:p>
            <a:r>
              <a:rPr lang="en-US" b="1" dirty="0">
                <a:latin typeface="Arial" panose="020B0604020202020204" pitchFamily="34" charset="0"/>
                <a:cs typeface="Arial" panose="020B0604020202020204" pitchFamily="34" charset="0"/>
              </a:rPr>
              <a:t>Guest Services: Nature, Scope and Role</a:t>
            </a:r>
            <a:br>
              <a:rPr lang="en-US" b="1" dirty="0"/>
            </a:br>
            <a:endParaRPr lang="en-US" dirty="0"/>
          </a:p>
        </p:txBody>
      </p:sp>
      <p:sp>
        <p:nvSpPr>
          <p:cNvPr id="3" name="Content Placeholder 2"/>
          <p:cNvSpPr>
            <a:spLocks noGrp="1"/>
          </p:cNvSpPr>
          <p:nvPr>
            <p:ph idx="1"/>
          </p:nvPr>
        </p:nvSpPr>
        <p:spPr>
          <a:xfrm>
            <a:off x="827313" y="2011680"/>
            <a:ext cx="10302241" cy="4693920"/>
          </a:xfrm>
        </p:spPr>
        <p:txBody>
          <a:bodyPr>
            <a:normAutofit/>
          </a:bodyPr>
          <a:lstStyle/>
          <a:p>
            <a:pPr algn="just">
              <a:lnSpc>
                <a:spcPct val="150000"/>
              </a:lnSpc>
            </a:pPr>
            <a:r>
              <a:rPr lang="en-US" sz="2000" dirty="0">
                <a:latin typeface="Arial" panose="020B0604020202020204" pitchFamily="34" charset="0"/>
                <a:cs typeface="Arial" panose="020B0604020202020204" pitchFamily="34" charset="0"/>
              </a:rPr>
              <a:t>Guest services are the assistance and amenities that hotels provide to their guests, from concierge and room service to transportation and laundry. They are crucial for ensuring a comfortable and enjoyable stay.</a:t>
            </a:r>
          </a:p>
          <a:p>
            <a:pPr algn="just">
              <a:lnSpc>
                <a:spcPct val="150000"/>
              </a:lnSpc>
            </a:pPr>
            <a:r>
              <a:rPr lang="en-US" sz="2000" dirty="0">
                <a:latin typeface="Arial" panose="020B0604020202020204" pitchFamily="34" charset="0"/>
                <a:cs typeface="Arial" panose="020B0604020202020204" pitchFamily="34" charset="0"/>
              </a:rPr>
              <a:t>Guests’ services are the response to the complaints, queries, and discomfort of the customers.</a:t>
            </a:r>
          </a:p>
          <a:p>
            <a:pPr algn="just">
              <a:lnSpc>
                <a:spcPct val="150000"/>
              </a:lnSpc>
            </a:pPr>
            <a:r>
              <a:rPr lang="en-US" sz="2000" dirty="0">
                <a:latin typeface="Arial" panose="020B0604020202020204" pitchFamily="34" charset="0"/>
                <a:cs typeface="Arial" panose="020B0604020202020204" pitchFamily="34" charset="0"/>
              </a:rPr>
              <a:t>Its role is to offer an enjoyable experience to the customers </a:t>
            </a:r>
          </a:p>
          <a:p>
            <a:pPr marL="0" indent="0" algn="just">
              <a:lnSpc>
                <a:spcPct val="150000"/>
              </a:lnSpc>
              <a:buNone/>
            </a:pPr>
            <a:r>
              <a:rPr lang="en-US" sz="2000" dirty="0">
                <a:latin typeface="Arial" panose="020B0604020202020204" pitchFamily="34" charset="0"/>
                <a:cs typeface="Arial" panose="020B0604020202020204" pitchFamily="34" charset="0"/>
              </a:rPr>
              <a:t>(‌</a:t>
            </a:r>
            <a:r>
              <a:rPr lang="en-US" sz="2000" dirty="0" err="1">
                <a:latin typeface="Arial" panose="020B0604020202020204" pitchFamily="34" charset="0"/>
                <a:cs typeface="Arial" panose="020B0604020202020204" pitchFamily="34" charset="0"/>
              </a:rPr>
              <a:t>Bagdan</a:t>
            </a:r>
            <a:r>
              <a:rPr lang="en-US" sz="2000" dirty="0">
                <a:latin typeface="Arial" panose="020B0604020202020204" pitchFamily="34" charset="0"/>
                <a:cs typeface="Arial" panose="020B0604020202020204" pitchFamily="34" charset="0"/>
              </a:rPr>
              <a:t>, 2019). </a:t>
            </a:r>
          </a:p>
          <a:p>
            <a:endParaRPr lang="en-US" dirty="0"/>
          </a:p>
        </p:txBody>
      </p:sp>
    </p:spTree>
    <p:extLst>
      <p:ext uri="{BB962C8B-B14F-4D97-AF65-F5344CB8AC3E}">
        <p14:creationId xmlns:p14="http://schemas.microsoft.com/office/powerpoint/2010/main" val="4411208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6150" y="-138959"/>
            <a:ext cx="10515600" cy="1325563"/>
          </a:xfrm>
        </p:spPr>
        <p:txBody>
          <a:bodyPr/>
          <a:lstStyle/>
          <a:p>
            <a:r>
              <a:rPr lang="en-US" dirty="0"/>
              <a:t> </a:t>
            </a:r>
            <a:r>
              <a:rPr lang="en-US" sz="4000" b="1" dirty="0">
                <a:latin typeface="Arial" panose="020B0604020202020204" pitchFamily="34" charset="0"/>
                <a:cs typeface="Arial" panose="020B0604020202020204" pitchFamily="34" charset="0"/>
              </a:rPr>
              <a:t>Guest Service in the Banyan Tree Group</a:t>
            </a:r>
            <a:endParaRPr lang="en-US"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691116" y="1719618"/>
            <a:ext cx="6373505" cy="4981433"/>
          </a:xfrm>
        </p:spPr>
        <p:txBody>
          <a:bodyPr>
            <a:normAutofit/>
          </a:bodyPr>
          <a:lstStyle/>
          <a:p>
            <a:pPr lvl="0">
              <a:lnSpc>
                <a:spcPct val="250000"/>
              </a:lnSpc>
            </a:pPr>
            <a:r>
              <a:rPr lang="en-US" sz="2000" dirty="0">
                <a:latin typeface="Arial" panose="020B0604020202020204" pitchFamily="34" charset="0"/>
                <a:cs typeface="Arial" panose="020B0604020202020204" pitchFamily="34" charset="0"/>
              </a:rPr>
              <a:t>Increased guest satisfaction</a:t>
            </a:r>
          </a:p>
          <a:p>
            <a:pPr lvl="0">
              <a:lnSpc>
                <a:spcPct val="250000"/>
              </a:lnSpc>
            </a:pPr>
            <a:r>
              <a:rPr lang="en-US" sz="2000" dirty="0">
                <a:latin typeface="Arial" panose="020B0604020202020204" pitchFamily="34" charset="0"/>
                <a:cs typeface="Arial" panose="020B0604020202020204" pitchFamily="34" charset="0"/>
              </a:rPr>
              <a:t>Building a global reputation</a:t>
            </a:r>
          </a:p>
          <a:p>
            <a:pPr lvl="0">
              <a:lnSpc>
                <a:spcPct val="250000"/>
              </a:lnSpc>
            </a:pPr>
            <a:r>
              <a:rPr lang="en-US" sz="2000" dirty="0">
                <a:latin typeface="Arial" panose="020B0604020202020204" pitchFamily="34" charset="0"/>
                <a:cs typeface="Arial" panose="020B0604020202020204" pitchFamily="34" charset="0"/>
              </a:rPr>
              <a:t>Revenue enhancement</a:t>
            </a:r>
          </a:p>
          <a:p>
            <a:pPr lvl="0">
              <a:lnSpc>
                <a:spcPct val="250000"/>
              </a:lnSpc>
            </a:pPr>
            <a:r>
              <a:rPr lang="en-US" sz="2000" dirty="0">
                <a:latin typeface="Arial" panose="020B0604020202020204" pitchFamily="34" charset="0"/>
                <a:cs typeface="Arial" panose="020B0604020202020204" pitchFamily="34" charset="0"/>
              </a:rPr>
              <a:t>Employee satisfaction (Banyantree.com, 2023)</a:t>
            </a:r>
          </a:p>
          <a:p>
            <a:pPr marL="0" indent="0">
              <a:buNone/>
            </a:pPr>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76150" y="1186604"/>
            <a:ext cx="3094701" cy="4981433"/>
          </a:xfrm>
          <a:prstGeom prst="rect">
            <a:avLst/>
          </a:prstGeom>
        </p:spPr>
      </p:pic>
      <p:sp>
        <p:nvSpPr>
          <p:cNvPr id="7" name="TextBox 6"/>
          <p:cNvSpPr txBox="1"/>
          <p:nvPr/>
        </p:nvSpPr>
        <p:spPr>
          <a:xfrm>
            <a:off x="1065555" y="6331719"/>
            <a:ext cx="3342262" cy="338554"/>
          </a:xfrm>
          <a:prstGeom prst="rect">
            <a:avLst/>
          </a:prstGeom>
          <a:noFill/>
        </p:spPr>
        <p:txBody>
          <a:bodyPr wrap="none" rtlCol="0">
            <a:spAutoFit/>
          </a:bodyPr>
          <a:lstStyle/>
          <a:p>
            <a:r>
              <a:rPr lang="en-US" sz="1600" dirty="0"/>
              <a:t>Source: (Banyantreegroup.com, 2022)</a:t>
            </a:r>
            <a:endParaRPr lang="en-US" dirty="0"/>
          </a:p>
        </p:txBody>
      </p:sp>
    </p:spTree>
    <p:extLst>
      <p:ext uri="{BB962C8B-B14F-4D97-AF65-F5344CB8AC3E}">
        <p14:creationId xmlns:p14="http://schemas.microsoft.com/office/powerpoint/2010/main" val="7875000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7036" y="171161"/>
            <a:ext cx="10515600" cy="1325563"/>
          </a:xfrm>
        </p:spPr>
        <p:txBody>
          <a:bodyPr/>
          <a:lstStyle/>
          <a:p>
            <a:r>
              <a:rPr lang="en-GB" sz="4000" b="1" dirty="0">
                <a:latin typeface="Arial" panose="020B0604020202020204" pitchFamily="34" charset="0"/>
                <a:cs typeface="Arial" panose="020B0604020202020204" pitchFamily="34" charset="0"/>
              </a:rPr>
              <a:t>Importance of Hospitality  </a:t>
            </a:r>
            <a:br>
              <a:rPr lang="en-US" b="1" dirty="0"/>
            </a:br>
            <a:endParaRPr lang="en-US" dirty="0"/>
          </a:p>
        </p:txBody>
      </p:sp>
      <p:sp>
        <p:nvSpPr>
          <p:cNvPr id="3" name="Content Placeholder 2"/>
          <p:cNvSpPr>
            <a:spLocks noGrp="1"/>
          </p:cNvSpPr>
          <p:nvPr>
            <p:ph idx="1"/>
          </p:nvPr>
        </p:nvSpPr>
        <p:spPr>
          <a:xfrm>
            <a:off x="187036" y="1672046"/>
            <a:ext cx="11132128" cy="4922718"/>
          </a:xfrm>
        </p:spPr>
        <p:txBody>
          <a:bodyPr/>
          <a:lstStyle/>
          <a:p>
            <a:pPr algn="just">
              <a:lnSpc>
                <a:spcPct val="150000"/>
              </a:lnSpc>
            </a:pPr>
            <a:r>
              <a:rPr lang="en-US" sz="2000" dirty="0">
                <a:latin typeface="Arial" panose="020B0604020202020204" pitchFamily="34" charset="0"/>
                <a:cs typeface="Arial" panose="020B0604020202020204" pitchFamily="34" charset="0"/>
              </a:rPr>
              <a:t>Hospitality involves more than just providing accommodations and meals. It entails polite and gracious welcomes and ensuring guests have a comfortable and pleasant stay. Build strong relationships between business and customers.</a:t>
            </a:r>
          </a:p>
          <a:p>
            <a:pPr lvl="0" algn="just">
              <a:lnSpc>
                <a:spcPct val="150000"/>
              </a:lnSpc>
            </a:pPr>
            <a:r>
              <a:rPr lang="en-US" sz="2000" dirty="0">
                <a:latin typeface="Arial" panose="020B0604020202020204" pitchFamily="34" charset="0"/>
                <a:cs typeface="Arial" panose="020B0604020202020204" pitchFamily="34" charset="0"/>
              </a:rPr>
              <a:t>Customers feel valued</a:t>
            </a:r>
          </a:p>
          <a:p>
            <a:pPr lvl="0" algn="just">
              <a:lnSpc>
                <a:spcPct val="150000"/>
              </a:lnSpc>
            </a:pPr>
            <a:r>
              <a:rPr lang="en-US" sz="2000" dirty="0">
                <a:latin typeface="Arial" panose="020B0604020202020204" pitchFamily="34" charset="0"/>
                <a:cs typeface="Arial" panose="020B0604020202020204" pitchFamily="34" charset="0"/>
              </a:rPr>
              <a:t>Creates an </a:t>
            </a:r>
            <a:r>
              <a:rPr lang="en-US" sz="2000" dirty="0" err="1">
                <a:latin typeface="Arial" panose="020B0604020202020204" pitchFamily="34" charset="0"/>
                <a:cs typeface="Arial" panose="020B0604020202020204" pitchFamily="34" charset="0"/>
              </a:rPr>
              <a:t>organisational</a:t>
            </a:r>
            <a:r>
              <a:rPr lang="en-US" sz="2000" dirty="0">
                <a:latin typeface="Arial" panose="020B0604020202020204" pitchFamily="34" charset="0"/>
                <a:cs typeface="Arial" panose="020B0604020202020204" pitchFamily="34" charset="0"/>
              </a:rPr>
              <a:t> culture</a:t>
            </a:r>
          </a:p>
          <a:p>
            <a:pPr lvl="0" algn="just">
              <a:lnSpc>
                <a:spcPct val="150000"/>
              </a:lnSpc>
            </a:pPr>
            <a:r>
              <a:rPr lang="en-US" sz="2000" dirty="0">
                <a:latin typeface="Arial" panose="020B0604020202020204" pitchFamily="34" charset="0"/>
                <a:cs typeface="Arial" panose="020B0604020202020204" pitchFamily="34" charset="0"/>
              </a:rPr>
              <a:t>Encouraging customers to return (</a:t>
            </a:r>
            <a:r>
              <a:rPr lang="en-US" sz="2000" dirty="0" err="1">
                <a:latin typeface="Arial" panose="020B0604020202020204" pitchFamily="34" charset="0"/>
                <a:cs typeface="Arial" panose="020B0604020202020204" pitchFamily="34" charset="0"/>
              </a:rPr>
              <a:t>Stettler</a:t>
            </a:r>
            <a:r>
              <a:rPr lang="en-US" sz="2000" dirty="0">
                <a:latin typeface="Arial" panose="020B0604020202020204" pitchFamily="34" charset="0"/>
                <a:cs typeface="Arial" panose="020B0604020202020204" pitchFamily="34" charset="0"/>
              </a:rPr>
              <a:t> et al., 2020).</a:t>
            </a:r>
          </a:p>
          <a:p>
            <a:endParaRPr lang="en-US" dirty="0"/>
          </a:p>
        </p:txBody>
      </p:sp>
    </p:spTree>
    <p:extLst>
      <p:ext uri="{BB962C8B-B14F-4D97-AF65-F5344CB8AC3E}">
        <p14:creationId xmlns:p14="http://schemas.microsoft.com/office/powerpoint/2010/main" val="21133348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0799" y="180109"/>
            <a:ext cx="10072255" cy="1149927"/>
          </a:xfrm>
        </p:spPr>
        <p:txBody>
          <a:bodyPr>
            <a:normAutofit fontScale="90000"/>
          </a:bodyPr>
          <a:lstStyle/>
          <a:p>
            <a:pPr algn="ctr"/>
            <a:r>
              <a:rPr lang="en-US" sz="4000" b="1" dirty="0">
                <a:latin typeface="Arial" panose="020B0604020202020204" pitchFamily="34" charset="0"/>
                <a:cs typeface="Arial" panose="020B0604020202020204" pitchFamily="34" charset="0"/>
              </a:rPr>
              <a:t>Meeting guests expectations</a:t>
            </a:r>
            <a:r>
              <a:rPr lang="en-US" b="1" dirty="0"/>
              <a:t> </a:t>
            </a:r>
            <a:br>
              <a:rPr lang="en-US" b="1" dirty="0"/>
            </a:br>
            <a:endParaRPr lang="en-US" dirty="0"/>
          </a:p>
        </p:txBody>
      </p:sp>
      <p:sp>
        <p:nvSpPr>
          <p:cNvPr id="3" name="Content Placeholder 2"/>
          <p:cNvSpPr>
            <a:spLocks noGrp="1"/>
          </p:cNvSpPr>
          <p:nvPr>
            <p:ph idx="1"/>
          </p:nvPr>
        </p:nvSpPr>
        <p:spPr>
          <a:xfrm>
            <a:off x="4599709" y="1541417"/>
            <a:ext cx="7592291" cy="5094910"/>
          </a:xfrm>
        </p:spPr>
        <p:txBody>
          <a:bodyPr>
            <a:normAutofit/>
          </a:bodyPr>
          <a:lstStyle/>
          <a:p>
            <a:pPr lvl="0" algn="just">
              <a:lnSpc>
                <a:spcPct val="200000"/>
              </a:lnSpc>
            </a:pPr>
            <a:r>
              <a:rPr lang="en-US" sz="2000" dirty="0"/>
              <a:t>Provide digital solutions</a:t>
            </a:r>
          </a:p>
          <a:p>
            <a:pPr lvl="0" algn="just">
              <a:lnSpc>
                <a:spcPct val="200000"/>
              </a:lnSpc>
            </a:pPr>
            <a:r>
              <a:rPr lang="en-US" sz="2000" dirty="0"/>
              <a:t>Listen closely and anticipate the needs of the guests</a:t>
            </a:r>
          </a:p>
          <a:p>
            <a:pPr lvl="0" algn="just">
              <a:lnSpc>
                <a:spcPct val="200000"/>
              </a:lnSpc>
            </a:pPr>
            <a:r>
              <a:rPr lang="en-US" sz="2000" dirty="0"/>
              <a:t>Willingness to help</a:t>
            </a:r>
          </a:p>
          <a:p>
            <a:pPr lvl="0" algn="just">
              <a:lnSpc>
                <a:spcPct val="200000"/>
              </a:lnSpc>
            </a:pPr>
            <a:r>
              <a:rPr lang="en-US" sz="2000" dirty="0"/>
              <a:t>Take feedback regularly</a:t>
            </a:r>
          </a:p>
          <a:p>
            <a:pPr lvl="0" algn="just">
              <a:lnSpc>
                <a:spcPct val="200000"/>
              </a:lnSpc>
            </a:pPr>
            <a:r>
              <a:rPr lang="en-US" sz="2000" dirty="0"/>
              <a:t>Personalized services</a:t>
            </a:r>
          </a:p>
          <a:p>
            <a:pPr marL="0" indent="0">
              <a:buNone/>
            </a:pPr>
            <a:endParaRPr lang="en-US" dirty="0"/>
          </a:p>
        </p:txBody>
      </p:sp>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l="5001" t="6137" r="3636" b="5682"/>
          <a:stretch/>
        </p:blipFill>
        <p:spPr>
          <a:xfrm>
            <a:off x="354233" y="1330036"/>
            <a:ext cx="3358788" cy="4045528"/>
          </a:xfrm>
          <a:prstGeom prst="rect">
            <a:avLst/>
          </a:prstGeom>
        </p:spPr>
      </p:pic>
      <p:sp>
        <p:nvSpPr>
          <p:cNvPr id="5" name="TextBox 4"/>
          <p:cNvSpPr txBox="1"/>
          <p:nvPr/>
        </p:nvSpPr>
        <p:spPr>
          <a:xfrm>
            <a:off x="1021080" y="5836920"/>
            <a:ext cx="2020681" cy="369332"/>
          </a:xfrm>
          <a:prstGeom prst="rect">
            <a:avLst/>
          </a:prstGeom>
          <a:noFill/>
        </p:spPr>
        <p:txBody>
          <a:bodyPr wrap="none" rtlCol="0">
            <a:spAutoFit/>
          </a:bodyPr>
          <a:lstStyle/>
          <a:p>
            <a:r>
              <a:rPr lang="en-US" sz="1600" dirty="0"/>
              <a:t>Source: (Happy, 2023</a:t>
            </a:r>
            <a:r>
              <a:rPr lang="en-US" dirty="0"/>
              <a:t>)</a:t>
            </a:r>
          </a:p>
        </p:txBody>
      </p:sp>
    </p:spTree>
    <p:extLst>
      <p:ext uri="{BB962C8B-B14F-4D97-AF65-F5344CB8AC3E}">
        <p14:creationId xmlns:p14="http://schemas.microsoft.com/office/powerpoint/2010/main" val="17985280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b="1" dirty="0">
                <a:latin typeface="Arial" panose="020B0604020202020204" pitchFamily="34" charset="0"/>
                <a:cs typeface="Arial" panose="020B0604020202020204" pitchFamily="34" charset="0"/>
              </a:rPr>
              <a:t>Conclusion </a:t>
            </a:r>
            <a:br>
              <a:rPr lang="en-US" b="1" dirty="0"/>
            </a:br>
            <a:endParaRPr lang="en-US" dirty="0"/>
          </a:p>
        </p:txBody>
      </p:sp>
      <p:sp>
        <p:nvSpPr>
          <p:cNvPr id="3" name="Content Placeholder 2"/>
          <p:cNvSpPr>
            <a:spLocks noGrp="1"/>
          </p:cNvSpPr>
          <p:nvPr>
            <p:ph idx="1"/>
          </p:nvPr>
        </p:nvSpPr>
        <p:spPr>
          <a:xfrm>
            <a:off x="1384663" y="1881051"/>
            <a:ext cx="8847908" cy="3935694"/>
          </a:xfrm>
        </p:spPr>
        <p:txBody>
          <a:bodyPr>
            <a:normAutofit/>
          </a:bodyPr>
          <a:lstStyle/>
          <a:p>
            <a:pPr marL="0" indent="0">
              <a:lnSpc>
                <a:spcPct val="250000"/>
              </a:lnSpc>
              <a:buNone/>
            </a:pPr>
            <a:r>
              <a:rPr lang="en-US" sz="2000" dirty="0"/>
              <a:t>            The hospitality industry is a thriving sector, and Banyan Group has achieved remarkable success by prioritizing guest service and hospitality. This presentation emphasizes the importance of these factors in driving business growth and profitability.</a:t>
            </a:r>
          </a:p>
        </p:txBody>
      </p:sp>
    </p:spTree>
    <p:extLst>
      <p:ext uri="{BB962C8B-B14F-4D97-AF65-F5344CB8AC3E}">
        <p14:creationId xmlns:p14="http://schemas.microsoft.com/office/powerpoint/2010/main" val="18782660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40480" y="182880"/>
            <a:ext cx="9570720" cy="228600"/>
          </a:xfrm>
        </p:spPr>
        <p:txBody>
          <a:bodyPr>
            <a:normAutofit fontScale="90000"/>
          </a:bodyPr>
          <a:lstStyle/>
          <a:p>
            <a:r>
              <a:rPr lang="en-US" b="1" dirty="0">
                <a:latin typeface="Arial" panose="020B0604020202020204" pitchFamily="34" charset="0"/>
                <a:cs typeface="Arial" panose="020B0604020202020204" pitchFamily="34" charset="0"/>
              </a:rPr>
              <a:t>References</a:t>
            </a:r>
            <a:r>
              <a:rPr lang="en-US" dirty="0"/>
              <a:t> </a:t>
            </a:r>
          </a:p>
        </p:txBody>
      </p:sp>
      <p:sp>
        <p:nvSpPr>
          <p:cNvPr id="3" name="Content Placeholder 2"/>
          <p:cNvSpPr>
            <a:spLocks noGrp="1"/>
          </p:cNvSpPr>
          <p:nvPr>
            <p:ph idx="1"/>
          </p:nvPr>
        </p:nvSpPr>
        <p:spPr>
          <a:xfrm>
            <a:off x="0" y="579121"/>
            <a:ext cx="11852853" cy="6583680"/>
          </a:xfrm>
        </p:spPr>
        <p:txBody>
          <a:bodyPr>
            <a:normAutofit/>
          </a:bodyPr>
          <a:lstStyle/>
          <a:p>
            <a:r>
              <a:rPr lang="en-US" sz="1100" dirty="0"/>
              <a:t>all.accor.com. 2019. Luxury Hotels and Resorts - Banyan Tree | Accor.com. [online] Available at: https://all.accor.com/brands/banyantree.en.shtml [Accessed 13 Oct. 2023].</a:t>
            </a:r>
          </a:p>
          <a:p>
            <a:r>
              <a:rPr lang="en-US" sz="1100" dirty="0" err="1"/>
              <a:t>Bagdan</a:t>
            </a:r>
            <a:r>
              <a:rPr lang="en-US" sz="1100" dirty="0"/>
              <a:t>, P., 2019. </a:t>
            </a:r>
            <a:r>
              <a:rPr lang="en-US" sz="1100" i="1" dirty="0"/>
              <a:t>Guest service in the hospitality industry</a:t>
            </a:r>
            <a:r>
              <a:rPr lang="en-US" sz="1100" dirty="0"/>
              <a:t>. Kendall Hunt Publishing Company.</a:t>
            </a:r>
          </a:p>
          <a:p>
            <a:pPr lvl="0"/>
            <a:r>
              <a:rPr lang="en-US" sz="1100" dirty="0"/>
              <a:t>‌Banyantreegroup.com. 2022. </a:t>
            </a:r>
            <a:r>
              <a:rPr lang="en-US" sz="1100" i="1" dirty="0"/>
              <a:t>About Us | Banyan Tree Group</a:t>
            </a:r>
            <a:r>
              <a:rPr lang="en-US" sz="1100" dirty="0"/>
              <a:t>. [online] Available at: https://www.banyantreegroup.com/about-us [Accessed 13 Oct. 2023].</a:t>
            </a:r>
          </a:p>
          <a:p>
            <a:pPr lvl="0"/>
            <a:r>
              <a:rPr lang="en-US" sz="1100" dirty="0"/>
              <a:t>‌Banyantreegroup.com. 2020. Corporate Information | Banyan Tree Group. [online] Available at: https://www.banyantreegroup.com/corporate-information [Accessed 13 Oct. 2023].</a:t>
            </a:r>
          </a:p>
          <a:p>
            <a:pPr lvl="0"/>
            <a:r>
              <a:rPr lang="en-US" sz="1100" dirty="0"/>
              <a:t>‌Banyantree.com. 2023. Our Brand Story - Banyan Tree. [online] Available at: https://www.banyantree.com/our-brand-story [Accessed 13 Oct. 2023].</a:t>
            </a:r>
          </a:p>
          <a:p>
            <a:pPr lvl="0"/>
            <a:r>
              <a:rPr lang="en-US" sz="1100" dirty="0"/>
              <a:t>Banyantree.com. 2023. Travel Destinations &amp; Experiences I Banyan Tree Hotels. [online] Available at: https://www.banyantree.com/experiences [Accessed 13 Oct. 2023].</a:t>
            </a:r>
          </a:p>
          <a:p>
            <a:pPr lvl="0"/>
            <a:r>
              <a:rPr lang="en-US" sz="1100" dirty="0"/>
              <a:t>Cardenas, D.G.J., Han, D.Y., Ban, H.J. and Kim, H.S., 2022. The text mining from online customer reviews: Implications for luxury hotel in Busan. Culinary Science &amp; Hospitality Research, 28(2), pp.67-80.</a:t>
            </a:r>
          </a:p>
          <a:p>
            <a:r>
              <a:rPr lang="en-US" sz="1100" dirty="0"/>
              <a:t>‌ </a:t>
            </a:r>
            <a:r>
              <a:rPr lang="en-US" sz="1100" dirty="0" err="1"/>
              <a:t>Freepik</a:t>
            </a:r>
            <a:r>
              <a:rPr lang="en-US" sz="1100" dirty="0"/>
              <a:t>. 2021. </a:t>
            </a:r>
            <a:r>
              <a:rPr lang="en-US" sz="1100" i="1" dirty="0"/>
              <a:t>Couple of seniors or mature people in a resort spa in their hotel or house clinking with their cocktail or drink - having fun with feet on the table looking between they Premium Photo</a:t>
            </a:r>
            <a:r>
              <a:rPr lang="en-US" sz="1100" dirty="0"/>
              <a:t>. [online] Available at: https://www.freepik.com/premium-photo/couple-seniors-mature-people-resort-spa-their-hotel-house-clinking-with-their-cocktail-drink-having-fun-with-feet-table-looking-they_18269487.htm [Accessed 13 Oct. 2023].</a:t>
            </a:r>
          </a:p>
          <a:p>
            <a:pPr lvl="0"/>
            <a:r>
              <a:rPr lang="en-US" sz="1100" dirty="0"/>
              <a:t>‌ </a:t>
            </a:r>
            <a:r>
              <a:rPr lang="en-US" sz="1100" dirty="0" err="1"/>
              <a:t>Freepik</a:t>
            </a:r>
            <a:r>
              <a:rPr lang="en-US" sz="1100" dirty="0"/>
              <a:t>. 2021. </a:t>
            </a:r>
            <a:r>
              <a:rPr lang="en-US" sz="1100" i="1" dirty="0"/>
              <a:t>Group of female friends enjoying summer holidays in resort and taking </a:t>
            </a:r>
            <a:r>
              <a:rPr lang="en-US" sz="1100" i="1" dirty="0" err="1"/>
              <a:t>selfie</a:t>
            </a:r>
            <a:r>
              <a:rPr lang="en-US" sz="1100" i="1" dirty="0"/>
              <a:t> using smartphone. women in swimsuit enjoying pool party. attractive female friends taking photos using mobile phone camera Premium Photo</a:t>
            </a:r>
            <a:r>
              <a:rPr lang="en-US" sz="1100" dirty="0"/>
              <a:t>. [online] Available at: https://www.freepik.com/premium-photo/group-female-friends-enjoying-summer-holidays-resort-taking-selfie-using-smartphone-women-swimsuit-enjoying-pool-party-attractive-female-friends-taking-photos-using-mobile-phone-camera_18845522.htm [Accessed 13 Oct. 2023].</a:t>
            </a:r>
          </a:p>
          <a:p>
            <a:pPr lvl="0"/>
            <a:r>
              <a:rPr lang="en-US" sz="1100" dirty="0"/>
              <a:t>Ft.com. 2023. Laguna Resorts and Hotels PCL, LRH:SET profile - FT.com. [online] Available at: https://markets.ft.com/data/equities/tearsheet/profile?s=LRH:SET [Accessed 13 Oct. 2023].</a:t>
            </a:r>
          </a:p>
          <a:p>
            <a:pPr lvl="0"/>
            <a:r>
              <a:rPr lang="en-US" sz="1100" dirty="0"/>
              <a:t>Happy (2023). Happy and sad face, tick and cross. Vector icon set. Stock Vector. [online] Adobe Stock. Available at: https://stock.adobe.com/in/images/happy-and-sad-face-tick-and-cross-vector-icon-set/223058688 [Accessed 13 Oct. 2023].</a:t>
            </a:r>
          </a:p>
          <a:p>
            <a:pPr lvl="0"/>
            <a:r>
              <a:rPr lang="en-US" sz="1100" dirty="0"/>
              <a:t>‌ Lee, Z. 2023. Singapore Hotel Tycoon Ho Kwon Ping To Double Banyan Tree’s Branches As China Reopens. </a:t>
            </a:r>
            <a:r>
              <a:rPr lang="en-US" sz="1100" i="1" dirty="0"/>
              <a:t>Forbes</a:t>
            </a:r>
            <a:r>
              <a:rPr lang="en-US" sz="1100" dirty="0"/>
              <a:t>. [online] 20 Jan. Available at: https://www.forbes.com/sites/zinnialee/2023/01/19/singapore-hotel-tycoon-ho-kwon-ping-to-double-banyan-trees-branches-as-china-reopens/?sh=4e23937b2d91 [Accessed 13 Oct. 2023].</a:t>
            </a:r>
          </a:p>
          <a:p>
            <a:pPr lvl="0"/>
            <a:r>
              <a:rPr lang="en-US" sz="1100" dirty="0"/>
              <a:t>Punnasuparom, P. and </a:t>
            </a:r>
            <a:r>
              <a:rPr lang="en-US" sz="1100" dirty="0" err="1"/>
              <a:t>Choibamroong</a:t>
            </a:r>
            <a:r>
              <a:rPr lang="en-US" sz="1100" dirty="0"/>
              <a:t>, T., 2022. HIGH QUALITY TOURIST’S ONLINE CONSUMER BEHAVIOR–BASED ONLINE MARKETING COMMUNICATIONS STRATEGIES OF LUXURY BOUTIQUE HOTELS IN BANGKOK, THAILAND.</a:t>
            </a:r>
          </a:p>
          <a:p>
            <a:pPr lvl="0"/>
            <a:r>
              <a:rPr lang="en-US" sz="1100" dirty="0"/>
              <a:t>Stettler, J., </a:t>
            </a:r>
            <a:r>
              <a:rPr lang="en-US" sz="1100" dirty="0" err="1"/>
              <a:t>Amstad</a:t>
            </a:r>
            <a:r>
              <a:rPr lang="en-US" sz="1100" dirty="0"/>
              <a:t>, O. and </a:t>
            </a:r>
            <a:r>
              <a:rPr lang="en-US" sz="1100" dirty="0" err="1"/>
              <a:t>Roserberg-Taufer</a:t>
            </a:r>
            <a:r>
              <a:rPr lang="en-US" sz="1100" dirty="0"/>
              <a:t>, B., 2020. Understanding hospitality. ITW Working Paper Series.</a:t>
            </a:r>
          </a:p>
          <a:p>
            <a:pPr lvl="0"/>
            <a:r>
              <a:rPr lang="en-US" sz="1100" dirty="0"/>
              <a:t>‌Tan, J. 2023. Banyan Tree Spreads Its Roots, Doubling Number Of Brands And Adding New Markets. Forbes. [online] 6 Sep. Available at: https://www.forbes.com/sites/jessicatan/2023/09/06/banyan-tree-spreads-its-roots-doubling-number-of-brands-and-adding-new-markets/ [Accessed 13 Oct. 2023].</a:t>
            </a:r>
          </a:p>
          <a:p>
            <a:pPr lvl="0"/>
            <a:r>
              <a:rPr lang="en-US" sz="1100" dirty="0"/>
              <a:t>‌ The Mapper 2022. </a:t>
            </a:r>
            <a:r>
              <a:rPr lang="en-US" sz="1100" i="1" dirty="0"/>
              <a:t>‘Green List’ Sandbox Destinations To Drive Global Tourism Recovery – KP Ho, Founder, Banyan Tree Group - Laguna Phuket</a:t>
            </a:r>
            <a:r>
              <a:rPr lang="en-US" sz="1100" dirty="0"/>
              <a:t>. [online] Laguna Phuket. Available at: https://www.lagunaphuket.com/green-list-sandbox-destinations-to-drive-global-tourism-recovery-kp-ho-founder-banyan-tree-group/ [Accessed 13 Oct. 2023].</a:t>
            </a:r>
          </a:p>
          <a:p>
            <a:endParaRPr lang="en-US" sz="1100" dirty="0">
              <a:latin typeface="Arial" panose="020B0604020202020204" pitchFamily="34" charset="0"/>
              <a:cs typeface="Arial" panose="020B0604020202020204" pitchFamily="34" charset="0"/>
            </a:endParaRPr>
          </a:p>
          <a:p>
            <a:pPr marL="0" indent="0">
              <a:buNone/>
            </a:pPr>
            <a:endParaRPr lang="en-US" sz="1200" dirty="0">
              <a:latin typeface="Arial" panose="020B0604020202020204" pitchFamily="34" charset="0"/>
              <a:cs typeface="Arial" panose="020B0604020202020204" pitchFamily="34" charset="0"/>
            </a:endParaRPr>
          </a:p>
          <a:p>
            <a:endParaRPr lang="en-US" sz="1200" dirty="0"/>
          </a:p>
          <a:p>
            <a:endParaRPr lang="en-US" sz="1200" dirty="0"/>
          </a:p>
          <a:p>
            <a:endParaRPr lang="en-US" sz="1200" dirty="0"/>
          </a:p>
          <a:p>
            <a:endParaRPr lang="en-US" sz="1200" dirty="0"/>
          </a:p>
          <a:p>
            <a:endParaRPr lang="en-US" sz="1200" dirty="0"/>
          </a:p>
          <a:p>
            <a:endParaRPr lang="en-US" sz="1200" dirty="0"/>
          </a:p>
          <a:p>
            <a:endParaRPr lang="en-US" sz="12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600" dirty="0"/>
          </a:p>
          <a:p>
            <a:endParaRPr lang="en-US" sz="16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818647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0</TotalTime>
  <Words>2654</Words>
  <Application>Microsoft Office PowerPoint</Application>
  <PresentationFormat>Widescreen</PresentationFormat>
  <Paragraphs>166</Paragraphs>
  <Slides>15</Slides>
  <Notes>14</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15</vt:i4>
      </vt:variant>
    </vt:vector>
  </HeadingPairs>
  <TitlesOfParts>
    <vt:vector size="21" baseType="lpstr">
      <vt:lpstr>Arial</vt:lpstr>
      <vt:lpstr>Calibri</vt:lpstr>
      <vt:lpstr>Calibri Light</vt:lpstr>
      <vt:lpstr>Wingdings</vt:lpstr>
      <vt:lpstr>Office Theme</vt:lpstr>
      <vt:lpstr>Retrospect</vt:lpstr>
      <vt:lpstr>Banyan Tree</vt:lpstr>
      <vt:lpstr>PowerPoint Presentation</vt:lpstr>
      <vt:lpstr>       Introduction </vt:lpstr>
      <vt:lpstr>The Banyan Tree Group  </vt:lpstr>
      <vt:lpstr>Factors behind success... </vt:lpstr>
      <vt:lpstr>Main consumers  </vt:lpstr>
      <vt:lpstr>PowerPoint Presentation</vt:lpstr>
      <vt:lpstr>Reasons behind Banyan Group’s Success: </vt:lpstr>
      <vt:lpstr>Growth </vt:lpstr>
      <vt:lpstr>Guest Services: Nature, Scope and Role </vt:lpstr>
      <vt:lpstr> Guest Service in the Banyan Tree Group</vt:lpstr>
      <vt:lpstr>Importance of Hospitality   </vt:lpstr>
      <vt:lpstr>Meeting guests expectations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&amp; GUEST SERVICES</dc:title>
  <dc:creator>Eugen Gherasim</dc:creator>
  <cp:lastModifiedBy>Eugen Gherasim (2242387)</cp:lastModifiedBy>
  <cp:revision>108</cp:revision>
  <dcterms:created xsi:type="dcterms:W3CDTF">2023-10-10T14:34:10Z</dcterms:created>
  <dcterms:modified xsi:type="dcterms:W3CDTF">2023-10-20T19:31:33Z</dcterms:modified>
</cp:coreProperties>
</file>