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0" r:id="rId2"/>
    <p:sldId id="275" r:id="rId3"/>
    <p:sldId id="272" r:id="rId4"/>
    <p:sldId id="263" r:id="rId5"/>
    <p:sldId id="258" r:id="rId6"/>
    <p:sldId id="277" r:id="rId7"/>
    <p:sldId id="276" r:id="rId8"/>
    <p:sldId id="259" r:id="rId9"/>
    <p:sldId id="260" r:id="rId10"/>
    <p:sldId id="261" r:id="rId11"/>
    <p:sldId id="273" r:id="rId12"/>
    <p:sldId id="274" r:id="rId13"/>
    <p:sldId id="266" r:id="rId14"/>
    <p:sldId id="262" r:id="rId15"/>
    <p:sldId id="264" r:id="rId16"/>
    <p:sldId id="278" r:id="rId17"/>
    <p:sldId id="267" r:id="rId18"/>
    <p:sldId id="268" r:id="rId19"/>
    <p:sldId id="269"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CEBA9A-BE3B-36E4-10B5-DD48B51C06DE}" v="5" dt="2026-08-07T15:23:01.234"/>
    <p1510:client id="{D046EB5F-F735-59DC-C4E0-51FE601444A5}" v="401" dt="2026-08-09T10:08:29.7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78" d="100"/>
          <a:sy n="78" d="100"/>
        </p:scale>
        <p:origin x="653"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12/08/2026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12/08/2026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12/08/2026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12/08/2026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12/08/2026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uowtsd-my.sharepoint.com/:v:/g/personal/2525082_student_uwtsd_ac_uk/IQBsUUDzlT5MQK0O2ug5WEAlAXKTglmE6znCm6Z20Gu8SH8?nav=eyJyZWZlcnJhbEluZm8iOnsicmVmZXJyYWxBcHAiOiJPbmVEcml2ZUZvckJ1c2luZXNzIiwicmVmZXJyYWxBcHBQbGF0Zm9ybSI6IldlYiIsInJlZmVycmFsTW9kZSI6InZpZXciLCJyZWZlcnJhbFZpZXciOiJNeUZpbGVzTGlua0NvcHkifX0&amp;e=H7kmJb" TargetMode="External"/><Relationship Id="rId4" Type="http://schemas.openxmlformats.org/officeDocument/2006/relationships/hyperlink" Target="https://uowtsd-my.sharepoint.com/:v:/g/personal/2525082_student_uwtsd_ac_uk/IQBsUUDzlT5MQK0O2ug5WEAlAXKTglmE6znCm6Z20Gu8SH8?nav=eyJyZWZlcnJhbEluZm8iOnsicmVmZXJyYWxBcHAiOiJPbmVEcml2ZUZvckJ1c2luZXNzIiwicmVmZXJyYWxBcHBQbGF0Zm9ybSI6IldlYiIsInJlZmVycmFsTW9kZSI6InZpZXciLCJyZWZlcnJhbFZpZXciOiJNeUZpbGVzTGlua0NvcHkifX0&amp;e=H7kmJb"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uowtsd-my.sharepoint.com/:v:/g/personal/2525082_student_uwtsd_ac_uk/IQC_KGKQsPVQQpuZCflNoG6BARc4e7cJzpxBHLu18RpCk-w?nav=eyJyZWZlcnJhbEluZm8iOnsicmVmZXJyYWxBcHAiOiJPbmVEcml2ZUZvckJ1c2luZXNzIiwicmVmZXJyYWxBcHBQbGF0Zm9ybSI6IldlYiIsInJlZmVycmFsTW9kZSI6InZpZXciLCJyZWZlcnJhbFZpZXciOiJNeUZpbGVzTGlua0NvcHkifX0&amp;e=2Dko3g" TargetMode="External"/><Relationship Id="rId2" Type="http://schemas.openxmlformats.org/officeDocument/2006/relationships/slideLayout" Target="../slideLayouts/slideLayout2.xml"/><Relationship Id="rId1" Type="http://schemas.openxmlformats.org/officeDocument/2006/relationships/video" Target="https://uowtsd-my.sharepoint.com/:v:/g/personal/2525082_student_uwtsd_ac_uk/IQC_KGKQsPVQQpuZCflNoG6BARc4e7cJzpxBHLu18RpCk-w?nav=eyJyZWZlcnJhbEluZm8iOnsicmVmZXJyYWxBcHAiOiJPbmVEcml2ZUZvckJ1c2luZXNzIiwicmVmZXJyYWxBcHBQbGF0Zm9ybSI6IldlYiIsInJlZmVycmFsTW9kZSI6InZpZXciLCJyZWZlcnJhbFZpZXciOiJNeUZpbGVzTGlua0NvcHkifX0&amp;e=2Dko3g" TargetMode="External"/><Relationship Id="rId4" Type="http://schemas.openxmlformats.org/officeDocument/2006/relationships/image" Target="../media/image12.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sv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0">
            <a:extLst>
              <a:ext uri="{FF2B5EF4-FFF2-40B4-BE49-F238E27FC236}">
                <a16:creationId xmlns:a16="http://schemas.microsoft.com/office/drawing/2014/main" id="{86FD7672-78BE-4D6F-A711-2CDB79B52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4662" y="323519"/>
            <a:ext cx="4323899" cy="6212748"/>
          </a:xfrm>
          <a:custGeom>
            <a:avLst/>
            <a:gdLst>
              <a:gd name="connsiteX0" fmla="*/ 0 w 4323899"/>
              <a:gd name="connsiteY0" fmla="*/ 0 h 6212748"/>
              <a:gd name="connsiteX1" fmla="*/ 742501 w 4323899"/>
              <a:gd name="connsiteY1" fmla="*/ 0 h 6212748"/>
              <a:gd name="connsiteX2" fmla="*/ 4323899 w 4323899"/>
              <a:gd name="connsiteY2" fmla="*/ 0 h 6212748"/>
              <a:gd name="connsiteX3" fmla="*/ 4323899 w 4323899"/>
              <a:gd name="connsiteY3" fmla="*/ 2864954 h 6212748"/>
              <a:gd name="connsiteX4" fmla="*/ 880454 w 4323899"/>
              <a:gd name="connsiteY4" fmla="*/ 6212748 h 6212748"/>
              <a:gd name="connsiteX5" fmla="*/ 0 w 4323899"/>
              <a:gd name="connsiteY5" fmla="*/ 6212748 h 6212748"/>
              <a:gd name="connsiteX6" fmla="*/ 0 w 4323899"/>
              <a:gd name="connsiteY6" fmla="*/ 6210962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3899" h="6212748">
                <a:moveTo>
                  <a:pt x="0" y="0"/>
                </a:moveTo>
                <a:lnTo>
                  <a:pt x="742501" y="0"/>
                </a:lnTo>
                <a:lnTo>
                  <a:pt x="4323899" y="0"/>
                </a:lnTo>
                <a:lnTo>
                  <a:pt x="4323899" y="2864954"/>
                </a:lnTo>
                <a:lnTo>
                  <a:pt x="880454" y="6212748"/>
                </a:lnTo>
                <a:lnTo>
                  <a:pt x="0" y="6212748"/>
                </a:lnTo>
                <a:lnTo>
                  <a:pt x="0" y="6210962"/>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ight Triangle 12">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4A62647B-1222-407C-8740-5A497612B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029293" y="806364"/>
            <a:ext cx="3354636" cy="2847413"/>
          </a:xfrm>
        </p:spPr>
        <p:txBody>
          <a:bodyPr anchor="b">
            <a:normAutofit fontScale="90000"/>
          </a:bodyPr>
          <a:lstStyle/>
          <a:p>
            <a:pPr algn="l"/>
            <a:r>
              <a:rPr lang="en-GB" b="1"/>
              <a:t>Enterprise Network Security</a:t>
            </a:r>
            <a:endParaRPr lang="en-US"/>
          </a:p>
        </p:txBody>
      </p:sp>
      <p:sp>
        <p:nvSpPr>
          <p:cNvPr id="3" name="Subtitle 2"/>
          <p:cNvSpPr>
            <a:spLocks noGrp="1"/>
          </p:cNvSpPr>
          <p:nvPr>
            <p:ph type="subTitle" idx="1"/>
          </p:nvPr>
        </p:nvSpPr>
        <p:spPr>
          <a:xfrm>
            <a:off x="8029293" y="3957250"/>
            <a:ext cx="2861864" cy="1422106"/>
          </a:xfrm>
        </p:spPr>
        <p:txBody>
          <a:bodyPr vert="horz" lIns="91440" tIns="45720" rIns="91440" bIns="45720" rtlCol="0" anchor="t">
            <a:normAutofit/>
          </a:bodyPr>
          <a:lstStyle/>
          <a:p>
            <a:pPr algn="l"/>
            <a:br>
              <a:rPr lang="en-US" sz="1100" dirty="0"/>
            </a:br>
            <a:r>
              <a:rPr lang="en-GB" sz="1700"/>
              <a:t>Omkumar Bhaveshbhai Nayak </a:t>
            </a:r>
            <a:endParaRPr lang="en-US" sz="1700"/>
          </a:p>
          <a:p>
            <a:pPr algn="l"/>
            <a:r>
              <a:rPr lang="en-GB" sz="1700">
                <a:latin typeface="Source Sans Pro"/>
                <a:ea typeface="Source Sans Pro"/>
              </a:rPr>
              <a:t>2525082</a:t>
            </a:r>
            <a:endParaRPr lang="en-GB" sz="1700"/>
          </a:p>
        </p:txBody>
      </p:sp>
      <p:pic>
        <p:nvPicPr>
          <p:cNvPr id="4" name="Picture 3" descr="University of Wales Trinity Saint David launches new digital ...">
            <a:extLst>
              <a:ext uri="{FF2B5EF4-FFF2-40B4-BE49-F238E27FC236}">
                <a16:creationId xmlns:a16="http://schemas.microsoft.com/office/drawing/2014/main" id="{5A6A9281-2B7B-9911-54B0-185887C7AA87}"/>
              </a:ext>
            </a:extLst>
          </p:cNvPr>
          <p:cNvPicPr>
            <a:picLocks noChangeAspect="1"/>
          </p:cNvPicPr>
          <p:nvPr/>
        </p:nvPicPr>
        <p:blipFill>
          <a:blip r:embed="rId2"/>
          <a:stretch>
            <a:fillRect/>
          </a:stretch>
        </p:blipFill>
        <p:spPr>
          <a:xfrm>
            <a:off x="1858987" y="2262089"/>
            <a:ext cx="4234851" cy="2325375"/>
          </a:xfrm>
          <a:prstGeom prst="rect">
            <a:avLst/>
          </a:prstGeom>
        </p:spPr>
      </p:pic>
    </p:spTree>
    <p:extLst>
      <p:ext uri="{BB962C8B-B14F-4D97-AF65-F5344CB8AC3E}">
        <p14:creationId xmlns:p14="http://schemas.microsoft.com/office/powerpoint/2010/main" val="26222698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141DC9-3B50-0AB1-EE8A-D45844838971}"/>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Task 1</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BA98244-F276-000D-74AC-48F730E5DBC6}"/>
              </a:ext>
            </a:extLst>
          </p:cNvPr>
          <p:cNvSpPr>
            <a:spLocks noGrp="1"/>
          </p:cNvSpPr>
          <p:nvPr>
            <p:ph idx="1"/>
          </p:nvPr>
        </p:nvSpPr>
        <p:spPr>
          <a:xfrm>
            <a:off x="1155548" y="2217343"/>
            <a:ext cx="9880893" cy="3959619"/>
          </a:xfrm>
        </p:spPr>
        <p:txBody>
          <a:bodyPr vert="horz" lIns="91440" tIns="45720" rIns="91440" bIns="45720" rtlCol="0">
            <a:normAutofit/>
          </a:bodyPr>
          <a:lstStyle/>
          <a:p>
            <a:pPr marL="0" indent="0">
              <a:buNone/>
            </a:pPr>
            <a:r>
              <a:rPr lang="en-GB" sz="1700"/>
              <a:t>Modify the existing topology in Part One by adding a Check Point SecurityManagement Server (SMS) with Gaia OS, which centralizes securitypolicy management. You will need to install Smart Console on yourmanagement workstation to centrally administer the securityinfrastructure, connecting it to the SMS for policy management, eventmonitoring, and updates. You must apply the appropriate licenses onboth the SMS and Check Point appliances as per the Check Pointmanual guidelines, verify they meet the module requirements, anddocument the licensing status and expiration details.</a:t>
            </a:r>
            <a:endParaRPr lang="en-US" sz="1700"/>
          </a:p>
          <a:p>
            <a:endParaRPr lang="en-GB" sz="1700"/>
          </a:p>
          <a:p>
            <a:pPr marL="0" indent="0">
              <a:buNone/>
            </a:pPr>
            <a:r>
              <a:rPr lang="en-GB" sz="1700"/>
              <a:t>Aspects: </a:t>
            </a:r>
            <a:endParaRPr lang="en-US" sz="1700"/>
          </a:p>
          <a:p>
            <a:r>
              <a:rPr lang="en-GB" sz="1700"/>
              <a:t>Installation and Configuration of A-GW, A-SMS, A-GUI with appropriateIP Addresses and User Profiles. </a:t>
            </a:r>
            <a:endParaRPr lang="en-US" sz="1700"/>
          </a:p>
          <a:p>
            <a:r>
              <a:rPr lang="en-GB" sz="1700"/>
              <a:t>Licencing the Check Point Security Management Server. </a:t>
            </a:r>
            <a:endParaRPr lang="en-US" sz="1700"/>
          </a:p>
          <a:p>
            <a:r>
              <a:rPr lang="en-GB" sz="1700"/>
              <a:t>Successful connectivity between Swansea Network and A-SMS. </a:t>
            </a:r>
            <a:endParaRPr lang="en-US" sz="1700"/>
          </a:p>
          <a:p>
            <a:r>
              <a:rPr lang="en-GB" sz="1700"/>
              <a:t>Demonstrate your work </a:t>
            </a:r>
          </a:p>
        </p:txBody>
      </p:sp>
    </p:spTree>
    <p:extLst>
      <p:ext uri="{BB962C8B-B14F-4D97-AF65-F5344CB8AC3E}">
        <p14:creationId xmlns:p14="http://schemas.microsoft.com/office/powerpoint/2010/main" val="35797037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A14117-F242-5445-7A2F-3C380C1383B7}"/>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Login to Smart Consol</a:t>
            </a:r>
          </a:p>
        </p:txBody>
      </p:sp>
      <p:pic>
        <p:nvPicPr>
          <p:cNvPr id="4" name="Content Placeholder 3">
            <a:extLst>
              <a:ext uri="{FF2B5EF4-FFF2-40B4-BE49-F238E27FC236}">
                <a16:creationId xmlns:a16="http://schemas.microsoft.com/office/drawing/2014/main" id="{B493987E-62EF-62FF-1DD9-2AFB636C61C9}"/>
              </a:ext>
            </a:extLst>
          </p:cNvPr>
          <p:cNvPicPr>
            <a:picLocks noGrp="1" noChangeAspect="1"/>
          </p:cNvPicPr>
          <p:nvPr>
            <p:ph idx="1"/>
          </p:nvPr>
        </p:nvPicPr>
        <p:blipFill>
          <a:blip r:embed="rId2"/>
          <a:stretch>
            <a:fillRect/>
          </a:stretch>
        </p:blipFill>
        <p:spPr>
          <a:xfrm>
            <a:off x="1950529" y="1675227"/>
            <a:ext cx="8290941" cy="4394199"/>
          </a:xfrm>
          <a:prstGeom prst="rect">
            <a:avLst/>
          </a:prstGeom>
        </p:spPr>
      </p:pic>
    </p:spTree>
    <p:extLst>
      <p:ext uri="{BB962C8B-B14F-4D97-AF65-F5344CB8AC3E}">
        <p14:creationId xmlns:p14="http://schemas.microsoft.com/office/powerpoint/2010/main" val="18152432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A1B103-0D35-4ECD-873A-6DAD99E6772F}"/>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Dashboard</a:t>
            </a:r>
          </a:p>
        </p:txBody>
      </p:sp>
      <p:pic>
        <p:nvPicPr>
          <p:cNvPr id="4" name="Content Placeholder 3">
            <a:extLst>
              <a:ext uri="{FF2B5EF4-FFF2-40B4-BE49-F238E27FC236}">
                <a16:creationId xmlns:a16="http://schemas.microsoft.com/office/drawing/2014/main" id="{D4FCDCB9-841D-4219-15A4-51B1F523D046}"/>
              </a:ext>
            </a:extLst>
          </p:cNvPr>
          <p:cNvPicPr>
            <a:picLocks noGrp="1" noChangeAspect="1"/>
          </p:cNvPicPr>
          <p:nvPr>
            <p:ph idx="1"/>
          </p:nvPr>
        </p:nvPicPr>
        <p:blipFill>
          <a:blip r:embed="rId2"/>
          <a:stretch>
            <a:fillRect/>
          </a:stretch>
        </p:blipFill>
        <p:spPr>
          <a:xfrm>
            <a:off x="2190045" y="1675227"/>
            <a:ext cx="7811910" cy="4394199"/>
          </a:xfrm>
          <a:prstGeom prst="rect">
            <a:avLst/>
          </a:prstGeom>
        </p:spPr>
      </p:pic>
    </p:spTree>
    <p:extLst>
      <p:ext uri="{BB962C8B-B14F-4D97-AF65-F5344CB8AC3E}">
        <p14:creationId xmlns:p14="http://schemas.microsoft.com/office/powerpoint/2010/main" val="3009483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0116D0-CF0A-C140-02D8-D255BAFA65FA}"/>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Licence Attached and Has Contracts</a:t>
            </a:r>
          </a:p>
        </p:txBody>
      </p:sp>
      <p:pic>
        <p:nvPicPr>
          <p:cNvPr id="4" name="Content Placeholder 3">
            <a:extLst>
              <a:ext uri="{FF2B5EF4-FFF2-40B4-BE49-F238E27FC236}">
                <a16:creationId xmlns:a16="http://schemas.microsoft.com/office/drawing/2014/main" id="{B8A46BEB-8E97-EF0D-AE27-8AE7B1DF38AC}"/>
              </a:ext>
            </a:extLst>
          </p:cNvPr>
          <p:cNvPicPr>
            <a:picLocks noGrp="1" noChangeAspect="1"/>
          </p:cNvPicPr>
          <p:nvPr>
            <p:ph idx="1"/>
          </p:nvPr>
        </p:nvPicPr>
        <p:blipFill>
          <a:blip r:embed="rId2"/>
          <a:stretch>
            <a:fillRect/>
          </a:stretch>
        </p:blipFill>
        <p:spPr>
          <a:xfrm>
            <a:off x="2190045" y="1675227"/>
            <a:ext cx="7811910" cy="4394199"/>
          </a:xfrm>
          <a:prstGeom prst="rect">
            <a:avLst/>
          </a:prstGeom>
        </p:spPr>
      </p:pic>
    </p:spTree>
    <p:extLst>
      <p:ext uri="{BB962C8B-B14F-4D97-AF65-F5344CB8AC3E}">
        <p14:creationId xmlns:p14="http://schemas.microsoft.com/office/powerpoint/2010/main" val="3463639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B73BC-D304-19E8-AF22-EDB7B773007B}"/>
              </a:ext>
            </a:extLst>
          </p:cNvPr>
          <p:cNvSpPr>
            <a:spLocks noGrp="1"/>
          </p:cNvSpPr>
          <p:nvPr>
            <p:ph type="title"/>
          </p:nvPr>
        </p:nvSpPr>
        <p:spPr/>
        <p:txBody>
          <a:bodyPr/>
          <a:lstStyle/>
          <a:p>
            <a:r>
              <a:rPr lang="en-GB"/>
              <a:t>Demonstration </a:t>
            </a:r>
          </a:p>
        </p:txBody>
      </p:sp>
      <p:pic>
        <p:nvPicPr>
          <p:cNvPr id="4" name="Online Media 3" title="Recording 2026-08-01 193127.mp4">
            <a:hlinkClick r:id="" action="ppaction://noaction"/>
            <a:extLst>
              <a:ext uri="{FF2B5EF4-FFF2-40B4-BE49-F238E27FC236}">
                <a16:creationId xmlns:a16="http://schemas.microsoft.com/office/drawing/2014/main" id="{C31463A9-13E6-4B27-8088-D66BA632121E}"/>
              </a:ext>
            </a:extLst>
          </p:cNvPr>
          <p:cNvPicPr>
            <a:picLocks noGrp="1" noRot="1" noChangeAspect="1"/>
          </p:cNvPicPr>
          <p:nvPr>
            <p:ph idx="1"/>
            <a:videoFile r:link="rId1"/>
          </p:nvPr>
        </p:nvPicPr>
        <p:blipFill>
          <a:blip r:embed="rId3"/>
          <a:stretch>
            <a:fillRect/>
          </a:stretch>
        </p:blipFill>
        <p:spPr>
          <a:xfrm>
            <a:off x="2231377" y="1435553"/>
            <a:ext cx="7734300" cy="4351338"/>
          </a:xfrm>
          <a:prstGeom prst="rect">
            <a:avLst/>
          </a:prstGeom>
        </p:spPr>
      </p:pic>
      <p:sp>
        <p:nvSpPr>
          <p:cNvPr id="6" name="TextBox 5">
            <a:extLst>
              <a:ext uri="{FF2B5EF4-FFF2-40B4-BE49-F238E27FC236}">
                <a16:creationId xmlns:a16="http://schemas.microsoft.com/office/drawing/2014/main" id="{563777F3-7B3A-39CA-A73A-EE7085F9B799}"/>
              </a:ext>
            </a:extLst>
          </p:cNvPr>
          <p:cNvSpPr txBox="1"/>
          <p:nvPr/>
        </p:nvSpPr>
        <p:spPr>
          <a:xfrm>
            <a:off x="4265638" y="5941442"/>
            <a:ext cx="366485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4"/>
              </a:rPr>
              <a:t>Recording 2026-08-01 193127.mp4</a:t>
            </a:r>
            <a:endParaRPr lang="en-US"/>
          </a:p>
          <a:p>
            <a:pPr algn="ctr"/>
            <a:endParaRPr lang="en-US"/>
          </a:p>
        </p:txBody>
      </p:sp>
    </p:spTree>
    <p:extLst>
      <p:ext uri="{BB962C8B-B14F-4D97-AF65-F5344CB8AC3E}">
        <p14:creationId xmlns:p14="http://schemas.microsoft.com/office/powerpoint/2010/main" val="32807766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AC4E38-107A-1E13-A4DB-D2DFE0EFF9FA}"/>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Task 2</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BC45A97-5688-FD6F-4627-BE254399A978}"/>
              </a:ext>
            </a:extLst>
          </p:cNvPr>
          <p:cNvSpPr>
            <a:spLocks noGrp="1"/>
          </p:cNvSpPr>
          <p:nvPr>
            <p:ph idx="1"/>
          </p:nvPr>
        </p:nvSpPr>
        <p:spPr>
          <a:xfrm>
            <a:off x="1155548" y="2217343"/>
            <a:ext cx="9880893" cy="3959619"/>
          </a:xfrm>
        </p:spPr>
        <p:txBody>
          <a:bodyPr vert="horz" lIns="91440" tIns="45720" rIns="91440" bIns="45720" rtlCol="0">
            <a:normAutofit/>
          </a:bodyPr>
          <a:lstStyle/>
          <a:p>
            <a:pPr marL="0" indent="0">
              <a:buNone/>
            </a:pPr>
            <a:r>
              <a:rPr lang="en-GB" sz="2400"/>
              <a:t>Define and enforce firewall rules that restrict unauthorized inboundand outbound traffic, based on a real-life enterprise security policy,which you will need to justify. Implementation of additional securityfeatures—such as enabling IPS and anti-malware protections andconfiguring user authentication and identity awareness to controlaccess based on user roles and groups—will be considered an addedadvantage.</a:t>
            </a:r>
            <a:endParaRPr lang="en-US" sz="2400"/>
          </a:p>
        </p:txBody>
      </p:sp>
    </p:spTree>
    <p:extLst>
      <p:ext uri="{BB962C8B-B14F-4D97-AF65-F5344CB8AC3E}">
        <p14:creationId xmlns:p14="http://schemas.microsoft.com/office/powerpoint/2010/main" val="33989253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DCD4C4E-8611-C2B9-CC3D-47C990DB7FC4}"/>
              </a:ext>
            </a:extLst>
          </p:cNvPr>
          <p:cNvSpPr>
            <a:spLocks noGrp="1"/>
          </p:cNvSpPr>
          <p:nvPr>
            <p:ph type="title"/>
          </p:nvPr>
        </p:nvSpPr>
        <p:spPr>
          <a:xfrm>
            <a:off x="746194" y="1808522"/>
            <a:ext cx="3616913" cy="1579589"/>
          </a:xfrm>
        </p:spPr>
        <p:txBody>
          <a:bodyPr vert="horz" lIns="91440" tIns="45720" rIns="91440" bIns="45720" rtlCol="0" anchor="ctr">
            <a:normAutofit/>
          </a:bodyPr>
          <a:lstStyle/>
          <a:p>
            <a:pPr algn="ctr"/>
            <a:r>
              <a:rPr lang="en-US" sz="5400" kern="1200">
                <a:solidFill>
                  <a:schemeClr val="tx1"/>
                </a:solidFill>
                <a:latin typeface="+mj-lt"/>
                <a:ea typeface="+mj-ea"/>
                <a:cs typeface="+mj-cs"/>
              </a:rPr>
              <a:t>Network</a:t>
            </a:r>
          </a:p>
        </p:txBody>
      </p:sp>
      <p:sp>
        <p:nvSpPr>
          <p:cNvPr id="5" name="Title 1">
            <a:extLst>
              <a:ext uri="{FF2B5EF4-FFF2-40B4-BE49-F238E27FC236}">
                <a16:creationId xmlns:a16="http://schemas.microsoft.com/office/drawing/2014/main" id="{9F194928-4E0C-6710-ABD7-198BE3C9DFF6}"/>
              </a:ext>
            </a:extLst>
          </p:cNvPr>
          <p:cNvSpPr txBox="1">
            <a:spLocks/>
          </p:cNvSpPr>
          <p:nvPr/>
        </p:nvSpPr>
        <p:spPr>
          <a:xfrm>
            <a:off x="996287" y="3286682"/>
            <a:ext cx="3125337" cy="1136843"/>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Bef>
                <a:spcPts val="1000"/>
              </a:spcBef>
            </a:pPr>
            <a:r>
              <a:rPr lang="en-US" sz="2000" kern="1200">
                <a:solidFill>
                  <a:schemeClr val="tx1"/>
                </a:solidFill>
                <a:latin typeface="+mn-lt"/>
                <a:ea typeface="+mn-ea"/>
                <a:cs typeface="+mn-cs"/>
              </a:rPr>
              <a:t>SWANSEA_LAN</a:t>
            </a:r>
          </a:p>
        </p:txBody>
      </p:sp>
      <p:pic>
        <p:nvPicPr>
          <p:cNvPr id="4" name="Content Placeholder 3">
            <a:extLst>
              <a:ext uri="{FF2B5EF4-FFF2-40B4-BE49-F238E27FC236}">
                <a16:creationId xmlns:a16="http://schemas.microsoft.com/office/drawing/2014/main" id="{0AFF3F8B-4E01-DB6A-2ADC-8E5FCB064A11}"/>
              </a:ext>
            </a:extLst>
          </p:cNvPr>
          <p:cNvPicPr>
            <a:picLocks noGrp="1" noChangeAspect="1"/>
          </p:cNvPicPr>
          <p:nvPr>
            <p:ph idx="4294967295"/>
          </p:nvPr>
        </p:nvPicPr>
        <p:blipFill>
          <a:blip r:embed="rId2"/>
          <a:stretch>
            <a:fillRect/>
          </a:stretch>
        </p:blipFill>
        <p:spPr>
          <a:xfrm>
            <a:off x="5895751" y="1808455"/>
            <a:ext cx="5708649" cy="3211114"/>
          </a:xfrm>
          <a:prstGeom prst="rect">
            <a:avLst/>
          </a:prstGeom>
        </p:spPr>
      </p:pic>
    </p:spTree>
    <p:extLst>
      <p:ext uri="{BB962C8B-B14F-4D97-AF65-F5344CB8AC3E}">
        <p14:creationId xmlns:p14="http://schemas.microsoft.com/office/powerpoint/2010/main" val="18885171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1A9EA1A-4038-72DE-6326-DBB80A34FDBD}"/>
              </a:ext>
            </a:extLst>
          </p:cNvPr>
          <p:cNvSpPr>
            <a:spLocks noGrp="1"/>
          </p:cNvSpPr>
          <p:nvPr>
            <p:ph type="title"/>
          </p:nvPr>
        </p:nvSpPr>
        <p:spPr>
          <a:xfrm>
            <a:off x="693057" y="1553029"/>
            <a:ext cx="3739341" cy="1330839"/>
          </a:xfrm>
        </p:spPr>
        <p:txBody>
          <a:bodyPr vert="horz" lIns="91440" tIns="45720" rIns="91440" bIns="45720" rtlCol="0" anchor="ctr">
            <a:normAutofit/>
          </a:bodyPr>
          <a:lstStyle/>
          <a:p>
            <a:pPr algn="ctr"/>
            <a:r>
              <a:rPr lang="en-US" kern="1200">
                <a:solidFill>
                  <a:schemeClr val="tx1"/>
                </a:solidFill>
                <a:latin typeface="+mj-lt"/>
                <a:ea typeface="+mj-ea"/>
                <a:cs typeface="+mj-cs"/>
              </a:rPr>
              <a:t>Host</a:t>
            </a:r>
            <a:endParaRPr lang="en-US">
              <a:ea typeface="+mj-ea"/>
              <a:cs typeface="+mj-cs"/>
            </a:endParaRPr>
          </a:p>
        </p:txBody>
      </p:sp>
      <p:sp>
        <p:nvSpPr>
          <p:cNvPr id="5" name="Title 1">
            <a:extLst>
              <a:ext uri="{FF2B5EF4-FFF2-40B4-BE49-F238E27FC236}">
                <a16:creationId xmlns:a16="http://schemas.microsoft.com/office/drawing/2014/main" id="{6553A562-D3A3-31ED-7F04-3244CF4C7B9D}"/>
              </a:ext>
            </a:extLst>
          </p:cNvPr>
          <p:cNvSpPr txBox="1">
            <a:spLocks/>
          </p:cNvSpPr>
          <p:nvPr/>
        </p:nvSpPr>
        <p:spPr>
          <a:xfrm>
            <a:off x="835152" y="3010531"/>
            <a:ext cx="3454215" cy="1341372"/>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57150" algn="ctr">
              <a:spcAft>
                <a:spcPts val="600"/>
              </a:spcAft>
            </a:pPr>
            <a:r>
              <a:rPr lang="en-US" sz="2000">
                <a:latin typeface="+mn-lt"/>
                <a:ea typeface="+mn-ea"/>
                <a:cs typeface="+mn-cs"/>
              </a:rPr>
              <a:t>A-GUI</a:t>
            </a:r>
            <a:endParaRPr lang="en-US">
              <a:ea typeface="+mn-ea"/>
              <a:cs typeface="+mn-cs"/>
            </a:endParaRPr>
          </a:p>
          <a:p>
            <a:pPr marL="57150" algn="ctr">
              <a:spcAft>
                <a:spcPts val="600"/>
              </a:spcAft>
            </a:pPr>
            <a:r>
              <a:rPr lang="en-US" sz="2000">
                <a:latin typeface="+mn-lt"/>
                <a:ea typeface="+mn-ea"/>
                <a:cs typeface="+mn-cs"/>
              </a:rPr>
              <a:t>L-CD</a:t>
            </a:r>
          </a:p>
          <a:p>
            <a:pPr marL="57150" algn="ctr">
              <a:spcAft>
                <a:spcPts val="600"/>
              </a:spcAft>
            </a:pPr>
            <a:r>
              <a:rPr lang="en-US" sz="2000">
                <a:latin typeface="+mn-lt"/>
                <a:ea typeface="+mn-ea"/>
                <a:cs typeface="+mn-cs"/>
              </a:rPr>
              <a:t>S-DC</a:t>
            </a:r>
          </a:p>
        </p:txBody>
      </p:sp>
      <p:pic>
        <p:nvPicPr>
          <p:cNvPr id="4" name="Content Placeholder 3">
            <a:extLst>
              <a:ext uri="{FF2B5EF4-FFF2-40B4-BE49-F238E27FC236}">
                <a16:creationId xmlns:a16="http://schemas.microsoft.com/office/drawing/2014/main" id="{4DB25812-A0E5-10A1-36CB-9D140B2A1D38}"/>
              </a:ext>
            </a:extLst>
          </p:cNvPr>
          <p:cNvPicPr>
            <a:picLocks noGrp="1" noChangeAspect="1"/>
          </p:cNvPicPr>
          <p:nvPr>
            <p:ph idx="1"/>
          </p:nvPr>
        </p:nvPicPr>
        <p:blipFill>
          <a:blip r:embed="rId2"/>
          <a:stretch>
            <a:fillRect/>
          </a:stretch>
        </p:blipFill>
        <p:spPr>
          <a:xfrm>
            <a:off x="5136799" y="1478244"/>
            <a:ext cx="6656710" cy="3741987"/>
          </a:xfrm>
          <a:prstGeom prst="rect">
            <a:avLst/>
          </a:prstGeom>
        </p:spPr>
      </p:pic>
    </p:spTree>
    <p:extLst>
      <p:ext uri="{BB962C8B-B14F-4D97-AF65-F5344CB8AC3E}">
        <p14:creationId xmlns:p14="http://schemas.microsoft.com/office/powerpoint/2010/main" val="30039040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DBB30A-6F08-A507-40E7-91C2F092AA7E}"/>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Publish the changes</a:t>
            </a:r>
          </a:p>
        </p:txBody>
      </p:sp>
      <p:pic>
        <p:nvPicPr>
          <p:cNvPr id="4" name="Content Placeholder 3">
            <a:extLst>
              <a:ext uri="{FF2B5EF4-FFF2-40B4-BE49-F238E27FC236}">
                <a16:creationId xmlns:a16="http://schemas.microsoft.com/office/drawing/2014/main" id="{E064B947-0230-D60B-DCA7-F25FC8463347}"/>
              </a:ext>
            </a:extLst>
          </p:cNvPr>
          <p:cNvPicPr>
            <a:picLocks noChangeAspect="1"/>
          </p:cNvPicPr>
          <p:nvPr/>
        </p:nvPicPr>
        <p:blipFill>
          <a:blip r:embed="rId2"/>
          <a:stretch>
            <a:fillRect/>
          </a:stretch>
        </p:blipFill>
        <p:spPr>
          <a:xfrm>
            <a:off x="2190045" y="1675227"/>
            <a:ext cx="7811910" cy="4394199"/>
          </a:xfrm>
          <a:prstGeom prst="rect">
            <a:avLst/>
          </a:prstGeom>
        </p:spPr>
      </p:pic>
    </p:spTree>
    <p:extLst>
      <p:ext uri="{BB962C8B-B14F-4D97-AF65-F5344CB8AC3E}">
        <p14:creationId xmlns:p14="http://schemas.microsoft.com/office/powerpoint/2010/main" val="6853042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1"/>
            <a:ext cx="12191990" cy="168864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73D68B-6178-48E8-327A-5E3C6F28A4F0}"/>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ea typeface="+mj-lt"/>
                <a:cs typeface="+mj-lt"/>
              </a:rPr>
              <a:t>Firewall Access Control Policy</a:t>
            </a:r>
            <a:endParaRPr lang="en-US" sz="4000">
              <a:solidFill>
                <a:schemeClr val="bg1"/>
              </a:solidFill>
            </a:endParaRPr>
          </a:p>
        </p:txBody>
      </p:sp>
      <p:sp>
        <p:nvSpPr>
          <p:cNvPr id="23" name="Rectangle 22">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21546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4">
            <a:extLst>
              <a:ext uri="{FF2B5EF4-FFF2-40B4-BE49-F238E27FC236}">
                <a16:creationId xmlns:a16="http://schemas.microsoft.com/office/drawing/2014/main" id="{D72E5F77-FAD6-5FCB-016D-9D8A7ACFCDF0}"/>
              </a:ext>
            </a:extLst>
          </p:cNvPr>
          <p:cNvGraphicFramePr>
            <a:graphicFrameLocks noGrp="1"/>
          </p:cNvGraphicFramePr>
          <p:nvPr>
            <p:ph idx="1"/>
            <p:extLst>
              <p:ext uri="{D42A27DB-BD31-4B8C-83A1-F6EECF244321}">
                <p14:modId xmlns:p14="http://schemas.microsoft.com/office/powerpoint/2010/main" val="3294112431"/>
              </p:ext>
            </p:extLst>
          </p:nvPr>
        </p:nvGraphicFramePr>
        <p:xfrm>
          <a:off x="1155558" y="2597320"/>
          <a:ext cx="9889794" cy="3235515"/>
        </p:xfrm>
        <a:graphic>
          <a:graphicData uri="http://schemas.openxmlformats.org/drawingml/2006/table">
            <a:tbl>
              <a:tblPr firstRow="1" bandRow="1">
                <a:tableStyleId>{616DA210-FB5B-4158-B5E0-FEB733F419BA}</a:tableStyleId>
              </a:tblPr>
              <a:tblGrid>
                <a:gridCol w="1770612">
                  <a:extLst>
                    <a:ext uri="{9D8B030D-6E8A-4147-A177-3AD203B41FA5}">
                      <a16:colId xmlns:a16="http://schemas.microsoft.com/office/drawing/2014/main" val="678584299"/>
                    </a:ext>
                  </a:extLst>
                </a:gridCol>
                <a:gridCol w="1623000">
                  <a:extLst>
                    <a:ext uri="{9D8B030D-6E8A-4147-A177-3AD203B41FA5}">
                      <a16:colId xmlns:a16="http://schemas.microsoft.com/office/drawing/2014/main" val="2112828186"/>
                    </a:ext>
                  </a:extLst>
                </a:gridCol>
                <a:gridCol w="1770612">
                  <a:extLst>
                    <a:ext uri="{9D8B030D-6E8A-4147-A177-3AD203B41FA5}">
                      <a16:colId xmlns:a16="http://schemas.microsoft.com/office/drawing/2014/main" val="874860009"/>
                    </a:ext>
                  </a:extLst>
                </a:gridCol>
                <a:gridCol w="1184346">
                  <a:extLst>
                    <a:ext uri="{9D8B030D-6E8A-4147-A177-3AD203B41FA5}">
                      <a16:colId xmlns:a16="http://schemas.microsoft.com/office/drawing/2014/main" val="2383372251"/>
                    </a:ext>
                  </a:extLst>
                </a:gridCol>
                <a:gridCol w="1770612">
                  <a:extLst>
                    <a:ext uri="{9D8B030D-6E8A-4147-A177-3AD203B41FA5}">
                      <a16:colId xmlns:a16="http://schemas.microsoft.com/office/drawing/2014/main" val="1362253245"/>
                    </a:ext>
                  </a:extLst>
                </a:gridCol>
                <a:gridCol w="1770612">
                  <a:extLst>
                    <a:ext uri="{9D8B030D-6E8A-4147-A177-3AD203B41FA5}">
                      <a16:colId xmlns:a16="http://schemas.microsoft.com/office/drawing/2014/main" val="1027325687"/>
                    </a:ext>
                  </a:extLst>
                </a:gridCol>
              </a:tblGrid>
              <a:tr h="677176">
                <a:tc>
                  <a:txBody>
                    <a:bodyPr/>
                    <a:lstStyle/>
                    <a:p>
                      <a:pPr>
                        <a:buNone/>
                      </a:pPr>
                      <a:r>
                        <a:rPr lang="en-GB" sz="1800"/>
                        <a:t>Rule</a:t>
                      </a:r>
                    </a:p>
                  </a:txBody>
                  <a:tcPr marL="92380" marR="92380" marT="46190" marB="46190" anchor="ctr"/>
                </a:tc>
                <a:tc>
                  <a:txBody>
                    <a:bodyPr/>
                    <a:lstStyle/>
                    <a:p>
                      <a:pPr>
                        <a:buNone/>
                      </a:pPr>
                      <a:r>
                        <a:rPr lang="en-GB" sz="1800"/>
                        <a:t>Source</a:t>
                      </a:r>
                    </a:p>
                  </a:txBody>
                  <a:tcPr marL="92380" marR="92380" marT="46190" marB="46190" anchor="ctr"/>
                </a:tc>
                <a:tc>
                  <a:txBody>
                    <a:bodyPr/>
                    <a:lstStyle/>
                    <a:p>
                      <a:pPr>
                        <a:buNone/>
                      </a:pPr>
                      <a:r>
                        <a:rPr lang="en-GB" sz="1800"/>
                        <a:t>Destination</a:t>
                      </a:r>
                    </a:p>
                  </a:txBody>
                  <a:tcPr marL="92380" marR="92380" marT="46190" marB="46190" anchor="ctr"/>
                </a:tc>
                <a:tc>
                  <a:txBody>
                    <a:bodyPr/>
                    <a:lstStyle/>
                    <a:p>
                      <a:pPr>
                        <a:buNone/>
                      </a:pPr>
                      <a:r>
                        <a:rPr lang="en-GB" sz="1800"/>
                        <a:t>VPN</a:t>
                      </a:r>
                    </a:p>
                  </a:txBody>
                  <a:tcPr marL="92380" marR="92380" marT="46190" marB="46190" anchor="ctr"/>
                </a:tc>
                <a:tc>
                  <a:txBody>
                    <a:bodyPr/>
                    <a:lstStyle/>
                    <a:p>
                      <a:pPr>
                        <a:buNone/>
                      </a:pPr>
                      <a:r>
                        <a:rPr lang="en-GB" sz="1800"/>
                        <a:t>Services / Applications</a:t>
                      </a:r>
                    </a:p>
                  </a:txBody>
                  <a:tcPr marL="92380" marR="92380" marT="46190" marB="46190" anchor="ctr"/>
                </a:tc>
                <a:tc>
                  <a:txBody>
                    <a:bodyPr/>
                    <a:lstStyle/>
                    <a:p>
                      <a:pPr>
                        <a:buNone/>
                      </a:pPr>
                      <a:r>
                        <a:rPr lang="en-GB" sz="1800"/>
                        <a:t>Action</a:t>
                      </a:r>
                    </a:p>
                  </a:txBody>
                  <a:tcPr marL="92380" marR="92380" marT="46190" marB="46190" anchor="ctr"/>
                </a:tc>
                <a:extLst>
                  <a:ext uri="{0D108BD9-81ED-4DB2-BD59-A6C34878D82A}">
                    <a16:rowId xmlns:a16="http://schemas.microsoft.com/office/drawing/2014/main" val="2191702342"/>
                  </a:ext>
                </a:extLst>
              </a:tr>
              <a:tr h="401329">
                <a:tc>
                  <a:txBody>
                    <a:bodyPr/>
                    <a:lstStyle/>
                    <a:p>
                      <a:pPr>
                        <a:buNone/>
                      </a:pPr>
                      <a:r>
                        <a:rPr lang="en-GB" sz="1800"/>
                        <a:t>Rule 1</a:t>
                      </a:r>
                    </a:p>
                  </a:txBody>
                  <a:tcPr marL="92380" marR="92380" marT="46190" marB="46190" anchor="ctr"/>
                </a:tc>
                <a:tc>
                  <a:txBody>
                    <a:bodyPr/>
                    <a:lstStyle/>
                    <a:p>
                      <a:pPr>
                        <a:buNone/>
                      </a:pPr>
                      <a:r>
                        <a:rPr lang="en-GB" sz="1800"/>
                        <a:t>A-GUI</a:t>
                      </a:r>
                    </a:p>
                  </a:txBody>
                  <a:tcPr marL="92380" marR="92380" marT="46190" marB="46190" anchor="ctr"/>
                </a:tc>
                <a:tc>
                  <a:txBody>
                    <a:bodyPr/>
                    <a:lstStyle/>
                    <a:p>
                      <a:pPr>
                        <a:buNone/>
                      </a:pPr>
                      <a:r>
                        <a:rPr lang="en-GB" sz="1800"/>
                        <a:t>A-GW</a:t>
                      </a:r>
                    </a:p>
                  </a:txBody>
                  <a:tcPr marL="92380" marR="92380" marT="46190" marB="46190" anchor="ctr"/>
                </a:tc>
                <a:tc>
                  <a:txBody>
                    <a:bodyPr/>
                    <a:lstStyle/>
                    <a:p>
                      <a:pPr>
                        <a:buNone/>
                      </a:pPr>
                      <a:r>
                        <a:rPr lang="en-GB" sz="1800"/>
                        <a:t>Any</a:t>
                      </a:r>
                    </a:p>
                  </a:txBody>
                  <a:tcPr marL="92380" marR="92380" marT="46190" marB="46190" anchor="ctr"/>
                </a:tc>
                <a:tc>
                  <a:txBody>
                    <a:bodyPr/>
                    <a:lstStyle/>
                    <a:p>
                      <a:pPr>
                        <a:buNone/>
                      </a:pPr>
                      <a:r>
                        <a:rPr lang="en-GB" sz="1800"/>
                        <a:t>HTTP, HTTPS</a:t>
                      </a:r>
                    </a:p>
                  </a:txBody>
                  <a:tcPr marL="92380" marR="92380" marT="46190" marB="46190" anchor="ctr"/>
                </a:tc>
                <a:tc>
                  <a:txBody>
                    <a:bodyPr/>
                    <a:lstStyle/>
                    <a:p>
                      <a:pPr>
                        <a:buNone/>
                      </a:pPr>
                      <a:r>
                        <a:rPr lang="en-GB" sz="1800"/>
                        <a:t>✅ Accept</a:t>
                      </a:r>
                    </a:p>
                  </a:txBody>
                  <a:tcPr marL="92380" marR="92380" marT="46190" marB="46190" anchor="ctr"/>
                </a:tc>
                <a:extLst>
                  <a:ext uri="{0D108BD9-81ED-4DB2-BD59-A6C34878D82A}">
                    <a16:rowId xmlns:a16="http://schemas.microsoft.com/office/drawing/2014/main" val="4257256937"/>
                  </a:ext>
                </a:extLst>
              </a:tr>
              <a:tr h="677176">
                <a:tc>
                  <a:txBody>
                    <a:bodyPr/>
                    <a:lstStyle/>
                    <a:p>
                      <a:pPr>
                        <a:buNone/>
                      </a:pPr>
                      <a:r>
                        <a:rPr lang="en-GB" sz="1800"/>
                        <a:t>Rule 2</a:t>
                      </a:r>
                    </a:p>
                  </a:txBody>
                  <a:tcPr marL="92380" marR="92380" marT="46190" marB="46190" anchor="ctr"/>
                </a:tc>
                <a:tc>
                  <a:txBody>
                    <a:bodyPr/>
                    <a:lstStyle/>
                    <a:p>
                      <a:pPr>
                        <a:buNone/>
                      </a:pPr>
                      <a:r>
                        <a:rPr lang="en-GB" sz="1800"/>
                        <a:t>A-GUI</a:t>
                      </a:r>
                    </a:p>
                  </a:txBody>
                  <a:tcPr marL="92380" marR="92380" marT="46190" marB="46190" anchor="ctr"/>
                </a:tc>
                <a:tc>
                  <a:txBody>
                    <a:bodyPr/>
                    <a:lstStyle/>
                    <a:p>
                      <a:pPr>
                        <a:buNone/>
                      </a:pPr>
                      <a:r>
                        <a:rPr lang="en-GB" sz="1800"/>
                        <a:t>A-GW</a:t>
                      </a:r>
                    </a:p>
                  </a:txBody>
                  <a:tcPr marL="92380" marR="92380" marT="46190" marB="46190" anchor="ctr"/>
                </a:tc>
                <a:tc>
                  <a:txBody>
                    <a:bodyPr/>
                    <a:lstStyle/>
                    <a:p>
                      <a:pPr>
                        <a:buNone/>
                      </a:pPr>
                      <a:r>
                        <a:rPr lang="en-GB" sz="1800"/>
                        <a:t>Any</a:t>
                      </a:r>
                    </a:p>
                  </a:txBody>
                  <a:tcPr marL="92380" marR="92380" marT="46190" marB="46190" anchor="ctr"/>
                </a:tc>
                <a:tc>
                  <a:txBody>
                    <a:bodyPr/>
                    <a:lstStyle/>
                    <a:p>
                      <a:pPr>
                        <a:buNone/>
                      </a:pPr>
                      <a:r>
                        <a:rPr lang="en-GB" sz="1800"/>
                        <a:t>SSH, SSH Version 2</a:t>
                      </a:r>
                    </a:p>
                  </a:txBody>
                  <a:tcPr marL="92380" marR="92380" marT="46190" marB="46190" anchor="ctr"/>
                </a:tc>
                <a:tc>
                  <a:txBody>
                    <a:bodyPr/>
                    <a:lstStyle/>
                    <a:p>
                      <a:pPr>
                        <a:buNone/>
                      </a:pPr>
                      <a:r>
                        <a:rPr lang="en-GB" sz="1800"/>
                        <a:t>❌ Drop</a:t>
                      </a:r>
                    </a:p>
                  </a:txBody>
                  <a:tcPr marL="92380" marR="92380" marT="46190" marB="46190" anchor="ctr"/>
                </a:tc>
                <a:extLst>
                  <a:ext uri="{0D108BD9-81ED-4DB2-BD59-A6C34878D82A}">
                    <a16:rowId xmlns:a16="http://schemas.microsoft.com/office/drawing/2014/main" val="2764108166"/>
                  </a:ext>
                </a:extLst>
              </a:tr>
              <a:tr h="677176">
                <a:tc>
                  <a:txBody>
                    <a:bodyPr/>
                    <a:lstStyle/>
                    <a:p>
                      <a:pPr>
                        <a:buNone/>
                      </a:pPr>
                      <a:r>
                        <a:rPr lang="en-GB" sz="1800"/>
                        <a:t>Rule 3</a:t>
                      </a:r>
                    </a:p>
                  </a:txBody>
                  <a:tcPr marL="92380" marR="92380" marT="46190" marB="46190" anchor="ctr"/>
                </a:tc>
                <a:tc>
                  <a:txBody>
                    <a:bodyPr/>
                    <a:lstStyle/>
                    <a:p>
                      <a:pPr>
                        <a:buNone/>
                      </a:pPr>
                      <a:r>
                        <a:rPr lang="en-GB" sz="1800"/>
                        <a:t>S-DC</a:t>
                      </a:r>
                    </a:p>
                  </a:txBody>
                  <a:tcPr marL="92380" marR="92380" marT="46190" marB="46190" anchor="ctr"/>
                </a:tc>
                <a:tc>
                  <a:txBody>
                    <a:bodyPr/>
                    <a:lstStyle/>
                    <a:p>
                      <a:pPr>
                        <a:buNone/>
                      </a:pPr>
                      <a:r>
                        <a:rPr lang="en-GB" sz="1800"/>
                        <a:t>L-CD</a:t>
                      </a:r>
                    </a:p>
                  </a:txBody>
                  <a:tcPr marL="92380" marR="92380" marT="46190" marB="46190" anchor="ctr"/>
                </a:tc>
                <a:tc>
                  <a:txBody>
                    <a:bodyPr/>
                    <a:lstStyle/>
                    <a:p>
                      <a:pPr>
                        <a:buNone/>
                      </a:pPr>
                      <a:r>
                        <a:rPr lang="en-GB" sz="1800"/>
                        <a:t>Any</a:t>
                      </a:r>
                    </a:p>
                  </a:txBody>
                  <a:tcPr marL="92380" marR="92380" marT="46190" marB="46190" anchor="ctr"/>
                </a:tc>
                <a:tc>
                  <a:txBody>
                    <a:bodyPr/>
                    <a:lstStyle/>
                    <a:p>
                      <a:pPr>
                        <a:buNone/>
                      </a:pPr>
                      <a:r>
                        <a:rPr lang="en-GB" sz="1800"/>
                        <a:t>FTP, HTTPS, HTTP</a:t>
                      </a:r>
                    </a:p>
                  </a:txBody>
                  <a:tcPr marL="92380" marR="92380" marT="46190" marB="46190" anchor="ctr"/>
                </a:tc>
                <a:tc>
                  <a:txBody>
                    <a:bodyPr/>
                    <a:lstStyle/>
                    <a:p>
                      <a:pPr>
                        <a:buNone/>
                      </a:pPr>
                      <a:r>
                        <a:rPr lang="en-GB" sz="1800"/>
                        <a:t>✅ Accept</a:t>
                      </a:r>
                    </a:p>
                  </a:txBody>
                  <a:tcPr marL="92380" marR="92380" marT="46190" marB="46190" anchor="ctr"/>
                </a:tc>
                <a:extLst>
                  <a:ext uri="{0D108BD9-81ED-4DB2-BD59-A6C34878D82A}">
                    <a16:rowId xmlns:a16="http://schemas.microsoft.com/office/drawing/2014/main" val="1592306505"/>
                  </a:ext>
                </a:extLst>
              </a:tr>
              <a:tr h="401329">
                <a:tc>
                  <a:txBody>
                    <a:bodyPr/>
                    <a:lstStyle/>
                    <a:p>
                      <a:pPr>
                        <a:buNone/>
                      </a:pPr>
                      <a:r>
                        <a:rPr lang="en-GB" sz="1800"/>
                        <a:t>Rule 4</a:t>
                      </a:r>
                    </a:p>
                  </a:txBody>
                  <a:tcPr marL="92380" marR="92380" marT="46190" marB="46190" anchor="ctr"/>
                </a:tc>
                <a:tc>
                  <a:txBody>
                    <a:bodyPr/>
                    <a:lstStyle/>
                    <a:p>
                      <a:pPr>
                        <a:buNone/>
                      </a:pPr>
                      <a:r>
                        <a:rPr lang="en-GB" sz="1800"/>
                        <a:t>L-CD</a:t>
                      </a:r>
                    </a:p>
                  </a:txBody>
                  <a:tcPr marL="92380" marR="92380" marT="46190" marB="46190" anchor="ctr"/>
                </a:tc>
                <a:tc>
                  <a:txBody>
                    <a:bodyPr/>
                    <a:lstStyle/>
                    <a:p>
                      <a:pPr>
                        <a:buNone/>
                      </a:pPr>
                      <a:r>
                        <a:rPr lang="en-GB" sz="1800"/>
                        <a:t>S-DC</a:t>
                      </a:r>
                    </a:p>
                  </a:txBody>
                  <a:tcPr marL="92380" marR="92380" marT="46190" marB="46190" anchor="ctr"/>
                </a:tc>
                <a:tc>
                  <a:txBody>
                    <a:bodyPr/>
                    <a:lstStyle/>
                    <a:p>
                      <a:pPr>
                        <a:buNone/>
                      </a:pPr>
                      <a:r>
                        <a:rPr lang="en-GB" sz="1800"/>
                        <a:t>Any</a:t>
                      </a:r>
                    </a:p>
                  </a:txBody>
                  <a:tcPr marL="92380" marR="92380" marT="46190" marB="46190" anchor="ctr"/>
                </a:tc>
                <a:tc>
                  <a:txBody>
                    <a:bodyPr/>
                    <a:lstStyle/>
                    <a:p>
                      <a:pPr>
                        <a:buNone/>
                      </a:pPr>
                      <a:r>
                        <a:rPr lang="en-GB" sz="1800"/>
                        <a:t>FTP, SSH</a:t>
                      </a:r>
                    </a:p>
                  </a:txBody>
                  <a:tcPr marL="92380" marR="92380" marT="46190" marB="46190" anchor="ctr"/>
                </a:tc>
                <a:tc>
                  <a:txBody>
                    <a:bodyPr/>
                    <a:lstStyle/>
                    <a:p>
                      <a:pPr>
                        <a:buNone/>
                      </a:pPr>
                      <a:r>
                        <a:rPr lang="en-GB" sz="1800"/>
                        <a:t>❌ Drop</a:t>
                      </a:r>
                    </a:p>
                  </a:txBody>
                  <a:tcPr marL="92380" marR="92380" marT="46190" marB="46190" anchor="ctr"/>
                </a:tc>
                <a:extLst>
                  <a:ext uri="{0D108BD9-81ED-4DB2-BD59-A6C34878D82A}">
                    <a16:rowId xmlns:a16="http://schemas.microsoft.com/office/drawing/2014/main" val="3925832865"/>
                  </a:ext>
                </a:extLst>
              </a:tr>
              <a:tr h="401329">
                <a:tc>
                  <a:txBody>
                    <a:bodyPr/>
                    <a:lstStyle/>
                    <a:p>
                      <a:pPr>
                        <a:buNone/>
                      </a:pPr>
                      <a:r>
                        <a:rPr lang="en-GB" sz="1800"/>
                        <a:t>Cleanup Rule</a:t>
                      </a:r>
                    </a:p>
                  </a:txBody>
                  <a:tcPr marL="92380" marR="92380" marT="46190" marB="46190" anchor="ctr"/>
                </a:tc>
                <a:tc>
                  <a:txBody>
                    <a:bodyPr/>
                    <a:lstStyle/>
                    <a:p>
                      <a:pPr>
                        <a:buNone/>
                      </a:pPr>
                      <a:r>
                        <a:rPr lang="en-GB" sz="1800"/>
                        <a:t>Any</a:t>
                      </a:r>
                    </a:p>
                  </a:txBody>
                  <a:tcPr marL="92380" marR="92380" marT="46190" marB="46190" anchor="ctr"/>
                </a:tc>
                <a:tc>
                  <a:txBody>
                    <a:bodyPr/>
                    <a:lstStyle/>
                    <a:p>
                      <a:pPr>
                        <a:buNone/>
                      </a:pPr>
                      <a:r>
                        <a:rPr lang="en-GB" sz="1800"/>
                        <a:t>Any</a:t>
                      </a:r>
                    </a:p>
                  </a:txBody>
                  <a:tcPr marL="92380" marR="92380" marT="46190" marB="46190" anchor="ctr"/>
                </a:tc>
                <a:tc>
                  <a:txBody>
                    <a:bodyPr/>
                    <a:lstStyle/>
                    <a:p>
                      <a:pPr>
                        <a:buNone/>
                      </a:pPr>
                      <a:r>
                        <a:rPr lang="en-GB" sz="1800"/>
                        <a:t>Any</a:t>
                      </a:r>
                    </a:p>
                  </a:txBody>
                  <a:tcPr marL="92380" marR="92380" marT="46190" marB="46190" anchor="ctr"/>
                </a:tc>
                <a:tc>
                  <a:txBody>
                    <a:bodyPr/>
                    <a:lstStyle/>
                    <a:p>
                      <a:pPr>
                        <a:buNone/>
                      </a:pPr>
                      <a:r>
                        <a:rPr lang="en-GB" sz="1800"/>
                        <a:t>Any</a:t>
                      </a:r>
                    </a:p>
                  </a:txBody>
                  <a:tcPr marL="92380" marR="92380" marT="46190" marB="46190" anchor="ctr"/>
                </a:tc>
                <a:tc>
                  <a:txBody>
                    <a:bodyPr/>
                    <a:lstStyle/>
                    <a:p>
                      <a:pPr>
                        <a:buNone/>
                      </a:pPr>
                      <a:r>
                        <a:rPr lang="en-GB" sz="1800"/>
                        <a:t>❌ Drop</a:t>
                      </a:r>
                    </a:p>
                  </a:txBody>
                  <a:tcPr marL="92380" marR="92380" marT="46190" marB="46190" anchor="ctr"/>
                </a:tc>
                <a:extLst>
                  <a:ext uri="{0D108BD9-81ED-4DB2-BD59-A6C34878D82A}">
                    <a16:rowId xmlns:a16="http://schemas.microsoft.com/office/drawing/2014/main" val="1902552120"/>
                  </a:ext>
                </a:extLst>
              </a:tr>
            </a:tbl>
          </a:graphicData>
        </a:graphic>
      </p:graphicFrame>
    </p:spTree>
    <p:extLst>
      <p:ext uri="{BB962C8B-B14F-4D97-AF65-F5344CB8AC3E}">
        <p14:creationId xmlns:p14="http://schemas.microsoft.com/office/powerpoint/2010/main" val="6764606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1"/>
            <a:ext cx="12191990" cy="168864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9CB53-7CBD-7C87-0367-A9CC3A233AC9}"/>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Services Used in the Firewall Rules</a:t>
            </a:r>
            <a:endParaRPr lang="en-US" sz="4000">
              <a:solidFill>
                <a:schemeClr val="bg1"/>
              </a:solidFill>
            </a:endParaRPr>
          </a:p>
        </p:txBody>
      </p:sp>
      <p:sp>
        <p:nvSpPr>
          <p:cNvPr id="12" name="Rectangle 11">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21546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4">
            <a:extLst>
              <a:ext uri="{FF2B5EF4-FFF2-40B4-BE49-F238E27FC236}">
                <a16:creationId xmlns:a16="http://schemas.microsoft.com/office/drawing/2014/main" id="{E883A004-171F-6B08-12E9-E0208053442C}"/>
              </a:ext>
            </a:extLst>
          </p:cNvPr>
          <p:cNvGraphicFramePr>
            <a:graphicFrameLocks noGrp="1"/>
          </p:cNvGraphicFramePr>
          <p:nvPr>
            <p:ph idx="1"/>
            <p:extLst>
              <p:ext uri="{D42A27DB-BD31-4B8C-83A1-F6EECF244321}">
                <p14:modId xmlns:p14="http://schemas.microsoft.com/office/powerpoint/2010/main" val="4108451892"/>
              </p:ext>
            </p:extLst>
          </p:nvPr>
        </p:nvGraphicFramePr>
        <p:xfrm>
          <a:off x="2000455" y="2261336"/>
          <a:ext cx="8199996" cy="3907484"/>
        </p:xfrm>
        <a:graphic>
          <a:graphicData uri="http://schemas.openxmlformats.org/drawingml/2006/table">
            <a:tbl>
              <a:tblPr firstRow="1" bandRow="1">
                <a:tableStyleId>{616DA210-FB5B-4158-B5E0-FEB733F419BA}</a:tableStyleId>
              </a:tblPr>
              <a:tblGrid>
                <a:gridCol w="1315735">
                  <a:extLst>
                    <a:ext uri="{9D8B030D-6E8A-4147-A177-3AD203B41FA5}">
                      <a16:colId xmlns:a16="http://schemas.microsoft.com/office/drawing/2014/main" val="3702712001"/>
                    </a:ext>
                  </a:extLst>
                </a:gridCol>
                <a:gridCol w="969116">
                  <a:extLst>
                    <a:ext uri="{9D8B030D-6E8A-4147-A177-3AD203B41FA5}">
                      <a16:colId xmlns:a16="http://schemas.microsoft.com/office/drawing/2014/main" val="3682280943"/>
                    </a:ext>
                  </a:extLst>
                </a:gridCol>
                <a:gridCol w="1237921">
                  <a:extLst>
                    <a:ext uri="{9D8B030D-6E8A-4147-A177-3AD203B41FA5}">
                      <a16:colId xmlns:a16="http://schemas.microsoft.com/office/drawing/2014/main" val="1561137134"/>
                    </a:ext>
                  </a:extLst>
                </a:gridCol>
                <a:gridCol w="4677224">
                  <a:extLst>
                    <a:ext uri="{9D8B030D-6E8A-4147-A177-3AD203B41FA5}">
                      <a16:colId xmlns:a16="http://schemas.microsoft.com/office/drawing/2014/main" val="1075010128"/>
                    </a:ext>
                  </a:extLst>
                </a:gridCol>
              </a:tblGrid>
              <a:tr h="527653">
                <a:tc>
                  <a:txBody>
                    <a:bodyPr/>
                    <a:lstStyle/>
                    <a:p>
                      <a:pPr algn="ctr">
                        <a:buNone/>
                      </a:pPr>
                      <a:r>
                        <a:rPr lang="en-GB" sz="1400"/>
                        <a:t>Service</a:t>
                      </a:r>
                    </a:p>
                  </a:txBody>
                  <a:tcPr marL="71304" marR="71304" marT="35652" marB="35652" anchor="ctr"/>
                </a:tc>
                <a:tc>
                  <a:txBody>
                    <a:bodyPr/>
                    <a:lstStyle/>
                    <a:p>
                      <a:pPr algn="ctr">
                        <a:buNone/>
                      </a:pPr>
                      <a:r>
                        <a:rPr lang="en-GB" sz="1400"/>
                        <a:t>Default Port</a:t>
                      </a:r>
                    </a:p>
                  </a:txBody>
                  <a:tcPr marL="71304" marR="71304" marT="35652" marB="35652" anchor="ctr"/>
                </a:tc>
                <a:tc>
                  <a:txBody>
                    <a:bodyPr/>
                    <a:lstStyle/>
                    <a:p>
                      <a:pPr algn="ctr">
                        <a:buNone/>
                      </a:pPr>
                      <a:r>
                        <a:rPr lang="en-GB" sz="1400"/>
                        <a:t>Protocol</a:t>
                      </a:r>
                    </a:p>
                  </a:txBody>
                  <a:tcPr marL="71304" marR="71304" marT="35652" marB="35652" anchor="ctr"/>
                </a:tc>
                <a:tc>
                  <a:txBody>
                    <a:bodyPr/>
                    <a:lstStyle/>
                    <a:p>
                      <a:pPr algn="l">
                        <a:buNone/>
                      </a:pPr>
                      <a:r>
                        <a:rPr lang="en-GB" sz="1400"/>
                        <a:t>Purpose</a:t>
                      </a:r>
                    </a:p>
                  </a:txBody>
                  <a:tcPr marL="71304" marR="71304" marT="35652" marB="35652" anchor="ctr"/>
                </a:tc>
                <a:extLst>
                  <a:ext uri="{0D108BD9-81ED-4DB2-BD59-A6C34878D82A}">
                    <a16:rowId xmlns:a16="http://schemas.microsoft.com/office/drawing/2014/main" val="1201479586"/>
                  </a:ext>
                </a:extLst>
              </a:tr>
              <a:tr h="527653">
                <a:tc>
                  <a:txBody>
                    <a:bodyPr/>
                    <a:lstStyle/>
                    <a:p>
                      <a:pPr algn="ctr">
                        <a:buNone/>
                      </a:pPr>
                      <a:r>
                        <a:rPr lang="en-GB" sz="1400"/>
                        <a:t>HTTP</a:t>
                      </a:r>
                    </a:p>
                  </a:txBody>
                  <a:tcPr marL="71304" marR="71304" marT="35652" marB="35652" anchor="ctr"/>
                </a:tc>
                <a:tc>
                  <a:txBody>
                    <a:bodyPr/>
                    <a:lstStyle/>
                    <a:p>
                      <a:pPr algn="ctr">
                        <a:buNone/>
                      </a:pPr>
                      <a:r>
                        <a:rPr lang="en-GB" sz="1400"/>
                        <a:t>80</a:t>
                      </a:r>
                    </a:p>
                  </a:txBody>
                  <a:tcPr marL="71304" marR="71304" marT="35652" marB="35652" anchor="ctr"/>
                </a:tc>
                <a:tc>
                  <a:txBody>
                    <a:bodyPr/>
                    <a:lstStyle/>
                    <a:p>
                      <a:pPr algn="ctr">
                        <a:buNone/>
                      </a:pPr>
                      <a:r>
                        <a:rPr lang="en-GB" sz="1400"/>
                        <a:t>TCP</a:t>
                      </a:r>
                    </a:p>
                  </a:txBody>
                  <a:tcPr marL="71304" marR="71304" marT="35652" marB="35652" anchor="ctr"/>
                </a:tc>
                <a:tc>
                  <a:txBody>
                    <a:bodyPr/>
                    <a:lstStyle/>
                    <a:p>
                      <a:pPr algn="l">
                        <a:buNone/>
                      </a:pPr>
                      <a:r>
                        <a:rPr lang="en-GB" sz="1400"/>
                        <a:t>Used for normal web browsing and communication with websites without encryption.</a:t>
                      </a:r>
                    </a:p>
                  </a:txBody>
                  <a:tcPr marL="71304" marR="71304" marT="35652" marB="35652" anchor="ctr"/>
                </a:tc>
                <a:extLst>
                  <a:ext uri="{0D108BD9-81ED-4DB2-BD59-A6C34878D82A}">
                    <a16:rowId xmlns:a16="http://schemas.microsoft.com/office/drawing/2014/main" val="1717859122"/>
                  </a:ext>
                </a:extLst>
              </a:tr>
              <a:tr h="527653">
                <a:tc>
                  <a:txBody>
                    <a:bodyPr/>
                    <a:lstStyle/>
                    <a:p>
                      <a:pPr algn="ctr">
                        <a:buNone/>
                      </a:pPr>
                      <a:r>
                        <a:rPr lang="en-GB" sz="1400"/>
                        <a:t>HTTPS</a:t>
                      </a:r>
                    </a:p>
                  </a:txBody>
                  <a:tcPr marL="71304" marR="71304" marT="35652" marB="35652" anchor="ctr"/>
                </a:tc>
                <a:tc>
                  <a:txBody>
                    <a:bodyPr/>
                    <a:lstStyle/>
                    <a:p>
                      <a:pPr algn="ctr">
                        <a:buNone/>
                      </a:pPr>
                      <a:r>
                        <a:rPr lang="en-GB" sz="1400"/>
                        <a:t>443</a:t>
                      </a:r>
                    </a:p>
                  </a:txBody>
                  <a:tcPr marL="71304" marR="71304" marT="35652" marB="35652" anchor="ctr"/>
                </a:tc>
                <a:tc>
                  <a:txBody>
                    <a:bodyPr/>
                    <a:lstStyle/>
                    <a:p>
                      <a:pPr algn="ctr">
                        <a:buNone/>
                      </a:pPr>
                      <a:r>
                        <a:rPr lang="en-GB" sz="1400"/>
                        <a:t>TCP</a:t>
                      </a:r>
                    </a:p>
                  </a:txBody>
                  <a:tcPr marL="71304" marR="71304" marT="35652" marB="35652" anchor="ctr"/>
                </a:tc>
                <a:tc>
                  <a:txBody>
                    <a:bodyPr/>
                    <a:lstStyle/>
                    <a:p>
                      <a:pPr algn="l">
                        <a:buNone/>
                      </a:pPr>
                      <a:r>
                        <a:rPr lang="en-GB" sz="1400"/>
                        <a:t>Used for secure, encrypted web communication. Commonly used for web interfaces and secure websites.</a:t>
                      </a:r>
                    </a:p>
                  </a:txBody>
                  <a:tcPr marL="71304" marR="71304" marT="35652" marB="35652" anchor="ctr"/>
                </a:tc>
                <a:extLst>
                  <a:ext uri="{0D108BD9-81ED-4DB2-BD59-A6C34878D82A}">
                    <a16:rowId xmlns:a16="http://schemas.microsoft.com/office/drawing/2014/main" val="1304260148"/>
                  </a:ext>
                </a:extLst>
              </a:tr>
              <a:tr h="527653">
                <a:tc>
                  <a:txBody>
                    <a:bodyPr/>
                    <a:lstStyle/>
                    <a:p>
                      <a:pPr algn="ctr">
                        <a:buNone/>
                      </a:pPr>
                      <a:r>
                        <a:rPr lang="en-GB" sz="1400"/>
                        <a:t>SSH</a:t>
                      </a:r>
                    </a:p>
                  </a:txBody>
                  <a:tcPr marL="71304" marR="71304" marT="35652" marB="35652" anchor="ctr"/>
                </a:tc>
                <a:tc>
                  <a:txBody>
                    <a:bodyPr/>
                    <a:lstStyle/>
                    <a:p>
                      <a:pPr algn="ctr">
                        <a:buNone/>
                      </a:pPr>
                      <a:r>
                        <a:rPr lang="en-GB" sz="1400"/>
                        <a:t>22</a:t>
                      </a:r>
                    </a:p>
                  </a:txBody>
                  <a:tcPr marL="71304" marR="71304" marT="35652" marB="35652" anchor="ctr"/>
                </a:tc>
                <a:tc>
                  <a:txBody>
                    <a:bodyPr/>
                    <a:lstStyle/>
                    <a:p>
                      <a:pPr algn="ctr">
                        <a:buNone/>
                      </a:pPr>
                      <a:r>
                        <a:rPr lang="en-GB" sz="1400"/>
                        <a:t>TCP</a:t>
                      </a:r>
                    </a:p>
                  </a:txBody>
                  <a:tcPr marL="71304" marR="71304" marT="35652" marB="35652" anchor="ctr"/>
                </a:tc>
                <a:tc>
                  <a:txBody>
                    <a:bodyPr/>
                    <a:lstStyle/>
                    <a:p>
                      <a:pPr algn="l">
                        <a:buNone/>
                      </a:pPr>
                      <a:r>
                        <a:rPr lang="en-GB" sz="1400"/>
                        <a:t>Used for secure remote command-line access to Linux servers, gateways, and network devices.</a:t>
                      </a:r>
                    </a:p>
                  </a:txBody>
                  <a:tcPr marL="71304" marR="71304" marT="35652" marB="35652" anchor="ctr"/>
                </a:tc>
                <a:extLst>
                  <a:ext uri="{0D108BD9-81ED-4DB2-BD59-A6C34878D82A}">
                    <a16:rowId xmlns:a16="http://schemas.microsoft.com/office/drawing/2014/main" val="146152898"/>
                  </a:ext>
                </a:extLst>
              </a:tr>
              <a:tr h="527653">
                <a:tc>
                  <a:txBody>
                    <a:bodyPr/>
                    <a:lstStyle/>
                    <a:p>
                      <a:pPr algn="ctr">
                        <a:buNone/>
                      </a:pPr>
                      <a:r>
                        <a:rPr lang="en-GB" sz="1400"/>
                        <a:t>SSH Version 2</a:t>
                      </a:r>
                    </a:p>
                  </a:txBody>
                  <a:tcPr marL="71304" marR="71304" marT="35652" marB="35652" anchor="ctr"/>
                </a:tc>
                <a:tc>
                  <a:txBody>
                    <a:bodyPr/>
                    <a:lstStyle/>
                    <a:p>
                      <a:pPr algn="ctr">
                        <a:buNone/>
                      </a:pPr>
                      <a:r>
                        <a:rPr lang="en-GB" sz="1400"/>
                        <a:t>22</a:t>
                      </a:r>
                    </a:p>
                  </a:txBody>
                  <a:tcPr marL="71304" marR="71304" marT="35652" marB="35652" anchor="ctr"/>
                </a:tc>
                <a:tc>
                  <a:txBody>
                    <a:bodyPr/>
                    <a:lstStyle/>
                    <a:p>
                      <a:pPr algn="ctr">
                        <a:buNone/>
                      </a:pPr>
                      <a:r>
                        <a:rPr lang="en-GB" sz="1400"/>
                        <a:t>TCP</a:t>
                      </a:r>
                    </a:p>
                  </a:txBody>
                  <a:tcPr marL="71304" marR="71304" marT="35652" marB="35652" anchor="ctr"/>
                </a:tc>
                <a:tc>
                  <a:txBody>
                    <a:bodyPr/>
                    <a:lstStyle/>
                    <a:p>
                      <a:pPr algn="l">
                        <a:buNone/>
                      </a:pPr>
                      <a:r>
                        <a:rPr lang="en-GB" sz="1400"/>
                        <a:t>A newer and more secure version of SSH used for encrypted remote administration.</a:t>
                      </a:r>
                    </a:p>
                  </a:txBody>
                  <a:tcPr marL="71304" marR="71304" marT="35652" marB="35652" anchor="ctr"/>
                </a:tc>
                <a:extLst>
                  <a:ext uri="{0D108BD9-81ED-4DB2-BD59-A6C34878D82A}">
                    <a16:rowId xmlns:a16="http://schemas.microsoft.com/office/drawing/2014/main" val="3451797753"/>
                  </a:ext>
                </a:extLst>
              </a:tr>
              <a:tr h="527653">
                <a:tc>
                  <a:txBody>
                    <a:bodyPr/>
                    <a:lstStyle/>
                    <a:p>
                      <a:pPr algn="ctr">
                        <a:buNone/>
                      </a:pPr>
                      <a:r>
                        <a:rPr lang="en-GB" sz="1400"/>
                        <a:t>FTP</a:t>
                      </a:r>
                    </a:p>
                  </a:txBody>
                  <a:tcPr marL="71304" marR="71304" marT="35652" marB="35652" anchor="ctr"/>
                </a:tc>
                <a:tc>
                  <a:txBody>
                    <a:bodyPr/>
                    <a:lstStyle/>
                    <a:p>
                      <a:pPr algn="ctr">
                        <a:buNone/>
                      </a:pPr>
                      <a:r>
                        <a:rPr lang="en-GB" sz="1400"/>
                        <a:t>21</a:t>
                      </a:r>
                    </a:p>
                  </a:txBody>
                  <a:tcPr marL="71304" marR="71304" marT="35652" marB="35652" anchor="ctr"/>
                </a:tc>
                <a:tc>
                  <a:txBody>
                    <a:bodyPr/>
                    <a:lstStyle/>
                    <a:p>
                      <a:pPr algn="ctr">
                        <a:buNone/>
                      </a:pPr>
                      <a:r>
                        <a:rPr lang="en-GB" sz="1400"/>
                        <a:t>TCP</a:t>
                      </a:r>
                    </a:p>
                  </a:txBody>
                  <a:tcPr marL="71304" marR="71304" marT="35652" marB="35652" anchor="ctr"/>
                </a:tc>
                <a:tc>
                  <a:txBody>
                    <a:bodyPr/>
                    <a:lstStyle/>
                    <a:p>
                      <a:pPr algn="l">
                        <a:buNone/>
                      </a:pPr>
                      <a:r>
                        <a:rPr lang="en-GB" sz="1400"/>
                        <a:t>Used to transfer files between computers or servers over a network.</a:t>
                      </a:r>
                    </a:p>
                  </a:txBody>
                  <a:tcPr marL="71304" marR="71304" marT="35652" marB="35652" anchor="ctr"/>
                </a:tc>
                <a:extLst>
                  <a:ext uri="{0D108BD9-81ED-4DB2-BD59-A6C34878D82A}">
                    <a16:rowId xmlns:a16="http://schemas.microsoft.com/office/drawing/2014/main" val="3089850190"/>
                  </a:ext>
                </a:extLst>
              </a:tr>
              <a:tr h="741566">
                <a:tc>
                  <a:txBody>
                    <a:bodyPr/>
                    <a:lstStyle/>
                    <a:p>
                      <a:pPr algn="ctr">
                        <a:buNone/>
                      </a:pPr>
                      <a:r>
                        <a:rPr lang="en-GB" sz="1400"/>
                        <a:t>Any</a:t>
                      </a:r>
                    </a:p>
                  </a:txBody>
                  <a:tcPr marL="71304" marR="71304" marT="35652" marB="35652" anchor="ctr"/>
                </a:tc>
                <a:tc>
                  <a:txBody>
                    <a:bodyPr/>
                    <a:lstStyle/>
                    <a:p>
                      <a:pPr algn="ctr">
                        <a:buNone/>
                      </a:pPr>
                      <a:r>
                        <a:rPr lang="en-GB" sz="1400"/>
                        <a:t>All</a:t>
                      </a:r>
                    </a:p>
                  </a:txBody>
                  <a:tcPr marL="71304" marR="71304" marT="35652" marB="35652" anchor="ctr"/>
                </a:tc>
                <a:tc>
                  <a:txBody>
                    <a:bodyPr/>
                    <a:lstStyle/>
                    <a:p>
                      <a:pPr algn="ctr">
                        <a:buNone/>
                      </a:pPr>
                      <a:r>
                        <a:rPr lang="en-GB" sz="1400"/>
                        <a:t>All</a:t>
                      </a:r>
                    </a:p>
                  </a:txBody>
                  <a:tcPr marL="71304" marR="71304" marT="35652" marB="35652" anchor="ctr"/>
                </a:tc>
                <a:tc>
                  <a:txBody>
                    <a:bodyPr/>
                    <a:lstStyle/>
                    <a:p>
                      <a:pPr algn="l">
                        <a:buNone/>
                      </a:pPr>
                      <a:r>
                        <a:rPr lang="en-GB" sz="1400"/>
                        <a:t>Matches any network service or application. Usually used carefully because it allows or blocks a very broad range of traffic.</a:t>
                      </a:r>
                    </a:p>
                  </a:txBody>
                  <a:tcPr marL="71304" marR="71304" marT="35652" marB="35652" anchor="ctr"/>
                </a:tc>
                <a:extLst>
                  <a:ext uri="{0D108BD9-81ED-4DB2-BD59-A6C34878D82A}">
                    <a16:rowId xmlns:a16="http://schemas.microsoft.com/office/drawing/2014/main" val="2078524523"/>
                  </a:ext>
                </a:extLst>
              </a:tr>
            </a:tbl>
          </a:graphicData>
        </a:graphic>
      </p:graphicFrame>
    </p:spTree>
    <p:extLst>
      <p:ext uri="{BB962C8B-B14F-4D97-AF65-F5344CB8AC3E}">
        <p14:creationId xmlns:p14="http://schemas.microsoft.com/office/powerpoint/2010/main" val="37520488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3F9CDA-79C8-463E-7381-AF272683583C}"/>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Security Policy and Rules Setup</a:t>
            </a:r>
          </a:p>
        </p:txBody>
      </p:sp>
      <p:pic>
        <p:nvPicPr>
          <p:cNvPr id="4" name="Content Placeholder 3">
            <a:extLst>
              <a:ext uri="{FF2B5EF4-FFF2-40B4-BE49-F238E27FC236}">
                <a16:creationId xmlns:a16="http://schemas.microsoft.com/office/drawing/2014/main" id="{7A171D33-8947-D179-20AF-91CE1E5DFCC2}"/>
              </a:ext>
            </a:extLst>
          </p:cNvPr>
          <p:cNvPicPr>
            <a:picLocks noChangeAspect="1"/>
          </p:cNvPicPr>
          <p:nvPr/>
        </p:nvPicPr>
        <p:blipFill>
          <a:blip r:embed="rId2"/>
          <a:stretch>
            <a:fillRect/>
          </a:stretch>
        </p:blipFill>
        <p:spPr>
          <a:xfrm>
            <a:off x="2172608" y="1675227"/>
            <a:ext cx="7846783" cy="4394199"/>
          </a:xfrm>
          <a:prstGeom prst="rect">
            <a:avLst/>
          </a:prstGeom>
        </p:spPr>
      </p:pic>
    </p:spTree>
    <p:extLst>
      <p:ext uri="{BB962C8B-B14F-4D97-AF65-F5344CB8AC3E}">
        <p14:creationId xmlns:p14="http://schemas.microsoft.com/office/powerpoint/2010/main" val="5054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2B7EAA-F49E-7C7B-A376-BF661DDFAA5E}"/>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Install Policy</a:t>
            </a:r>
          </a:p>
        </p:txBody>
      </p:sp>
      <p:pic>
        <p:nvPicPr>
          <p:cNvPr id="4" name="Content Placeholder 3">
            <a:extLst>
              <a:ext uri="{FF2B5EF4-FFF2-40B4-BE49-F238E27FC236}">
                <a16:creationId xmlns:a16="http://schemas.microsoft.com/office/drawing/2014/main" id="{DEC94480-7CCC-C239-DF7B-D3A64F96CF0B}"/>
              </a:ext>
            </a:extLst>
          </p:cNvPr>
          <p:cNvPicPr>
            <a:picLocks noChangeAspect="1"/>
          </p:cNvPicPr>
          <p:nvPr/>
        </p:nvPicPr>
        <p:blipFill>
          <a:blip r:embed="rId2"/>
          <a:stretch>
            <a:fillRect/>
          </a:stretch>
        </p:blipFill>
        <p:spPr>
          <a:xfrm>
            <a:off x="2190045" y="1675227"/>
            <a:ext cx="7811910" cy="4394199"/>
          </a:xfrm>
          <a:prstGeom prst="rect">
            <a:avLst/>
          </a:prstGeom>
        </p:spPr>
      </p:pic>
    </p:spTree>
    <p:extLst>
      <p:ext uri="{BB962C8B-B14F-4D97-AF65-F5344CB8AC3E}">
        <p14:creationId xmlns:p14="http://schemas.microsoft.com/office/powerpoint/2010/main" val="8150304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8069E1-C316-89C0-2959-837C117282A1}"/>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Monitoring Logs</a:t>
            </a:r>
          </a:p>
        </p:txBody>
      </p:sp>
      <p:pic>
        <p:nvPicPr>
          <p:cNvPr id="4" name="Content Placeholder 3">
            <a:extLst>
              <a:ext uri="{FF2B5EF4-FFF2-40B4-BE49-F238E27FC236}">
                <a16:creationId xmlns:a16="http://schemas.microsoft.com/office/drawing/2014/main" id="{CC69ED9C-CC5E-5CC2-795A-80E7B111E37D}"/>
              </a:ext>
            </a:extLst>
          </p:cNvPr>
          <p:cNvPicPr>
            <a:picLocks noChangeAspect="1"/>
          </p:cNvPicPr>
          <p:nvPr/>
        </p:nvPicPr>
        <p:blipFill>
          <a:blip r:embed="rId2"/>
          <a:stretch>
            <a:fillRect/>
          </a:stretch>
        </p:blipFill>
        <p:spPr>
          <a:xfrm>
            <a:off x="2190045" y="1675227"/>
            <a:ext cx="7811910" cy="4394199"/>
          </a:xfrm>
          <a:prstGeom prst="rect">
            <a:avLst/>
          </a:prstGeom>
        </p:spPr>
      </p:pic>
    </p:spTree>
    <p:extLst>
      <p:ext uri="{BB962C8B-B14F-4D97-AF65-F5344CB8AC3E}">
        <p14:creationId xmlns:p14="http://schemas.microsoft.com/office/powerpoint/2010/main" val="42578717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7BFD152-C82E-7EAF-93AF-155E4FBE4ABA}"/>
              </a:ext>
            </a:extLst>
          </p:cNvPr>
          <p:cNvSpPr>
            <a:spLocks noGrp="1"/>
          </p:cNvSpPr>
          <p:nvPr>
            <p:ph type="title"/>
          </p:nvPr>
        </p:nvSpPr>
        <p:spPr>
          <a:xfrm>
            <a:off x="371094" y="1161288"/>
            <a:ext cx="3438144" cy="1239012"/>
          </a:xfrm>
        </p:spPr>
        <p:txBody>
          <a:bodyPr vert="horz" lIns="91440" tIns="45720" rIns="91440" bIns="45720" rtlCol="0" anchor="ctr">
            <a:normAutofit/>
          </a:bodyPr>
          <a:lstStyle/>
          <a:p>
            <a:r>
              <a:rPr lang="en-US" sz="2800" kern="1200">
                <a:solidFill>
                  <a:schemeClr val="tx1"/>
                </a:solidFill>
                <a:latin typeface="+mj-lt"/>
                <a:ea typeface="+mj-ea"/>
                <a:cs typeface="+mj-cs"/>
              </a:rPr>
              <a:t>Demonstration</a:t>
            </a:r>
          </a:p>
        </p:txBody>
      </p:sp>
      <p:sp>
        <p:nvSpPr>
          <p:cNvPr id="16" name="Rectangle 15">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AA9D987B-3A52-AA6B-666A-FC6E1CB0A15C}"/>
              </a:ext>
            </a:extLst>
          </p:cNvPr>
          <p:cNvSpPr txBox="1"/>
          <p:nvPr/>
        </p:nvSpPr>
        <p:spPr>
          <a:xfrm>
            <a:off x="371094" y="2718054"/>
            <a:ext cx="3438906" cy="320725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700">
                <a:hlinkClick r:id="rId3"/>
              </a:rPr>
              <a:t>Recording 2026-08-01 192951.mp4</a:t>
            </a:r>
            <a:endParaRPr lang="en-US" sz="1700"/>
          </a:p>
          <a:p>
            <a:pPr indent="-228600">
              <a:lnSpc>
                <a:spcPct val="90000"/>
              </a:lnSpc>
              <a:spcAft>
                <a:spcPts val="600"/>
              </a:spcAft>
              <a:buFont typeface="Arial" panose="020B0604020202020204" pitchFamily="34" charset="0"/>
              <a:buChar char="•"/>
            </a:pPr>
            <a:endParaRPr lang="en-US" sz="1700"/>
          </a:p>
        </p:txBody>
      </p:sp>
      <p:pic>
        <p:nvPicPr>
          <p:cNvPr id="4" name="Online Media 3" title="Recording 2026-08-01 192951.mp4">
            <a:hlinkClick r:id="" action="ppaction://noaction"/>
            <a:extLst>
              <a:ext uri="{FF2B5EF4-FFF2-40B4-BE49-F238E27FC236}">
                <a16:creationId xmlns:a16="http://schemas.microsoft.com/office/drawing/2014/main" id="{897D09F9-E93B-1F23-9749-D402AFB8C18B}"/>
              </a:ext>
            </a:extLst>
          </p:cNvPr>
          <p:cNvPicPr>
            <a:picLocks noGrp="1" noRot="1" noChangeAspect="1"/>
          </p:cNvPicPr>
          <p:nvPr>
            <p:ph idx="1"/>
            <a:videoFile r:link="rId1"/>
          </p:nvPr>
        </p:nvPicPr>
        <p:blipFill>
          <a:blip r:embed="rId4"/>
          <a:stretch>
            <a:fillRect/>
          </a:stretch>
        </p:blipFill>
        <p:spPr>
          <a:xfrm>
            <a:off x="4901184" y="1532477"/>
            <a:ext cx="6922008" cy="3893629"/>
          </a:xfrm>
          <a:prstGeom prst="rect">
            <a:avLst/>
          </a:prstGeom>
        </p:spPr>
      </p:pic>
    </p:spTree>
    <p:extLst>
      <p:ext uri="{BB962C8B-B14F-4D97-AF65-F5344CB8AC3E}">
        <p14:creationId xmlns:p14="http://schemas.microsoft.com/office/powerpoint/2010/main" val="15051490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9B73BC-D304-19E8-AF22-EDB7B773007B}"/>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Task 3</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6612832-0D62-750E-BC13-DC4E2A3CE79E}"/>
              </a:ext>
            </a:extLst>
          </p:cNvPr>
          <p:cNvSpPr>
            <a:spLocks noGrp="1"/>
          </p:cNvSpPr>
          <p:nvPr>
            <p:ph idx="1"/>
          </p:nvPr>
        </p:nvSpPr>
        <p:spPr>
          <a:xfrm>
            <a:off x="1155548" y="2217343"/>
            <a:ext cx="9880893" cy="3959619"/>
          </a:xfrm>
        </p:spPr>
        <p:txBody>
          <a:bodyPr vert="horz" lIns="91440" tIns="45720" rIns="91440" bIns="45720" rtlCol="0">
            <a:normAutofit/>
          </a:bodyPr>
          <a:lstStyle/>
          <a:p>
            <a:pPr marL="0" indent="0">
              <a:buNone/>
            </a:pPr>
            <a:r>
              <a:rPr lang="en-GB" sz="2400"/>
              <a:t>Enhance the security of your enterprise network by implementingany additional security features that align with recognized industrystandards. You are encouraged to consult the official Check Pointguidelines to identify and apply any advanced securityfunctionalities that further strengthen your network infrastructure.</a:t>
            </a:r>
            <a:endParaRPr lang="en-US" sz="2400"/>
          </a:p>
          <a:p>
            <a:endParaRPr lang="en-GB" sz="2400"/>
          </a:p>
        </p:txBody>
      </p:sp>
    </p:spTree>
    <p:extLst>
      <p:ext uri="{BB962C8B-B14F-4D97-AF65-F5344CB8AC3E}">
        <p14:creationId xmlns:p14="http://schemas.microsoft.com/office/powerpoint/2010/main" val="5782568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FD152-C82E-7EAF-93AF-155E4FBE4ABA}"/>
              </a:ext>
            </a:extLst>
          </p:cNvPr>
          <p:cNvSpPr>
            <a:spLocks noGrp="1"/>
          </p:cNvSpPr>
          <p:nvPr>
            <p:ph type="title"/>
          </p:nvPr>
        </p:nvSpPr>
        <p:spPr>
          <a:xfrm>
            <a:off x="838200" y="365125"/>
            <a:ext cx="9531752" cy="766120"/>
          </a:xfrm>
        </p:spPr>
        <p:txBody>
          <a:bodyPr/>
          <a:lstStyle/>
          <a:p>
            <a:r>
              <a:rPr lang="en-GB">
                <a:ea typeface="+mj-lt"/>
                <a:cs typeface="+mj-lt"/>
              </a:rPr>
              <a:t>Secured Enterprise Network</a:t>
            </a:r>
            <a:endParaRPr lang="en-US"/>
          </a:p>
        </p:txBody>
      </p:sp>
      <p:pic>
        <p:nvPicPr>
          <p:cNvPr id="4" name="Content Placeholder 3">
            <a:extLst>
              <a:ext uri="{FF2B5EF4-FFF2-40B4-BE49-F238E27FC236}">
                <a16:creationId xmlns:a16="http://schemas.microsoft.com/office/drawing/2014/main" id="{35A19B07-A61B-7B0B-92AC-8117C0F4F2F9}"/>
              </a:ext>
            </a:extLst>
          </p:cNvPr>
          <p:cNvPicPr>
            <a:picLocks noGrp="1" noChangeAspect="1"/>
          </p:cNvPicPr>
          <p:nvPr>
            <p:ph idx="1"/>
          </p:nvPr>
        </p:nvPicPr>
        <p:blipFill>
          <a:blip r:embed="rId2"/>
          <a:stretch>
            <a:fillRect/>
          </a:stretch>
        </p:blipFill>
        <p:spPr>
          <a:xfrm>
            <a:off x="4998825" y="1365161"/>
            <a:ext cx="6352510" cy="4915381"/>
          </a:xfrm>
          <a:prstGeom prst="rect">
            <a:avLst/>
          </a:prstGeom>
        </p:spPr>
      </p:pic>
      <p:sp>
        <p:nvSpPr>
          <p:cNvPr id="5" name="TextBox 4">
            <a:extLst>
              <a:ext uri="{FF2B5EF4-FFF2-40B4-BE49-F238E27FC236}">
                <a16:creationId xmlns:a16="http://schemas.microsoft.com/office/drawing/2014/main" id="{C85F820F-3821-16D8-3F63-290C5945442E}"/>
              </a:ext>
            </a:extLst>
          </p:cNvPr>
          <p:cNvSpPr txBox="1"/>
          <p:nvPr/>
        </p:nvSpPr>
        <p:spPr>
          <a:xfrm>
            <a:off x="498928" y="1578428"/>
            <a:ext cx="4200072" cy="44935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100"/>
              <a:t>This topology represents a </a:t>
            </a:r>
            <a:r>
              <a:rPr lang="en-US" sz="1100" b="1"/>
              <a:t>secured enterprise network</a:t>
            </a:r>
            <a:r>
              <a:rPr lang="en-US" sz="1100"/>
              <a:t> where the </a:t>
            </a:r>
            <a:r>
              <a:rPr lang="en-US" sz="1100" b="1"/>
              <a:t>A-GW Check Point firewall</a:t>
            </a:r>
            <a:r>
              <a:rPr lang="en-US" sz="1100"/>
              <a:t> sits between the Internet and the internal networks. It controls traffic, blocks unauthorized connections, and protects the organization using firewall rules, IPS, antivirus, and application control.</a:t>
            </a:r>
          </a:p>
          <a:p>
            <a:pPr algn="just"/>
            <a:endParaRPr lang="en-US" sz="1100" dirty="0"/>
          </a:p>
          <a:p>
            <a:pPr algn="just"/>
            <a:r>
              <a:rPr lang="en-US" sz="1100"/>
              <a:t>The </a:t>
            </a:r>
            <a:r>
              <a:rPr lang="en-US" sz="1100" b="1"/>
              <a:t>10.1.1.0/24 network</a:t>
            </a:r>
            <a:r>
              <a:rPr lang="en-US" sz="1100"/>
              <a:t> is used for security management. A-GUI and A-SMS should only be accessible by authorized administrators, preferably using strong passwords and MFA. The </a:t>
            </a:r>
            <a:r>
              <a:rPr lang="en-US" sz="1100" b="1"/>
              <a:t>192.168.1.0/24 network</a:t>
            </a:r>
            <a:r>
              <a:rPr lang="en-US" sz="1100"/>
              <a:t> contains the main domain controller and Swansea client, while the </a:t>
            </a:r>
            <a:r>
              <a:rPr lang="en-US" sz="1100" b="1"/>
              <a:t>192.168.2.0/24 network</a:t>
            </a:r>
            <a:r>
              <a:rPr lang="en-US" sz="1100"/>
              <a:t> contains the child domain controller and its client.</a:t>
            </a:r>
          </a:p>
          <a:p>
            <a:pPr algn="just"/>
            <a:endParaRPr lang="en-US" sz="1100" dirty="0"/>
          </a:p>
          <a:p>
            <a:pPr algn="just"/>
            <a:r>
              <a:rPr lang="en-US" sz="1100"/>
              <a:t>Additional security includes </a:t>
            </a:r>
            <a:r>
              <a:rPr lang="en-US" sz="1100" b="1"/>
              <a:t>network segmentation</a:t>
            </a:r>
            <a:r>
              <a:rPr lang="en-US" sz="1100"/>
              <a:t>, endpoint protection on Windows systems, restricted access between networks, regular updates, secure DNS/DHCP services, and centralized logging. Firewall and Windows logs can be sent to a </a:t>
            </a:r>
            <a:r>
              <a:rPr lang="en-US" sz="1100" b="1"/>
              <a:t>SIEM</a:t>
            </a:r>
            <a:r>
              <a:rPr lang="en-US" sz="1100"/>
              <a:t> so suspicious activity can be detected and investigated.</a:t>
            </a:r>
          </a:p>
          <a:p>
            <a:pPr algn="just"/>
            <a:r>
              <a:rPr lang="en-US" sz="1100"/>
              <a:t>In simple terms, the design follows:</a:t>
            </a:r>
          </a:p>
          <a:p>
            <a:pPr algn="just"/>
            <a:endParaRPr lang="en-US" sz="1100" dirty="0"/>
          </a:p>
          <a:p>
            <a:pPr algn="just"/>
            <a:r>
              <a:rPr lang="en-US" sz="1100" b="1"/>
              <a:t>Internet → Check Point Firewall → Segmented Internal Networks → Protected Servers and Clients</a:t>
            </a:r>
          </a:p>
          <a:p>
            <a:pPr algn="just"/>
            <a:endParaRPr lang="en-US" sz="1100" b="1" dirty="0"/>
          </a:p>
          <a:p>
            <a:pPr algn="just"/>
            <a:r>
              <a:rPr lang="en-US" sz="1100"/>
              <a:t>This provides better </a:t>
            </a:r>
            <a:r>
              <a:rPr lang="en-US" sz="1100" b="1"/>
              <a:t>access control, monitoring, malware protection, and isolation of important systems</a:t>
            </a:r>
            <a:r>
              <a:rPr lang="en-US" sz="1100"/>
              <a:t>.</a:t>
            </a:r>
          </a:p>
          <a:p>
            <a:pPr algn="just"/>
            <a:endParaRPr lang="en-GB" sz="1100"/>
          </a:p>
        </p:txBody>
      </p:sp>
    </p:spTree>
    <p:extLst>
      <p:ext uri="{BB962C8B-B14F-4D97-AF65-F5344CB8AC3E}">
        <p14:creationId xmlns:p14="http://schemas.microsoft.com/office/powerpoint/2010/main" val="13935421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3CDFF7-2D12-4FD8-3890-4972633BB223}"/>
              </a:ext>
            </a:extLst>
          </p:cNvPr>
          <p:cNvSpPr>
            <a:spLocks noGrp="1"/>
          </p:cNvSpPr>
          <p:nvPr>
            <p:ph type="title"/>
          </p:nvPr>
        </p:nvSpPr>
        <p:spPr>
          <a:xfrm>
            <a:off x="6590662" y="4267832"/>
            <a:ext cx="4805996" cy="1297115"/>
          </a:xfrm>
        </p:spPr>
        <p:txBody>
          <a:bodyPr vert="horz" lIns="91440" tIns="45720" rIns="91440" bIns="45720" rtlCol="0" anchor="t">
            <a:normAutofit/>
          </a:bodyPr>
          <a:lstStyle/>
          <a:p>
            <a:r>
              <a:rPr lang="en-US" sz="4000" kern="1200">
                <a:solidFill>
                  <a:schemeClr val="tx2"/>
                </a:solidFill>
                <a:latin typeface="+mj-lt"/>
                <a:ea typeface="+mj-ea"/>
                <a:cs typeface="+mj-cs"/>
              </a:rPr>
              <a:t>Thank You 😊</a:t>
            </a:r>
          </a:p>
        </p:txBody>
      </p:sp>
      <p:pic>
        <p:nvPicPr>
          <p:cNvPr id="6" name="Graphic 5" descr="Smiling Face with No Fill">
            <a:extLst>
              <a:ext uri="{FF2B5EF4-FFF2-40B4-BE49-F238E27FC236}">
                <a16:creationId xmlns:a16="http://schemas.microsoft.com/office/drawing/2014/main" id="{015C6758-7CF6-59EB-084C-594C409AA3F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3" name="Group 12">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4" name="Freeform: Shape 13">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815074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665</Words>
  <Application>Microsoft Office PowerPoint</Application>
  <PresentationFormat>Widescreen</PresentationFormat>
  <Paragraphs>110</Paragraphs>
  <Slides>19</Slides>
  <Notes>0</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Aptos</vt:lpstr>
      <vt:lpstr>Aptos Display</vt:lpstr>
      <vt:lpstr>Arial</vt:lpstr>
      <vt:lpstr>Calibri</vt:lpstr>
      <vt:lpstr>Source Sans Pro</vt:lpstr>
      <vt:lpstr>office theme</vt:lpstr>
      <vt:lpstr>Enterprise Network Security</vt:lpstr>
      <vt:lpstr>Task 1</vt:lpstr>
      <vt:lpstr>Login to Smart Consol</vt:lpstr>
      <vt:lpstr>Dashboard</vt:lpstr>
      <vt:lpstr>Licence Attached and Has Contracts</vt:lpstr>
      <vt:lpstr>Demonstration </vt:lpstr>
      <vt:lpstr>Task 2</vt:lpstr>
      <vt:lpstr>Network</vt:lpstr>
      <vt:lpstr>Host</vt:lpstr>
      <vt:lpstr>Publish the changes</vt:lpstr>
      <vt:lpstr>Firewall Access Control Policy</vt:lpstr>
      <vt:lpstr>Services Used in the Firewall Rules</vt:lpstr>
      <vt:lpstr>Security Policy and Rules Setup</vt:lpstr>
      <vt:lpstr>Install Policy</vt:lpstr>
      <vt:lpstr>Monitoring Logs</vt:lpstr>
      <vt:lpstr>Demonstration</vt:lpstr>
      <vt:lpstr>Task 3</vt:lpstr>
      <vt:lpstr>Secured Enterprise Network</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Om Nayak</dc:creator>
  <cp:lastModifiedBy>Omkumar Bhaveshbhai Nayak (2525082)</cp:lastModifiedBy>
  <cp:revision>210</cp:revision>
  <dcterms:created xsi:type="dcterms:W3CDTF">2013-07-15T20:26:40Z</dcterms:created>
  <dcterms:modified xsi:type="dcterms:W3CDTF">2026-08-12T10:16:02Z</dcterms:modified>
</cp:coreProperties>
</file>