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3" r:id="rId1"/>
  </p:sldMasterIdLst>
  <p:notesMasterIdLst>
    <p:notesMasterId r:id="rId27"/>
  </p:notesMasterIdLst>
  <p:sldIdLst>
    <p:sldId id="256" r:id="rId2"/>
    <p:sldId id="268" r:id="rId3"/>
    <p:sldId id="258" r:id="rId4"/>
    <p:sldId id="259" r:id="rId5"/>
    <p:sldId id="282" r:id="rId6"/>
    <p:sldId id="283" r:id="rId7"/>
    <p:sldId id="284" r:id="rId8"/>
    <p:sldId id="261" r:id="rId9"/>
    <p:sldId id="281" r:id="rId10"/>
    <p:sldId id="263" r:id="rId11"/>
    <p:sldId id="266" r:id="rId12"/>
    <p:sldId id="260" r:id="rId13"/>
    <p:sldId id="262" r:id="rId14"/>
    <p:sldId id="264" r:id="rId15"/>
    <p:sldId id="285" r:id="rId16"/>
    <p:sldId id="269" r:id="rId17"/>
    <p:sldId id="278" r:id="rId18"/>
    <p:sldId id="272" r:id="rId19"/>
    <p:sldId id="274" r:id="rId20"/>
    <p:sldId id="273" r:id="rId21"/>
    <p:sldId id="276" r:id="rId22"/>
    <p:sldId id="277" r:id="rId23"/>
    <p:sldId id="279" r:id="rId24"/>
    <p:sldId id="280" r:id="rId25"/>
    <p:sldId id="265" r:id="rId26"/>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0689" autoAdjust="0"/>
  </p:normalViewPr>
  <p:slideViewPr>
    <p:cSldViewPr>
      <p:cViewPr varScale="1">
        <p:scale>
          <a:sx n="92" d="100"/>
          <a:sy n="92" d="100"/>
        </p:scale>
        <p:origin x="2154"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Clapham" userId="017a1a467d8e6000" providerId="LiveId" clId="{10D2DB6C-B7BF-457D-9CAB-27EE2AF6EF8D}"/>
    <pc:docChg chg="modSld">
      <pc:chgData name="Jessica Clapham" userId="017a1a467d8e6000" providerId="LiveId" clId="{10D2DB6C-B7BF-457D-9CAB-27EE2AF6EF8D}" dt="2020-05-06T11:52:24.193" v="3" actId="13926"/>
      <pc:docMkLst>
        <pc:docMk/>
      </pc:docMkLst>
      <pc:sldChg chg="modSp mod">
        <pc:chgData name="Jessica Clapham" userId="017a1a467d8e6000" providerId="LiveId" clId="{10D2DB6C-B7BF-457D-9CAB-27EE2AF6EF8D}" dt="2020-05-06T11:52:24.193" v="3" actId="13926"/>
        <pc:sldMkLst>
          <pc:docMk/>
          <pc:sldMk cId="0" sldId="265"/>
        </pc:sldMkLst>
        <pc:spChg chg="mod">
          <ac:chgData name="Jessica Clapham" userId="017a1a467d8e6000" providerId="LiveId" clId="{10D2DB6C-B7BF-457D-9CAB-27EE2AF6EF8D}" dt="2020-05-06T11:52:24.193" v="3" actId="13926"/>
          <ac:spMkLst>
            <pc:docMk/>
            <pc:sldMk cId="0" sldId="265"/>
            <ac:spMk id="2"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4046" tIns="47023" rIns="94046" bIns="47023"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4046" tIns="47023" rIns="94046" bIns="47023" rtlCol="0"/>
          <a:lstStyle>
            <a:lvl1pPr algn="r">
              <a:defRPr sz="1200"/>
            </a:lvl1pPr>
          </a:lstStyle>
          <a:p>
            <a:fld id="{83A60418-4B46-4AEB-BB9E-E7E6729CE835}" type="datetimeFigureOut">
              <a:rPr lang="en-US" smtClean="0"/>
              <a:t>5/6/2020</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4046" tIns="47023" rIns="94046" bIns="47023"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4046" tIns="47023" rIns="94046" bIns="47023"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4046" tIns="47023" rIns="94046" bIns="47023"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4046" tIns="47023" rIns="94046" bIns="47023" rtlCol="0" anchor="b"/>
          <a:lstStyle>
            <a:lvl1pPr algn="r">
              <a:defRPr sz="1200"/>
            </a:lvl1pPr>
          </a:lstStyle>
          <a:p>
            <a:fld id="{51E0B884-E0C7-404B-A4D8-9F53E7B3FCD4}" type="slidenum">
              <a:rPr lang="en-GB" smtClean="0"/>
              <a:t>‹#›</a:t>
            </a:fld>
            <a:endParaRPr lang="en-GB"/>
          </a:p>
        </p:txBody>
      </p:sp>
    </p:spTree>
    <p:extLst>
      <p:ext uri="{BB962C8B-B14F-4D97-AF65-F5344CB8AC3E}">
        <p14:creationId xmlns:p14="http://schemas.microsoft.com/office/powerpoint/2010/main" val="6666055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51E0B884-E0C7-404B-A4D8-9F53E7B3FCD4}" type="slidenum">
              <a:rPr lang="en-GB" smtClean="0"/>
              <a:t>2</a:t>
            </a:fld>
            <a:endParaRPr lang="en-GB"/>
          </a:p>
        </p:txBody>
      </p:sp>
    </p:spTree>
    <p:extLst>
      <p:ext uri="{BB962C8B-B14F-4D97-AF65-F5344CB8AC3E}">
        <p14:creationId xmlns:p14="http://schemas.microsoft.com/office/powerpoint/2010/main" val="5757662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2"/>
          <p:cNvSpPr>
            <a:spLocks noGrp="1" noRot="1" noChangeAspect="1" noTextEdit="1"/>
          </p:cNvSpPr>
          <p:nvPr>
            <p:ph type="sldImg"/>
          </p:nvPr>
        </p:nvSpPr>
        <p:spPr bwMode="auto">
          <a:noFill/>
          <a:ln>
            <a:solidFill>
              <a:srgbClr val="000000"/>
            </a:solidFill>
            <a:miter lim="800000"/>
            <a:headEnd/>
            <a:tailEnd/>
          </a:ln>
        </p:spPr>
      </p:sp>
      <p:sp>
        <p:nvSpPr>
          <p:cNvPr id="23554" name="Rectangle 3"/>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GB"/>
          </a:p>
        </p:txBody>
      </p:sp>
    </p:spTree>
    <p:extLst>
      <p:ext uri="{BB962C8B-B14F-4D97-AF65-F5344CB8AC3E}">
        <p14:creationId xmlns:p14="http://schemas.microsoft.com/office/powerpoint/2010/main" val="31594557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p:cNvSpPr>
            <a:spLocks noGrp="1" noRot="1" noChangeAspect="1" noTextEdit="1"/>
          </p:cNvSpPr>
          <p:nvPr>
            <p:ph type="sldImg"/>
          </p:nvPr>
        </p:nvSpPr>
        <p:spPr bwMode="auto">
          <a:noFill/>
          <a:ln>
            <a:solidFill>
              <a:srgbClr val="000000"/>
            </a:solidFill>
            <a:miter lim="800000"/>
            <a:headEnd/>
            <a:tailEnd/>
          </a:ln>
        </p:spPr>
      </p:sp>
      <p:sp>
        <p:nvSpPr>
          <p:cNvPr id="25602" name="Rectangle 3"/>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GB"/>
          </a:p>
        </p:txBody>
      </p:sp>
    </p:spTree>
    <p:extLst>
      <p:ext uri="{BB962C8B-B14F-4D97-AF65-F5344CB8AC3E}">
        <p14:creationId xmlns:p14="http://schemas.microsoft.com/office/powerpoint/2010/main" val="39877994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51E0B884-E0C7-404B-A4D8-9F53E7B3FCD4}" type="slidenum">
              <a:rPr lang="en-GB" smtClean="0"/>
              <a:t>12</a:t>
            </a:fld>
            <a:endParaRPr lang="en-GB"/>
          </a:p>
        </p:txBody>
      </p:sp>
    </p:spTree>
    <p:extLst>
      <p:ext uri="{BB962C8B-B14F-4D97-AF65-F5344CB8AC3E}">
        <p14:creationId xmlns:p14="http://schemas.microsoft.com/office/powerpoint/2010/main" val="1169132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Coding is an iterative process</a:t>
            </a:r>
          </a:p>
          <a:p>
            <a:pPr>
              <a:buNone/>
            </a:pPr>
            <a:endParaRPr lang="en-GB" dirty="0"/>
          </a:p>
          <a:p>
            <a:r>
              <a:rPr lang="en-GB" dirty="0"/>
              <a:t>At some stage, interpretation must occur, you must make statements about conclusions you can draw from the last phase of coding</a:t>
            </a:r>
          </a:p>
          <a:p>
            <a:pPr>
              <a:buNone/>
            </a:pPr>
            <a:endParaRPr lang="en-GB" dirty="0"/>
          </a:p>
          <a:p>
            <a:r>
              <a:rPr lang="en-GB" dirty="0"/>
              <a:t>Interpretations must be verified and justified, either through quotation or using quantitative data </a:t>
            </a:r>
          </a:p>
          <a:p>
            <a:endParaRPr lang="en-GB" dirty="0"/>
          </a:p>
          <a:p>
            <a:r>
              <a:rPr lang="en-GB" dirty="0"/>
              <a:t>As you proceed through data collection you will move back and forward between the</a:t>
            </a:r>
            <a:r>
              <a:rPr lang="en-GB" baseline="0" dirty="0"/>
              <a:t> data itself, extracts that you have coded, themes emerging and the analysis you are producing (from Robson)</a:t>
            </a:r>
            <a:endParaRPr lang="en-GB" dirty="0"/>
          </a:p>
          <a:p>
            <a:endParaRPr lang="en-GB" dirty="0"/>
          </a:p>
        </p:txBody>
      </p:sp>
      <p:sp>
        <p:nvSpPr>
          <p:cNvPr id="4" name="Slide Number Placeholder 3"/>
          <p:cNvSpPr>
            <a:spLocks noGrp="1"/>
          </p:cNvSpPr>
          <p:nvPr>
            <p:ph type="sldNum" sz="quarter" idx="10"/>
          </p:nvPr>
        </p:nvSpPr>
        <p:spPr/>
        <p:txBody>
          <a:bodyPr/>
          <a:lstStyle/>
          <a:p>
            <a:fld id="{51E0B884-E0C7-404B-A4D8-9F53E7B3FCD4}" type="slidenum">
              <a:rPr lang="en-GB" smtClean="0"/>
              <a:t>13</a:t>
            </a:fld>
            <a:endParaRPr lang="en-GB"/>
          </a:p>
        </p:txBody>
      </p:sp>
    </p:spTree>
    <p:extLst>
      <p:ext uri="{BB962C8B-B14F-4D97-AF65-F5344CB8AC3E}">
        <p14:creationId xmlns:p14="http://schemas.microsoft.com/office/powerpoint/2010/main" val="39341844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Thematic</a:t>
            </a:r>
            <a:r>
              <a:rPr lang="en-GB" baseline="0" dirty="0"/>
              <a:t> coding analysis can be used inductively – codes &amp; themes </a:t>
            </a:r>
            <a:r>
              <a:rPr lang="en-GB" b="1" baseline="0" dirty="0"/>
              <a:t>emerge</a:t>
            </a:r>
            <a:r>
              <a:rPr lang="en-GB" baseline="0" dirty="0"/>
              <a:t> purely from your interaction with the data (like grounded theory approach)</a:t>
            </a:r>
          </a:p>
          <a:p>
            <a:endParaRPr lang="en-GB" baseline="0" dirty="0"/>
          </a:p>
          <a:p>
            <a:r>
              <a:rPr lang="en-GB" baseline="0" dirty="0"/>
              <a:t>Or you can start with </a:t>
            </a:r>
            <a:r>
              <a:rPr lang="en-GB" b="1" baseline="0" dirty="0"/>
              <a:t>predetermined</a:t>
            </a:r>
            <a:r>
              <a:rPr lang="en-GB" baseline="0" dirty="0"/>
              <a:t> codes and themes, could be from your reading of the research literature, or your research questions.</a:t>
            </a:r>
          </a:p>
          <a:p>
            <a:r>
              <a:rPr lang="en-GB" baseline="0" dirty="0"/>
              <a:t>Predetermined could bias you toward some aspects of the data, and so maybe missing or ignoring other bits</a:t>
            </a:r>
          </a:p>
          <a:p>
            <a:endParaRPr lang="en-GB" baseline="0" dirty="0"/>
          </a:p>
          <a:p>
            <a:r>
              <a:rPr lang="en-GB" baseline="0" dirty="0"/>
              <a:t>Remember it is not a linear process – lots of going back and forth with your data</a:t>
            </a:r>
            <a:endParaRPr lang="en-GB" dirty="0"/>
          </a:p>
        </p:txBody>
      </p:sp>
      <p:sp>
        <p:nvSpPr>
          <p:cNvPr id="4" name="Slide Number Placeholder 3"/>
          <p:cNvSpPr>
            <a:spLocks noGrp="1"/>
          </p:cNvSpPr>
          <p:nvPr>
            <p:ph type="sldNum" sz="quarter" idx="10"/>
          </p:nvPr>
        </p:nvSpPr>
        <p:spPr/>
        <p:txBody>
          <a:bodyPr/>
          <a:lstStyle/>
          <a:p>
            <a:fld id="{51E0B884-E0C7-404B-A4D8-9F53E7B3FCD4}" type="slidenum">
              <a:rPr lang="en-GB" smtClean="0"/>
              <a:t>14</a:t>
            </a:fld>
            <a:endParaRPr lang="en-GB"/>
          </a:p>
        </p:txBody>
      </p:sp>
    </p:spTree>
    <p:extLst>
      <p:ext uri="{BB962C8B-B14F-4D97-AF65-F5344CB8AC3E}">
        <p14:creationId xmlns:p14="http://schemas.microsoft.com/office/powerpoint/2010/main" val="31745332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51E0B884-E0C7-404B-A4D8-9F53E7B3FCD4}" type="slidenum">
              <a:rPr lang="en-GB" smtClean="0"/>
              <a:t>22</a:t>
            </a:fld>
            <a:endParaRPr lang="en-GB"/>
          </a:p>
        </p:txBody>
      </p:sp>
    </p:spTree>
    <p:extLst>
      <p:ext uri="{BB962C8B-B14F-4D97-AF65-F5344CB8AC3E}">
        <p14:creationId xmlns:p14="http://schemas.microsoft.com/office/powerpoint/2010/main" val="41288124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51E0B884-E0C7-404B-A4D8-9F53E7B3FCD4}" type="slidenum">
              <a:rPr lang="en-GB" smtClean="0"/>
              <a:t>24</a:t>
            </a:fld>
            <a:endParaRPr lang="en-GB"/>
          </a:p>
        </p:txBody>
      </p:sp>
    </p:spTree>
    <p:extLst>
      <p:ext uri="{BB962C8B-B14F-4D97-AF65-F5344CB8AC3E}">
        <p14:creationId xmlns:p14="http://schemas.microsoft.com/office/powerpoint/2010/main" val="8146434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2063115" y="630937"/>
            <a:ext cx="5230368"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808892" y="1098388"/>
            <a:ext cx="7738814" cy="4394988"/>
          </a:xfrm>
        </p:spPr>
        <p:txBody>
          <a:bodyPr anchor="ctr">
            <a:noAutofit/>
          </a:bodyPr>
          <a:lstStyle>
            <a:lvl1pPr algn="ctr">
              <a:defRPr sz="7500" spc="600" baseline="0"/>
            </a:lvl1pPr>
          </a:lstStyle>
          <a:p>
            <a:r>
              <a:rPr lang="en-US"/>
              <a:t>Click to edit Master title style</a:t>
            </a:r>
            <a:endParaRPr lang="en-US" dirty="0"/>
          </a:p>
        </p:txBody>
      </p:sp>
      <p:sp>
        <p:nvSpPr>
          <p:cNvPr id="3" name="Subtitle 2"/>
          <p:cNvSpPr>
            <a:spLocks noGrp="1"/>
          </p:cNvSpPr>
          <p:nvPr>
            <p:ph type="subTitle" idx="1"/>
          </p:nvPr>
        </p:nvSpPr>
        <p:spPr>
          <a:xfrm>
            <a:off x="1661284" y="5979197"/>
            <a:ext cx="6034030" cy="742279"/>
          </a:xfrm>
        </p:spPr>
        <p:txBody>
          <a:bodyPr anchor="t">
            <a:normAutofit/>
          </a:bodyPr>
          <a:lstStyle>
            <a:lvl1pPr marL="0" indent="0" algn="ctr">
              <a:lnSpc>
                <a:spcPct val="100000"/>
              </a:lnSpc>
              <a:buNone/>
              <a:defRPr sz="1500" b="1" i="0" cap="all" spc="300" baseline="0">
                <a:solidFill>
                  <a:schemeClr val="tx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a:xfrm>
            <a:off x="808892" y="6375679"/>
            <a:ext cx="1747292" cy="348462"/>
          </a:xfrm>
        </p:spPr>
        <p:txBody>
          <a:bodyPr/>
          <a:lstStyle>
            <a:lvl1pPr>
              <a:defRPr baseline="0">
                <a:solidFill>
                  <a:schemeClr val="accent1">
                    <a:lumMod val="50000"/>
                  </a:schemeClr>
                </a:solidFill>
              </a:defRPr>
            </a:lvl1pPr>
          </a:lstStyle>
          <a:p>
            <a:fld id="{1D8BD707-D9CF-40AE-B4C6-C98DA3205C09}" type="datetimeFigureOut">
              <a:rPr lang="en-US" smtClean="0"/>
              <a:pPr/>
              <a:t>5/6/2020</a:t>
            </a:fld>
            <a:endParaRPr lang="en-US" dirty="0"/>
          </a:p>
        </p:txBody>
      </p:sp>
      <p:sp>
        <p:nvSpPr>
          <p:cNvPr id="5" name="Footer Placeholder 4"/>
          <p:cNvSpPr>
            <a:spLocks noGrp="1"/>
          </p:cNvSpPr>
          <p:nvPr>
            <p:ph type="ftr" sz="quarter" idx="11"/>
          </p:nvPr>
        </p:nvSpPr>
        <p:spPr>
          <a:xfrm>
            <a:off x="3135249" y="6375679"/>
            <a:ext cx="3086100" cy="345796"/>
          </a:xfrm>
        </p:spPr>
        <p:txBody>
          <a:bodyPr/>
          <a:lstStyle>
            <a:lvl1pPr>
              <a:defRPr baseline="0">
                <a:solidFill>
                  <a:schemeClr val="accent1">
                    <a:lumMod val="50000"/>
                  </a:schemeClr>
                </a:solidFill>
              </a:defRPr>
            </a:lvl1pPr>
          </a:lstStyle>
          <a:p>
            <a:endParaRPr lang="en-US" dirty="0"/>
          </a:p>
        </p:txBody>
      </p:sp>
      <p:sp>
        <p:nvSpPr>
          <p:cNvPr id="6" name="Slide Number Placeholder 5"/>
          <p:cNvSpPr>
            <a:spLocks noGrp="1"/>
          </p:cNvSpPr>
          <p:nvPr>
            <p:ph type="sldNum" sz="quarter" idx="12"/>
          </p:nvPr>
        </p:nvSpPr>
        <p:spPr>
          <a:xfrm>
            <a:off x="6800414" y="6375679"/>
            <a:ext cx="1747292" cy="345796"/>
          </a:xfrm>
        </p:spPr>
        <p:txBody>
          <a:bodyPr/>
          <a:lstStyle>
            <a:lvl1pPr>
              <a:defRPr baseline="0">
                <a:solidFill>
                  <a:schemeClr val="accent1">
                    <a:lumMod val="50000"/>
                  </a:schemeClr>
                </a:solidFill>
              </a:defRPr>
            </a:lvl1pPr>
          </a:lstStyle>
          <a:p>
            <a:fld id="{B6F15528-21DE-4FAA-801E-634DDDAF4B2B}" type="slidenum">
              <a:rPr lang="en-US" smtClean="0"/>
              <a:pPr/>
              <a:t>‹#›</a:t>
            </a:fld>
            <a:endParaRPr lang="en-US" dirty="0"/>
          </a:p>
        </p:txBody>
      </p:sp>
      <p:sp>
        <p:nvSpPr>
          <p:cNvPr id="13" name="Rectangle 12"/>
          <p:cNvSpPr/>
          <p:nvPr/>
        </p:nvSpPr>
        <p:spPr>
          <a:xfrm>
            <a:off x="0" y="0"/>
            <a:ext cx="21259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title="left edge border"/>
          <p:cNvSpPr/>
          <p:nvPr/>
        </p:nvSpPr>
        <p:spPr>
          <a:xfrm>
            <a:off x="0" y="0"/>
            <a:ext cx="21259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23690940"/>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5/6/2020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29428241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11" name="Freeform 6"/>
          <p:cNvSpPr/>
          <p:nvPr/>
        </p:nvSpPr>
        <p:spPr bwMode="auto">
          <a:xfrm>
            <a:off x="0" y="0"/>
            <a:ext cx="2110979"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bg2"/>
          </a:solidFill>
          <a:ln w="0">
            <a:noFill/>
            <a:prstDash val="solid"/>
            <a:round/>
            <a:headEnd/>
            <a:tailEnd/>
          </a:ln>
        </p:spPr>
      </p:sp>
      <p:sp>
        <p:nvSpPr>
          <p:cNvPr id="2" name="Title 1"/>
          <p:cNvSpPr>
            <a:spLocks noGrp="1"/>
          </p:cNvSpPr>
          <p:nvPr>
            <p:ph type="title"/>
          </p:nvPr>
        </p:nvSpPr>
        <p:spPr>
          <a:xfrm>
            <a:off x="2432197" y="1073889"/>
            <a:ext cx="6140303" cy="4064627"/>
          </a:xfrm>
        </p:spPr>
        <p:txBody>
          <a:bodyPr anchor="b">
            <a:normAutofit/>
          </a:bodyPr>
          <a:lstStyle>
            <a:lvl1pPr>
              <a:defRPr sz="6300" spc="6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2432198" y="5159782"/>
            <a:ext cx="5263116" cy="951135"/>
          </a:xfrm>
        </p:spPr>
        <p:txBody>
          <a:bodyPr>
            <a:normAutofit/>
          </a:bodyPr>
          <a:lstStyle>
            <a:lvl1pPr marL="0" indent="0">
              <a:lnSpc>
                <a:spcPct val="100000"/>
              </a:lnSpc>
              <a:buNone/>
              <a:defRPr sz="1500" b="1" i="0" cap="all" spc="300" baseline="0">
                <a:solidFill>
                  <a:schemeClr val="accent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2427410" y="6375679"/>
            <a:ext cx="1120460" cy="348462"/>
          </a:xfrm>
        </p:spPr>
        <p:txBody>
          <a:bodyPr/>
          <a:lstStyle>
            <a:lvl1pPr>
              <a:defRPr baseline="0">
                <a:solidFill>
                  <a:schemeClr val="tx2"/>
                </a:solidFill>
              </a:defRPr>
            </a:lvl1pPr>
          </a:lstStyle>
          <a:p>
            <a:fld id="{1D8BD707-D9CF-40AE-B4C6-C98DA3205C09}" type="datetimeFigureOut">
              <a:rPr lang="en-US" smtClean="0"/>
              <a:pPr/>
              <a:t>5/6/2020</a:t>
            </a:fld>
            <a:endParaRPr lang="en-US" dirty="0"/>
          </a:p>
        </p:txBody>
      </p:sp>
      <p:sp>
        <p:nvSpPr>
          <p:cNvPr id="5" name="Footer Placeholder 4"/>
          <p:cNvSpPr>
            <a:spLocks noGrp="1"/>
          </p:cNvSpPr>
          <p:nvPr>
            <p:ph type="ftr" sz="quarter" idx="11"/>
          </p:nvPr>
        </p:nvSpPr>
        <p:spPr>
          <a:xfrm>
            <a:off x="3959298" y="6375679"/>
            <a:ext cx="3086100" cy="345796"/>
          </a:xfrm>
        </p:spPr>
        <p:txBody>
          <a:bodyPr/>
          <a:lstStyle>
            <a:lvl1pP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7456825" y="6375679"/>
            <a:ext cx="1115675" cy="345796"/>
          </a:xfrm>
        </p:spPr>
        <p:txBody>
          <a:bodyPr/>
          <a:lstStyle>
            <a:lvl1pPr>
              <a:defRPr baseline="0">
                <a:solidFill>
                  <a:schemeClr val="tx2"/>
                </a:solidFill>
              </a:defRPr>
            </a:lvl1pPr>
          </a:lstStyle>
          <a:p>
            <a:fld id="{B6F15528-21DE-4FAA-801E-634DDDAF4B2B}" type="slidenum">
              <a:rPr lang="en-US" smtClean="0"/>
              <a:pPr/>
              <a:t>‹#›</a:t>
            </a:fld>
            <a:endParaRPr lang="en-US" dirty="0"/>
          </a:p>
        </p:txBody>
      </p:sp>
      <p:sp>
        <p:nvSpPr>
          <p:cNvPr id="16" name="Freeform 11"/>
          <p:cNvSpPr/>
          <p:nvPr/>
        </p:nvSpPr>
        <p:spPr bwMode="auto">
          <a:xfrm>
            <a:off x="655786" y="0"/>
            <a:ext cx="1234679"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nvGrpSpPr>
          <p:cNvPr id="7" name="Group 6" title="left scallop shape"/>
          <p:cNvGrpSpPr/>
          <p:nvPr/>
        </p:nvGrpSpPr>
        <p:grpSpPr>
          <a:xfrm>
            <a:off x="0" y="0"/>
            <a:ext cx="2110979" cy="6858000"/>
            <a:chOff x="0" y="0"/>
            <a:chExt cx="2110979" cy="6858000"/>
          </a:xfrm>
        </p:grpSpPr>
        <p:sp>
          <p:nvSpPr>
            <p:cNvPr id="9" name="Freeform 8" title="left scallop shape"/>
            <p:cNvSpPr/>
            <p:nvPr/>
          </p:nvSpPr>
          <p:spPr bwMode="auto">
            <a:xfrm>
              <a:off x="0" y="0"/>
              <a:ext cx="2110979"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0" name="Freeform 11" title="left scallop inline"/>
            <p:cNvSpPr/>
            <p:nvPr/>
          </p:nvSpPr>
          <p:spPr bwMode="auto">
            <a:xfrm>
              <a:off x="655786" y="0"/>
              <a:ext cx="1234679"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143882405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42975" y="2286000"/>
            <a:ext cx="3593592"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985846" y="2286000"/>
            <a:ext cx="3593592"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5/6/2020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225458141"/>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42975" y="381001"/>
            <a:ext cx="7629525"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41832" y="2199634"/>
            <a:ext cx="3611880" cy="632529"/>
          </a:xfrm>
        </p:spPr>
        <p:txBody>
          <a:bodyPr anchor="b">
            <a:noAutofit/>
          </a:bodyPr>
          <a:lstStyle>
            <a:lvl1pPr marL="0" indent="0">
              <a:lnSpc>
                <a:spcPct val="100000"/>
              </a:lnSpc>
              <a:buNone/>
              <a:defRPr sz="1800" b="1" cap="all" spc="150" baseline="0">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941832" y="2909102"/>
            <a:ext cx="361188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975398" y="2199634"/>
            <a:ext cx="3611880" cy="632529"/>
          </a:xfrm>
        </p:spPr>
        <p:txBody>
          <a:bodyPr anchor="b">
            <a:noAutofit/>
          </a:bodyPr>
          <a:lstStyle>
            <a:lvl1pPr marL="0" indent="0">
              <a:lnSpc>
                <a:spcPct val="100000"/>
              </a:lnSpc>
              <a:buNone/>
              <a:defRPr sz="1800" b="1" cap="all" spc="150" baseline="0">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975398" y="2909102"/>
            <a:ext cx="361188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5/6/2020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940702642"/>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5/6/2020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33104900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5/6/2020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638882958"/>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5542359" y="0"/>
            <a:ext cx="3601641"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6253414" y="457200"/>
            <a:ext cx="2319086" cy="1196671"/>
          </a:xfrm>
        </p:spPr>
        <p:txBody>
          <a:bodyPr anchor="b">
            <a:normAutofit/>
          </a:bodyPr>
          <a:lstStyle>
            <a:lvl1pPr>
              <a:lnSpc>
                <a:spcPct val="100000"/>
              </a:lnSpc>
              <a:defRPr sz="1800" b="1" i="0" cap="all" spc="225"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573788" y="920377"/>
            <a:ext cx="4618814" cy="4985124"/>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53414" y="1741336"/>
            <a:ext cx="2319086" cy="4164164"/>
          </a:xfrm>
        </p:spPr>
        <p:txBody>
          <a:bodyPr>
            <a:normAutofit/>
          </a:bodyPr>
          <a:lstStyle>
            <a:lvl1pPr marL="0" indent="0">
              <a:lnSpc>
                <a:spcPct val="110000"/>
              </a:lnSpc>
              <a:spcBef>
                <a:spcPts val="1200"/>
              </a:spcBef>
              <a:buNone/>
              <a:defRPr sz="1400" baseline="0">
                <a:solidFill>
                  <a:schemeClr val="bg2"/>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a:xfrm>
            <a:off x="573789" y="6375679"/>
            <a:ext cx="925016" cy="348462"/>
          </a:xfrm>
        </p:spPr>
        <p:txBody>
          <a:bodyPr/>
          <a:lstStyle/>
          <a:p>
            <a:fld id="{1D8BD707-D9CF-40AE-B4C6-C98DA3205C09}" type="datetimeFigureOut">
              <a:rPr lang="en-US" smtClean="0"/>
              <a:pPr/>
              <a:t>5/6/2020</a:t>
            </a:fld>
            <a:endParaRPr lang="en-US" dirty="0"/>
          </a:p>
        </p:txBody>
      </p:sp>
      <p:sp>
        <p:nvSpPr>
          <p:cNvPr id="6" name="Footer Placeholder 5"/>
          <p:cNvSpPr>
            <a:spLocks noGrp="1"/>
          </p:cNvSpPr>
          <p:nvPr>
            <p:ph type="ftr" sz="quarter" idx="11"/>
          </p:nvPr>
        </p:nvSpPr>
        <p:spPr>
          <a:xfrm>
            <a:off x="1577716" y="6375679"/>
            <a:ext cx="2611634" cy="345796"/>
          </a:xfrm>
        </p:spPr>
        <p:txBody>
          <a:bodyPr/>
          <a:lstStyle/>
          <a:p>
            <a:endParaRPr lang="en-US" dirty="0"/>
          </a:p>
        </p:txBody>
      </p:sp>
      <p:sp>
        <p:nvSpPr>
          <p:cNvPr id="7" name="Slide Number Placeholder 6"/>
          <p:cNvSpPr>
            <a:spLocks noGrp="1"/>
          </p:cNvSpPr>
          <p:nvPr>
            <p:ph type="sldNum" sz="quarter" idx="12"/>
          </p:nvPr>
        </p:nvSpPr>
        <p:spPr>
          <a:xfrm>
            <a:off x="4268261" y="6375679"/>
            <a:ext cx="924342" cy="345796"/>
          </a:xfrm>
        </p:spPr>
        <p:txBody>
          <a:bodyPr/>
          <a:lstStyle/>
          <a:p>
            <a:fld id="{B6F15528-21DE-4FAA-801E-634DDDAF4B2B}" type="slidenum">
              <a:rPr lang="en-US" smtClean="0"/>
              <a:pPr/>
              <a:t>‹#›</a:t>
            </a:fld>
            <a:endParaRPr lang="en-US" dirty="0"/>
          </a:p>
        </p:txBody>
      </p:sp>
      <p:sp>
        <p:nvSpPr>
          <p:cNvPr id="8" name="Rectangle 7"/>
          <p:cNvSpPr/>
          <p:nvPr/>
        </p:nvSpPr>
        <p:spPr>
          <a:xfrm>
            <a:off x="0" y="0"/>
            <a:ext cx="2125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title="left edge border"/>
          <p:cNvSpPr/>
          <p:nvPr/>
        </p:nvSpPr>
        <p:spPr>
          <a:xfrm>
            <a:off x="0" y="0"/>
            <a:ext cx="2125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45031603"/>
      </p:ext>
    </p:extLst>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12598" y="1"/>
            <a:ext cx="5516689" cy="6857999"/>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11" name="Freeform 11" title="right scallop background shape"/>
          <p:cNvSpPr/>
          <p:nvPr/>
        </p:nvSpPr>
        <p:spPr bwMode="auto">
          <a:xfrm>
            <a:off x="5542359" y="0"/>
            <a:ext cx="3601641"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p:cNvSpPr/>
          <p:nvPr/>
        </p:nvSpPr>
        <p:spPr>
          <a:xfrm>
            <a:off x="0" y="0"/>
            <a:ext cx="2125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253413" y="457200"/>
            <a:ext cx="2319088" cy="1196670"/>
          </a:xfrm>
        </p:spPr>
        <p:txBody>
          <a:bodyPr anchor="b">
            <a:normAutofit/>
          </a:bodyPr>
          <a:lstStyle>
            <a:lvl1pPr>
              <a:lnSpc>
                <a:spcPct val="100000"/>
              </a:lnSpc>
              <a:defRPr sz="1800" b="1" i="0" spc="225"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6253413" y="1741336"/>
            <a:ext cx="2319088" cy="4164164"/>
          </a:xfrm>
        </p:spPr>
        <p:txBody>
          <a:bodyPr>
            <a:normAutofit/>
          </a:bodyPr>
          <a:lstStyle>
            <a:lvl1pPr marL="0" indent="0">
              <a:lnSpc>
                <a:spcPct val="110000"/>
              </a:lnSpc>
              <a:spcBef>
                <a:spcPts val="1200"/>
              </a:spcBef>
              <a:buNone/>
              <a:defRPr sz="1400" baseline="0">
                <a:solidFill>
                  <a:schemeClr val="bg2"/>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a:xfrm>
            <a:off x="574463" y="6375679"/>
            <a:ext cx="924342" cy="348462"/>
          </a:xfrm>
        </p:spPr>
        <p:txBody>
          <a:bodyPr/>
          <a:lstStyle/>
          <a:p>
            <a:fld id="{1D8BD707-D9CF-40AE-B4C6-C98DA3205C09}" type="datetimeFigureOut">
              <a:rPr lang="en-US" smtClean="0"/>
              <a:pPr/>
              <a:t>5/6/2020</a:t>
            </a:fld>
            <a:endParaRPr lang="en-US" dirty="0"/>
          </a:p>
        </p:txBody>
      </p:sp>
      <p:sp>
        <p:nvSpPr>
          <p:cNvPr id="6" name="Footer Placeholder 5"/>
          <p:cNvSpPr>
            <a:spLocks noGrp="1"/>
          </p:cNvSpPr>
          <p:nvPr>
            <p:ph type="ftr" sz="quarter" idx="11"/>
          </p:nvPr>
        </p:nvSpPr>
        <p:spPr>
          <a:xfrm>
            <a:off x="1577716" y="6375679"/>
            <a:ext cx="2611634" cy="345796"/>
          </a:xfrm>
        </p:spPr>
        <p:txBody>
          <a:bodyPr/>
          <a:lstStyle/>
          <a:p>
            <a:endParaRPr lang="en-US" dirty="0"/>
          </a:p>
        </p:txBody>
      </p:sp>
      <p:sp>
        <p:nvSpPr>
          <p:cNvPr id="7" name="Slide Number Placeholder 6"/>
          <p:cNvSpPr>
            <a:spLocks noGrp="1"/>
          </p:cNvSpPr>
          <p:nvPr>
            <p:ph type="sldNum" sz="quarter" idx="12"/>
          </p:nvPr>
        </p:nvSpPr>
        <p:spPr>
          <a:xfrm>
            <a:off x="4256153" y="6375679"/>
            <a:ext cx="947460" cy="345796"/>
          </a:xfrm>
        </p:spPr>
        <p:txBody>
          <a:bodyPr/>
          <a:lstStyle/>
          <a:p>
            <a:fld id="{B6F15528-21DE-4FAA-801E-634DDDAF4B2B}" type="slidenum">
              <a:rPr lang="en-US" smtClean="0"/>
              <a:pPr/>
              <a:t>‹#›</a:t>
            </a:fld>
            <a:endParaRPr lang="en-US" dirty="0"/>
          </a:p>
        </p:txBody>
      </p:sp>
      <p:sp>
        <p:nvSpPr>
          <p:cNvPr id="13" name="Rectangle 12" title="left edge border"/>
          <p:cNvSpPr/>
          <p:nvPr/>
        </p:nvSpPr>
        <p:spPr>
          <a:xfrm>
            <a:off x="0" y="0"/>
            <a:ext cx="2125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086929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5/6/2020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8951304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96911" y="382386"/>
            <a:ext cx="1771930"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942974" y="382386"/>
            <a:ext cx="5809517" cy="560040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5/6/2020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2577881433"/>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38758" y="382385"/>
            <a:ext cx="763374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938758" y="2286002"/>
            <a:ext cx="7633742" cy="359359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38758" y="6375679"/>
            <a:ext cx="1747292" cy="348462"/>
          </a:xfrm>
          <a:prstGeom prst="rect">
            <a:avLst/>
          </a:prstGeom>
        </p:spPr>
        <p:txBody>
          <a:bodyPr vert="horz" lIns="91440" tIns="45720" rIns="91440" bIns="45720" rtlCol="0" anchor="ctr"/>
          <a:lstStyle>
            <a:lvl1pPr algn="l">
              <a:defRPr sz="1000">
                <a:solidFill>
                  <a:schemeClr val="tx1">
                    <a:lumMod val="65000"/>
                    <a:lumOff val="35000"/>
                  </a:schemeClr>
                </a:solidFill>
              </a:defRPr>
            </a:lvl1pPr>
          </a:lstStyle>
          <a:p>
            <a:fld id="{1D8BD707-D9CF-40AE-B4C6-C98DA3205C09}" type="datetimeFigureOut">
              <a:rPr lang="en-US" smtClean="0"/>
              <a:pPr/>
              <a:t>5/6/2020</a:t>
            </a:fld>
            <a:endParaRPr lang="en-US" dirty="0"/>
          </a:p>
        </p:txBody>
      </p:sp>
      <p:sp>
        <p:nvSpPr>
          <p:cNvPr id="5" name="Footer Placeholder 4"/>
          <p:cNvSpPr>
            <a:spLocks noGrp="1"/>
          </p:cNvSpPr>
          <p:nvPr>
            <p:ph type="ftr" sz="quarter" idx="3"/>
          </p:nvPr>
        </p:nvSpPr>
        <p:spPr>
          <a:xfrm>
            <a:off x="3028950" y="6375679"/>
            <a:ext cx="3086100" cy="345796"/>
          </a:xfrm>
          <a:prstGeom prst="rect">
            <a:avLst/>
          </a:prstGeom>
        </p:spPr>
        <p:txBody>
          <a:bodyPr vert="horz" lIns="91440" tIns="45720" rIns="91440" bIns="45720" rtlCol="0" anchor="ctr"/>
          <a:lstStyle>
            <a:lvl1pPr algn="ctr">
              <a:defRPr sz="1000">
                <a:solidFill>
                  <a:schemeClr val="tx1">
                    <a:lumMod val="65000"/>
                    <a:lumOff val="35000"/>
                  </a:schemeClr>
                </a:solidFill>
              </a:defRPr>
            </a:lvl1pPr>
          </a:lstStyle>
          <a:p>
            <a:endParaRPr lang="en-US" dirty="0"/>
          </a:p>
        </p:txBody>
      </p:sp>
      <p:sp>
        <p:nvSpPr>
          <p:cNvPr id="6" name="Slide Number Placeholder 5"/>
          <p:cNvSpPr>
            <a:spLocks noGrp="1"/>
          </p:cNvSpPr>
          <p:nvPr>
            <p:ph type="sldNum" sz="quarter" idx="4"/>
          </p:nvPr>
        </p:nvSpPr>
        <p:spPr>
          <a:xfrm>
            <a:off x="6457951" y="6375679"/>
            <a:ext cx="2114549" cy="345796"/>
          </a:xfrm>
          <a:prstGeom prst="rect">
            <a:avLst/>
          </a:prstGeom>
        </p:spPr>
        <p:txBody>
          <a:bodyPr vert="horz" lIns="91440" tIns="45720" rIns="91440" bIns="45720" rtlCol="0" anchor="ctr"/>
          <a:lstStyle>
            <a:lvl1pPr algn="r">
              <a:defRPr sz="1000">
                <a:solidFill>
                  <a:schemeClr val="tx1">
                    <a:lumMod val="65000"/>
                    <a:lumOff val="35000"/>
                  </a:schemeClr>
                </a:solidFill>
              </a:defRPr>
            </a:lvl1pPr>
          </a:lstStyle>
          <a:p>
            <a:fld id="{B6F15528-21DE-4FAA-801E-634DDDAF4B2B}" type="slidenum">
              <a:rPr lang="en-US" smtClean="0"/>
              <a:pPr/>
              <a:t>‹#›</a:t>
            </a:fld>
            <a:endParaRPr lang="en-US" dirty="0"/>
          </a:p>
        </p:txBody>
      </p:sp>
      <p:sp>
        <p:nvSpPr>
          <p:cNvPr id="12" name="Rectangle 11"/>
          <p:cNvSpPr/>
          <p:nvPr/>
        </p:nvSpPr>
        <p:spPr>
          <a:xfrm>
            <a:off x="8931402" y="0"/>
            <a:ext cx="2125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title="right edge border"/>
          <p:cNvSpPr/>
          <p:nvPr/>
        </p:nvSpPr>
        <p:spPr>
          <a:xfrm>
            <a:off x="8931402" y="0"/>
            <a:ext cx="2125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Freeform 5"/>
          <p:cNvSpPr/>
          <p:nvPr/>
        </p:nvSpPr>
        <p:spPr bwMode="auto">
          <a:xfrm>
            <a:off x="1" y="0"/>
            <a:ext cx="679090" cy="6858000"/>
          </a:xfrm>
          <a:custGeom>
            <a:avLst/>
            <a:gdLst/>
            <a:ahLst/>
            <a:cxnLst/>
            <a:rect l="0" t="0" r="r" b="b"/>
            <a:pathLst>
              <a:path w="211" h="2160">
                <a:moveTo>
                  <a:pt x="155" y="1728"/>
                </a:moveTo>
                <a:cubicBezTo>
                  <a:pt x="155" y="1620"/>
                  <a:pt x="211" y="1620"/>
                  <a:pt x="211" y="1512"/>
                </a:cubicBezTo>
                <a:cubicBezTo>
                  <a:pt x="211" y="1404"/>
                  <a:pt x="155" y="1404"/>
                  <a:pt x="155" y="1296"/>
                </a:cubicBezTo>
                <a:cubicBezTo>
                  <a:pt x="155" y="1188"/>
                  <a:pt x="211" y="1188"/>
                  <a:pt x="211" y="1080"/>
                </a:cubicBezTo>
                <a:cubicBezTo>
                  <a:pt x="211" y="972"/>
                  <a:pt x="155" y="972"/>
                  <a:pt x="155" y="864"/>
                </a:cubicBezTo>
                <a:cubicBezTo>
                  <a:pt x="155" y="756"/>
                  <a:pt x="211" y="756"/>
                  <a:pt x="211" y="648"/>
                </a:cubicBezTo>
                <a:cubicBezTo>
                  <a:pt x="211" y="540"/>
                  <a:pt x="155" y="540"/>
                  <a:pt x="155" y="432"/>
                </a:cubicBezTo>
                <a:cubicBezTo>
                  <a:pt x="155" y="324"/>
                  <a:pt x="211" y="324"/>
                  <a:pt x="211" y="216"/>
                </a:cubicBezTo>
                <a:cubicBezTo>
                  <a:pt x="211" y="108"/>
                  <a:pt x="155" y="108"/>
                  <a:pt x="155" y="0"/>
                </a:cubicBezTo>
                <a:cubicBezTo>
                  <a:pt x="0" y="0"/>
                  <a:pt x="0" y="0"/>
                  <a:pt x="0" y="0"/>
                </a:cubicBezTo>
                <a:cubicBezTo>
                  <a:pt x="0" y="2160"/>
                  <a:pt x="0" y="2160"/>
                  <a:pt x="0" y="2160"/>
                </a:cubicBezTo>
                <a:cubicBezTo>
                  <a:pt x="155" y="2160"/>
                  <a:pt x="155" y="2160"/>
                  <a:pt x="155" y="2160"/>
                </a:cubicBezTo>
                <a:cubicBezTo>
                  <a:pt x="155" y="2052"/>
                  <a:pt x="211" y="2052"/>
                  <a:pt x="211" y="1944"/>
                </a:cubicBezTo>
                <a:cubicBezTo>
                  <a:pt x="211" y="1836"/>
                  <a:pt x="155" y="1836"/>
                  <a:pt x="155" y="1728"/>
                </a:cubicBezTo>
                <a:close/>
              </a:path>
            </a:pathLst>
          </a:custGeom>
          <a:solidFill>
            <a:schemeClr val="tx2"/>
          </a:solidFill>
          <a:ln>
            <a:noFill/>
          </a:ln>
        </p:spPr>
      </p:sp>
    </p:spTree>
    <p:extLst>
      <p:ext uri="{BB962C8B-B14F-4D97-AF65-F5344CB8AC3E}">
        <p14:creationId xmlns:p14="http://schemas.microsoft.com/office/powerpoint/2010/main" val="4128661355"/>
      </p:ext>
    </p:extLst>
  </p:cSld>
  <p:clrMap bg1="lt1" tx1="dk1" bg2="lt2" tx2="dk2" accent1="accent1" accent2="accent2" accent3="accent3" accent4="accent4" accent5="accent5" accent6="accent6" hlink="hlink" folHlink="folHlink"/>
  <p:sldLayoutIdLst>
    <p:sldLayoutId id="2147483914" r:id="rId1"/>
    <p:sldLayoutId id="2147483915" r:id="rId2"/>
    <p:sldLayoutId id="2147483916" r:id="rId3"/>
    <p:sldLayoutId id="2147483917" r:id="rId4"/>
    <p:sldLayoutId id="2147483918" r:id="rId5"/>
    <p:sldLayoutId id="2147483919" r:id="rId6"/>
    <p:sldLayoutId id="2147483920" r:id="rId7"/>
    <p:sldLayoutId id="2147483921" r:id="rId8"/>
    <p:sldLayoutId id="2147483922" r:id="rId9"/>
    <p:sldLayoutId id="2147483923" r:id="rId10"/>
    <p:sldLayoutId id="2147483924" r:id="rId11"/>
  </p:sldLayoutIdLst>
  <p:txStyles>
    <p:titleStyle>
      <a:lvl1pPr algn="l" defTabSz="685800" rtl="0" eaLnBrk="1" latinLnBrk="0" hangingPunct="1">
        <a:lnSpc>
          <a:spcPct val="90000"/>
        </a:lnSpc>
        <a:spcBef>
          <a:spcPct val="0"/>
        </a:spcBef>
        <a:buNone/>
        <a:defRPr sz="5100" kern="1200" cap="all" spc="150" baseline="0">
          <a:solidFill>
            <a:schemeClr val="tx2"/>
          </a:solidFill>
          <a:latin typeface="+mj-lt"/>
          <a:ea typeface="+mj-ea"/>
          <a:cs typeface="+mj-cs"/>
        </a:defRPr>
      </a:lvl1pPr>
    </p:titleStyle>
    <p:bodyStyle>
      <a:lvl1pPr marL="228600" indent="-228600" algn="l" defTabSz="6858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6858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6858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6858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6858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6858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6858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6858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6858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0" pos="594">
          <p15:clr>
            <a:srgbClr val="F26B43"/>
          </p15:clr>
        </p15:guide>
        <p15:guide id="3" pos="5400">
          <p15:clr>
            <a:srgbClr val="F26B43"/>
          </p15:clr>
        </p15:guide>
        <p15:guide id="4" orient="horz" pos="4008">
          <p15:clr>
            <a:srgbClr val="F26B43"/>
          </p15:clr>
        </p15:guide>
        <p15:guide id="5" orient="horz" pos="1440">
          <p15:clr>
            <a:srgbClr val="F26B43"/>
          </p15:clr>
        </p15:guide>
        <p15:guide id="6" orient="horz" pos="3720">
          <p15:clr>
            <a:srgbClr val="F26B43"/>
          </p15:clr>
        </p15:guide>
        <p15:guide id="7" orient="horz" pos="2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gif"/></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1472" y="0"/>
            <a:ext cx="7772400" cy="1829761"/>
          </a:xfrm>
        </p:spPr>
        <p:txBody>
          <a:bodyPr>
            <a:normAutofit/>
          </a:bodyPr>
          <a:lstStyle/>
          <a:p>
            <a:pPr algn="l"/>
            <a:r>
              <a:rPr lang="en-GB" sz="3600" dirty="0">
                <a:effectLst/>
              </a:rPr>
              <a:t>Research methods:</a:t>
            </a:r>
            <a:br>
              <a:rPr lang="en-GB" sz="3600" dirty="0">
                <a:effectLst/>
              </a:rPr>
            </a:br>
            <a:r>
              <a:rPr lang="en-GB" sz="3600" dirty="0">
                <a:effectLst/>
              </a:rPr>
              <a:t>Qualitative data analysis</a:t>
            </a:r>
          </a:p>
        </p:txBody>
      </p:sp>
      <p:sp>
        <p:nvSpPr>
          <p:cNvPr id="3" name="Subtitle 2"/>
          <p:cNvSpPr>
            <a:spLocks noGrp="1"/>
          </p:cNvSpPr>
          <p:nvPr>
            <p:ph type="subTitle" idx="1"/>
          </p:nvPr>
        </p:nvSpPr>
        <p:spPr>
          <a:xfrm>
            <a:off x="479003" y="5167089"/>
            <a:ext cx="8243918" cy="1746219"/>
          </a:xfrm>
        </p:spPr>
        <p:txBody>
          <a:bodyPr>
            <a:normAutofit/>
          </a:bodyPr>
          <a:lstStyle/>
          <a:p>
            <a:r>
              <a:rPr lang="en-GB" sz="1600" b="1" dirty="0"/>
              <a:t>February 2020</a:t>
            </a:r>
          </a:p>
          <a:p>
            <a:r>
              <a:rPr lang="en-GB" sz="1600" b="1" dirty="0"/>
              <a:t>Dr Jessica Clapham</a:t>
            </a:r>
          </a:p>
        </p:txBody>
      </p:sp>
      <p:pic>
        <p:nvPicPr>
          <p:cNvPr id="23556" name="Picture 4" descr="http://ecx.images-amazon.com/images/I/517ERFD178L._SL500_SS500_.jpg"/>
          <p:cNvPicPr>
            <a:picLocks noChangeAspect="1" noChangeArrowheads="1"/>
          </p:cNvPicPr>
          <p:nvPr/>
        </p:nvPicPr>
        <p:blipFill>
          <a:blip r:embed="rId2"/>
          <a:srcRect/>
          <a:stretch>
            <a:fillRect/>
          </a:stretch>
        </p:blipFill>
        <p:spPr bwMode="auto">
          <a:xfrm>
            <a:off x="357158" y="1928802"/>
            <a:ext cx="2071702" cy="2071702"/>
          </a:xfrm>
          <a:prstGeom prst="rect">
            <a:avLst/>
          </a:prstGeom>
          <a:noFill/>
        </p:spPr>
      </p:pic>
      <p:pic>
        <p:nvPicPr>
          <p:cNvPr id="23558" name="Picture 6" descr="http://lh6.ggpht.com/tarunchandel/SMEsiJAM8RI/AAAAAAAABcU/WEsfveKzLPI/s400/The_Business_Analysis_Blog_Mindmap_Brainstorm_Tarun_chandel.JPG"/>
          <p:cNvPicPr>
            <a:picLocks noChangeAspect="1" noChangeArrowheads="1"/>
          </p:cNvPicPr>
          <p:nvPr/>
        </p:nvPicPr>
        <p:blipFill>
          <a:blip r:embed="rId3"/>
          <a:srcRect/>
          <a:stretch>
            <a:fillRect/>
          </a:stretch>
        </p:blipFill>
        <p:spPr bwMode="auto">
          <a:xfrm>
            <a:off x="2500298" y="2643182"/>
            <a:ext cx="3239294" cy="2000264"/>
          </a:xfrm>
          <a:prstGeom prst="rect">
            <a:avLst/>
          </a:prstGeom>
          <a:noFill/>
        </p:spPr>
      </p:pic>
      <p:pic>
        <p:nvPicPr>
          <p:cNvPr id="7" name="Picture 2" descr="http://www.palgrave-journals.com/kmrp/journal/v5/n4/images/8500144f2.gif"/>
          <p:cNvPicPr>
            <a:picLocks noChangeAspect="1" noChangeArrowheads="1"/>
          </p:cNvPicPr>
          <p:nvPr/>
        </p:nvPicPr>
        <p:blipFill>
          <a:blip r:embed="rId4"/>
          <a:stretch>
            <a:fillRect/>
          </a:stretch>
        </p:blipFill>
        <p:spPr bwMode="auto">
          <a:xfrm>
            <a:off x="5857884" y="3714752"/>
            <a:ext cx="2876556" cy="1427728"/>
          </a:xfrm>
          <a:prstGeom prst="rect">
            <a:avLst/>
          </a:prstGeom>
          <a:noFill/>
        </p:spPr>
      </p:pic>
    </p:spTree>
    <p:extLst>
      <p:ext uri="{BB962C8B-B14F-4D97-AF65-F5344CB8AC3E}">
        <p14:creationId xmlns:p14="http://schemas.microsoft.com/office/powerpoint/2010/main" val="2558254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solidFill>
            <a:srgbClr val="92D050"/>
          </a:solidFill>
        </p:spPr>
        <p:txBody>
          <a:bodyPr/>
          <a:lstStyle/>
          <a:p>
            <a:r>
              <a:rPr lang="en-GB" dirty="0">
                <a:effectLst/>
              </a:rPr>
              <a:t>Introduction  </a:t>
            </a:r>
          </a:p>
        </p:txBody>
      </p:sp>
      <p:sp>
        <p:nvSpPr>
          <p:cNvPr id="2" name="Content Placeholder 1"/>
          <p:cNvSpPr>
            <a:spLocks noGrp="1"/>
          </p:cNvSpPr>
          <p:nvPr>
            <p:ph idx="1"/>
          </p:nvPr>
        </p:nvSpPr>
        <p:spPr/>
        <p:txBody>
          <a:bodyPr>
            <a:normAutofit/>
          </a:bodyPr>
          <a:lstStyle/>
          <a:p>
            <a:r>
              <a:rPr lang="en-GB" dirty="0">
                <a:solidFill>
                  <a:schemeClr val="tx1"/>
                </a:solidFill>
              </a:rPr>
              <a:t>“...an attractive nuisance” (Miles 1979, cited in Robson 2011: 465)??</a:t>
            </a:r>
          </a:p>
          <a:p>
            <a:pPr lvl="1"/>
            <a:r>
              <a:rPr lang="en-GB" dirty="0">
                <a:solidFill>
                  <a:schemeClr val="tx1"/>
                </a:solidFill>
              </a:rPr>
              <a:t>Unforeseen problems</a:t>
            </a:r>
          </a:p>
          <a:p>
            <a:pPr lvl="1"/>
            <a:r>
              <a:rPr lang="en-GB" dirty="0">
                <a:solidFill>
                  <a:schemeClr val="tx1"/>
                </a:solidFill>
              </a:rPr>
              <a:t>Danger of overload</a:t>
            </a:r>
          </a:p>
          <a:p>
            <a:pPr lvl="1"/>
            <a:r>
              <a:rPr lang="en-GB" dirty="0">
                <a:solidFill>
                  <a:schemeClr val="tx1"/>
                </a:solidFill>
              </a:rPr>
              <a:t>No ‘universally accepted’ rules</a:t>
            </a:r>
          </a:p>
          <a:p>
            <a:r>
              <a:rPr lang="en-GB" dirty="0">
                <a:solidFill>
                  <a:schemeClr val="tx1"/>
                </a:solidFill>
              </a:rPr>
              <a:t>It is reliant on prose</a:t>
            </a:r>
          </a:p>
          <a:p>
            <a:r>
              <a:rPr lang="en-GB" dirty="0">
                <a:solidFill>
                  <a:schemeClr val="tx1"/>
                </a:solidFill>
              </a:rPr>
              <a:t>Quality of the researcher as important as the quality of the data –</a:t>
            </a:r>
            <a:r>
              <a:rPr lang="en-GB" dirty="0"/>
              <a:t> “</a:t>
            </a:r>
            <a:r>
              <a:rPr lang="en-GB" i="1" dirty="0">
                <a:solidFill>
                  <a:schemeClr val="accent3">
                    <a:lumMod val="75000"/>
                  </a:schemeClr>
                </a:solidFill>
              </a:rPr>
              <a:t>first and foremost, analysis is a test of the ability to think – to process information in a meaningful and useful manner</a:t>
            </a:r>
            <a:r>
              <a:rPr lang="en-GB" dirty="0"/>
              <a:t>” (</a:t>
            </a:r>
            <a:r>
              <a:rPr lang="en-GB" dirty="0" err="1"/>
              <a:t>Fetterman</a:t>
            </a:r>
            <a:r>
              <a:rPr lang="en-GB" dirty="0"/>
              <a:t> 1998, cited in Robson 2011: 467)</a:t>
            </a:r>
          </a:p>
          <a:p>
            <a:endParaRPr lang="en-GB" dirty="0"/>
          </a:p>
          <a:p>
            <a:pPr lvl="1"/>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normAutofit/>
          </a:bodyPr>
          <a:lstStyle/>
          <a:p>
            <a:r>
              <a:rPr lang="en-GB" dirty="0">
                <a:effectLst/>
              </a:rPr>
              <a:t>From transcription to writing-up</a:t>
            </a:r>
          </a:p>
        </p:txBody>
      </p:sp>
      <p:sp>
        <p:nvSpPr>
          <p:cNvPr id="3" name="Content Placeholder 2"/>
          <p:cNvSpPr>
            <a:spLocks noGrp="1"/>
          </p:cNvSpPr>
          <p:nvPr>
            <p:ph idx="1"/>
          </p:nvPr>
        </p:nvSpPr>
        <p:spPr>
          <a:xfrm>
            <a:off x="938758" y="2286002"/>
            <a:ext cx="7633742" cy="4239342"/>
          </a:xfrm>
        </p:spPr>
        <p:txBody>
          <a:bodyPr>
            <a:noAutofit/>
          </a:bodyPr>
          <a:lstStyle/>
          <a:p>
            <a:pPr marL="82296" indent="0">
              <a:buNone/>
            </a:pPr>
            <a:r>
              <a:rPr lang="en-GB" sz="2800" dirty="0">
                <a:solidFill>
                  <a:schemeClr val="tx1"/>
                </a:solidFill>
              </a:rPr>
              <a:t>1. Transcribing interview data</a:t>
            </a:r>
          </a:p>
          <a:p>
            <a:pPr marL="82296" indent="0">
              <a:buNone/>
            </a:pPr>
            <a:endParaRPr lang="en-GB" sz="2800" dirty="0">
              <a:solidFill>
                <a:schemeClr val="tx1"/>
              </a:solidFill>
            </a:endParaRPr>
          </a:p>
          <a:p>
            <a:pPr marL="82296" indent="0">
              <a:buNone/>
            </a:pPr>
            <a:r>
              <a:rPr lang="en-GB" sz="2800" dirty="0">
                <a:solidFill>
                  <a:schemeClr val="tx1"/>
                </a:solidFill>
              </a:rPr>
              <a:t>2. The Principles of qualitative data analysis</a:t>
            </a:r>
          </a:p>
          <a:p>
            <a:pPr marL="82296" indent="0">
              <a:buNone/>
            </a:pPr>
            <a:endParaRPr lang="en-GB" sz="2800" dirty="0">
              <a:solidFill>
                <a:schemeClr val="tx1"/>
              </a:solidFill>
            </a:endParaRPr>
          </a:p>
          <a:p>
            <a:pPr marL="82296" indent="0">
              <a:buNone/>
            </a:pPr>
            <a:r>
              <a:rPr lang="en-GB" sz="2800" dirty="0">
                <a:solidFill>
                  <a:schemeClr val="tx1"/>
                </a:solidFill>
              </a:rPr>
              <a:t>3. Approaches to qualitative data analysis</a:t>
            </a:r>
          </a:p>
          <a:p>
            <a:pPr marL="82296" indent="0">
              <a:buNone/>
            </a:pPr>
            <a:endParaRPr lang="en-GB" sz="2800" dirty="0">
              <a:solidFill>
                <a:schemeClr val="tx1"/>
              </a:solidFill>
            </a:endParaRPr>
          </a:p>
          <a:p>
            <a:pPr marL="82296" indent="0">
              <a:buNone/>
            </a:pPr>
            <a:r>
              <a:rPr lang="en-GB" sz="2800" dirty="0">
                <a:solidFill>
                  <a:schemeClr val="tx1"/>
                </a:solidFill>
              </a:rPr>
              <a:t>4. Moving from analysis to write-up</a:t>
            </a:r>
          </a:p>
          <a:p>
            <a:endParaRPr lang="en-GB" sz="2800" dirty="0">
              <a:solidFill>
                <a:schemeClr val="tx1"/>
              </a:solidFill>
            </a:endParaRPr>
          </a:p>
        </p:txBody>
      </p:sp>
    </p:spTree>
    <p:extLst>
      <p:ext uri="{BB962C8B-B14F-4D97-AF65-F5344CB8AC3E}">
        <p14:creationId xmlns:p14="http://schemas.microsoft.com/office/powerpoint/2010/main" val="12567523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GB" dirty="0">
                <a:effectLst/>
              </a:rPr>
              <a:t>Transcribing Interview Data</a:t>
            </a:r>
          </a:p>
        </p:txBody>
      </p:sp>
      <p:sp>
        <p:nvSpPr>
          <p:cNvPr id="3" name="Content Placeholder 2"/>
          <p:cNvSpPr>
            <a:spLocks noGrp="1"/>
          </p:cNvSpPr>
          <p:nvPr>
            <p:ph idx="1"/>
          </p:nvPr>
        </p:nvSpPr>
        <p:spPr>
          <a:xfrm>
            <a:off x="938758" y="2286002"/>
            <a:ext cx="7633742" cy="4311350"/>
          </a:xfrm>
        </p:spPr>
        <p:txBody>
          <a:bodyPr>
            <a:normAutofit fontScale="62500" lnSpcReduction="20000"/>
          </a:bodyPr>
          <a:lstStyle/>
          <a:p>
            <a:r>
              <a:rPr lang="en-GB" sz="3100" dirty="0">
                <a:solidFill>
                  <a:schemeClr val="tx1"/>
                </a:solidFill>
              </a:rPr>
              <a:t>Who Transcribes the data? </a:t>
            </a:r>
          </a:p>
          <a:p>
            <a:pPr lvl="1"/>
            <a:r>
              <a:rPr lang="en-GB" sz="3100" dirty="0">
                <a:solidFill>
                  <a:schemeClr val="tx1"/>
                </a:solidFill>
              </a:rPr>
              <a:t>The researcher, or a professional</a:t>
            </a:r>
          </a:p>
          <a:p>
            <a:pPr>
              <a:buNone/>
            </a:pPr>
            <a:endParaRPr lang="en-GB" sz="3100" dirty="0">
              <a:solidFill>
                <a:schemeClr val="tx1"/>
              </a:solidFill>
            </a:endParaRPr>
          </a:p>
          <a:p>
            <a:pPr>
              <a:buFont typeface="Arial" charset="0"/>
              <a:buChar char="•"/>
            </a:pPr>
            <a:r>
              <a:rPr lang="en-GB" sz="3100" dirty="0">
                <a:solidFill>
                  <a:schemeClr val="tx1"/>
                </a:solidFill>
              </a:rPr>
              <a:t>What level of detail do you include: </a:t>
            </a:r>
          </a:p>
          <a:p>
            <a:pPr lvl="1">
              <a:buFont typeface="Arial" charset="0"/>
              <a:buChar char="•"/>
            </a:pPr>
            <a:r>
              <a:rPr lang="en-GB" sz="3100" dirty="0">
                <a:solidFill>
                  <a:schemeClr val="tx1"/>
                </a:solidFill>
              </a:rPr>
              <a:t>true verbatim transcription including pauses, throat clearing, etc., or a simple readable format </a:t>
            </a:r>
          </a:p>
          <a:p>
            <a:pPr>
              <a:buNone/>
            </a:pPr>
            <a:endParaRPr lang="en-GB" sz="3100" dirty="0">
              <a:solidFill>
                <a:schemeClr val="tx1"/>
              </a:solidFill>
            </a:endParaRPr>
          </a:p>
          <a:p>
            <a:pPr>
              <a:buFont typeface="Arial" charset="0"/>
              <a:buChar char="•"/>
            </a:pPr>
            <a:r>
              <a:rPr lang="en-GB" sz="3100" dirty="0">
                <a:solidFill>
                  <a:schemeClr val="tx1"/>
                </a:solidFill>
              </a:rPr>
              <a:t>Need to take into account the amount of time transcription takes</a:t>
            </a:r>
          </a:p>
          <a:p>
            <a:pPr>
              <a:buNone/>
            </a:pPr>
            <a:endParaRPr lang="en-GB" sz="3100" dirty="0">
              <a:solidFill>
                <a:schemeClr val="tx1"/>
              </a:solidFill>
            </a:endParaRPr>
          </a:p>
          <a:p>
            <a:pPr>
              <a:buFont typeface="Arial" charset="0"/>
              <a:buChar char="•"/>
            </a:pPr>
            <a:r>
              <a:rPr lang="en-GB" sz="3100" dirty="0">
                <a:solidFill>
                  <a:schemeClr val="tx1"/>
                </a:solidFill>
              </a:rPr>
              <a:t>Ensure that transcriptions are read over for accuracy</a:t>
            </a:r>
          </a:p>
          <a:p>
            <a:pPr>
              <a:buNone/>
            </a:pPr>
            <a:endParaRPr lang="en-GB" sz="3100" dirty="0">
              <a:solidFill>
                <a:schemeClr val="tx1"/>
              </a:solidFill>
            </a:endParaRPr>
          </a:p>
          <a:p>
            <a:pPr>
              <a:buFont typeface="Arial" charset="0"/>
              <a:buChar char="•"/>
            </a:pPr>
            <a:r>
              <a:rPr lang="en-GB" sz="3100" dirty="0">
                <a:solidFill>
                  <a:schemeClr val="tx1"/>
                </a:solidFill>
              </a:rPr>
              <a:t>Ensure that the transcriptions only include relevant information</a:t>
            </a:r>
          </a:p>
          <a:p>
            <a:pPr>
              <a:buFont typeface="Arial" charset="0"/>
              <a:buChar char="•"/>
            </a:pPr>
            <a:endParaRPr lang="en-GB" dirty="0"/>
          </a:p>
          <a:p>
            <a:pPr>
              <a:buNone/>
            </a:pPr>
            <a:endParaRPr lang="en-GB" dirty="0"/>
          </a:p>
          <a:p>
            <a:endParaRPr lang="en-GB" dirty="0"/>
          </a:p>
        </p:txBody>
      </p:sp>
    </p:spTree>
    <p:extLst>
      <p:ext uri="{BB962C8B-B14F-4D97-AF65-F5344CB8AC3E}">
        <p14:creationId xmlns:p14="http://schemas.microsoft.com/office/powerpoint/2010/main" val="25816215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2"/>
          <p:cNvSpPr>
            <a:spLocks noGrp="1" noChangeArrowheads="1"/>
          </p:cNvSpPr>
          <p:nvPr>
            <p:ph type="title"/>
          </p:nvPr>
        </p:nvSpPr>
        <p:spPr>
          <a:solidFill>
            <a:srgbClr val="92D050"/>
          </a:solidFill>
        </p:spPr>
        <p:txBody>
          <a:bodyPr>
            <a:normAutofit fontScale="90000"/>
          </a:bodyPr>
          <a:lstStyle/>
          <a:p>
            <a:pPr eaLnBrk="1" hangingPunct="1"/>
            <a:r>
              <a:rPr lang="en-GB" cap="none" dirty="0">
                <a:latin typeface="Garamond" pitchFamily="18" charset="0"/>
              </a:rPr>
              <a:t>Level of detail : transcribing verbal content alone</a:t>
            </a:r>
          </a:p>
        </p:txBody>
      </p:sp>
      <p:sp>
        <p:nvSpPr>
          <p:cNvPr id="22530" name="Rectangle 3"/>
          <p:cNvSpPr>
            <a:spLocks noGrp="1" noChangeArrowheads="1"/>
          </p:cNvSpPr>
          <p:nvPr>
            <p:ph idx="1"/>
          </p:nvPr>
        </p:nvSpPr>
        <p:spPr/>
        <p:txBody>
          <a:bodyPr>
            <a:normAutofit/>
          </a:bodyPr>
          <a:lstStyle/>
          <a:p>
            <a:pPr eaLnBrk="1" hangingPunct="1"/>
            <a:r>
              <a:rPr lang="en-GB" sz="2800" dirty="0">
                <a:solidFill>
                  <a:schemeClr val="tx1"/>
                </a:solidFill>
                <a:latin typeface="Garamond" pitchFamily="18" charset="0"/>
              </a:rPr>
              <a:t>Dr 9: I would suggest yes paracetamol is a good symptomatic treatment, and you'll be fine</a:t>
            </a:r>
          </a:p>
          <a:p>
            <a:pPr eaLnBrk="1" hangingPunct="1"/>
            <a:r>
              <a:rPr lang="en-GB" sz="2800" dirty="0">
                <a:solidFill>
                  <a:schemeClr val="tx1"/>
                </a:solidFill>
                <a:latin typeface="Garamond" pitchFamily="18" charset="0"/>
              </a:rPr>
              <a:t>Pt K: fine, okay, well, thank you very much</a:t>
            </a:r>
          </a:p>
          <a:p>
            <a:pPr eaLnBrk="1" hangingPunct="1"/>
            <a:endParaRPr lang="en-GB" sz="2800" dirty="0">
              <a:solidFill>
                <a:schemeClr val="tx1"/>
              </a:solidFill>
              <a:latin typeface="Garamond" pitchFamily="18" charset="0"/>
            </a:endParaRPr>
          </a:p>
          <a:p>
            <a:pPr eaLnBrk="1" hangingPunct="1">
              <a:buFontTx/>
              <a:buNone/>
            </a:pPr>
            <a:r>
              <a:rPr lang="en-GB" sz="2800" b="1" dirty="0">
                <a:solidFill>
                  <a:srgbClr val="00B050"/>
                </a:solidFill>
                <a:latin typeface="Garamond" pitchFamily="18" charset="0"/>
              </a:rPr>
              <a:t>How would you interpret/analyse this?</a:t>
            </a:r>
          </a:p>
        </p:txBody>
      </p:sp>
    </p:spTree>
    <p:extLst>
      <p:ext uri="{BB962C8B-B14F-4D97-AF65-F5344CB8AC3E}">
        <p14:creationId xmlns:p14="http://schemas.microsoft.com/office/powerpoint/2010/main" val="17566386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2"/>
          <p:cNvSpPr>
            <a:spLocks noGrp="1" noChangeArrowheads="1"/>
          </p:cNvSpPr>
          <p:nvPr>
            <p:ph type="title"/>
          </p:nvPr>
        </p:nvSpPr>
        <p:spPr>
          <a:solidFill>
            <a:srgbClr val="92D050"/>
          </a:solidFill>
        </p:spPr>
        <p:txBody>
          <a:bodyPr>
            <a:normAutofit/>
          </a:bodyPr>
          <a:lstStyle/>
          <a:p>
            <a:pPr eaLnBrk="1" hangingPunct="1"/>
            <a:r>
              <a:rPr lang="en-GB" sz="4000" cap="none" dirty="0">
                <a:latin typeface="Garamond" pitchFamily="18" charset="0"/>
              </a:rPr>
              <a:t>With non-verbal communication taken into account</a:t>
            </a:r>
          </a:p>
        </p:txBody>
      </p:sp>
      <p:sp>
        <p:nvSpPr>
          <p:cNvPr id="24578" name="Rectangle 3"/>
          <p:cNvSpPr>
            <a:spLocks noGrp="1" noChangeArrowheads="1"/>
          </p:cNvSpPr>
          <p:nvPr>
            <p:ph idx="1"/>
          </p:nvPr>
        </p:nvSpPr>
        <p:spPr/>
        <p:txBody>
          <a:bodyPr>
            <a:normAutofit lnSpcReduction="10000"/>
          </a:bodyPr>
          <a:lstStyle/>
          <a:p>
            <a:pPr eaLnBrk="1" hangingPunct="1"/>
            <a:r>
              <a:rPr lang="en-GB" sz="2800" dirty="0">
                <a:solidFill>
                  <a:schemeClr val="tx1"/>
                </a:solidFill>
                <a:latin typeface="Garamond" pitchFamily="18" charset="0"/>
              </a:rPr>
              <a:t>Dr 9: (..) I would suggest (..) yes paracetamol or ibuprofen is a good (..) symptomatic treatment (..) um (.) (slapping hands on thighs) and you'll be fine</a:t>
            </a:r>
          </a:p>
          <a:p>
            <a:pPr eaLnBrk="1" hangingPunct="1"/>
            <a:r>
              <a:rPr lang="en-GB" sz="2800" dirty="0">
                <a:solidFill>
                  <a:schemeClr val="tx1"/>
                </a:solidFill>
                <a:latin typeface="Garamond" pitchFamily="18" charset="0"/>
              </a:rPr>
              <a:t>Pt K: fine (..) okay (.) well (..) (shrugging shoulders and laughing) thank you very much</a:t>
            </a:r>
          </a:p>
          <a:p>
            <a:pPr eaLnBrk="1" hangingPunct="1">
              <a:buFontTx/>
              <a:buNone/>
            </a:pPr>
            <a:endParaRPr lang="en-GB" sz="2800" dirty="0">
              <a:latin typeface="Garamond" pitchFamily="18" charset="0"/>
            </a:endParaRPr>
          </a:p>
          <a:p>
            <a:pPr eaLnBrk="1" hangingPunct="1">
              <a:buFontTx/>
              <a:buNone/>
            </a:pPr>
            <a:r>
              <a:rPr lang="en-GB" sz="2800" b="1" dirty="0">
                <a:solidFill>
                  <a:srgbClr val="00B050"/>
                </a:solidFill>
                <a:latin typeface="Garamond" pitchFamily="18" charset="0"/>
              </a:rPr>
              <a:t>How would you interpret/analyse this?</a:t>
            </a:r>
          </a:p>
          <a:p>
            <a:pPr eaLnBrk="1" hangingPunct="1"/>
            <a:endParaRPr lang="en-GB" sz="2800" dirty="0"/>
          </a:p>
        </p:txBody>
      </p:sp>
    </p:spTree>
    <p:extLst>
      <p:ext uri="{BB962C8B-B14F-4D97-AF65-F5344CB8AC3E}">
        <p14:creationId xmlns:p14="http://schemas.microsoft.com/office/powerpoint/2010/main" val="40540774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IE" dirty="0">
                <a:latin typeface="Garamond" pitchFamily="18" charset="0"/>
              </a:rPr>
              <a:t>Process</a:t>
            </a:r>
            <a:br>
              <a:rPr lang="en-IE" dirty="0">
                <a:latin typeface="Garamond" pitchFamily="18" charset="0"/>
              </a:rPr>
            </a:br>
            <a:endParaRPr lang="en-GB" dirty="0"/>
          </a:p>
        </p:txBody>
      </p:sp>
      <p:sp>
        <p:nvSpPr>
          <p:cNvPr id="3" name="Content Placeholder 2"/>
          <p:cNvSpPr>
            <a:spLocks noGrp="1"/>
          </p:cNvSpPr>
          <p:nvPr>
            <p:ph idx="1"/>
          </p:nvPr>
        </p:nvSpPr>
        <p:spPr>
          <a:xfrm>
            <a:off x="938758" y="2286002"/>
            <a:ext cx="7633742" cy="4167334"/>
          </a:xfrm>
        </p:spPr>
        <p:txBody>
          <a:bodyPr>
            <a:normAutofit/>
          </a:bodyPr>
          <a:lstStyle/>
          <a:p>
            <a:pPr>
              <a:lnSpc>
                <a:spcPct val="80000"/>
              </a:lnSpc>
              <a:buFontTx/>
              <a:buChar char="-"/>
            </a:pPr>
            <a:r>
              <a:rPr lang="en-IE" sz="2800" b="1" dirty="0">
                <a:solidFill>
                  <a:schemeClr val="tx1"/>
                </a:solidFill>
                <a:latin typeface="Garamond" pitchFamily="18" charset="0"/>
              </a:rPr>
              <a:t>Describe</a:t>
            </a:r>
            <a:r>
              <a:rPr lang="en-IE" sz="2800" dirty="0">
                <a:solidFill>
                  <a:schemeClr val="tx1"/>
                </a:solidFill>
                <a:latin typeface="Garamond" pitchFamily="18" charset="0"/>
              </a:rPr>
              <a:t>: write out the “facts” of the situation observed or heard in open-ended interviews. Do not try to present everything, but merely relevant details</a:t>
            </a:r>
          </a:p>
          <a:p>
            <a:pPr>
              <a:lnSpc>
                <a:spcPct val="80000"/>
              </a:lnSpc>
              <a:buFontTx/>
              <a:buChar char="-"/>
            </a:pPr>
            <a:r>
              <a:rPr lang="en-IE" sz="2800" b="1" dirty="0">
                <a:solidFill>
                  <a:schemeClr val="tx1"/>
                </a:solidFill>
                <a:latin typeface="Garamond" pitchFamily="18" charset="0"/>
              </a:rPr>
              <a:t>Classify:</a:t>
            </a:r>
            <a:r>
              <a:rPr lang="en-IE" sz="2800" dirty="0">
                <a:solidFill>
                  <a:schemeClr val="tx1"/>
                </a:solidFill>
                <a:latin typeface="Garamond" pitchFamily="18" charset="0"/>
              </a:rPr>
              <a:t> group the material to identify similarities and differences. Create themes, and if necessary subthemes to make sense of your data</a:t>
            </a:r>
          </a:p>
          <a:p>
            <a:pPr>
              <a:lnSpc>
                <a:spcPct val="80000"/>
              </a:lnSpc>
              <a:buFontTx/>
              <a:buChar char="-"/>
            </a:pPr>
            <a:r>
              <a:rPr lang="en-IE" sz="2800" b="1" dirty="0">
                <a:solidFill>
                  <a:schemeClr val="tx1"/>
                </a:solidFill>
                <a:latin typeface="Garamond" pitchFamily="18" charset="0"/>
              </a:rPr>
              <a:t>Interpret: </a:t>
            </a:r>
            <a:r>
              <a:rPr lang="en-IE" sz="2800" dirty="0">
                <a:solidFill>
                  <a:schemeClr val="tx1"/>
                </a:solidFill>
                <a:latin typeface="Garamond" pitchFamily="18" charset="0"/>
              </a:rPr>
              <a:t>Present an interpretation of the data separately, picking out the key patterns in terms of the types of themes arising and the content of these themes. Compare to the literature if appropriate</a:t>
            </a:r>
          </a:p>
          <a:p>
            <a:endParaRPr lang="en-GB" dirty="0"/>
          </a:p>
        </p:txBody>
      </p:sp>
    </p:spTree>
    <p:extLst>
      <p:ext uri="{BB962C8B-B14F-4D97-AF65-F5344CB8AC3E}">
        <p14:creationId xmlns:p14="http://schemas.microsoft.com/office/powerpoint/2010/main" val="1530793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6400" y="381000"/>
            <a:ext cx="4824536" cy="648072"/>
          </a:xfrm>
          <a:solidFill>
            <a:srgbClr val="92D050"/>
          </a:solidFill>
        </p:spPr>
        <p:txBody>
          <a:bodyPr>
            <a:noAutofit/>
          </a:bodyPr>
          <a:lstStyle/>
          <a:p>
            <a:r>
              <a:rPr lang="en-IE" sz="2400" dirty="0">
                <a:effectLst/>
              </a:rPr>
              <a:t>2. The Principles of Qualitative Data Analysis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695769245"/>
              </p:ext>
            </p:extLst>
          </p:nvPr>
        </p:nvGraphicFramePr>
        <p:xfrm>
          <a:off x="755576" y="1219201"/>
          <a:ext cx="7632847" cy="5018112"/>
        </p:xfrm>
        <a:graphic>
          <a:graphicData uri="http://schemas.openxmlformats.org/drawingml/2006/table">
            <a:tbl>
              <a:tblPr firstRow="1" bandRow="1">
                <a:tableStyleId>{5C22544A-7EE6-4342-B048-85BDC9FD1C3A}</a:tableStyleId>
              </a:tblPr>
              <a:tblGrid>
                <a:gridCol w="3165903">
                  <a:extLst>
                    <a:ext uri="{9D8B030D-6E8A-4147-A177-3AD203B41FA5}">
                      <a16:colId xmlns:a16="http://schemas.microsoft.com/office/drawing/2014/main" val="20000"/>
                    </a:ext>
                  </a:extLst>
                </a:gridCol>
                <a:gridCol w="4466944">
                  <a:extLst>
                    <a:ext uri="{9D8B030D-6E8A-4147-A177-3AD203B41FA5}">
                      <a16:colId xmlns:a16="http://schemas.microsoft.com/office/drawing/2014/main" val="20001"/>
                    </a:ext>
                  </a:extLst>
                </a:gridCol>
              </a:tblGrid>
              <a:tr h="631773">
                <a:tc>
                  <a:txBody>
                    <a:bodyPr/>
                    <a:lstStyle/>
                    <a:p>
                      <a:endParaRPr lang="en-IE" sz="1200" dirty="0"/>
                    </a:p>
                  </a:txBody>
                  <a:tcPr/>
                </a:tc>
                <a:tc>
                  <a:txBody>
                    <a:bodyPr/>
                    <a:lstStyle/>
                    <a:p>
                      <a:r>
                        <a:rPr lang="en-IE" sz="1200" dirty="0"/>
                        <a:t>Qualitative Data</a:t>
                      </a:r>
                    </a:p>
                  </a:txBody>
                  <a:tcPr/>
                </a:tc>
                <a:extLst>
                  <a:ext uri="{0D108BD9-81ED-4DB2-BD59-A6C34878D82A}">
                    <a16:rowId xmlns:a16="http://schemas.microsoft.com/office/drawing/2014/main" val="10000"/>
                  </a:ext>
                </a:extLst>
              </a:tr>
              <a:tr h="1275820">
                <a:tc>
                  <a:txBody>
                    <a:bodyPr/>
                    <a:lstStyle/>
                    <a:p>
                      <a:r>
                        <a:rPr lang="en-IE" sz="1200" dirty="0"/>
                        <a:t>1 Data Preparation</a:t>
                      </a:r>
                    </a:p>
                  </a:txBody>
                  <a:tcPr/>
                </a:tc>
                <a:tc>
                  <a:txBody>
                    <a:bodyPr/>
                    <a:lstStyle/>
                    <a:p>
                      <a:r>
                        <a:rPr lang="en-IE" sz="1200" kern="1200" baseline="0" dirty="0">
                          <a:solidFill>
                            <a:schemeClr val="dk1"/>
                          </a:solidFill>
                          <a:latin typeface="+mn-lt"/>
                          <a:ea typeface="+mn-ea"/>
                          <a:cs typeface="+mn-cs"/>
                        </a:rPr>
                        <a:t>Transcribing the text</a:t>
                      </a:r>
                    </a:p>
                    <a:p>
                      <a:r>
                        <a:rPr lang="en-IE" sz="1200" kern="1200" baseline="0" dirty="0">
                          <a:solidFill>
                            <a:schemeClr val="dk1"/>
                          </a:solidFill>
                          <a:latin typeface="+mn-lt"/>
                          <a:ea typeface="+mn-ea"/>
                          <a:cs typeface="+mn-cs"/>
                        </a:rPr>
                        <a:t>Cataloguing the text or visual data</a:t>
                      </a:r>
                    </a:p>
                    <a:p>
                      <a:r>
                        <a:rPr lang="en-IE" sz="1200" kern="1200" baseline="0" dirty="0">
                          <a:solidFill>
                            <a:schemeClr val="dk1"/>
                          </a:solidFill>
                          <a:latin typeface="+mn-lt"/>
                          <a:ea typeface="+mn-ea"/>
                          <a:cs typeface="+mn-cs"/>
                        </a:rPr>
                        <a:t>Preparation of data and</a:t>
                      </a:r>
                    </a:p>
                    <a:p>
                      <a:r>
                        <a:rPr lang="en-IE" sz="1200" kern="1200" baseline="0" dirty="0">
                          <a:solidFill>
                            <a:schemeClr val="dk1"/>
                          </a:solidFill>
                          <a:latin typeface="+mn-lt"/>
                          <a:ea typeface="+mn-ea"/>
                          <a:cs typeface="+mn-cs"/>
                        </a:rPr>
                        <a:t>loading to software (if applicable)</a:t>
                      </a:r>
                    </a:p>
                    <a:p>
                      <a:r>
                        <a:rPr lang="en-IE" sz="1200" kern="1200" baseline="0" dirty="0">
                          <a:solidFill>
                            <a:schemeClr val="dk1"/>
                          </a:solidFill>
                          <a:latin typeface="+mn-lt"/>
                          <a:ea typeface="+mn-ea"/>
                          <a:cs typeface="+mn-cs"/>
                        </a:rPr>
                        <a:t>Printing off Copies of Interviews and preparing coloured pens for coding</a:t>
                      </a:r>
                      <a:endParaRPr lang="en-IE" sz="1200" dirty="0"/>
                    </a:p>
                  </a:txBody>
                  <a:tcPr/>
                </a:tc>
                <a:extLst>
                  <a:ext uri="{0D108BD9-81ED-4DB2-BD59-A6C34878D82A}">
                    <a16:rowId xmlns:a16="http://schemas.microsoft.com/office/drawing/2014/main" val="10001"/>
                  </a:ext>
                </a:extLst>
              </a:tr>
              <a:tr h="728181">
                <a:tc>
                  <a:txBody>
                    <a:bodyPr/>
                    <a:lstStyle/>
                    <a:p>
                      <a:r>
                        <a:rPr lang="en-IE" sz="1200" dirty="0"/>
                        <a:t>2 Initial exploration of the data</a:t>
                      </a:r>
                    </a:p>
                  </a:txBody>
                  <a:tcPr/>
                </a:tc>
                <a:tc>
                  <a:txBody>
                    <a:bodyPr/>
                    <a:lstStyle/>
                    <a:p>
                      <a:r>
                        <a:rPr lang="en-IE" sz="1200" kern="1200" baseline="0" dirty="0">
                          <a:solidFill>
                            <a:schemeClr val="dk1"/>
                          </a:solidFill>
                          <a:latin typeface="+mn-lt"/>
                          <a:ea typeface="+mn-ea"/>
                          <a:cs typeface="+mn-cs"/>
                        </a:rPr>
                        <a:t>Look for obvious recurrent themes or issues</a:t>
                      </a:r>
                    </a:p>
                    <a:p>
                      <a:r>
                        <a:rPr lang="en-IE" sz="1200" kern="1200" baseline="0" dirty="0">
                          <a:solidFill>
                            <a:schemeClr val="dk1"/>
                          </a:solidFill>
                          <a:latin typeface="+mn-lt"/>
                          <a:ea typeface="+mn-ea"/>
                          <a:cs typeface="+mn-cs"/>
                        </a:rPr>
                        <a:t>Add notes to the data</a:t>
                      </a:r>
                    </a:p>
                    <a:p>
                      <a:r>
                        <a:rPr lang="en-IE" sz="1200" kern="1200" baseline="0" dirty="0">
                          <a:solidFill>
                            <a:schemeClr val="dk1"/>
                          </a:solidFill>
                          <a:latin typeface="+mn-lt"/>
                          <a:ea typeface="+mn-ea"/>
                          <a:cs typeface="+mn-cs"/>
                        </a:rPr>
                        <a:t>Write memos to capture ideas</a:t>
                      </a:r>
                      <a:endParaRPr lang="en-IE" sz="1200" dirty="0"/>
                    </a:p>
                  </a:txBody>
                  <a:tcPr/>
                </a:tc>
                <a:extLst>
                  <a:ext uri="{0D108BD9-81ED-4DB2-BD59-A6C34878D82A}">
                    <a16:rowId xmlns:a16="http://schemas.microsoft.com/office/drawing/2014/main" val="10002"/>
                  </a:ext>
                </a:extLst>
              </a:tr>
              <a:tr h="1079540">
                <a:tc>
                  <a:txBody>
                    <a:bodyPr/>
                    <a:lstStyle/>
                    <a:p>
                      <a:r>
                        <a:rPr lang="en-IE" sz="1200" dirty="0"/>
                        <a:t>3. Analysis of the data</a:t>
                      </a:r>
                    </a:p>
                  </a:txBody>
                  <a:tcPr/>
                </a:tc>
                <a:tc>
                  <a:txBody>
                    <a:bodyPr/>
                    <a:lstStyle/>
                    <a:p>
                      <a:r>
                        <a:rPr lang="en-IE" sz="1200" kern="1200" baseline="0" dirty="0">
                          <a:solidFill>
                            <a:schemeClr val="dk1"/>
                          </a:solidFill>
                          <a:latin typeface="+mn-lt"/>
                          <a:ea typeface="+mn-ea"/>
                          <a:cs typeface="+mn-cs"/>
                        </a:rPr>
                        <a:t>Code the data, Group the codes into categories or themes</a:t>
                      </a:r>
                    </a:p>
                    <a:p>
                      <a:r>
                        <a:rPr lang="en-IE" sz="1200" kern="1200" baseline="0" dirty="0">
                          <a:solidFill>
                            <a:schemeClr val="dk1"/>
                          </a:solidFill>
                          <a:latin typeface="+mn-lt"/>
                          <a:ea typeface="+mn-ea"/>
                          <a:cs typeface="+mn-cs"/>
                        </a:rPr>
                        <a:t>Comparison of categories and themes</a:t>
                      </a:r>
                    </a:p>
                    <a:p>
                      <a:r>
                        <a:rPr lang="en-IE" sz="1200" kern="1200" baseline="0" dirty="0">
                          <a:solidFill>
                            <a:schemeClr val="dk1"/>
                          </a:solidFill>
                          <a:latin typeface="+mn-lt"/>
                          <a:ea typeface="+mn-ea"/>
                          <a:cs typeface="+mn-cs"/>
                        </a:rPr>
                        <a:t>Quest for concepts (or fewer, more abstract</a:t>
                      </a:r>
                    </a:p>
                    <a:p>
                      <a:r>
                        <a:rPr lang="en-IE" sz="1200" kern="1200" baseline="0" dirty="0">
                          <a:solidFill>
                            <a:schemeClr val="dk1"/>
                          </a:solidFill>
                          <a:latin typeface="+mn-lt"/>
                          <a:ea typeface="+mn-ea"/>
                          <a:cs typeface="+mn-cs"/>
                        </a:rPr>
                        <a:t>categories) that encapsulate the categories</a:t>
                      </a:r>
                      <a:endParaRPr lang="en-IE" sz="1200" dirty="0"/>
                    </a:p>
                  </a:txBody>
                  <a:tcPr/>
                </a:tc>
                <a:extLst>
                  <a:ext uri="{0D108BD9-81ED-4DB2-BD59-A6C34878D82A}">
                    <a16:rowId xmlns:a16="http://schemas.microsoft.com/office/drawing/2014/main" val="10003"/>
                  </a:ext>
                </a:extLst>
              </a:tr>
              <a:tr h="686980">
                <a:tc>
                  <a:txBody>
                    <a:bodyPr/>
                    <a:lstStyle/>
                    <a:p>
                      <a:r>
                        <a:rPr lang="en-IE" sz="1200" dirty="0"/>
                        <a:t>4 Representation</a:t>
                      </a:r>
                      <a:r>
                        <a:rPr lang="en-IE" sz="1200" baseline="0" dirty="0"/>
                        <a:t> and display of the data</a:t>
                      </a:r>
                      <a:endParaRPr lang="en-IE" sz="1200" dirty="0"/>
                    </a:p>
                  </a:txBody>
                  <a:tcPr/>
                </a:tc>
                <a:tc>
                  <a:txBody>
                    <a:bodyPr/>
                    <a:lstStyle/>
                    <a:p>
                      <a:r>
                        <a:rPr lang="en-IE" sz="1200" kern="1200" baseline="0" dirty="0">
                          <a:solidFill>
                            <a:schemeClr val="dk1"/>
                          </a:solidFill>
                          <a:latin typeface="+mn-lt"/>
                          <a:ea typeface="+mn-ea"/>
                          <a:cs typeface="+mn-cs"/>
                        </a:rPr>
                        <a:t>Written interpretation of the findings</a:t>
                      </a:r>
                    </a:p>
                    <a:p>
                      <a:r>
                        <a:rPr lang="en-IE" sz="1200" kern="1200" baseline="0" dirty="0">
                          <a:solidFill>
                            <a:schemeClr val="dk1"/>
                          </a:solidFill>
                          <a:latin typeface="+mn-lt"/>
                          <a:ea typeface="+mn-ea"/>
                          <a:cs typeface="+mn-cs"/>
                        </a:rPr>
                        <a:t>Illustration of points by quotes and pictures,</a:t>
                      </a:r>
                    </a:p>
                    <a:p>
                      <a:r>
                        <a:rPr lang="en-IE" sz="1200" kern="1200" baseline="0" dirty="0">
                          <a:solidFill>
                            <a:schemeClr val="dk1"/>
                          </a:solidFill>
                          <a:latin typeface="+mn-lt"/>
                          <a:ea typeface="+mn-ea"/>
                          <a:cs typeface="+mn-cs"/>
                        </a:rPr>
                        <a:t>Use of visual models, figures and tables</a:t>
                      </a:r>
                      <a:endParaRPr lang="en-IE" sz="1200" dirty="0"/>
                    </a:p>
                  </a:txBody>
                  <a:tcPr/>
                </a:tc>
                <a:extLst>
                  <a:ext uri="{0D108BD9-81ED-4DB2-BD59-A6C34878D82A}">
                    <a16:rowId xmlns:a16="http://schemas.microsoft.com/office/drawing/2014/main" val="10004"/>
                  </a:ext>
                </a:extLst>
              </a:tr>
              <a:tr h="615818">
                <a:tc>
                  <a:txBody>
                    <a:bodyPr/>
                    <a:lstStyle/>
                    <a:p>
                      <a:r>
                        <a:rPr lang="en-IE" sz="1200" dirty="0"/>
                        <a:t>5 Validation of the data</a:t>
                      </a:r>
                    </a:p>
                  </a:txBody>
                  <a:tcPr/>
                </a:tc>
                <a:tc>
                  <a:txBody>
                    <a:bodyPr/>
                    <a:lstStyle/>
                    <a:p>
                      <a:r>
                        <a:rPr lang="en-IE" sz="1200" kern="1200" baseline="0" dirty="0">
                          <a:solidFill>
                            <a:schemeClr val="dk1"/>
                          </a:solidFill>
                          <a:latin typeface="+mn-lt"/>
                          <a:ea typeface="+mn-ea"/>
                          <a:cs typeface="+mn-cs"/>
                        </a:rPr>
                        <a:t>Data and method  triangulation,  Member validation, Comparison with alternative explanations</a:t>
                      </a:r>
                      <a:endParaRPr lang="en-IE" sz="1200" dirty="0"/>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7400744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solidFill>
            <a:srgbClr val="92D050"/>
          </a:solidFill>
        </p:spPr>
        <p:txBody>
          <a:bodyPr>
            <a:normAutofit fontScale="90000"/>
          </a:bodyPr>
          <a:lstStyle/>
          <a:p>
            <a:r>
              <a:rPr lang="en-GB" dirty="0">
                <a:effectLst/>
              </a:rPr>
              <a:t>How do you want to “read” your data? </a:t>
            </a:r>
            <a:r>
              <a:rPr lang="en-GB" sz="3100" dirty="0">
                <a:effectLst/>
              </a:rPr>
              <a:t>(Mason 2002)</a:t>
            </a:r>
          </a:p>
        </p:txBody>
      </p:sp>
      <p:sp>
        <p:nvSpPr>
          <p:cNvPr id="2" name="Content Placeholder 1"/>
          <p:cNvSpPr>
            <a:spLocks noGrp="1"/>
          </p:cNvSpPr>
          <p:nvPr>
            <p:ph idx="1"/>
          </p:nvPr>
        </p:nvSpPr>
        <p:spPr>
          <a:xfrm>
            <a:off x="938758" y="1874518"/>
            <a:ext cx="7633742" cy="4005076"/>
          </a:xfrm>
        </p:spPr>
        <p:txBody>
          <a:bodyPr>
            <a:noAutofit/>
          </a:bodyPr>
          <a:lstStyle/>
          <a:p>
            <a:r>
              <a:rPr lang="en-GB" sz="2400" dirty="0">
                <a:solidFill>
                  <a:srgbClr val="7030A0"/>
                </a:solidFill>
              </a:rPr>
              <a:t>Literal readings</a:t>
            </a:r>
            <a:r>
              <a:rPr lang="en-GB" sz="2400" dirty="0"/>
              <a:t>:</a:t>
            </a:r>
          </a:p>
          <a:p>
            <a:pPr lvl="1"/>
            <a:r>
              <a:rPr lang="en-GB" sz="2400" dirty="0">
                <a:solidFill>
                  <a:schemeClr val="tx1"/>
                </a:solidFill>
              </a:rPr>
              <a:t>Literally “what is there”; words used, sequence of interaction, structure of dialogue.</a:t>
            </a:r>
          </a:p>
          <a:p>
            <a:r>
              <a:rPr lang="en-GB" sz="2400" dirty="0">
                <a:solidFill>
                  <a:srgbClr val="7030A0"/>
                </a:solidFill>
              </a:rPr>
              <a:t>Interpretive readings</a:t>
            </a:r>
            <a:r>
              <a:rPr lang="en-GB" sz="2400" dirty="0"/>
              <a:t>:</a:t>
            </a:r>
          </a:p>
          <a:p>
            <a:pPr lvl="1"/>
            <a:r>
              <a:rPr lang="en-GB" sz="2400" dirty="0">
                <a:solidFill>
                  <a:schemeClr val="tx1"/>
                </a:solidFill>
              </a:rPr>
              <a:t>Constructing a version of what you think the data mean or represent; reading ‘through’ or ‘beyond’ the data</a:t>
            </a:r>
          </a:p>
          <a:p>
            <a:r>
              <a:rPr lang="en-GB" sz="2400" dirty="0">
                <a:solidFill>
                  <a:srgbClr val="7030A0"/>
                </a:solidFill>
              </a:rPr>
              <a:t>Reflexive readings:</a:t>
            </a:r>
          </a:p>
          <a:p>
            <a:pPr lvl="1"/>
            <a:r>
              <a:rPr lang="en-GB" sz="2400" dirty="0">
                <a:solidFill>
                  <a:schemeClr val="tx1"/>
                </a:solidFill>
              </a:rPr>
              <a:t>Locates you ‘as part of the data’, exploring your role and perspective’; researcher ‘inextricably implicated in data generation</a:t>
            </a:r>
          </a:p>
        </p:txBody>
      </p:sp>
    </p:spTree>
    <p:extLst>
      <p:ext uri="{BB962C8B-B14F-4D97-AF65-F5344CB8AC3E}">
        <p14:creationId xmlns:p14="http://schemas.microsoft.com/office/powerpoint/2010/main" val="12516836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solidFill>
            <a:srgbClr val="92D050"/>
          </a:solidFill>
        </p:spPr>
        <p:txBody>
          <a:bodyPr/>
          <a:lstStyle/>
          <a:p>
            <a:r>
              <a:rPr lang="en-GB" b="0" dirty="0">
                <a:effectLst/>
              </a:rPr>
              <a:t>Important considerations</a:t>
            </a:r>
          </a:p>
        </p:txBody>
      </p:sp>
      <p:sp>
        <p:nvSpPr>
          <p:cNvPr id="2" name="Content Placeholder 1"/>
          <p:cNvSpPr>
            <a:spLocks noGrp="1"/>
          </p:cNvSpPr>
          <p:nvPr>
            <p:ph idx="1"/>
          </p:nvPr>
        </p:nvSpPr>
        <p:spPr>
          <a:xfrm>
            <a:off x="938758" y="1874518"/>
            <a:ext cx="7633742" cy="4005076"/>
          </a:xfrm>
        </p:spPr>
        <p:txBody>
          <a:bodyPr>
            <a:normAutofit fontScale="92500" lnSpcReduction="20000"/>
          </a:bodyPr>
          <a:lstStyle/>
          <a:p>
            <a:r>
              <a:rPr lang="en-GB" sz="2400" dirty="0">
                <a:solidFill>
                  <a:schemeClr val="tx1"/>
                </a:solidFill>
              </a:rPr>
              <a:t>The data must be condensed</a:t>
            </a:r>
          </a:p>
          <a:p>
            <a:r>
              <a:rPr lang="en-GB" sz="2400" dirty="0">
                <a:solidFill>
                  <a:schemeClr val="tx1"/>
                </a:solidFill>
              </a:rPr>
              <a:t>Some data may be ignored</a:t>
            </a:r>
          </a:p>
          <a:p>
            <a:r>
              <a:rPr lang="en-GB" sz="2400" dirty="0">
                <a:solidFill>
                  <a:schemeClr val="tx1"/>
                </a:solidFill>
              </a:rPr>
              <a:t>There are two general ways to start:</a:t>
            </a:r>
          </a:p>
          <a:p>
            <a:pPr lvl="1"/>
            <a:r>
              <a:rPr lang="en-GB" sz="2400" dirty="0">
                <a:solidFill>
                  <a:schemeClr val="tx1"/>
                </a:solidFill>
              </a:rPr>
              <a:t>with a large number of themes that you then reduce at a later stage, or </a:t>
            </a:r>
          </a:p>
          <a:p>
            <a:pPr lvl="1"/>
            <a:r>
              <a:rPr lang="en-GB" sz="2400" dirty="0">
                <a:solidFill>
                  <a:schemeClr val="tx1"/>
                </a:solidFill>
              </a:rPr>
              <a:t>start with a small number of themes, that you may further code after the initial stage of analysis</a:t>
            </a:r>
          </a:p>
          <a:p>
            <a:r>
              <a:rPr lang="en-GB" sz="2400" dirty="0">
                <a:solidFill>
                  <a:schemeClr val="tx1"/>
                </a:solidFill>
              </a:rPr>
              <a:t>Familiarity with the data is very important – you should have read through all the data at first, before starting to code, whether or not you are  intending to have a defined set of themes drawn up before you start coding</a:t>
            </a:r>
          </a:p>
          <a:p>
            <a:pPr>
              <a:buNone/>
            </a:pPr>
            <a:endParaRPr lang="en-GB" dirty="0"/>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solidFill>
            <a:srgbClr val="92D050"/>
          </a:solidFill>
        </p:spPr>
        <p:txBody>
          <a:bodyPr>
            <a:normAutofit/>
          </a:bodyPr>
          <a:lstStyle/>
          <a:p>
            <a:r>
              <a:rPr lang="en-GB" dirty="0">
                <a:effectLst/>
              </a:rPr>
              <a:t>Analysis: a 4-step approach </a:t>
            </a:r>
            <a:r>
              <a:rPr lang="en-GB" sz="2700" dirty="0">
                <a:effectLst/>
              </a:rPr>
              <a:t>(Harding 2013)</a:t>
            </a:r>
          </a:p>
        </p:txBody>
      </p:sp>
      <p:sp>
        <p:nvSpPr>
          <p:cNvPr id="8" name="Content Placeholder 7"/>
          <p:cNvSpPr>
            <a:spLocks noGrp="1"/>
          </p:cNvSpPr>
          <p:nvPr>
            <p:ph idx="1"/>
          </p:nvPr>
        </p:nvSpPr>
        <p:spPr/>
        <p:txBody>
          <a:bodyPr>
            <a:noAutofit/>
          </a:bodyPr>
          <a:lstStyle/>
          <a:p>
            <a:r>
              <a:rPr lang="en-GB" sz="2400" dirty="0">
                <a:solidFill>
                  <a:schemeClr val="tx1"/>
                </a:solidFill>
              </a:rPr>
              <a:t>When following an inductive approach:</a:t>
            </a:r>
          </a:p>
          <a:p>
            <a:pPr marL="0" indent="0">
              <a:buNone/>
            </a:pPr>
            <a:r>
              <a:rPr lang="en-GB" sz="2400" dirty="0">
                <a:solidFill>
                  <a:schemeClr val="tx1"/>
                </a:solidFill>
              </a:rPr>
              <a:t>1. </a:t>
            </a:r>
            <a:r>
              <a:rPr lang="en-GB" sz="2400" i="1" dirty="0">
                <a:solidFill>
                  <a:schemeClr val="tx1"/>
                </a:solidFill>
              </a:rPr>
              <a:t>Identify</a:t>
            </a:r>
            <a:r>
              <a:rPr lang="en-GB" sz="2400" dirty="0">
                <a:solidFill>
                  <a:schemeClr val="tx1"/>
                </a:solidFill>
              </a:rPr>
              <a:t>  initial categories</a:t>
            </a:r>
          </a:p>
          <a:p>
            <a:pPr marL="0" indent="0">
              <a:buNone/>
            </a:pPr>
            <a:r>
              <a:rPr lang="en-GB" sz="2400" dirty="0">
                <a:solidFill>
                  <a:schemeClr val="tx1"/>
                </a:solidFill>
              </a:rPr>
              <a:t>2. </a:t>
            </a:r>
            <a:r>
              <a:rPr lang="en-GB" sz="2400" i="1" dirty="0">
                <a:solidFill>
                  <a:schemeClr val="tx1"/>
                </a:solidFill>
              </a:rPr>
              <a:t>Coding</a:t>
            </a:r>
            <a:r>
              <a:rPr lang="en-GB" sz="2400" dirty="0">
                <a:solidFill>
                  <a:schemeClr val="tx1"/>
                </a:solidFill>
              </a:rPr>
              <a:t>: write codes alongside the transcript(s). This involves a process of summarising, selecting and interpreting data.</a:t>
            </a:r>
          </a:p>
          <a:p>
            <a:pPr marL="0" indent="0">
              <a:buNone/>
            </a:pPr>
            <a:r>
              <a:rPr lang="en-GB" sz="2400" dirty="0">
                <a:solidFill>
                  <a:schemeClr val="tx1"/>
                </a:solidFill>
              </a:rPr>
              <a:t>3. </a:t>
            </a:r>
            <a:r>
              <a:rPr lang="en-GB" sz="2400" i="1" dirty="0">
                <a:solidFill>
                  <a:schemeClr val="tx1"/>
                </a:solidFill>
              </a:rPr>
              <a:t>Review </a:t>
            </a:r>
            <a:r>
              <a:rPr lang="en-GB" sz="2400" dirty="0">
                <a:solidFill>
                  <a:schemeClr val="tx1"/>
                </a:solidFill>
              </a:rPr>
              <a:t>codes</a:t>
            </a:r>
            <a:r>
              <a:rPr lang="en-GB" sz="2400" i="1" dirty="0">
                <a:solidFill>
                  <a:schemeClr val="tx1"/>
                </a:solidFill>
              </a:rPr>
              <a:t> </a:t>
            </a:r>
            <a:r>
              <a:rPr lang="en-GB" sz="2400" dirty="0">
                <a:solidFill>
                  <a:schemeClr val="tx1"/>
                </a:solidFill>
              </a:rPr>
              <a:t>and emerging themes</a:t>
            </a:r>
          </a:p>
          <a:p>
            <a:pPr marL="0" indent="0">
              <a:buNone/>
            </a:pPr>
            <a:r>
              <a:rPr lang="en-GB" sz="2400" dirty="0">
                <a:solidFill>
                  <a:schemeClr val="tx1"/>
                </a:solidFill>
              </a:rPr>
              <a:t>4. </a:t>
            </a:r>
            <a:r>
              <a:rPr lang="en-GB" sz="2400" i="1" dirty="0">
                <a:solidFill>
                  <a:schemeClr val="tx1"/>
                </a:solidFill>
              </a:rPr>
              <a:t>Identify findings</a:t>
            </a:r>
            <a:r>
              <a:rPr lang="en-GB" sz="2400" dirty="0">
                <a:solidFill>
                  <a:schemeClr val="tx1"/>
                </a:solidFill>
              </a:rPr>
              <a:t>. This involves seeing the relationship between themes.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GB" dirty="0">
                <a:effectLst/>
              </a:rPr>
              <a:t>A note on Codes and Themes</a:t>
            </a:r>
          </a:p>
        </p:txBody>
      </p:sp>
      <p:sp>
        <p:nvSpPr>
          <p:cNvPr id="3" name="Content Placeholder 2"/>
          <p:cNvSpPr>
            <a:spLocks noGrp="1"/>
          </p:cNvSpPr>
          <p:nvPr>
            <p:ph idx="1"/>
          </p:nvPr>
        </p:nvSpPr>
        <p:spPr/>
        <p:txBody>
          <a:bodyPr>
            <a:normAutofit/>
          </a:bodyPr>
          <a:lstStyle/>
          <a:p>
            <a:r>
              <a:rPr lang="en-GB" sz="2400" dirty="0">
                <a:solidFill>
                  <a:schemeClr val="tx1"/>
                </a:solidFill>
              </a:rPr>
              <a:t>“coding is just </a:t>
            </a:r>
            <a:r>
              <a:rPr lang="en-GB" sz="2400" i="1" dirty="0">
                <a:solidFill>
                  <a:schemeClr val="tx1"/>
                </a:solidFill>
              </a:rPr>
              <a:t>one</a:t>
            </a:r>
            <a:r>
              <a:rPr lang="en-GB" sz="2400" dirty="0">
                <a:solidFill>
                  <a:schemeClr val="tx1"/>
                </a:solidFill>
              </a:rPr>
              <a:t> way of analyzing qualitative data, not </a:t>
            </a:r>
            <a:r>
              <a:rPr lang="en-GB" sz="2400" i="1" dirty="0">
                <a:solidFill>
                  <a:schemeClr val="tx1"/>
                </a:solidFill>
              </a:rPr>
              <a:t>the</a:t>
            </a:r>
            <a:r>
              <a:rPr lang="en-GB" sz="2400" dirty="0">
                <a:solidFill>
                  <a:schemeClr val="tx1"/>
                </a:solidFill>
              </a:rPr>
              <a:t> way” (Saldaña 2013: 2)</a:t>
            </a:r>
          </a:p>
          <a:p>
            <a:r>
              <a:rPr lang="en-GB" sz="2400" dirty="0">
                <a:solidFill>
                  <a:schemeClr val="tx1"/>
                </a:solidFill>
              </a:rPr>
              <a:t>“coding is not a precise science; it is primarily an interpretive act” (Ibid: 4)</a:t>
            </a:r>
          </a:p>
          <a:p>
            <a:endParaRPr lang="en-GB" sz="2400" dirty="0">
              <a:solidFill>
                <a:schemeClr val="tx1"/>
              </a:solidFill>
            </a:endParaRPr>
          </a:p>
          <a:p>
            <a:r>
              <a:rPr lang="en-GB" sz="2400" dirty="0">
                <a:solidFill>
                  <a:schemeClr val="tx1"/>
                </a:solidFill>
              </a:rPr>
              <a:t>Themes are what emerge from the ‘first-cycle’ coding of data</a:t>
            </a:r>
          </a:p>
          <a:p>
            <a:endParaRPr lang="en-GB" sz="2400" dirty="0">
              <a:solidFill>
                <a:schemeClr val="tx1"/>
              </a:solidFill>
            </a:endParaRPr>
          </a:p>
        </p:txBody>
      </p:sp>
    </p:spTree>
    <p:extLst>
      <p:ext uri="{BB962C8B-B14F-4D97-AF65-F5344CB8AC3E}">
        <p14:creationId xmlns:p14="http://schemas.microsoft.com/office/powerpoint/2010/main" val="39198577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effectLst/>
            </a:endParaRPr>
          </a:p>
        </p:txBody>
      </p:sp>
      <p:sp>
        <p:nvSpPr>
          <p:cNvPr id="3" name="Content Placeholder 2"/>
          <p:cNvSpPr>
            <a:spLocks noGrp="1"/>
          </p:cNvSpPr>
          <p:nvPr>
            <p:ph idx="1"/>
          </p:nvPr>
        </p:nvSpPr>
        <p:spPr/>
        <p:txBody>
          <a:bodyPr>
            <a:noAutofit/>
          </a:bodyPr>
          <a:lstStyle/>
          <a:p>
            <a:r>
              <a:rPr lang="en-GB" sz="2800" dirty="0">
                <a:solidFill>
                  <a:schemeClr val="tx1"/>
                </a:solidFill>
              </a:rPr>
              <a:t>Codes: descriptive, categories, analytic, - you can code behaviours, activities, events, meanings (see Robson pp479-481)</a:t>
            </a:r>
          </a:p>
          <a:p>
            <a:r>
              <a:rPr lang="en-GB" sz="2800" dirty="0">
                <a:solidFill>
                  <a:schemeClr val="tx1"/>
                </a:solidFill>
              </a:rPr>
              <a:t>From coding = identifying themes: the most obvious are the ones that occur and reoccur – but it is up to the researcher to decide whether they make up a significant theme or not.</a:t>
            </a:r>
          </a:p>
        </p:txBody>
      </p:sp>
    </p:spTree>
    <p:extLst>
      <p:ext uri="{BB962C8B-B14F-4D97-AF65-F5344CB8AC3E}">
        <p14:creationId xmlns:p14="http://schemas.microsoft.com/office/powerpoint/2010/main" val="39102386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sp>
        <p:nvSpPr>
          <p:cNvPr id="2" name="Content Placeholder 1"/>
          <p:cNvSpPr>
            <a:spLocks noGrp="1"/>
          </p:cNvSpPr>
          <p:nvPr>
            <p:ph idx="1"/>
          </p:nvPr>
        </p:nvSpPr>
        <p:spPr/>
        <p:txBody>
          <a:bodyPr>
            <a:normAutofit fontScale="85000" lnSpcReduction="10000"/>
          </a:bodyPr>
          <a:lstStyle/>
          <a:p>
            <a:r>
              <a:rPr lang="en-GB" sz="2800" dirty="0">
                <a:solidFill>
                  <a:schemeClr val="tx1"/>
                </a:solidFill>
              </a:rPr>
              <a:t>Predetermined vs. Emergent Themes </a:t>
            </a:r>
          </a:p>
          <a:p>
            <a:r>
              <a:rPr lang="en-GB" sz="2800" dirty="0">
                <a:solidFill>
                  <a:schemeClr val="tx1"/>
                </a:solidFill>
              </a:rPr>
              <a:t>Hierarchy of Themes: You should try to prioritize themes that are most relevant to your research questions.</a:t>
            </a:r>
          </a:p>
          <a:p>
            <a:r>
              <a:rPr lang="en-GB" sz="2800" b="1" dirty="0">
                <a:solidFill>
                  <a:srgbClr val="00B050"/>
                </a:solidFill>
              </a:rPr>
              <a:t>Using software: </a:t>
            </a:r>
            <a:r>
              <a:rPr lang="en-GB" sz="2800" dirty="0" err="1">
                <a:solidFill>
                  <a:schemeClr val="tx1"/>
                </a:solidFill>
              </a:rPr>
              <a:t>Nvivo</a:t>
            </a:r>
            <a:r>
              <a:rPr lang="en-GB" sz="2800" dirty="0">
                <a:solidFill>
                  <a:schemeClr val="tx1"/>
                </a:solidFill>
              </a:rPr>
              <a:t> “</a:t>
            </a:r>
            <a:r>
              <a:rPr lang="en-GB" sz="2800" i="1" dirty="0">
                <a:solidFill>
                  <a:schemeClr val="tx1"/>
                </a:solidFill>
              </a:rPr>
              <a:t>supports qualitative and mixed methods research. It’s designed to help you </a:t>
            </a:r>
            <a:r>
              <a:rPr lang="en-GB" sz="2800" b="1" i="1" dirty="0">
                <a:solidFill>
                  <a:schemeClr val="tx1"/>
                </a:solidFill>
              </a:rPr>
              <a:t>organize, </a:t>
            </a:r>
            <a:r>
              <a:rPr lang="en-GB" sz="2800" b="1" i="1" dirty="0" err="1">
                <a:solidFill>
                  <a:schemeClr val="tx1"/>
                </a:solidFill>
              </a:rPr>
              <a:t>analyze</a:t>
            </a:r>
            <a:r>
              <a:rPr lang="en-GB" sz="2800" b="1" i="1" dirty="0">
                <a:solidFill>
                  <a:schemeClr val="tx1"/>
                </a:solidFill>
              </a:rPr>
              <a:t> and find insights in unstructured, or qualitative data</a:t>
            </a:r>
            <a:r>
              <a:rPr lang="en-GB" sz="2800" i="1" dirty="0">
                <a:solidFill>
                  <a:schemeClr val="tx1"/>
                </a:solidFill>
              </a:rPr>
              <a:t> like: interviews, open-ended survey responses, articles, social media and web content.”</a:t>
            </a:r>
          </a:p>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9747" y="0"/>
            <a:ext cx="8924506" cy="6858000"/>
          </a:xfrm>
          <a:prstGeom prst="rect">
            <a:avLst/>
          </a:prstGeom>
        </p:spPr>
      </p:pic>
    </p:spTree>
    <p:extLst>
      <p:ext uri="{BB962C8B-B14F-4D97-AF65-F5344CB8AC3E}">
        <p14:creationId xmlns:p14="http://schemas.microsoft.com/office/powerpoint/2010/main" val="18444292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solidFill>
            <a:srgbClr val="92D050"/>
          </a:solidFill>
        </p:spPr>
        <p:txBody>
          <a:bodyPr/>
          <a:lstStyle/>
          <a:p>
            <a:r>
              <a:rPr lang="en-GB" dirty="0">
                <a:effectLst/>
              </a:rPr>
              <a:t>The process of analysing</a:t>
            </a:r>
          </a:p>
        </p:txBody>
      </p:sp>
      <p:sp>
        <p:nvSpPr>
          <p:cNvPr id="2" name="Content Placeholder 1"/>
          <p:cNvSpPr>
            <a:spLocks noGrp="1"/>
          </p:cNvSpPr>
          <p:nvPr>
            <p:ph idx="1"/>
          </p:nvPr>
        </p:nvSpPr>
        <p:spPr>
          <a:xfrm>
            <a:off x="938758" y="1874518"/>
            <a:ext cx="7633742" cy="4005076"/>
          </a:xfrm>
        </p:spPr>
        <p:txBody>
          <a:bodyPr>
            <a:noAutofit/>
          </a:bodyPr>
          <a:lstStyle/>
          <a:p>
            <a:pPr>
              <a:buFont typeface="Wingdings" pitchFamily="2" charset="2"/>
              <a:buChar char="v"/>
            </a:pPr>
            <a:r>
              <a:rPr lang="en-IE" sz="2400" b="1" dirty="0">
                <a:solidFill>
                  <a:schemeClr val="tx1"/>
                </a:solidFill>
              </a:rPr>
              <a:t>Describe</a:t>
            </a:r>
            <a:r>
              <a:rPr lang="en-IE" sz="2400" dirty="0">
                <a:solidFill>
                  <a:schemeClr val="tx1"/>
                </a:solidFill>
              </a:rPr>
              <a:t>: write out the “facts” of the situation observed or heard in open-ended interviews. Do not try to present everything, but merely relevant details</a:t>
            </a:r>
          </a:p>
          <a:p>
            <a:pPr>
              <a:buFont typeface="Wingdings" pitchFamily="2" charset="2"/>
              <a:buChar char="v"/>
            </a:pPr>
            <a:r>
              <a:rPr lang="en-IE" sz="2400" b="1" dirty="0">
                <a:solidFill>
                  <a:schemeClr val="tx1"/>
                </a:solidFill>
              </a:rPr>
              <a:t>Classify</a:t>
            </a:r>
            <a:r>
              <a:rPr lang="en-IE" sz="2400" dirty="0">
                <a:solidFill>
                  <a:schemeClr val="tx1"/>
                </a:solidFill>
              </a:rPr>
              <a:t>: group the material to identify similarities and differences. Create themes, and if necessary subthemes to make sense of your data</a:t>
            </a:r>
          </a:p>
          <a:p>
            <a:pPr>
              <a:buFont typeface="Wingdings" pitchFamily="2" charset="2"/>
              <a:buChar char="v"/>
            </a:pPr>
            <a:r>
              <a:rPr lang="en-IE" sz="2400" b="1" dirty="0">
                <a:solidFill>
                  <a:schemeClr val="tx1"/>
                </a:solidFill>
              </a:rPr>
              <a:t>Interpret</a:t>
            </a:r>
            <a:r>
              <a:rPr lang="en-IE" sz="2400" dirty="0">
                <a:solidFill>
                  <a:schemeClr val="tx1"/>
                </a:solidFill>
              </a:rPr>
              <a:t>: Present an interpretation of the data separately, picking out the key patterns in terms of the types of themes arising and the content of these themes. Compare to the literature if appropriate</a:t>
            </a:r>
          </a:p>
          <a:p>
            <a:endParaRPr lang="en-GB" sz="2400" dirty="0">
              <a:solidFill>
                <a:schemeClr val="tx1"/>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solidFill>
            <a:srgbClr val="92D050"/>
          </a:solidFill>
        </p:spPr>
        <p:txBody>
          <a:bodyPr/>
          <a:lstStyle/>
          <a:p>
            <a:r>
              <a:rPr lang="en-GB" dirty="0">
                <a:effectLst/>
              </a:rPr>
              <a:t>Coding and </a:t>
            </a:r>
            <a:r>
              <a:rPr lang="en-GB" dirty="0" err="1">
                <a:effectLst/>
              </a:rPr>
              <a:t>Memoing</a:t>
            </a:r>
            <a:endParaRPr lang="en-GB" dirty="0">
              <a:effectLst/>
            </a:endParaRPr>
          </a:p>
        </p:txBody>
      </p:sp>
      <p:sp>
        <p:nvSpPr>
          <p:cNvPr id="2" name="Content Placeholder 1"/>
          <p:cNvSpPr>
            <a:spLocks noGrp="1"/>
          </p:cNvSpPr>
          <p:nvPr>
            <p:ph idx="1"/>
          </p:nvPr>
        </p:nvSpPr>
        <p:spPr/>
        <p:txBody>
          <a:bodyPr>
            <a:normAutofit/>
          </a:bodyPr>
          <a:lstStyle/>
          <a:p>
            <a:r>
              <a:rPr lang="en-GB" sz="2400" dirty="0">
                <a:solidFill>
                  <a:schemeClr val="tx1"/>
                </a:solidFill>
              </a:rPr>
              <a:t>After the first stage of coding, each theme should be read over, with a memo being written up for each theme.</a:t>
            </a:r>
          </a:p>
          <a:p>
            <a:r>
              <a:rPr lang="en-GB" sz="2400" dirty="0">
                <a:solidFill>
                  <a:schemeClr val="tx1"/>
                </a:solidFill>
              </a:rPr>
              <a:t>This memo summarises the data, condensing information, and containing potentially some interpretation of the data in that theme.</a:t>
            </a:r>
          </a:p>
          <a:p>
            <a:r>
              <a:rPr lang="en-GB" sz="2400" dirty="0">
                <a:solidFill>
                  <a:schemeClr val="tx1"/>
                </a:solidFill>
              </a:rPr>
              <a:t>A memo may indicate subthemes which merit more attention</a:t>
            </a:r>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solidFill>
            <a:srgbClr val="92D050"/>
          </a:solidFill>
        </p:spPr>
        <p:txBody>
          <a:bodyPr>
            <a:normAutofit/>
          </a:bodyPr>
          <a:lstStyle/>
          <a:p>
            <a:r>
              <a:rPr lang="en-GB" dirty="0">
                <a:effectLst/>
              </a:rPr>
              <a:t>Coding: the paper and highlighter pen method</a:t>
            </a:r>
          </a:p>
        </p:txBody>
      </p:sp>
      <p:sp>
        <p:nvSpPr>
          <p:cNvPr id="2" name="Content Placeholder 1"/>
          <p:cNvSpPr>
            <a:spLocks noGrp="1"/>
          </p:cNvSpPr>
          <p:nvPr>
            <p:ph idx="1"/>
          </p:nvPr>
        </p:nvSpPr>
        <p:spPr>
          <a:xfrm>
            <a:off x="1043608" y="2132856"/>
            <a:ext cx="7633742" cy="3593591"/>
          </a:xfrm>
        </p:spPr>
        <p:txBody>
          <a:bodyPr>
            <a:normAutofit/>
          </a:bodyPr>
          <a:lstStyle/>
          <a:p>
            <a:r>
              <a:rPr lang="en-GB" sz="2800" dirty="0">
                <a:solidFill>
                  <a:schemeClr val="tx1"/>
                </a:solidFill>
              </a:rPr>
              <a:t>1. Printouts &amp; Coloured Pens</a:t>
            </a:r>
          </a:p>
          <a:p>
            <a:pPr>
              <a:buNone/>
            </a:pPr>
            <a:endParaRPr lang="en-GB" sz="2800" dirty="0">
              <a:solidFill>
                <a:schemeClr val="tx1"/>
              </a:solidFill>
            </a:endParaRPr>
          </a:p>
          <a:p>
            <a:r>
              <a:rPr lang="en-GB" sz="2800" dirty="0">
                <a:solidFill>
                  <a:schemeClr val="tx1"/>
                </a:solidFill>
              </a:rPr>
              <a:t>2. Creating New Word Documents for each theme, and pasting relevant quotes into a document for a theme, along with information identifying the source of the quote </a:t>
            </a:r>
          </a:p>
          <a:p>
            <a:endParaRPr lang="en-GB" sz="2800" dirty="0">
              <a:solidFill>
                <a:schemeClr val="tx1"/>
              </a:solidFil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934575" cy="12963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37369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effectLst/>
              </a:rPr>
              <a:t>Analysing and interpreting data</a:t>
            </a:r>
          </a:p>
        </p:txBody>
      </p:sp>
      <p:sp>
        <p:nvSpPr>
          <p:cNvPr id="3" name="Content Placeholder 2"/>
          <p:cNvSpPr>
            <a:spLocks noGrp="1"/>
          </p:cNvSpPr>
          <p:nvPr>
            <p:ph idx="1"/>
          </p:nvPr>
        </p:nvSpPr>
        <p:spPr>
          <a:xfrm>
            <a:off x="938758" y="2286002"/>
            <a:ext cx="7633742" cy="4455366"/>
          </a:xfrm>
        </p:spPr>
        <p:txBody>
          <a:bodyPr>
            <a:normAutofit fontScale="55000" lnSpcReduction="20000"/>
          </a:bodyPr>
          <a:lstStyle/>
          <a:p>
            <a:r>
              <a:rPr lang="en-IE" sz="4400" dirty="0">
                <a:solidFill>
                  <a:schemeClr val="tx1"/>
                </a:solidFill>
              </a:rPr>
              <a:t>1. analysis of the data and the conclusions drawn from the research should be firmly rooted in the data.</a:t>
            </a:r>
          </a:p>
          <a:p>
            <a:r>
              <a:rPr lang="en-IE" sz="4400" dirty="0">
                <a:solidFill>
                  <a:schemeClr val="tx1"/>
                </a:solidFill>
              </a:rPr>
              <a:t>2. the researcher’s explanation of the data should emerge from a careful and meticulous reading of the data.</a:t>
            </a:r>
          </a:p>
          <a:p>
            <a:r>
              <a:rPr lang="en-IE" sz="4400" dirty="0">
                <a:solidFill>
                  <a:schemeClr val="tx1"/>
                </a:solidFill>
              </a:rPr>
              <a:t>3. the researcher should avoid introducing unwarranted preconceptions into the data analysis.</a:t>
            </a:r>
          </a:p>
          <a:p>
            <a:r>
              <a:rPr lang="en-IE" sz="4400" dirty="0">
                <a:solidFill>
                  <a:schemeClr val="tx1"/>
                </a:solidFill>
              </a:rPr>
              <a:t>4. analysis of data should involve an iterative process. The development of theory, hypotheses, concepts or generalizations should be based on a process that constantly moves back and forth comparing the empirical data with the codes, categories and concepts that are being used.</a:t>
            </a:r>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effectLst/>
              </a:rPr>
              <a:t>Tensions in qualitative analysis</a:t>
            </a:r>
          </a:p>
        </p:txBody>
      </p:sp>
      <p:sp>
        <p:nvSpPr>
          <p:cNvPr id="2" name="Content Placeholder 1"/>
          <p:cNvSpPr>
            <a:spLocks noGrp="1"/>
          </p:cNvSpPr>
          <p:nvPr>
            <p:ph idx="1"/>
          </p:nvPr>
        </p:nvSpPr>
        <p:spPr/>
        <p:txBody>
          <a:bodyPr>
            <a:normAutofit fontScale="92500" lnSpcReduction="20000"/>
          </a:bodyPr>
          <a:lstStyle/>
          <a:p>
            <a:pPr>
              <a:buNone/>
            </a:pPr>
            <a:r>
              <a:rPr lang="en-GB" sz="2800" dirty="0">
                <a:solidFill>
                  <a:schemeClr val="tx1"/>
                </a:solidFill>
              </a:rPr>
              <a:t>Tensions include:</a:t>
            </a:r>
          </a:p>
          <a:p>
            <a:pPr>
              <a:buNone/>
            </a:pPr>
            <a:endParaRPr lang="en-GB" sz="2800" dirty="0">
              <a:solidFill>
                <a:schemeClr val="tx1"/>
              </a:solidFill>
            </a:endParaRPr>
          </a:p>
          <a:p>
            <a:pPr>
              <a:buFont typeface="Wingdings" pitchFamily="2" charset="2"/>
              <a:buChar char="v"/>
            </a:pPr>
            <a:r>
              <a:rPr lang="en-GB" sz="2800" dirty="0">
                <a:solidFill>
                  <a:schemeClr val="tx1"/>
                </a:solidFill>
              </a:rPr>
              <a:t>Uniqueness vs. Generalisability</a:t>
            </a:r>
          </a:p>
          <a:p>
            <a:pPr>
              <a:buFont typeface="Wingdings" pitchFamily="2" charset="2"/>
              <a:buChar char="v"/>
            </a:pPr>
            <a:r>
              <a:rPr lang="en-GB" sz="2800" dirty="0">
                <a:solidFill>
                  <a:schemeClr val="tx1"/>
                </a:solidFill>
              </a:rPr>
              <a:t>Maintaining Objectivity</a:t>
            </a:r>
          </a:p>
          <a:p>
            <a:pPr>
              <a:buFont typeface="Wingdings" pitchFamily="2" charset="2"/>
              <a:buChar char="v"/>
            </a:pPr>
            <a:r>
              <a:rPr lang="en-GB" sz="2800" dirty="0">
                <a:solidFill>
                  <a:schemeClr val="tx1"/>
                </a:solidFill>
              </a:rPr>
              <a:t>Achieving Agreement on the coding scheme</a:t>
            </a:r>
          </a:p>
          <a:p>
            <a:pPr>
              <a:buFont typeface="Wingdings" pitchFamily="2" charset="2"/>
              <a:buChar char="v"/>
            </a:pPr>
            <a:r>
              <a:rPr lang="en-GB" sz="2800" dirty="0">
                <a:solidFill>
                  <a:schemeClr val="tx1"/>
                </a:solidFill>
              </a:rPr>
              <a:t>Choosing which data to condense, and which to ignore</a:t>
            </a:r>
          </a:p>
          <a:p>
            <a:pPr>
              <a:buFont typeface="Wingdings" pitchFamily="2" charset="2"/>
              <a:buChar char="v"/>
            </a:pPr>
            <a:r>
              <a:rPr lang="en-GB" sz="2800" dirty="0">
                <a:solidFill>
                  <a:schemeClr val="tx1"/>
                </a:solidFill>
              </a:rPr>
              <a:t>Question Specific Themes vs. General Themes</a:t>
            </a:r>
          </a:p>
          <a:p>
            <a:pPr>
              <a:buFont typeface="Wingdings" pitchFamily="2" charset="2"/>
              <a:buChar char="v"/>
            </a:pPr>
            <a:endParaRPr lang="en-GB" dirty="0"/>
          </a:p>
          <a:p>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effectLst/>
              </a:rPr>
              <a:t>4. From Analysis to Writing up</a:t>
            </a:r>
          </a:p>
        </p:txBody>
      </p:sp>
      <p:sp>
        <p:nvSpPr>
          <p:cNvPr id="2" name="Content Placeholder 1"/>
          <p:cNvSpPr>
            <a:spLocks noGrp="1"/>
          </p:cNvSpPr>
          <p:nvPr>
            <p:ph idx="1"/>
          </p:nvPr>
        </p:nvSpPr>
        <p:spPr/>
        <p:txBody>
          <a:bodyPr>
            <a:normAutofit/>
          </a:bodyPr>
          <a:lstStyle/>
          <a:p>
            <a:r>
              <a:rPr lang="en-GB" sz="2800" dirty="0">
                <a:solidFill>
                  <a:schemeClr val="tx1"/>
                </a:solidFill>
              </a:rPr>
              <a:t>Where to start</a:t>
            </a:r>
          </a:p>
          <a:p>
            <a:endParaRPr lang="en-GB" sz="2800" dirty="0">
              <a:solidFill>
                <a:schemeClr val="tx1"/>
              </a:solidFill>
            </a:endParaRPr>
          </a:p>
          <a:p>
            <a:r>
              <a:rPr lang="en-GB" sz="2800" dirty="0">
                <a:solidFill>
                  <a:schemeClr val="tx1"/>
                </a:solidFill>
              </a:rPr>
              <a:t>Using quotes to illustrate findings</a:t>
            </a:r>
          </a:p>
          <a:p>
            <a:endParaRPr lang="en-GB" sz="2800" dirty="0">
              <a:solidFill>
                <a:schemeClr val="tx1"/>
              </a:solidFill>
            </a:endParaRPr>
          </a:p>
          <a:p>
            <a:r>
              <a:rPr lang="en-GB" sz="2800" dirty="0">
                <a:solidFill>
                  <a:schemeClr val="tx1"/>
                </a:solidFill>
              </a:rPr>
              <a:t>Ensuring that the perspective isn’t biased</a:t>
            </a:r>
            <a:endParaRPr lang="en-US" sz="2800" dirty="0">
              <a:solidFill>
                <a:schemeClr val="tx1"/>
              </a:solidFill>
            </a:endParaRPr>
          </a:p>
          <a:p>
            <a:endParaRPr lang="en-GB" sz="2800" dirty="0">
              <a:solidFill>
                <a:schemeClr val="tx1"/>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effectLst/>
              </a:rPr>
              <a:t>Writing up</a:t>
            </a:r>
          </a:p>
        </p:txBody>
      </p:sp>
      <p:sp>
        <p:nvSpPr>
          <p:cNvPr id="2" name="Content Placeholder 1"/>
          <p:cNvSpPr>
            <a:spLocks noGrp="1"/>
          </p:cNvSpPr>
          <p:nvPr>
            <p:ph idx="1"/>
          </p:nvPr>
        </p:nvSpPr>
        <p:spPr/>
        <p:txBody>
          <a:bodyPr>
            <a:normAutofit fontScale="85000" lnSpcReduction="10000"/>
          </a:bodyPr>
          <a:lstStyle/>
          <a:p>
            <a:r>
              <a:rPr lang="en-GB" sz="2800" dirty="0">
                <a:solidFill>
                  <a:schemeClr val="tx1"/>
                </a:solidFill>
              </a:rPr>
              <a:t>Moving from Final Memos to a narrative drawn out of the major themes identified, and the research questions.</a:t>
            </a:r>
          </a:p>
          <a:p>
            <a:endParaRPr lang="en-GB" sz="2800" dirty="0">
              <a:solidFill>
                <a:schemeClr val="tx1"/>
              </a:solidFill>
            </a:endParaRPr>
          </a:p>
          <a:p>
            <a:r>
              <a:rPr lang="en-GB" sz="2800" dirty="0">
                <a:solidFill>
                  <a:schemeClr val="tx1"/>
                </a:solidFill>
              </a:rPr>
              <a:t>The use of rhetoric, with support from relevant quotes</a:t>
            </a:r>
          </a:p>
          <a:p>
            <a:endParaRPr lang="en-GB" sz="2800" dirty="0">
              <a:solidFill>
                <a:schemeClr val="tx1"/>
              </a:solidFill>
            </a:endParaRPr>
          </a:p>
          <a:p>
            <a:r>
              <a:rPr lang="en-GB" sz="2800" dirty="0">
                <a:solidFill>
                  <a:schemeClr val="tx1"/>
                </a:solidFill>
              </a:rPr>
              <a:t>The need for quantitative justification if you make assertions that require quantification </a:t>
            </a:r>
          </a:p>
          <a:p>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effectLst/>
              </a:rPr>
              <a:t>Checklist for your analysis</a:t>
            </a:r>
          </a:p>
        </p:txBody>
      </p:sp>
      <p:sp>
        <p:nvSpPr>
          <p:cNvPr id="2" name="Content Placeholder 1"/>
          <p:cNvSpPr>
            <a:spLocks noGrp="1"/>
          </p:cNvSpPr>
          <p:nvPr>
            <p:ph idx="1"/>
          </p:nvPr>
        </p:nvSpPr>
        <p:spPr/>
        <p:txBody>
          <a:bodyPr>
            <a:normAutofit fontScale="92500" lnSpcReduction="20000"/>
          </a:bodyPr>
          <a:lstStyle/>
          <a:p>
            <a:r>
              <a:rPr lang="en-GB" sz="2400" dirty="0">
                <a:solidFill>
                  <a:schemeClr val="tx1"/>
                </a:solidFill>
              </a:rPr>
              <a:t>Representativeness</a:t>
            </a:r>
          </a:p>
          <a:p>
            <a:r>
              <a:rPr lang="en-GB" sz="2400" dirty="0">
                <a:solidFill>
                  <a:schemeClr val="tx1"/>
                </a:solidFill>
              </a:rPr>
              <a:t>Validity, Reliability, Generalisability</a:t>
            </a:r>
          </a:p>
          <a:p>
            <a:r>
              <a:rPr lang="en-GB" sz="2400" dirty="0">
                <a:solidFill>
                  <a:schemeClr val="tx1"/>
                </a:solidFill>
              </a:rPr>
              <a:t>Triangulation</a:t>
            </a:r>
          </a:p>
          <a:p>
            <a:r>
              <a:rPr lang="en-GB" sz="2400" dirty="0">
                <a:solidFill>
                  <a:schemeClr val="tx1"/>
                </a:solidFill>
              </a:rPr>
              <a:t>Data viewed and analysed with an ‘open mind’?</a:t>
            </a:r>
          </a:p>
          <a:p>
            <a:r>
              <a:rPr lang="en-GB" sz="2400" dirty="0">
                <a:solidFill>
                  <a:schemeClr val="tx1"/>
                </a:solidFill>
              </a:rPr>
              <a:t>Consideration of alternative explanations?</a:t>
            </a:r>
          </a:p>
          <a:p>
            <a:r>
              <a:rPr lang="en-GB" sz="2400" dirty="0">
                <a:solidFill>
                  <a:schemeClr val="tx1"/>
                </a:solidFill>
              </a:rPr>
              <a:t>‘member checking’ – feedback from participants?</a:t>
            </a:r>
          </a:p>
          <a:p>
            <a:r>
              <a:rPr lang="en-GB" sz="2400" dirty="0">
                <a:solidFill>
                  <a:schemeClr val="tx1"/>
                </a:solidFill>
              </a:rPr>
              <a:t>Researcher effects – a reflexive account? Objectivity??</a:t>
            </a:r>
          </a:p>
          <a:p>
            <a:endParaRPr lang="en-GB" sz="2400" dirty="0">
              <a:solidFill>
                <a:schemeClr val="tx1"/>
              </a:solidFill>
            </a:endParaRPr>
          </a:p>
          <a:p>
            <a:r>
              <a:rPr lang="en-GB" sz="2400" dirty="0">
                <a:solidFill>
                  <a:schemeClr val="tx1"/>
                </a:solidFill>
              </a:rPr>
              <a:t>(from Robson 2011: pp486-488)</a:t>
            </a:r>
          </a:p>
          <a:p>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0" dirty="0">
                <a:effectLst/>
              </a:rPr>
              <a:t>References</a:t>
            </a:r>
          </a:p>
        </p:txBody>
      </p:sp>
      <p:sp>
        <p:nvSpPr>
          <p:cNvPr id="2" name="Content Placeholder 1"/>
          <p:cNvSpPr>
            <a:spLocks noGrp="1"/>
          </p:cNvSpPr>
          <p:nvPr>
            <p:ph idx="1"/>
          </p:nvPr>
        </p:nvSpPr>
        <p:spPr>
          <a:xfrm>
            <a:off x="1043608" y="2276872"/>
            <a:ext cx="7633742" cy="3593591"/>
          </a:xfrm>
        </p:spPr>
        <p:txBody>
          <a:bodyPr>
            <a:noAutofit/>
          </a:bodyPr>
          <a:lstStyle/>
          <a:p>
            <a:r>
              <a:rPr lang="en-GB" dirty="0">
                <a:solidFill>
                  <a:schemeClr val="tx1"/>
                </a:solidFill>
              </a:rPr>
              <a:t>Bryman, A. (2012) </a:t>
            </a:r>
            <a:r>
              <a:rPr lang="en-GB" i="1" dirty="0">
                <a:solidFill>
                  <a:schemeClr val="tx1"/>
                </a:solidFill>
              </a:rPr>
              <a:t>Social research methods</a:t>
            </a:r>
            <a:r>
              <a:rPr lang="en-GB" dirty="0">
                <a:solidFill>
                  <a:schemeClr val="tx1"/>
                </a:solidFill>
              </a:rPr>
              <a:t>, 4</a:t>
            </a:r>
            <a:r>
              <a:rPr lang="en-GB" baseline="30000" dirty="0">
                <a:solidFill>
                  <a:schemeClr val="tx1"/>
                </a:solidFill>
              </a:rPr>
              <a:t>th</a:t>
            </a:r>
            <a:r>
              <a:rPr lang="en-GB" dirty="0">
                <a:solidFill>
                  <a:schemeClr val="tx1"/>
                </a:solidFill>
              </a:rPr>
              <a:t> edn. Oxford University Press (</a:t>
            </a:r>
            <a:r>
              <a:rPr lang="en-GB" b="1" dirty="0">
                <a:solidFill>
                  <a:schemeClr val="tx1"/>
                </a:solidFill>
              </a:rPr>
              <a:t>H62.B787</a:t>
            </a:r>
            <a:r>
              <a:rPr lang="en-GB" dirty="0">
                <a:solidFill>
                  <a:schemeClr val="tx1"/>
                </a:solidFill>
              </a:rPr>
              <a:t>)</a:t>
            </a:r>
          </a:p>
          <a:p>
            <a:r>
              <a:rPr lang="en-GB" dirty="0">
                <a:solidFill>
                  <a:schemeClr val="tx1"/>
                </a:solidFill>
              </a:rPr>
              <a:t>Harding, J. (2013) </a:t>
            </a:r>
            <a:r>
              <a:rPr lang="en-GB" i="1" dirty="0">
                <a:solidFill>
                  <a:schemeClr val="tx1"/>
                </a:solidFill>
              </a:rPr>
              <a:t>Qualitative Data Analysis from start to finish</a:t>
            </a:r>
            <a:r>
              <a:rPr lang="en-GB" dirty="0">
                <a:solidFill>
                  <a:schemeClr val="tx1"/>
                </a:solidFill>
              </a:rPr>
              <a:t>, London: Sage</a:t>
            </a:r>
          </a:p>
          <a:p>
            <a:r>
              <a:rPr lang="en-GB" dirty="0">
                <a:solidFill>
                  <a:schemeClr val="tx1"/>
                </a:solidFill>
              </a:rPr>
              <a:t>Mason, J. (2002) </a:t>
            </a:r>
            <a:r>
              <a:rPr lang="en-GB" i="1" dirty="0">
                <a:solidFill>
                  <a:schemeClr val="tx1"/>
                </a:solidFill>
                <a:highlight>
                  <a:srgbClr val="FFFF00"/>
                </a:highlight>
              </a:rPr>
              <a:t>Qualitative Researching</a:t>
            </a:r>
            <a:r>
              <a:rPr lang="en-GB" dirty="0">
                <a:solidFill>
                  <a:schemeClr val="tx1"/>
                </a:solidFill>
                <a:highlight>
                  <a:srgbClr val="FFFF00"/>
                </a:highlight>
              </a:rPr>
              <a:t>, 2</a:t>
            </a:r>
            <a:r>
              <a:rPr lang="en-GB" baseline="30000" dirty="0">
                <a:solidFill>
                  <a:schemeClr val="tx1"/>
                </a:solidFill>
                <a:highlight>
                  <a:srgbClr val="FFFF00"/>
                </a:highlight>
              </a:rPr>
              <a:t>nd</a:t>
            </a:r>
            <a:r>
              <a:rPr lang="en-GB" dirty="0">
                <a:solidFill>
                  <a:schemeClr val="tx1"/>
                </a:solidFill>
                <a:highlight>
                  <a:srgbClr val="FFFF00"/>
                </a:highlight>
              </a:rPr>
              <a:t> edition, London: Sage Publications</a:t>
            </a:r>
          </a:p>
          <a:p>
            <a:r>
              <a:rPr lang="en-GB" dirty="0">
                <a:solidFill>
                  <a:schemeClr val="tx1"/>
                </a:solidFill>
                <a:highlight>
                  <a:srgbClr val="FFFF00"/>
                </a:highlight>
              </a:rPr>
              <a:t>Miles, M.B. And </a:t>
            </a:r>
            <a:r>
              <a:rPr lang="en-GB" dirty="0" err="1">
                <a:solidFill>
                  <a:schemeClr val="tx1"/>
                </a:solidFill>
                <a:highlight>
                  <a:srgbClr val="FFFF00"/>
                </a:highlight>
              </a:rPr>
              <a:t>Huberman</a:t>
            </a:r>
            <a:r>
              <a:rPr lang="en-GB" dirty="0">
                <a:solidFill>
                  <a:schemeClr val="tx1"/>
                </a:solidFill>
                <a:highlight>
                  <a:srgbClr val="FFFF00"/>
                </a:highlight>
              </a:rPr>
              <a:t>, A.M. (1994) </a:t>
            </a:r>
            <a:r>
              <a:rPr lang="en-GB" i="1" dirty="0">
                <a:solidFill>
                  <a:schemeClr val="tx1"/>
                </a:solidFill>
                <a:highlight>
                  <a:srgbClr val="FFFF00"/>
                </a:highlight>
              </a:rPr>
              <a:t>Qualitative Data Analysis: An expanded sourcebook</a:t>
            </a:r>
            <a:r>
              <a:rPr lang="en-GB" dirty="0">
                <a:solidFill>
                  <a:schemeClr val="tx1"/>
                </a:solidFill>
                <a:highlight>
                  <a:srgbClr val="FFFF00"/>
                </a:highlight>
              </a:rPr>
              <a:t>, 2</a:t>
            </a:r>
            <a:r>
              <a:rPr lang="en-GB" baseline="30000" dirty="0">
                <a:solidFill>
                  <a:schemeClr val="tx1"/>
                </a:solidFill>
                <a:highlight>
                  <a:srgbClr val="FFFF00"/>
                </a:highlight>
              </a:rPr>
              <a:t>nd</a:t>
            </a:r>
            <a:r>
              <a:rPr lang="en-GB" dirty="0">
                <a:solidFill>
                  <a:schemeClr val="tx1"/>
                </a:solidFill>
                <a:highlight>
                  <a:srgbClr val="FFFF00"/>
                </a:highlight>
              </a:rPr>
              <a:t> edn. Thousand Oaks, CA: Sage </a:t>
            </a:r>
            <a:r>
              <a:rPr lang="en-GB" b="1" dirty="0">
                <a:solidFill>
                  <a:schemeClr val="tx1"/>
                </a:solidFill>
                <a:highlight>
                  <a:srgbClr val="FFFF00"/>
                </a:highlight>
              </a:rPr>
              <a:t>(8 copies, H62.M437)</a:t>
            </a:r>
          </a:p>
          <a:p>
            <a:r>
              <a:rPr lang="en-GB" dirty="0">
                <a:solidFill>
                  <a:schemeClr val="tx1"/>
                </a:solidFill>
                <a:highlight>
                  <a:srgbClr val="FFFF00"/>
                </a:highlight>
              </a:rPr>
              <a:t>Robson, C. (2011) </a:t>
            </a:r>
            <a:r>
              <a:rPr lang="en-GB" i="1" dirty="0">
                <a:solidFill>
                  <a:schemeClr val="tx1"/>
                </a:solidFill>
                <a:highlight>
                  <a:srgbClr val="FFFF00"/>
                </a:highlight>
              </a:rPr>
              <a:t>Real World Research</a:t>
            </a:r>
            <a:r>
              <a:rPr lang="en-GB" dirty="0">
                <a:solidFill>
                  <a:schemeClr val="tx1"/>
                </a:solidFill>
                <a:highlight>
                  <a:srgbClr val="FFFF00"/>
                </a:highlight>
              </a:rPr>
              <a:t>, 3</a:t>
            </a:r>
            <a:r>
              <a:rPr lang="en-GB" baseline="30000" dirty="0">
                <a:solidFill>
                  <a:schemeClr val="tx1"/>
                </a:solidFill>
                <a:highlight>
                  <a:srgbClr val="FFFF00"/>
                </a:highlight>
              </a:rPr>
              <a:t>rd</a:t>
            </a:r>
            <a:r>
              <a:rPr lang="en-GB" dirty="0">
                <a:solidFill>
                  <a:schemeClr val="tx1"/>
                </a:solidFill>
                <a:highlight>
                  <a:srgbClr val="FFFF00"/>
                </a:highlight>
              </a:rPr>
              <a:t> edn. Sussex: John Wiley </a:t>
            </a:r>
            <a:r>
              <a:rPr lang="en-GB" b="1" dirty="0">
                <a:solidFill>
                  <a:schemeClr val="tx1"/>
                </a:solidFill>
                <a:highlight>
                  <a:srgbClr val="FFFF00"/>
                </a:highlight>
              </a:rPr>
              <a:t>(2 copies, H62.R627)</a:t>
            </a:r>
          </a:p>
        </p:txBody>
      </p:sp>
    </p:spTree>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Badge</Template>
  <TotalTime>1033</TotalTime>
  <Words>1725</Words>
  <Application>Microsoft Office PowerPoint</Application>
  <PresentationFormat>On-screen Show (4:3)</PresentationFormat>
  <Paragraphs>170</Paragraphs>
  <Slides>25</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Arial</vt:lpstr>
      <vt:lpstr>Calibri</vt:lpstr>
      <vt:lpstr>Garamond</vt:lpstr>
      <vt:lpstr>Gill Sans MT</vt:lpstr>
      <vt:lpstr>Impact</vt:lpstr>
      <vt:lpstr>Wingdings</vt:lpstr>
      <vt:lpstr>Badge</vt:lpstr>
      <vt:lpstr>Research methods: Qualitative data analysis</vt:lpstr>
      <vt:lpstr>Introduction  </vt:lpstr>
      <vt:lpstr>From transcription to writing-up</vt:lpstr>
      <vt:lpstr>Transcribing Interview Data</vt:lpstr>
      <vt:lpstr>Level of detail : transcribing verbal content alone</vt:lpstr>
      <vt:lpstr>With non-verbal communication taken into account</vt:lpstr>
      <vt:lpstr>Process </vt:lpstr>
      <vt:lpstr>2. The Principles of Qualitative Data Analysis</vt:lpstr>
      <vt:lpstr>How do you want to “read” your data? (Mason 2002)</vt:lpstr>
      <vt:lpstr>Important considerations</vt:lpstr>
      <vt:lpstr>Analysis: a 4-step approach (Harding 2013)</vt:lpstr>
      <vt:lpstr>A note on Codes and Themes</vt:lpstr>
      <vt:lpstr>PowerPoint Presentation</vt:lpstr>
      <vt:lpstr>PowerPoint Presentation</vt:lpstr>
      <vt:lpstr>PowerPoint Presentation</vt:lpstr>
      <vt:lpstr>The process of analysing</vt:lpstr>
      <vt:lpstr>Coding and Memoing</vt:lpstr>
      <vt:lpstr>Coding: the paper and highlighter pen method</vt:lpstr>
      <vt:lpstr>PowerPoint Presentation</vt:lpstr>
      <vt:lpstr>Analysing and interpreting data</vt:lpstr>
      <vt:lpstr>Tensions in qualitative analysis</vt:lpstr>
      <vt:lpstr>4. From Analysis to Writing up</vt:lpstr>
      <vt:lpstr>Writing up</vt:lpstr>
      <vt:lpstr>Checklist for your analysis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 Qualitative data analysis</dc:title>
  <dc:creator>Jessica Clapham</dc:creator>
  <cp:lastModifiedBy>Jessica Clapham</cp:lastModifiedBy>
  <cp:revision>36</cp:revision>
  <cp:lastPrinted>2018-01-26T12:45:48Z</cp:lastPrinted>
  <dcterms:created xsi:type="dcterms:W3CDTF">2006-08-16T00:00:00Z</dcterms:created>
  <dcterms:modified xsi:type="dcterms:W3CDTF">2020-05-06T11:52:30Z</dcterms:modified>
</cp:coreProperties>
</file>