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Default Extension="png" ContentType="image/png"/>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64" r:id="rId1"/>
  </p:sldMasterIdLst>
  <p:notesMasterIdLst>
    <p:notesMasterId r:id="rId21"/>
  </p:notesMasterIdLst>
  <p:sldIdLst>
    <p:sldId id="256" r:id="rId2"/>
    <p:sldId id="257" r:id="rId3"/>
    <p:sldId id="258" r:id="rId4"/>
    <p:sldId id="298" r:id="rId5"/>
    <p:sldId id="297" r:id="rId6"/>
    <p:sldId id="261" r:id="rId7"/>
    <p:sldId id="262" r:id="rId8"/>
    <p:sldId id="263" r:id="rId9"/>
    <p:sldId id="264" r:id="rId10"/>
    <p:sldId id="265" r:id="rId11"/>
    <p:sldId id="292" r:id="rId12"/>
    <p:sldId id="293" r:id="rId13"/>
    <p:sldId id="294" r:id="rId14"/>
    <p:sldId id="295" r:id="rId15"/>
    <p:sldId id="290" r:id="rId16"/>
    <p:sldId id="300" r:id="rId17"/>
    <p:sldId id="302" r:id="rId18"/>
    <p:sldId id="304" r:id="rId19"/>
    <p:sldId id="274" r:id="rId2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88" autoAdjust="0"/>
    <p:restoredTop sz="94624" autoAdjust="0"/>
  </p:normalViewPr>
  <p:slideViewPr>
    <p:cSldViewPr>
      <p:cViewPr varScale="1">
        <p:scale>
          <a:sx n="69" d="100"/>
          <a:sy n="69" d="100"/>
        </p:scale>
        <p:origin x="-1416" y="-102"/>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90E9490-7095-424A-98DF-18AC83475173}" type="datetimeFigureOut">
              <a:rPr lang="en-US" smtClean="0"/>
              <a:pPr/>
              <a:t>11/11/2020</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0BEFCB3-B317-4C96-A123-DC5E7E87898E}"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5432067E-C245-45F2-B75C-93F65974134D}" type="slidenum">
              <a:rPr lang="en-IN" smtClean="0"/>
              <a:pPr/>
              <a:t>1</a:t>
            </a:fld>
            <a:endParaRPr lang="en-IN"/>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Times New Roman" panose="02020603050405020304" pitchFamily="18" charset="0"/>
              </a:rPr>
              <a:t>Ocado is a British online supermarket which has been promoting itself as the world’s largest online grocery retailer. However, the company does not have any chain of stores as well as offers home delivery services from its warehouses which is unlikely from its competitor. The company has been established in the business year 2000, headquartered at Hatfield, England, UK, and founded by Tim Steiner, Jonathan </a:t>
            </a:r>
            <a:r>
              <a:rPr lang="en-IN" sz="1800" dirty="0" err="1">
                <a:effectLst/>
                <a:latin typeface="Times New Roman" panose="02020603050405020304" pitchFamily="18" charset="0"/>
                <a:ea typeface="Times New Roman" panose="02020603050405020304" pitchFamily="18" charset="0"/>
              </a:rPr>
              <a:t>Faiman</a:t>
            </a:r>
            <a:r>
              <a:rPr lang="en-IN" sz="1800" dirty="0">
                <a:effectLst/>
                <a:latin typeface="Times New Roman" panose="02020603050405020304" pitchFamily="18" charset="0"/>
                <a:ea typeface="Times New Roman" panose="02020603050405020304" pitchFamily="18" charset="0"/>
              </a:rPr>
              <a:t>, and Jason Gissing. However, as the entire business of Ocado relies upon an online delivery network with no in-store presence, the success rate in the upcoming years with the partnership with Marks &amp; Spencer is complicated. For instance, Marks &amp; Spencer has hugely invested in the delivery network and technology of Ocado for bringing ready meals and other internet shoppers, (</a:t>
            </a:r>
            <a:r>
              <a:rPr lang="en-US" sz="1800" dirty="0">
                <a:solidFill>
                  <a:srgbClr val="000000"/>
                </a:solidFill>
                <a:effectLst/>
                <a:latin typeface="Times New Roman" panose="02020603050405020304" pitchFamily="18" charset="0"/>
                <a:ea typeface="Times New Roman" panose="02020603050405020304" pitchFamily="18" charset="0"/>
              </a:rPr>
              <a:t>Hickey, 2019</a:t>
            </a:r>
            <a:r>
              <a:rPr lang="en-IN" sz="1800" dirty="0">
                <a:effectLst/>
                <a:latin typeface="Times New Roman" panose="02020603050405020304" pitchFamily="18" charset="0"/>
                <a:ea typeface="Times New Roman" panose="02020603050405020304" pitchFamily="18" charset="0"/>
              </a:rPr>
              <a:t>). However, its strategy to enhance its technology platform for the delivery network has raised significant concerns for the company.</a:t>
            </a:r>
          </a:p>
          <a:p>
            <a:endParaRPr lang="en-IN" dirty="0"/>
          </a:p>
        </p:txBody>
      </p:sp>
      <p:sp>
        <p:nvSpPr>
          <p:cNvPr id="4" name="Slide Number Placeholder 3"/>
          <p:cNvSpPr>
            <a:spLocks noGrp="1"/>
          </p:cNvSpPr>
          <p:nvPr>
            <p:ph type="sldNum" sz="quarter" idx="5"/>
          </p:nvPr>
        </p:nvSpPr>
        <p:spPr/>
        <p:txBody>
          <a:bodyPr/>
          <a:lstStyle/>
          <a:p>
            <a:fld id="{5432067E-C245-45F2-B75C-93F65974134D}" type="slidenum">
              <a:rPr lang="en-IN" smtClean="0"/>
              <a:pPr/>
              <a:t>3</a:t>
            </a:fld>
            <a:endParaRPr lang="en-IN"/>
          </a:p>
        </p:txBody>
      </p:sp>
    </p:spTree>
    <p:extLst>
      <p:ext uri="{BB962C8B-B14F-4D97-AF65-F5344CB8AC3E}">
        <p14:creationId xmlns="" xmlns:p14="http://schemas.microsoft.com/office/powerpoint/2010/main" val="24939457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1000"/>
              </a:spcAft>
            </a:pPr>
            <a:r>
              <a:rPr lang="en-IN" sz="1800" dirty="0">
                <a:effectLst/>
                <a:latin typeface="Times New Roman" panose="02020603050405020304" pitchFamily="18" charset="0"/>
                <a:ea typeface="Times New Roman" panose="02020603050405020304" pitchFamily="18" charset="0"/>
              </a:rPr>
              <a:t>As suggested by (</a:t>
            </a:r>
            <a:r>
              <a:rPr lang="en-US" sz="1800" dirty="0">
                <a:solidFill>
                  <a:srgbClr val="000000"/>
                </a:solidFill>
                <a:effectLst/>
                <a:latin typeface="Times New Roman" panose="02020603050405020304" pitchFamily="18" charset="0"/>
                <a:ea typeface="Times New Roman" panose="02020603050405020304" pitchFamily="18" charset="0"/>
              </a:rPr>
              <a:t>Bonetti </a:t>
            </a:r>
            <a:r>
              <a:rPr lang="en-US" sz="1800" i="1" dirty="0">
                <a:solidFill>
                  <a:srgbClr val="000000"/>
                </a:solidFill>
                <a:effectLst/>
                <a:latin typeface="Times New Roman" panose="02020603050405020304" pitchFamily="18" charset="0"/>
                <a:ea typeface="Times New Roman" panose="02020603050405020304" pitchFamily="18" charset="0"/>
              </a:rPr>
              <a:t>et al</a:t>
            </a:r>
            <a:r>
              <a:rPr lang="en-US" sz="1800" dirty="0">
                <a:solidFill>
                  <a:srgbClr val="000000"/>
                </a:solidFill>
                <a:effectLst/>
                <a:latin typeface="Times New Roman" panose="02020603050405020304" pitchFamily="18" charset="0"/>
                <a:ea typeface="Times New Roman" panose="02020603050405020304" pitchFamily="18" charset="0"/>
              </a:rPr>
              <a:t>. 2018</a:t>
            </a:r>
            <a:r>
              <a:rPr lang="en-IN" sz="1800" dirty="0">
                <a:effectLst/>
                <a:latin typeface="Times New Roman" panose="02020603050405020304" pitchFamily="18" charset="0"/>
                <a:ea typeface="Times New Roman" panose="02020603050405020304" pitchFamily="18" charset="0"/>
              </a:rPr>
              <a:t>), both physical and online presence is required to deliver satisfaction to a varying range of customers. Likewise, Ocado must strategize to focus on in-store presence. Additionally, focusing on other segments of products and developing the quality of current products and services is essential due to the changing preferences of customers. Other than that, the investment in marketing and promotional tools is also essential to gain a competitive edge and attracting potential customers.</a:t>
            </a:r>
          </a:p>
        </p:txBody>
      </p:sp>
      <p:sp>
        <p:nvSpPr>
          <p:cNvPr id="4" name="Slide Number Placeholder 3"/>
          <p:cNvSpPr>
            <a:spLocks noGrp="1"/>
          </p:cNvSpPr>
          <p:nvPr>
            <p:ph type="sldNum" sz="quarter" idx="5"/>
          </p:nvPr>
        </p:nvSpPr>
        <p:spPr/>
        <p:txBody>
          <a:bodyPr/>
          <a:lstStyle/>
          <a:p>
            <a:fld id="{5432067E-C245-45F2-B75C-93F65974134D}" type="slidenum">
              <a:rPr lang="en-IN" smtClean="0"/>
              <a:pPr/>
              <a:t>4</a:t>
            </a:fld>
            <a:endParaRPr lang="en-IN"/>
          </a:p>
        </p:txBody>
      </p:sp>
    </p:spTree>
    <p:extLst>
      <p:ext uri="{BB962C8B-B14F-4D97-AF65-F5344CB8AC3E}">
        <p14:creationId xmlns="" xmlns:p14="http://schemas.microsoft.com/office/powerpoint/2010/main" val="202576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1000"/>
              </a:spcAft>
            </a:pPr>
            <a:r>
              <a:rPr lang="en-IN" sz="1800" dirty="0">
                <a:effectLst/>
                <a:latin typeface="Times New Roman" panose="02020603050405020304" pitchFamily="18" charset="0"/>
                <a:ea typeface="Times New Roman" panose="02020603050405020304" pitchFamily="18" charset="0"/>
              </a:rPr>
              <a:t>As suggested by (</a:t>
            </a:r>
            <a:r>
              <a:rPr lang="en-US" sz="1800" dirty="0">
                <a:solidFill>
                  <a:srgbClr val="000000"/>
                </a:solidFill>
                <a:effectLst/>
                <a:latin typeface="Times New Roman" panose="02020603050405020304" pitchFamily="18" charset="0"/>
                <a:ea typeface="Times New Roman" panose="02020603050405020304" pitchFamily="18" charset="0"/>
              </a:rPr>
              <a:t>Bonetti </a:t>
            </a:r>
            <a:r>
              <a:rPr lang="en-US" sz="1800" i="1" dirty="0">
                <a:solidFill>
                  <a:srgbClr val="000000"/>
                </a:solidFill>
                <a:effectLst/>
                <a:latin typeface="Times New Roman" panose="02020603050405020304" pitchFamily="18" charset="0"/>
                <a:ea typeface="Times New Roman" panose="02020603050405020304" pitchFamily="18" charset="0"/>
              </a:rPr>
              <a:t>et al</a:t>
            </a:r>
            <a:r>
              <a:rPr lang="en-US" sz="1800" dirty="0">
                <a:solidFill>
                  <a:srgbClr val="000000"/>
                </a:solidFill>
                <a:effectLst/>
                <a:latin typeface="Times New Roman" panose="02020603050405020304" pitchFamily="18" charset="0"/>
                <a:ea typeface="Times New Roman" panose="02020603050405020304" pitchFamily="18" charset="0"/>
              </a:rPr>
              <a:t>. 2018</a:t>
            </a:r>
            <a:r>
              <a:rPr lang="en-IN" sz="1800" dirty="0">
                <a:effectLst/>
                <a:latin typeface="Times New Roman" panose="02020603050405020304" pitchFamily="18" charset="0"/>
                <a:ea typeface="Times New Roman" panose="02020603050405020304" pitchFamily="18" charset="0"/>
              </a:rPr>
              <a:t>), both physical and online presence is required to deliver satisfaction to a varying range of customers. Likewise, Ocado must strategize to focus on in-store presence. Additionally, focusing on other segments of products and developing the quality of current products and services is essential due to the changing preferences of customers. Other than that, the investment in marketing and promotional tools is also essential to gain a competitive edge and attracting potential customers.</a:t>
            </a:r>
          </a:p>
        </p:txBody>
      </p:sp>
      <p:sp>
        <p:nvSpPr>
          <p:cNvPr id="4" name="Slide Number Placeholder 3"/>
          <p:cNvSpPr>
            <a:spLocks noGrp="1"/>
          </p:cNvSpPr>
          <p:nvPr>
            <p:ph type="sldNum" sz="quarter" idx="5"/>
          </p:nvPr>
        </p:nvSpPr>
        <p:spPr/>
        <p:txBody>
          <a:bodyPr/>
          <a:lstStyle/>
          <a:p>
            <a:fld id="{5432067E-C245-45F2-B75C-93F65974134D}" type="slidenum">
              <a:rPr lang="en-IN" smtClean="0"/>
              <a:pPr/>
              <a:t>5</a:t>
            </a:fld>
            <a:endParaRPr lang="en-IN"/>
          </a:p>
        </p:txBody>
      </p:sp>
    </p:spTree>
    <p:extLst>
      <p:ext uri="{BB962C8B-B14F-4D97-AF65-F5344CB8AC3E}">
        <p14:creationId xmlns="" xmlns:p14="http://schemas.microsoft.com/office/powerpoint/2010/main" val="202576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A0BEFCB3-B317-4C96-A123-DC5E7E87898E}" type="slidenum">
              <a:rPr lang="en-US" smtClean="0"/>
              <a:pPr/>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A0BEFCB3-B317-4C96-A123-DC5E7E87898E}" type="slidenum">
              <a:rPr lang="en-US" smtClean="0"/>
              <a:pPr/>
              <a:t>7</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1000"/>
              </a:spcAft>
            </a:pPr>
            <a:r>
              <a:rPr lang="en-IN" sz="1800" dirty="0">
                <a:effectLst/>
                <a:latin typeface="Times New Roman" panose="02020603050405020304" pitchFamily="18" charset="0"/>
                <a:ea typeface="Times New Roman" panose="02020603050405020304" pitchFamily="18" charset="0"/>
              </a:rPr>
              <a:t>As suggested by (</a:t>
            </a:r>
            <a:r>
              <a:rPr lang="en-US" sz="1800" dirty="0">
                <a:solidFill>
                  <a:srgbClr val="000000"/>
                </a:solidFill>
                <a:effectLst/>
                <a:latin typeface="Times New Roman" panose="02020603050405020304" pitchFamily="18" charset="0"/>
                <a:ea typeface="Times New Roman" panose="02020603050405020304" pitchFamily="18" charset="0"/>
              </a:rPr>
              <a:t>Bonetti </a:t>
            </a:r>
            <a:r>
              <a:rPr lang="en-US" sz="1800" i="1" dirty="0">
                <a:solidFill>
                  <a:srgbClr val="000000"/>
                </a:solidFill>
                <a:effectLst/>
                <a:latin typeface="Times New Roman" panose="02020603050405020304" pitchFamily="18" charset="0"/>
                <a:ea typeface="Times New Roman" panose="02020603050405020304" pitchFamily="18" charset="0"/>
              </a:rPr>
              <a:t>et al</a:t>
            </a:r>
            <a:r>
              <a:rPr lang="en-US" sz="1800" dirty="0">
                <a:solidFill>
                  <a:srgbClr val="000000"/>
                </a:solidFill>
                <a:effectLst/>
                <a:latin typeface="Times New Roman" panose="02020603050405020304" pitchFamily="18" charset="0"/>
                <a:ea typeface="Times New Roman" panose="02020603050405020304" pitchFamily="18" charset="0"/>
              </a:rPr>
              <a:t>. 2018</a:t>
            </a:r>
            <a:r>
              <a:rPr lang="en-IN" sz="1800" dirty="0">
                <a:effectLst/>
                <a:latin typeface="Times New Roman" panose="02020603050405020304" pitchFamily="18" charset="0"/>
                <a:ea typeface="Times New Roman" panose="02020603050405020304" pitchFamily="18" charset="0"/>
              </a:rPr>
              <a:t>), both physical and online presence is required to deliver satisfaction to a varying range of customers. Likewise, Ocado must strategize to focus on in-store presence. Additionally, focusing on other segments of products and developing the quality of current products and services is essential due to the changing preferences of customers. Other than that, the investment in marketing and promotional tools is also essential to gain a competitive edge and attracting potential customers.</a:t>
            </a:r>
          </a:p>
        </p:txBody>
      </p:sp>
      <p:sp>
        <p:nvSpPr>
          <p:cNvPr id="4" name="Slide Number Placeholder 3"/>
          <p:cNvSpPr>
            <a:spLocks noGrp="1"/>
          </p:cNvSpPr>
          <p:nvPr>
            <p:ph type="sldNum" sz="quarter" idx="5"/>
          </p:nvPr>
        </p:nvSpPr>
        <p:spPr/>
        <p:txBody>
          <a:bodyPr/>
          <a:lstStyle/>
          <a:p>
            <a:fld id="{5432067E-C245-45F2-B75C-93F65974134D}" type="slidenum">
              <a:rPr lang="en-IN" smtClean="0"/>
              <a:pPr/>
              <a:t>16</a:t>
            </a:fld>
            <a:endParaRPr lang="en-IN"/>
          </a:p>
        </p:txBody>
      </p:sp>
    </p:spTree>
    <p:extLst>
      <p:ext uri="{BB962C8B-B14F-4D97-AF65-F5344CB8AC3E}">
        <p14:creationId xmlns:p14="http://schemas.microsoft.com/office/powerpoint/2010/main" xmlns="" val="30512679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1000"/>
              </a:spcAft>
            </a:pPr>
            <a:r>
              <a:rPr lang="en-IN" sz="1800" dirty="0">
                <a:effectLst/>
                <a:latin typeface="Times New Roman" panose="02020603050405020304" pitchFamily="18" charset="0"/>
                <a:ea typeface="Times New Roman" panose="02020603050405020304" pitchFamily="18" charset="0"/>
              </a:rPr>
              <a:t>As suggested by (</a:t>
            </a:r>
            <a:r>
              <a:rPr lang="en-US" sz="1800" dirty="0">
                <a:solidFill>
                  <a:srgbClr val="000000"/>
                </a:solidFill>
                <a:effectLst/>
                <a:latin typeface="Times New Roman" panose="02020603050405020304" pitchFamily="18" charset="0"/>
                <a:ea typeface="Times New Roman" panose="02020603050405020304" pitchFamily="18" charset="0"/>
              </a:rPr>
              <a:t>Bonetti </a:t>
            </a:r>
            <a:r>
              <a:rPr lang="en-US" sz="1800" i="1" dirty="0">
                <a:solidFill>
                  <a:srgbClr val="000000"/>
                </a:solidFill>
                <a:effectLst/>
                <a:latin typeface="Times New Roman" panose="02020603050405020304" pitchFamily="18" charset="0"/>
                <a:ea typeface="Times New Roman" panose="02020603050405020304" pitchFamily="18" charset="0"/>
              </a:rPr>
              <a:t>et al</a:t>
            </a:r>
            <a:r>
              <a:rPr lang="en-US" sz="1800" dirty="0">
                <a:solidFill>
                  <a:srgbClr val="000000"/>
                </a:solidFill>
                <a:effectLst/>
                <a:latin typeface="Times New Roman" panose="02020603050405020304" pitchFamily="18" charset="0"/>
                <a:ea typeface="Times New Roman" panose="02020603050405020304" pitchFamily="18" charset="0"/>
              </a:rPr>
              <a:t>. 2018</a:t>
            </a:r>
            <a:r>
              <a:rPr lang="en-IN" sz="1800" dirty="0">
                <a:effectLst/>
                <a:latin typeface="Times New Roman" panose="02020603050405020304" pitchFamily="18" charset="0"/>
                <a:ea typeface="Times New Roman" panose="02020603050405020304" pitchFamily="18" charset="0"/>
              </a:rPr>
              <a:t>), both physical and online presence is required to deliver satisfaction to a varying range of customers. Likewise, Ocado must strategize to focus on in-store presence. Additionally, focusing on other segments of products and developing the quality of current products and services is essential due to the changing preferences of customers. Other than that, the investment in marketing and promotional tools is also essential to gain a competitive edge and attracting potential customers.</a:t>
            </a:r>
          </a:p>
        </p:txBody>
      </p:sp>
      <p:sp>
        <p:nvSpPr>
          <p:cNvPr id="4" name="Slide Number Placeholder 3"/>
          <p:cNvSpPr>
            <a:spLocks noGrp="1"/>
          </p:cNvSpPr>
          <p:nvPr>
            <p:ph type="sldNum" sz="quarter" idx="5"/>
          </p:nvPr>
        </p:nvSpPr>
        <p:spPr/>
        <p:txBody>
          <a:bodyPr/>
          <a:lstStyle/>
          <a:p>
            <a:fld id="{5432067E-C245-45F2-B75C-93F65974134D}" type="slidenum">
              <a:rPr lang="en-IN" smtClean="0"/>
              <a:pPr/>
              <a:t>17</a:t>
            </a:fld>
            <a:endParaRPr lang="en-IN"/>
          </a:p>
        </p:txBody>
      </p:sp>
    </p:spTree>
    <p:extLst>
      <p:ext uri="{BB962C8B-B14F-4D97-AF65-F5344CB8AC3E}">
        <p14:creationId xmlns:p14="http://schemas.microsoft.com/office/powerpoint/2010/main" xmlns="" val="30512679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1000"/>
              </a:spcAft>
            </a:pPr>
            <a:r>
              <a:rPr lang="en-IN" sz="1800" dirty="0">
                <a:effectLst/>
                <a:latin typeface="Times New Roman" panose="02020603050405020304" pitchFamily="18" charset="0"/>
                <a:ea typeface="Times New Roman" panose="02020603050405020304" pitchFamily="18" charset="0"/>
              </a:rPr>
              <a:t>As suggested by (</a:t>
            </a:r>
            <a:r>
              <a:rPr lang="en-US" sz="1800" dirty="0">
                <a:solidFill>
                  <a:srgbClr val="000000"/>
                </a:solidFill>
                <a:effectLst/>
                <a:latin typeface="Times New Roman" panose="02020603050405020304" pitchFamily="18" charset="0"/>
                <a:ea typeface="Times New Roman" panose="02020603050405020304" pitchFamily="18" charset="0"/>
              </a:rPr>
              <a:t>Bonetti </a:t>
            </a:r>
            <a:r>
              <a:rPr lang="en-US" sz="1800" i="1" dirty="0">
                <a:solidFill>
                  <a:srgbClr val="000000"/>
                </a:solidFill>
                <a:effectLst/>
                <a:latin typeface="Times New Roman" panose="02020603050405020304" pitchFamily="18" charset="0"/>
                <a:ea typeface="Times New Roman" panose="02020603050405020304" pitchFamily="18" charset="0"/>
              </a:rPr>
              <a:t>et al</a:t>
            </a:r>
            <a:r>
              <a:rPr lang="en-US" sz="1800" dirty="0">
                <a:solidFill>
                  <a:srgbClr val="000000"/>
                </a:solidFill>
                <a:effectLst/>
                <a:latin typeface="Times New Roman" panose="02020603050405020304" pitchFamily="18" charset="0"/>
                <a:ea typeface="Times New Roman" panose="02020603050405020304" pitchFamily="18" charset="0"/>
              </a:rPr>
              <a:t>. 2018</a:t>
            </a:r>
            <a:r>
              <a:rPr lang="en-IN" sz="1800" dirty="0">
                <a:effectLst/>
                <a:latin typeface="Times New Roman" panose="02020603050405020304" pitchFamily="18" charset="0"/>
                <a:ea typeface="Times New Roman" panose="02020603050405020304" pitchFamily="18" charset="0"/>
              </a:rPr>
              <a:t>), both physical and online presence is required to deliver satisfaction to a varying range of customers. Likewise, Ocado must strategize to focus on in-store presence. Additionally, focusing on other segments of products and developing the quality of current products and services is essential due to the changing preferences of customers. Other than that, the investment in marketing and promotional tools is also essential to gain a competitive edge and attracting potential customers.</a:t>
            </a:r>
          </a:p>
        </p:txBody>
      </p:sp>
      <p:sp>
        <p:nvSpPr>
          <p:cNvPr id="4" name="Slide Number Placeholder 3"/>
          <p:cNvSpPr>
            <a:spLocks noGrp="1"/>
          </p:cNvSpPr>
          <p:nvPr>
            <p:ph type="sldNum" sz="quarter" idx="5"/>
          </p:nvPr>
        </p:nvSpPr>
        <p:spPr/>
        <p:txBody>
          <a:bodyPr/>
          <a:lstStyle/>
          <a:p>
            <a:fld id="{5432067E-C245-45F2-B75C-93F65974134D}" type="slidenum">
              <a:rPr lang="en-IN" smtClean="0"/>
              <a:pPr/>
              <a:t>18</a:t>
            </a:fld>
            <a:endParaRPr lang="en-IN"/>
          </a:p>
        </p:txBody>
      </p:sp>
    </p:spTree>
    <p:extLst>
      <p:ext uri="{BB962C8B-B14F-4D97-AF65-F5344CB8AC3E}">
        <p14:creationId xmlns:p14="http://schemas.microsoft.com/office/powerpoint/2010/main" xmlns="" val="30512679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11/11/2020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11/11/2020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11/11/2020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11/11/2020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11/11/2020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11/11/2020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11/11/2020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11/11/2020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11/11/2020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11/11/2020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11/11/2020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11/11/2020</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865" r:id="rId1"/>
    <p:sldLayoutId id="2147483866" r:id="rId2"/>
    <p:sldLayoutId id="2147483867" r:id="rId3"/>
    <p:sldLayoutId id="2147483868" r:id="rId4"/>
    <p:sldLayoutId id="2147483869" r:id="rId5"/>
    <p:sldLayoutId id="2147483870" r:id="rId6"/>
    <p:sldLayoutId id="2147483871" r:id="rId7"/>
    <p:sldLayoutId id="2147483872" r:id="rId8"/>
    <p:sldLayoutId id="2147483873" r:id="rId9"/>
    <p:sldLayoutId id="2147483874" r:id="rId10"/>
    <p:sldLayoutId id="2147483875"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image" Target="../media/image11.jpeg"/><Relationship Id="rId3" Type="http://schemas.openxmlformats.org/officeDocument/2006/relationships/image" Target="../media/image6.png"/><Relationship Id="rId7" Type="http://schemas.openxmlformats.org/officeDocument/2006/relationships/image" Target="../media/image10.jpeg"/><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image" Target="../media/image9.jpeg"/><Relationship Id="rId5" Type="http://schemas.openxmlformats.org/officeDocument/2006/relationships/image" Target="../media/image8.jpeg"/><Relationship Id="rId10" Type="http://schemas.openxmlformats.org/officeDocument/2006/relationships/image" Target="../media/image13.jpeg"/><Relationship Id="rId4" Type="http://schemas.openxmlformats.org/officeDocument/2006/relationships/image" Target="../media/image7.png"/><Relationship Id="rId9" Type="http://schemas.openxmlformats.org/officeDocument/2006/relationships/image" Target="../media/image12.png"/></Relationships>
</file>

<file path=ppt/slides/_rels/slide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hyperlink" Target="http://www.mrscienceshow.com/2010_06_01_archive.html" TargetMode="External"/><Relationship Id="rId2" Type="http://schemas.openxmlformats.org/officeDocument/2006/relationships/image" Target="../media/image19.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 xmlns:a16="http://schemas.microsoft.com/office/drawing/2014/main" id="{88294908-8B00-4F58-BBBA-20F71A40AA9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9144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 xmlns:a16="http://schemas.microsoft.com/office/drawing/2014/main" id="{4364C879-1404-4203-8E9D-CC5DE0A621A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241022" y="-934769"/>
            <a:ext cx="2424873" cy="2708393"/>
          </a:xfrm>
          <a:custGeom>
            <a:avLst/>
            <a:gdLst>
              <a:gd name="connsiteX0" fmla="*/ 0 w 2424873"/>
              <a:gd name="connsiteY0" fmla="*/ 2424874 h 3611191"/>
              <a:gd name="connsiteX1" fmla="*/ 2424873 w 2424873"/>
              <a:gd name="connsiteY1" fmla="*/ 0 h 3611191"/>
              <a:gd name="connsiteX2" fmla="*/ 2424873 w 2424873"/>
              <a:gd name="connsiteY2" fmla="*/ 3611191 h 3611191"/>
              <a:gd name="connsiteX3" fmla="*/ 1186317 w 2424873"/>
              <a:gd name="connsiteY3" fmla="*/ 3611191 h 3611191"/>
            </a:gdLst>
            <a:ahLst/>
            <a:cxnLst>
              <a:cxn ang="0">
                <a:pos x="connsiteX0" y="connsiteY0"/>
              </a:cxn>
              <a:cxn ang="0">
                <a:pos x="connsiteX1" y="connsiteY1"/>
              </a:cxn>
              <a:cxn ang="0">
                <a:pos x="connsiteX2" y="connsiteY2"/>
              </a:cxn>
              <a:cxn ang="0">
                <a:pos x="connsiteX3" y="connsiteY3"/>
              </a:cxn>
            </a:cxnLst>
            <a:rect l="l" t="t" r="r" b="b"/>
            <a:pathLst>
              <a:path w="2424873" h="3611191">
                <a:moveTo>
                  <a:pt x="0" y="2424874"/>
                </a:moveTo>
                <a:lnTo>
                  <a:pt x="2424873" y="0"/>
                </a:lnTo>
                <a:lnTo>
                  <a:pt x="2424873" y="3611191"/>
                </a:lnTo>
                <a:lnTo>
                  <a:pt x="1186317" y="361119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2" name="Freeform: Shape 11">
            <a:extLst>
              <a:ext uri="{FF2B5EF4-FFF2-40B4-BE49-F238E27FC236}">
                <a16:creationId xmlns="" xmlns:a16="http://schemas.microsoft.com/office/drawing/2014/main" id="{84617302-4B0D-4351-A6BB-6F0930D943A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973756" y="-134087"/>
            <a:ext cx="1635955" cy="1226966"/>
          </a:xfrm>
          <a:custGeom>
            <a:avLst/>
            <a:gdLst>
              <a:gd name="connsiteX0" fmla="*/ 0 w 1635955"/>
              <a:gd name="connsiteY0" fmla="*/ 957987 h 1635955"/>
              <a:gd name="connsiteX1" fmla="*/ 957987 w 1635955"/>
              <a:gd name="connsiteY1" fmla="*/ 0 h 1635955"/>
              <a:gd name="connsiteX2" fmla="*/ 1635955 w 1635955"/>
              <a:gd name="connsiteY2" fmla="*/ 0 h 1635955"/>
              <a:gd name="connsiteX3" fmla="*/ 1635955 w 1635955"/>
              <a:gd name="connsiteY3" fmla="*/ 1635955 h 1635955"/>
              <a:gd name="connsiteX4" fmla="*/ 0 w 1635955"/>
              <a:gd name="connsiteY4" fmla="*/ 1635955 h 16359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5955" h="1635955">
                <a:moveTo>
                  <a:pt x="0" y="957987"/>
                </a:moveTo>
                <a:lnTo>
                  <a:pt x="957987" y="0"/>
                </a:lnTo>
                <a:lnTo>
                  <a:pt x="1635955" y="0"/>
                </a:lnTo>
                <a:lnTo>
                  <a:pt x="1635955" y="1635955"/>
                </a:lnTo>
                <a:lnTo>
                  <a:pt x="0" y="1635955"/>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 xmlns:a16="http://schemas.microsoft.com/office/drawing/2014/main" id="{DA2C7802-C2E0-4218-8F89-8DD7CCD2CD1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6713565" y="311926"/>
            <a:ext cx="4059393" cy="1911083"/>
          </a:xfrm>
          <a:custGeom>
            <a:avLst/>
            <a:gdLst>
              <a:gd name="connsiteX0" fmla="*/ 0 w 4059393"/>
              <a:gd name="connsiteY0" fmla="*/ 1511282 h 2548110"/>
              <a:gd name="connsiteX1" fmla="*/ 1511282 w 4059393"/>
              <a:gd name="connsiteY1" fmla="*/ 0 h 2548110"/>
              <a:gd name="connsiteX2" fmla="*/ 4059393 w 4059393"/>
              <a:gd name="connsiteY2" fmla="*/ 2548110 h 2548110"/>
              <a:gd name="connsiteX3" fmla="*/ 0 w 4059393"/>
              <a:gd name="connsiteY3" fmla="*/ 2548110 h 2548110"/>
            </a:gdLst>
            <a:ahLst/>
            <a:cxnLst>
              <a:cxn ang="0">
                <a:pos x="connsiteX0" y="connsiteY0"/>
              </a:cxn>
              <a:cxn ang="0">
                <a:pos x="connsiteX1" y="connsiteY1"/>
              </a:cxn>
              <a:cxn ang="0">
                <a:pos x="connsiteX2" y="connsiteY2"/>
              </a:cxn>
              <a:cxn ang="0">
                <a:pos x="connsiteX3" y="connsiteY3"/>
              </a:cxn>
            </a:cxnLst>
            <a:rect l="l" t="t" r="r" b="b"/>
            <a:pathLst>
              <a:path w="4059393" h="2548110">
                <a:moveTo>
                  <a:pt x="0" y="1511282"/>
                </a:moveTo>
                <a:lnTo>
                  <a:pt x="1511282" y="0"/>
                </a:lnTo>
                <a:lnTo>
                  <a:pt x="4059393" y="2548110"/>
                </a:lnTo>
                <a:lnTo>
                  <a:pt x="0" y="2548110"/>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Rectangle 15">
            <a:extLst>
              <a:ext uri="{FF2B5EF4-FFF2-40B4-BE49-F238E27FC236}">
                <a16:creationId xmlns="" xmlns:a16="http://schemas.microsoft.com/office/drawing/2014/main" id="{A6D7111A-21E5-4EE9-8A78-10E5530F011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7548980" y="1613994"/>
            <a:ext cx="1185708" cy="889281"/>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7">
            <a:extLst>
              <a:ext uri="{FF2B5EF4-FFF2-40B4-BE49-F238E27FC236}">
                <a16:creationId xmlns="" xmlns:a16="http://schemas.microsoft.com/office/drawing/2014/main" id="{A3969E80-A77B-49FC-9122-D89AFD5EE11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327781" y="5494508"/>
            <a:ext cx="2444907" cy="1774587"/>
          </a:xfrm>
          <a:custGeom>
            <a:avLst/>
            <a:gdLst>
              <a:gd name="connsiteX0" fmla="*/ 0 w 2203753"/>
              <a:gd name="connsiteY0" fmla="*/ 0 h 2132734"/>
              <a:gd name="connsiteX1" fmla="*/ 2203753 w 2203753"/>
              <a:gd name="connsiteY1" fmla="*/ 0 h 2132734"/>
              <a:gd name="connsiteX2" fmla="*/ 2203753 w 2203753"/>
              <a:gd name="connsiteY2" fmla="*/ 576461 h 2132734"/>
              <a:gd name="connsiteX3" fmla="*/ 647480 w 2203753"/>
              <a:gd name="connsiteY3" fmla="*/ 2132734 h 2132734"/>
              <a:gd name="connsiteX4" fmla="*/ 0 w 2203753"/>
              <a:gd name="connsiteY4" fmla="*/ 1485255 h 21327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3753" h="2132734">
                <a:moveTo>
                  <a:pt x="0" y="0"/>
                </a:moveTo>
                <a:lnTo>
                  <a:pt x="2203753" y="0"/>
                </a:lnTo>
                <a:lnTo>
                  <a:pt x="2203753" y="576461"/>
                </a:lnTo>
                <a:lnTo>
                  <a:pt x="647480" y="2132734"/>
                </a:lnTo>
                <a:lnTo>
                  <a:pt x="0" y="1485255"/>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 xmlns:a16="http://schemas.microsoft.com/office/drawing/2014/main" id="{1849CA57-76BD-4CF2-80BA-D7A46A01B7B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1211282" y="5555952"/>
            <a:ext cx="928467" cy="696350"/>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rgbClr val="FFFFFF"/>
              </a:solidFill>
              <a:effectLst>
                <a:outerShdw blurRad="38100" dist="38100" dir="2700000" algn="tl">
                  <a:srgbClr val="000000">
                    <a:alpha val="43137"/>
                  </a:srgbClr>
                </a:outerShdw>
              </a:effectLst>
            </a:endParaRPr>
          </a:p>
        </p:txBody>
      </p:sp>
      <p:sp>
        <p:nvSpPr>
          <p:cNvPr id="22" name="Freeform: Shape 21">
            <a:extLst>
              <a:ext uri="{FF2B5EF4-FFF2-40B4-BE49-F238E27FC236}">
                <a16:creationId xmlns="" xmlns:a16="http://schemas.microsoft.com/office/drawing/2014/main" id="{35E9085E-E730-4768-83D4-6CB7E989715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1877311" y="1407984"/>
            <a:ext cx="5389379" cy="4042034"/>
          </a:xfrm>
          <a:custGeom>
            <a:avLst/>
            <a:gdLst>
              <a:gd name="connsiteX0" fmla="*/ 0 w 5389379"/>
              <a:gd name="connsiteY0" fmla="*/ 540040 h 5389379"/>
              <a:gd name="connsiteX1" fmla="*/ 540040 w 5389379"/>
              <a:gd name="connsiteY1" fmla="*/ 0 h 5389379"/>
              <a:gd name="connsiteX2" fmla="*/ 5389379 w 5389379"/>
              <a:gd name="connsiteY2" fmla="*/ 0 h 5389379"/>
              <a:gd name="connsiteX3" fmla="*/ 5389379 w 5389379"/>
              <a:gd name="connsiteY3" fmla="*/ 4838655 h 5389379"/>
              <a:gd name="connsiteX4" fmla="*/ 4838655 w 5389379"/>
              <a:gd name="connsiteY4" fmla="*/ 5389379 h 5389379"/>
              <a:gd name="connsiteX5" fmla="*/ 0 w 5389379"/>
              <a:gd name="connsiteY5" fmla="*/ 5389379 h 53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89379" h="5389379">
                <a:moveTo>
                  <a:pt x="0" y="540040"/>
                </a:moveTo>
                <a:lnTo>
                  <a:pt x="540040" y="0"/>
                </a:lnTo>
                <a:lnTo>
                  <a:pt x="5389379" y="0"/>
                </a:lnTo>
                <a:lnTo>
                  <a:pt x="5389379" y="4838655"/>
                </a:lnTo>
                <a:lnTo>
                  <a:pt x="4838655"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Freeform: Shape 23">
            <a:extLst>
              <a:ext uri="{FF2B5EF4-FFF2-40B4-BE49-F238E27FC236}">
                <a16:creationId xmlns="" xmlns:a16="http://schemas.microsoft.com/office/drawing/2014/main" id="{973272FE-A474-4CAE-8CA2-BCC8B476C3F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1176283" y="882213"/>
            <a:ext cx="6791435" cy="5093576"/>
          </a:xfrm>
          <a:custGeom>
            <a:avLst/>
            <a:gdLst>
              <a:gd name="connsiteX0" fmla="*/ 1860938 w 6791435"/>
              <a:gd name="connsiteY0" fmla="*/ 81158 h 6791435"/>
              <a:gd name="connsiteX1" fmla="*/ 1942096 w 6791435"/>
              <a:gd name="connsiteY1" fmla="*/ 0 h 6791435"/>
              <a:gd name="connsiteX2" fmla="*/ 6791435 w 6791435"/>
              <a:gd name="connsiteY2" fmla="*/ 0 h 6791435"/>
              <a:gd name="connsiteX3" fmla="*/ 6791435 w 6791435"/>
              <a:gd name="connsiteY3" fmla="*/ 4838655 h 6791435"/>
              <a:gd name="connsiteX4" fmla="*/ 6710277 w 6791435"/>
              <a:gd name="connsiteY4" fmla="*/ 4919813 h 6791435"/>
              <a:gd name="connsiteX5" fmla="*/ 6710277 w 6791435"/>
              <a:gd name="connsiteY5" fmla="*/ 81158 h 6791435"/>
              <a:gd name="connsiteX6" fmla="*/ 0 w 6791435"/>
              <a:gd name="connsiteY6" fmla="*/ 1942096 h 6791435"/>
              <a:gd name="connsiteX7" fmla="*/ 81158 w 6791435"/>
              <a:gd name="connsiteY7" fmla="*/ 1860938 h 6791435"/>
              <a:gd name="connsiteX8" fmla="*/ 81158 w 6791435"/>
              <a:gd name="connsiteY8" fmla="*/ 6710277 h 6791435"/>
              <a:gd name="connsiteX9" fmla="*/ 4919813 w 6791435"/>
              <a:gd name="connsiteY9" fmla="*/ 6710277 h 6791435"/>
              <a:gd name="connsiteX10" fmla="*/ 4838655 w 6791435"/>
              <a:gd name="connsiteY10" fmla="*/ 6791435 h 6791435"/>
              <a:gd name="connsiteX11" fmla="*/ 0 w 6791435"/>
              <a:gd name="connsiteY11"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91435" h="6791435">
                <a:moveTo>
                  <a:pt x="1860938" y="81158"/>
                </a:moveTo>
                <a:lnTo>
                  <a:pt x="1942096" y="0"/>
                </a:lnTo>
                <a:lnTo>
                  <a:pt x="6791435" y="0"/>
                </a:lnTo>
                <a:lnTo>
                  <a:pt x="6791435" y="4838655"/>
                </a:lnTo>
                <a:lnTo>
                  <a:pt x="6710277" y="4919813"/>
                </a:lnTo>
                <a:lnTo>
                  <a:pt x="6710277" y="81158"/>
                </a:lnTo>
                <a:close/>
                <a:moveTo>
                  <a:pt x="0" y="1942096"/>
                </a:moveTo>
                <a:lnTo>
                  <a:pt x="81158" y="1860938"/>
                </a:lnTo>
                <a:lnTo>
                  <a:pt x="81158" y="6710277"/>
                </a:lnTo>
                <a:lnTo>
                  <a:pt x="4919813" y="6710277"/>
                </a:lnTo>
                <a:lnTo>
                  <a:pt x="483865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2" name="Title 1">
            <a:extLst>
              <a:ext uri="{FF2B5EF4-FFF2-40B4-BE49-F238E27FC236}">
                <a16:creationId xmlns="" xmlns:a16="http://schemas.microsoft.com/office/drawing/2014/main" id="{4028E3AD-495B-4ADA-A71E-0A0E2C93F8A7}"/>
              </a:ext>
            </a:extLst>
          </p:cNvPr>
          <p:cNvSpPr>
            <a:spLocks noGrp="1"/>
          </p:cNvSpPr>
          <p:nvPr>
            <p:ph type="ctrTitle"/>
          </p:nvPr>
        </p:nvSpPr>
        <p:spPr>
          <a:xfrm>
            <a:off x="838200" y="1447800"/>
            <a:ext cx="7696200" cy="3886200"/>
          </a:xfrm>
          <a:noFill/>
        </p:spPr>
        <p:txBody>
          <a:bodyPr anchor="ctr">
            <a:normAutofit fontScale="90000"/>
          </a:bodyPr>
          <a:lstStyle/>
          <a:p>
            <a:r>
              <a:rPr lang="en-US" sz="4400" b="1" dirty="0">
                <a:solidFill>
                  <a:schemeClr val="tx1">
                    <a:lumMod val="85000"/>
                    <a:lumOff val="15000"/>
                  </a:schemeClr>
                </a:solidFill>
                <a:latin typeface="Arial" pitchFamily="34" charset="0"/>
                <a:cs typeface="Arial" pitchFamily="34" charset="0"/>
              </a:rPr>
              <a:t>Title: ‘Strategies to enhance customer satisfaction for Ocado’</a:t>
            </a:r>
            <a:r>
              <a:rPr lang="en-US" sz="4400" b="1" dirty="0">
                <a:solidFill>
                  <a:srgbClr val="FF0000"/>
                </a:solidFill>
              </a:rPr>
              <a:t/>
            </a:r>
            <a:br>
              <a:rPr lang="en-US" sz="4400" b="1" dirty="0">
                <a:solidFill>
                  <a:srgbClr val="FF0000"/>
                </a:solidFill>
              </a:rPr>
            </a:br>
            <a:r>
              <a:rPr lang="en-US" sz="2000" dirty="0">
                <a:latin typeface="Arial" pitchFamily="34" charset="0"/>
                <a:cs typeface="Arial" pitchFamily="34" charset="0"/>
              </a:rPr>
              <a:t/>
            </a:r>
            <a:br>
              <a:rPr lang="en-US" sz="2000" dirty="0">
                <a:latin typeface="Arial" pitchFamily="34" charset="0"/>
                <a:cs typeface="Arial" pitchFamily="34" charset="0"/>
              </a:rPr>
            </a:br>
            <a:r>
              <a:rPr lang="en-US" sz="2000" b="1" dirty="0" err="1" smtClean="0">
                <a:latin typeface="Arial" pitchFamily="34" charset="0"/>
                <a:cs typeface="Arial" pitchFamily="34" charset="0"/>
              </a:rPr>
              <a:t>Names:Ionela</a:t>
            </a:r>
            <a:r>
              <a:rPr lang="en-US" sz="2000" b="1" dirty="0" smtClean="0">
                <a:latin typeface="Arial" pitchFamily="34" charset="0"/>
                <a:cs typeface="Arial" pitchFamily="34" charset="0"/>
              </a:rPr>
              <a:t> </a:t>
            </a:r>
            <a:r>
              <a:rPr lang="en-US" sz="2000" b="1" dirty="0" err="1" smtClean="0">
                <a:latin typeface="Arial" pitchFamily="34" charset="0"/>
                <a:cs typeface="Arial" pitchFamily="34" charset="0"/>
              </a:rPr>
              <a:t>Filip-Datcu,Daniela</a:t>
            </a:r>
            <a:r>
              <a:rPr lang="en-US" sz="2000" b="1" dirty="0" smtClean="0">
                <a:latin typeface="Arial" pitchFamily="34" charset="0"/>
                <a:cs typeface="Arial" pitchFamily="34" charset="0"/>
              </a:rPr>
              <a:t> </a:t>
            </a:r>
            <a:r>
              <a:rPr lang="en-US" sz="2000" b="1" dirty="0" err="1" smtClean="0">
                <a:latin typeface="Arial" pitchFamily="34" charset="0"/>
                <a:cs typeface="Arial" pitchFamily="34" charset="0"/>
              </a:rPr>
              <a:t>Nedelcu,Juliana</a:t>
            </a:r>
            <a:r>
              <a:rPr lang="en-US" sz="2000" b="1" dirty="0" smtClean="0">
                <a:latin typeface="Arial" pitchFamily="34" charset="0"/>
                <a:cs typeface="Arial" pitchFamily="34" charset="0"/>
              </a:rPr>
              <a:t> </a:t>
            </a:r>
            <a:r>
              <a:rPr lang="en-US" sz="2000" b="1" dirty="0" err="1" smtClean="0">
                <a:latin typeface="Arial" pitchFamily="34" charset="0"/>
                <a:cs typeface="Arial" pitchFamily="34" charset="0"/>
              </a:rPr>
              <a:t>Lopes,Krum</a:t>
            </a:r>
            <a:r>
              <a:rPr lang="en-US" sz="2000" b="1" dirty="0" smtClean="0">
                <a:latin typeface="Arial" pitchFamily="34" charset="0"/>
                <a:cs typeface="Arial" pitchFamily="34" charset="0"/>
              </a:rPr>
              <a:t>  </a:t>
            </a:r>
            <a:r>
              <a:rPr lang="en-US" sz="2000" b="1" dirty="0" err="1" smtClean="0">
                <a:latin typeface="Arial" pitchFamily="34" charset="0"/>
                <a:cs typeface="Arial" pitchFamily="34" charset="0"/>
              </a:rPr>
              <a:t>Evstatiev</a:t>
            </a:r>
            <a:r>
              <a:rPr lang="en-US" sz="2000" b="1" dirty="0" smtClean="0">
                <a:latin typeface="Arial" pitchFamily="34" charset="0"/>
                <a:cs typeface="Arial" pitchFamily="34" charset="0"/>
              </a:rPr>
              <a:t> </a:t>
            </a:r>
            <a:r>
              <a:rPr lang="en-US" sz="2000" b="1" dirty="0" err="1" smtClean="0">
                <a:latin typeface="Arial" pitchFamily="34" charset="0"/>
                <a:cs typeface="Arial" pitchFamily="34" charset="0"/>
              </a:rPr>
              <a:t>Marinov</a:t>
            </a:r>
            <a:r>
              <a:rPr lang="en-US" sz="2000" b="1" dirty="0">
                <a:latin typeface="Arial" pitchFamily="34" charset="0"/>
                <a:cs typeface="Arial" pitchFamily="34" charset="0"/>
              </a:rPr>
              <a:t/>
            </a:r>
            <a:br>
              <a:rPr lang="en-US" sz="2000" b="1" dirty="0">
                <a:latin typeface="Arial" pitchFamily="34" charset="0"/>
                <a:cs typeface="Arial" pitchFamily="34" charset="0"/>
              </a:rPr>
            </a:br>
            <a:r>
              <a:rPr lang="en-US" sz="2000" b="1" dirty="0">
                <a:latin typeface="Arial" pitchFamily="34" charset="0"/>
                <a:cs typeface="Arial" pitchFamily="34" charset="0"/>
              </a:rPr>
              <a:t>Student </a:t>
            </a:r>
            <a:r>
              <a:rPr lang="en-US" sz="2000" b="1" dirty="0" smtClean="0">
                <a:latin typeface="Arial" pitchFamily="34" charset="0"/>
                <a:cs typeface="Arial" pitchFamily="34" charset="0"/>
              </a:rPr>
              <a:t>‘s numbers</a:t>
            </a:r>
            <a:r>
              <a:rPr lang="en-US" sz="2000" b="1" dirty="0">
                <a:latin typeface="Arial" pitchFamily="34" charset="0"/>
                <a:cs typeface="Arial" pitchFamily="34" charset="0"/>
              </a:rPr>
              <a:t>: </a:t>
            </a:r>
            <a:r>
              <a:rPr lang="en-US" sz="2000" b="1" dirty="0" smtClean="0">
                <a:latin typeface="Arial" pitchFamily="34" charset="0"/>
                <a:cs typeface="Arial" pitchFamily="34" charset="0"/>
              </a:rPr>
              <a:t>1922490,1922478,1906785,1922542</a:t>
            </a:r>
            <a:r>
              <a:rPr lang="en-US" sz="2000" b="1" dirty="0">
                <a:latin typeface="Arial" pitchFamily="34" charset="0"/>
                <a:cs typeface="Arial" pitchFamily="34" charset="0"/>
              </a:rPr>
              <a:t/>
            </a:r>
            <a:br>
              <a:rPr lang="en-US" sz="2000" b="1" dirty="0">
                <a:latin typeface="Arial" pitchFamily="34" charset="0"/>
                <a:cs typeface="Arial" pitchFamily="34" charset="0"/>
              </a:rPr>
            </a:br>
            <a:r>
              <a:rPr lang="en-US" sz="2000" b="1" dirty="0">
                <a:latin typeface="Arial" pitchFamily="34" charset="0"/>
                <a:cs typeface="Arial" pitchFamily="34" charset="0"/>
              </a:rPr>
              <a:t>The module code: </a:t>
            </a:r>
            <a:r>
              <a:rPr lang="en-IN" sz="2000" b="1" dirty="0">
                <a:latin typeface="Arial" pitchFamily="34" charset="0"/>
                <a:cs typeface="Arial" pitchFamily="34" charset="0"/>
              </a:rPr>
              <a:t>LCBB4000 </a:t>
            </a:r>
            <a:r>
              <a:rPr lang="en-US" sz="2000" b="1" dirty="0">
                <a:latin typeface="Arial" pitchFamily="34" charset="0"/>
                <a:cs typeface="Arial" pitchFamily="34" charset="0"/>
              </a:rPr>
              <a:t/>
            </a:r>
            <a:br>
              <a:rPr lang="en-US" sz="2000" b="1" dirty="0">
                <a:latin typeface="Arial" pitchFamily="34" charset="0"/>
                <a:cs typeface="Arial" pitchFamily="34" charset="0"/>
              </a:rPr>
            </a:br>
            <a:r>
              <a:rPr lang="en-US" sz="2000" b="1" dirty="0">
                <a:latin typeface="Arial" pitchFamily="34" charset="0"/>
                <a:cs typeface="Arial" pitchFamily="34" charset="0"/>
              </a:rPr>
              <a:t>Module </a:t>
            </a:r>
            <a:r>
              <a:rPr lang="en-US" sz="2000" b="1" dirty="0" err="1" smtClean="0">
                <a:latin typeface="Arial" pitchFamily="34" charset="0"/>
                <a:cs typeface="Arial" pitchFamily="34" charset="0"/>
              </a:rPr>
              <a:t>title:Academic</a:t>
            </a:r>
            <a:r>
              <a:rPr lang="en-US" sz="2000" b="1" dirty="0" smtClean="0">
                <a:latin typeface="Arial" pitchFamily="34" charset="0"/>
                <a:cs typeface="Arial" pitchFamily="34" charset="0"/>
              </a:rPr>
              <a:t> skills</a:t>
            </a:r>
            <a:r>
              <a:rPr lang="en-US" sz="2000" b="1" dirty="0">
                <a:latin typeface="Arial" pitchFamily="34" charset="0"/>
                <a:cs typeface="Arial" pitchFamily="34" charset="0"/>
              </a:rPr>
              <a:t/>
            </a:r>
            <a:br>
              <a:rPr lang="en-US" sz="2000" b="1" dirty="0">
                <a:latin typeface="Arial" pitchFamily="34" charset="0"/>
                <a:cs typeface="Arial" pitchFamily="34" charset="0"/>
              </a:rPr>
            </a:br>
            <a:r>
              <a:rPr lang="en-US" sz="2000" b="1" dirty="0">
                <a:latin typeface="Arial" pitchFamily="34" charset="0"/>
                <a:cs typeface="Arial" pitchFamily="34" charset="0"/>
              </a:rPr>
              <a:t>Lecturer’s </a:t>
            </a:r>
            <a:r>
              <a:rPr lang="en-US" sz="2000" b="1" dirty="0" err="1" smtClean="0">
                <a:latin typeface="Arial" pitchFamily="34" charset="0"/>
                <a:cs typeface="Arial" pitchFamily="34" charset="0"/>
              </a:rPr>
              <a:t>name:Tarila</a:t>
            </a:r>
            <a:r>
              <a:rPr lang="en-US" sz="2000" b="1" dirty="0" smtClean="0">
                <a:latin typeface="Arial" pitchFamily="34" charset="0"/>
                <a:cs typeface="Arial" pitchFamily="34" charset="0"/>
              </a:rPr>
              <a:t> </a:t>
            </a:r>
            <a:r>
              <a:rPr lang="en-US" sz="2000" b="1" dirty="0" err="1" smtClean="0">
                <a:latin typeface="Arial" pitchFamily="34" charset="0"/>
                <a:cs typeface="Arial" pitchFamily="34" charset="0"/>
              </a:rPr>
              <a:t>Zuofa</a:t>
            </a:r>
            <a:endParaRPr lang="en-IN" sz="2000" b="1" dirty="0">
              <a:solidFill>
                <a:srgbClr val="080808"/>
              </a:solidFill>
              <a:latin typeface="Arial" pitchFamily="34" charset="0"/>
              <a:cs typeface="Arial" pitchFamily="34" charset="0"/>
            </a:endParaRPr>
          </a:p>
        </p:txBody>
      </p:sp>
      <p:sp>
        <p:nvSpPr>
          <p:cNvPr id="26" name="Freeform: Shape 25">
            <a:extLst>
              <a:ext uri="{FF2B5EF4-FFF2-40B4-BE49-F238E27FC236}">
                <a16:creationId xmlns="" xmlns:a16="http://schemas.microsoft.com/office/drawing/2014/main" id="{E07981EA-05A6-437C-88D7-B377B92B031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6943393" y="5778693"/>
            <a:ext cx="2231794" cy="1926608"/>
          </a:xfrm>
          <a:custGeom>
            <a:avLst/>
            <a:gdLst>
              <a:gd name="connsiteX0" fmla="*/ 0 w 2940086"/>
              <a:gd name="connsiteY0" fmla="*/ 0 h 3384061"/>
              <a:gd name="connsiteX1" fmla="*/ 2496112 w 2940086"/>
              <a:gd name="connsiteY1" fmla="*/ 0 h 3384061"/>
              <a:gd name="connsiteX2" fmla="*/ 2940086 w 2940086"/>
              <a:gd name="connsiteY2" fmla="*/ 443975 h 3384061"/>
              <a:gd name="connsiteX3" fmla="*/ 0 w 2940086"/>
              <a:gd name="connsiteY3" fmla="*/ 3384061 h 3384061"/>
            </a:gdLst>
            <a:ahLst/>
            <a:cxnLst>
              <a:cxn ang="0">
                <a:pos x="connsiteX0" y="connsiteY0"/>
              </a:cxn>
              <a:cxn ang="0">
                <a:pos x="connsiteX1" y="connsiteY1"/>
              </a:cxn>
              <a:cxn ang="0">
                <a:pos x="connsiteX2" y="connsiteY2"/>
              </a:cxn>
              <a:cxn ang="0">
                <a:pos x="connsiteX3" y="connsiteY3"/>
              </a:cxn>
            </a:cxnLst>
            <a:rect l="l" t="t" r="r" b="b"/>
            <a:pathLst>
              <a:path w="2940086" h="3384061">
                <a:moveTo>
                  <a:pt x="0" y="0"/>
                </a:moveTo>
                <a:lnTo>
                  <a:pt x="2496112" y="0"/>
                </a:lnTo>
                <a:lnTo>
                  <a:pt x="2940086" y="443975"/>
                </a:lnTo>
                <a:lnTo>
                  <a:pt x="0" y="338406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Rectangle 27">
            <a:extLst>
              <a:ext uri="{FF2B5EF4-FFF2-40B4-BE49-F238E27FC236}">
                <a16:creationId xmlns="" xmlns:a16="http://schemas.microsoft.com/office/drawing/2014/main" id="{15E3C750-986E-4769-B1AE-49289FBEE75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7170047" y="5363544"/>
            <a:ext cx="959985" cy="719989"/>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 xmlns:p14="http://schemas.microsoft.com/office/powerpoint/2010/main" val="33923172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 xmlns:a16="http://schemas.microsoft.com/office/drawing/2014/main" id="{88294908-8B00-4F58-BBBA-20F71A40AA9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9144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 xmlns:a16="http://schemas.microsoft.com/office/drawing/2014/main" id="{4364C879-1404-4203-8E9D-CC5DE0A621A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241022" y="-934769"/>
            <a:ext cx="2424873" cy="2708393"/>
          </a:xfrm>
          <a:custGeom>
            <a:avLst/>
            <a:gdLst>
              <a:gd name="connsiteX0" fmla="*/ 0 w 2424873"/>
              <a:gd name="connsiteY0" fmla="*/ 2424874 h 3611191"/>
              <a:gd name="connsiteX1" fmla="*/ 2424873 w 2424873"/>
              <a:gd name="connsiteY1" fmla="*/ 0 h 3611191"/>
              <a:gd name="connsiteX2" fmla="*/ 2424873 w 2424873"/>
              <a:gd name="connsiteY2" fmla="*/ 3611191 h 3611191"/>
              <a:gd name="connsiteX3" fmla="*/ 1186317 w 2424873"/>
              <a:gd name="connsiteY3" fmla="*/ 3611191 h 3611191"/>
            </a:gdLst>
            <a:ahLst/>
            <a:cxnLst>
              <a:cxn ang="0">
                <a:pos x="connsiteX0" y="connsiteY0"/>
              </a:cxn>
              <a:cxn ang="0">
                <a:pos x="connsiteX1" y="connsiteY1"/>
              </a:cxn>
              <a:cxn ang="0">
                <a:pos x="connsiteX2" y="connsiteY2"/>
              </a:cxn>
              <a:cxn ang="0">
                <a:pos x="connsiteX3" y="connsiteY3"/>
              </a:cxn>
            </a:cxnLst>
            <a:rect l="l" t="t" r="r" b="b"/>
            <a:pathLst>
              <a:path w="2424873" h="3611191">
                <a:moveTo>
                  <a:pt x="0" y="2424874"/>
                </a:moveTo>
                <a:lnTo>
                  <a:pt x="2424873" y="0"/>
                </a:lnTo>
                <a:lnTo>
                  <a:pt x="2424873" y="3611191"/>
                </a:lnTo>
                <a:lnTo>
                  <a:pt x="1186317" y="361119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 xmlns:a16="http://schemas.microsoft.com/office/drawing/2014/main" id="{84617302-4B0D-4351-A6BB-6F0930D943A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973756" y="-134087"/>
            <a:ext cx="1635955" cy="1226966"/>
          </a:xfrm>
          <a:custGeom>
            <a:avLst/>
            <a:gdLst>
              <a:gd name="connsiteX0" fmla="*/ 0 w 1635955"/>
              <a:gd name="connsiteY0" fmla="*/ 957987 h 1635955"/>
              <a:gd name="connsiteX1" fmla="*/ 957987 w 1635955"/>
              <a:gd name="connsiteY1" fmla="*/ 0 h 1635955"/>
              <a:gd name="connsiteX2" fmla="*/ 1635955 w 1635955"/>
              <a:gd name="connsiteY2" fmla="*/ 0 h 1635955"/>
              <a:gd name="connsiteX3" fmla="*/ 1635955 w 1635955"/>
              <a:gd name="connsiteY3" fmla="*/ 1635955 h 1635955"/>
              <a:gd name="connsiteX4" fmla="*/ 0 w 1635955"/>
              <a:gd name="connsiteY4" fmla="*/ 1635955 h 16359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5955" h="1635955">
                <a:moveTo>
                  <a:pt x="0" y="957987"/>
                </a:moveTo>
                <a:lnTo>
                  <a:pt x="957987" y="0"/>
                </a:lnTo>
                <a:lnTo>
                  <a:pt x="1635955" y="0"/>
                </a:lnTo>
                <a:lnTo>
                  <a:pt x="1635955" y="1635955"/>
                </a:lnTo>
                <a:lnTo>
                  <a:pt x="0" y="1635955"/>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 xmlns:a16="http://schemas.microsoft.com/office/drawing/2014/main" id="{DA2C7802-C2E0-4218-8F89-8DD7CCD2CD1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6713565" y="311926"/>
            <a:ext cx="4059393" cy="1911083"/>
          </a:xfrm>
          <a:custGeom>
            <a:avLst/>
            <a:gdLst>
              <a:gd name="connsiteX0" fmla="*/ 0 w 4059393"/>
              <a:gd name="connsiteY0" fmla="*/ 1511282 h 2548110"/>
              <a:gd name="connsiteX1" fmla="*/ 1511282 w 4059393"/>
              <a:gd name="connsiteY1" fmla="*/ 0 h 2548110"/>
              <a:gd name="connsiteX2" fmla="*/ 4059393 w 4059393"/>
              <a:gd name="connsiteY2" fmla="*/ 2548110 h 2548110"/>
              <a:gd name="connsiteX3" fmla="*/ 0 w 4059393"/>
              <a:gd name="connsiteY3" fmla="*/ 2548110 h 2548110"/>
            </a:gdLst>
            <a:ahLst/>
            <a:cxnLst>
              <a:cxn ang="0">
                <a:pos x="connsiteX0" y="connsiteY0"/>
              </a:cxn>
              <a:cxn ang="0">
                <a:pos x="connsiteX1" y="connsiteY1"/>
              </a:cxn>
              <a:cxn ang="0">
                <a:pos x="connsiteX2" y="connsiteY2"/>
              </a:cxn>
              <a:cxn ang="0">
                <a:pos x="connsiteX3" y="connsiteY3"/>
              </a:cxn>
            </a:cxnLst>
            <a:rect l="l" t="t" r="r" b="b"/>
            <a:pathLst>
              <a:path w="4059393" h="2548110">
                <a:moveTo>
                  <a:pt x="0" y="1511282"/>
                </a:moveTo>
                <a:lnTo>
                  <a:pt x="1511282" y="0"/>
                </a:lnTo>
                <a:lnTo>
                  <a:pt x="4059393" y="2548110"/>
                </a:lnTo>
                <a:lnTo>
                  <a:pt x="0" y="2548110"/>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 xmlns:a16="http://schemas.microsoft.com/office/drawing/2014/main" id="{A6D7111A-21E5-4EE9-8A78-10E5530F011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7548980" y="1613994"/>
            <a:ext cx="1185708" cy="889281"/>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 xmlns:a16="http://schemas.microsoft.com/office/drawing/2014/main" id="{A3969E80-A77B-49FC-9122-D89AFD5EE11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327781" y="5494508"/>
            <a:ext cx="2444907" cy="1774587"/>
          </a:xfrm>
          <a:custGeom>
            <a:avLst/>
            <a:gdLst>
              <a:gd name="connsiteX0" fmla="*/ 0 w 2203753"/>
              <a:gd name="connsiteY0" fmla="*/ 0 h 2132734"/>
              <a:gd name="connsiteX1" fmla="*/ 2203753 w 2203753"/>
              <a:gd name="connsiteY1" fmla="*/ 0 h 2132734"/>
              <a:gd name="connsiteX2" fmla="*/ 2203753 w 2203753"/>
              <a:gd name="connsiteY2" fmla="*/ 576461 h 2132734"/>
              <a:gd name="connsiteX3" fmla="*/ 647480 w 2203753"/>
              <a:gd name="connsiteY3" fmla="*/ 2132734 h 2132734"/>
              <a:gd name="connsiteX4" fmla="*/ 0 w 2203753"/>
              <a:gd name="connsiteY4" fmla="*/ 1485255 h 21327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3753" h="2132734">
                <a:moveTo>
                  <a:pt x="0" y="0"/>
                </a:moveTo>
                <a:lnTo>
                  <a:pt x="2203753" y="0"/>
                </a:lnTo>
                <a:lnTo>
                  <a:pt x="2203753" y="576461"/>
                </a:lnTo>
                <a:lnTo>
                  <a:pt x="647480" y="2132734"/>
                </a:lnTo>
                <a:lnTo>
                  <a:pt x="0" y="1485255"/>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 xmlns:a16="http://schemas.microsoft.com/office/drawing/2014/main" id="{1849CA57-76BD-4CF2-80BA-D7A46A01B7B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1211282" y="5555952"/>
            <a:ext cx="928467" cy="696350"/>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rgbClr val="FFFFFF"/>
              </a:solidFill>
              <a:effectLst>
                <a:outerShdw blurRad="38100" dist="38100" dir="2700000" algn="tl">
                  <a:srgbClr val="000000">
                    <a:alpha val="43137"/>
                  </a:srgbClr>
                </a:outerShdw>
              </a:effectLst>
            </a:endParaRPr>
          </a:p>
        </p:txBody>
      </p:sp>
      <p:sp>
        <p:nvSpPr>
          <p:cNvPr id="22" name="Freeform: Shape 21">
            <a:extLst>
              <a:ext uri="{FF2B5EF4-FFF2-40B4-BE49-F238E27FC236}">
                <a16:creationId xmlns="" xmlns:a16="http://schemas.microsoft.com/office/drawing/2014/main" id="{35E9085E-E730-4768-83D4-6CB7E989715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1877311" y="1407984"/>
            <a:ext cx="5389379" cy="4042034"/>
          </a:xfrm>
          <a:custGeom>
            <a:avLst/>
            <a:gdLst>
              <a:gd name="connsiteX0" fmla="*/ 0 w 5389379"/>
              <a:gd name="connsiteY0" fmla="*/ 540040 h 5389379"/>
              <a:gd name="connsiteX1" fmla="*/ 540040 w 5389379"/>
              <a:gd name="connsiteY1" fmla="*/ 0 h 5389379"/>
              <a:gd name="connsiteX2" fmla="*/ 5389379 w 5389379"/>
              <a:gd name="connsiteY2" fmla="*/ 0 h 5389379"/>
              <a:gd name="connsiteX3" fmla="*/ 5389379 w 5389379"/>
              <a:gd name="connsiteY3" fmla="*/ 4838655 h 5389379"/>
              <a:gd name="connsiteX4" fmla="*/ 4838655 w 5389379"/>
              <a:gd name="connsiteY4" fmla="*/ 5389379 h 5389379"/>
              <a:gd name="connsiteX5" fmla="*/ 0 w 5389379"/>
              <a:gd name="connsiteY5" fmla="*/ 5389379 h 53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89379" h="5389379">
                <a:moveTo>
                  <a:pt x="0" y="540040"/>
                </a:moveTo>
                <a:lnTo>
                  <a:pt x="540040" y="0"/>
                </a:lnTo>
                <a:lnTo>
                  <a:pt x="5389379" y="0"/>
                </a:lnTo>
                <a:lnTo>
                  <a:pt x="5389379" y="4838655"/>
                </a:lnTo>
                <a:lnTo>
                  <a:pt x="4838655"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r>
              <a:rPr lang="en-GB" dirty="0" err="1" smtClean="0"/>
              <a:t>pkc</a:t>
            </a:r>
            <a:endParaRPr lang="en-US" dirty="0"/>
          </a:p>
        </p:txBody>
      </p:sp>
      <p:sp>
        <p:nvSpPr>
          <p:cNvPr id="24" name="Freeform: Shape 23">
            <a:extLst>
              <a:ext uri="{FF2B5EF4-FFF2-40B4-BE49-F238E27FC236}">
                <a16:creationId xmlns="" xmlns:a16="http://schemas.microsoft.com/office/drawing/2014/main" id="{973272FE-A474-4CAE-8CA2-BCC8B476C3F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1176283" y="882213"/>
            <a:ext cx="6791435" cy="5093576"/>
          </a:xfrm>
          <a:custGeom>
            <a:avLst/>
            <a:gdLst>
              <a:gd name="connsiteX0" fmla="*/ 1860938 w 6791435"/>
              <a:gd name="connsiteY0" fmla="*/ 81158 h 6791435"/>
              <a:gd name="connsiteX1" fmla="*/ 1942096 w 6791435"/>
              <a:gd name="connsiteY1" fmla="*/ 0 h 6791435"/>
              <a:gd name="connsiteX2" fmla="*/ 6791435 w 6791435"/>
              <a:gd name="connsiteY2" fmla="*/ 0 h 6791435"/>
              <a:gd name="connsiteX3" fmla="*/ 6791435 w 6791435"/>
              <a:gd name="connsiteY3" fmla="*/ 4838655 h 6791435"/>
              <a:gd name="connsiteX4" fmla="*/ 6710277 w 6791435"/>
              <a:gd name="connsiteY4" fmla="*/ 4919813 h 6791435"/>
              <a:gd name="connsiteX5" fmla="*/ 6710277 w 6791435"/>
              <a:gd name="connsiteY5" fmla="*/ 81158 h 6791435"/>
              <a:gd name="connsiteX6" fmla="*/ 0 w 6791435"/>
              <a:gd name="connsiteY6" fmla="*/ 1942096 h 6791435"/>
              <a:gd name="connsiteX7" fmla="*/ 81158 w 6791435"/>
              <a:gd name="connsiteY7" fmla="*/ 1860938 h 6791435"/>
              <a:gd name="connsiteX8" fmla="*/ 81158 w 6791435"/>
              <a:gd name="connsiteY8" fmla="*/ 6710277 h 6791435"/>
              <a:gd name="connsiteX9" fmla="*/ 4919813 w 6791435"/>
              <a:gd name="connsiteY9" fmla="*/ 6710277 h 6791435"/>
              <a:gd name="connsiteX10" fmla="*/ 4838655 w 6791435"/>
              <a:gd name="connsiteY10" fmla="*/ 6791435 h 6791435"/>
              <a:gd name="connsiteX11" fmla="*/ 0 w 6791435"/>
              <a:gd name="connsiteY11"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91435" h="6791435">
                <a:moveTo>
                  <a:pt x="1860938" y="81158"/>
                </a:moveTo>
                <a:lnTo>
                  <a:pt x="1942096" y="0"/>
                </a:lnTo>
                <a:lnTo>
                  <a:pt x="6791435" y="0"/>
                </a:lnTo>
                <a:lnTo>
                  <a:pt x="6791435" y="4838655"/>
                </a:lnTo>
                <a:lnTo>
                  <a:pt x="6710277" y="4919813"/>
                </a:lnTo>
                <a:lnTo>
                  <a:pt x="6710277" y="81158"/>
                </a:lnTo>
                <a:close/>
                <a:moveTo>
                  <a:pt x="0" y="1942096"/>
                </a:moveTo>
                <a:lnTo>
                  <a:pt x="81158" y="1860938"/>
                </a:lnTo>
                <a:lnTo>
                  <a:pt x="81158" y="6710277"/>
                </a:lnTo>
                <a:lnTo>
                  <a:pt x="4919813" y="6710277"/>
                </a:lnTo>
                <a:lnTo>
                  <a:pt x="483865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2" name="Title 1">
            <a:extLst>
              <a:ext uri="{FF2B5EF4-FFF2-40B4-BE49-F238E27FC236}">
                <a16:creationId xmlns="" xmlns:a16="http://schemas.microsoft.com/office/drawing/2014/main" id="{4028E3AD-495B-4ADA-A71E-0A0E2C93F8A7}"/>
              </a:ext>
            </a:extLst>
          </p:cNvPr>
          <p:cNvSpPr>
            <a:spLocks noGrp="1"/>
          </p:cNvSpPr>
          <p:nvPr>
            <p:ph type="ctrTitle"/>
          </p:nvPr>
        </p:nvSpPr>
        <p:spPr>
          <a:xfrm>
            <a:off x="1285876" y="34073"/>
            <a:ext cx="6873272" cy="2150719"/>
          </a:xfrm>
          <a:noFill/>
        </p:spPr>
        <p:txBody>
          <a:bodyPr anchor="ctr">
            <a:normAutofit/>
          </a:bodyPr>
          <a:lstStyle/>
          <a:p>
            <a:r>
              <a:rPr lang="en-IN" sz="4800" b="1" dirty="0" smtClean="0">
                <a:solidFill>
                  <a:schemeClr val="tx1">
                    <a:lumMod val="85000"/>
                    <a:lumOff val="15000"/>
                  </a:schemeClr>
                </a:solidFill>
              </a:rPr>
              <a:t>Agenda</a:t>
            </a:r>
            <a:endParaRPr lang="en-IN" sz="4800" b="1" dirty="0">
              <a:solidFill>
                <a:schemeClr val="tx1">
                  <a:lumMod val="85000"/>
                  <a:lumOff val="15000"/>
                </a:schemeClr>
              </a:solidFill>
            </a:endParaRPr>
          </a:p>
        </p:txBody>
      </p:sp>
      <p:sp>
        <p:nvSpPr>
          <p:cNvPr id="3" name="Subtitle 2">
            <a:extLst>
              <a:ext uri="{FF2B5EF4-FFF2-40B4-BE49-F238E27FC236}">
                <a16:creationId xmlns="" xmlns:a16="http://schemas.microsoft.com/office/drawing/2014/main" id="{D5583018-6953-4061-9B4E-D974B77B97E9}"/>
              </a:ext>
            </a:extLst>
          </p:cNvPr>
          <p:cNvSpPr>
            <a:spLocks noGrp="1"/>
          </p:cNvSpPr>
          <p:nvPr>
            <p:ph type="subTitle" idx="1"/>
          </p:nvPr>
        </p:nvSpPr>
        <p:spPr>
          <a:xfrm>
            <a:off x="1298344" y="1981200"/>
            <a:ext cx="6321656" cy="4579453"/>
          </a:xfrm>
          <a:noFill/>
        </p:spPr>
        <p:txBody>
          <a:bodyPr>
            <a:normAutofit/>
          </a:bodyPr>
          <a:lstStyle/>
          <a:p>
            <a:pPr algn="just"/>
            <a:r>
              <a:rPr lang="en-IN" sz="2800" b="1" kern="0" dirty="0">
                <a:solidFill>
                  <a:srgbClr val="000000"/>
                </a:solidFill>
                <a:effectLst/>
                <a:latin typeface="Arial" pitchFamily="34" charset="0"/>
                <a:cs typeface="Arial" pitchFamily="34" charset="0"/>
              </a:rPr>
              <a:t>Introduction- </a:t>
            </a:r>
            <a:r>
              <a:rPr lang="en-IN" sz="2800" b="1" kern="0" dirty="0" err="1" smtClean="0">
                <a:solidFill>
                  <a:srgbClr val="000000"/>
                </a:solidFill>
                <a:effectLst/>
                <a:latin typeface="Arial" pitchFamily="34" charset="0"/>
                <a:cs typeface="Arial" pitchFamily="34" charset="0"/>
              </a:rPr>
              <a:t>Ocado</a:t>
            </a:r>
            <a:endParaRPr lang="en-IN" sz="2800" b="1" kern="0" dirty="0">
              <a:solidFill>
                <a:srgbClr val="000000"/>
              </a:solidFill>
              <a:effectLst/>
              <a:latin typeface="Arial" pitchFamily="34" charset="0"/>
              <a:cs typeface="Arial" pitchFamily="34" charset="0"/>
            </a:endParaRPr>
          </a:p>
          <a:p>
            <a:pPr algn="just"/>
            <a:r>
              <a:rPr lang="en-IN" sz="2800" b="1" kern="0" dirty="0" smtClean="0">
                <a:solidFill>
                  <a:srgbClr val="000000"/>
                </a:solidFill>
                <a:effectLst/>
                <a:latin typeface="Arial" pitchFamily="34" charset="0"/>
                <a:cs typeface="Arial" pitchFamily="34" charset="0"/>
              </a:rPr>
              <a:t>Business strategy of </a:t>
            </a:r>
            <a:r>
              <a:rPr lang="en-IN" sz="2800" b="1" kern="0" dirty="0" err="1" smtClean="0">
                <a:solidFill>
                  <a:srgbClr val="000000"/>
                </a:solidFill>
                <a:effectLst/>
                <a:latin typeface="Arial" pitchFamily="34" charset="0"/>
                <a:cs typeface="Arial" pitchFamily="34" charset="0"/>
              </a:rPr>
              <a:t>Ocado</a:t>
            </a:r>
            <a:endParaRPr lang="en-IN" sz="2800" b="1" kern="0" dirty="0" smtClean="0">
              <a:solidFill>
                <a:srgbClr val="000000"/>
              </a:solidFill>
              <a:latin typeface="Arial" pitchFamily="34" charset="0"/>
              <a:cs typeface="Arial" pitchFamily="34" charset="0"/>
            </a:endParaRPr>
          </a:p>
          <a:p>
            <a:pPr algn="just"/>
            <a:r>
              <a:rPr lang="en-IN" sz="2800" b="1" kern="0" dirty="0" smtClean="0">
                <a:solidFill>
                  <a:srgbClr val="000000"/>
                </a:solidFill>
                <a:latin typeface="Arial" pitchFamily="34" charset="0"/>
                <a:cs typeface="Arial" pitchFamily="34" charset="0"/>
              </a:rPr>
              <a:t>Products </a:t>
            </a:r>
          </a:p>
          <a:p>
            <a:pPr algn="just"/>
            <a:r>
              <a:rPr lang="en-IN" sz="2800" b="1" kern="0" dirty="0" smtClean="0">
                <a:solidFill>
                  <a:srgbClr val="000000"/>
                </a:solidFill>
                <a:latin typeface="Arial" pitchFamily="34" charset="0"/>
                <a:cs typeface="Arial" pitchFamily="34" charset="0"/>
              </a:rPr>
              <a:t>Conclusion</a:t>
            </a:r>
          </a:p>
          <a:p>
            <a:pPr algn="just"/>
            <a:r>
              <a:rPr lang="en-IN" sz="2800" b="1" kern="0" dirty="0" smtClean="0">
                <a:solidFill>
                  <a:srgbClr val="000000"/>
                </a:solidFill>
                <a:latin typeface="Arial" pitchFamily="34" charset="0"/>
                <a:cs typeface="Arial" pitchFamily="34" charset="0"/>
              </a:rPr>
              <a:t>References</a:t>
            </a:r>
          </a:p>
          <a:p>
            <a:pPr algn="just"/>
            <a:endParaRPr lang="en-IN" sz="2800" b="1" kern="0" dirty="0">
              <a:solidFill>
                <a:srgbClr val="000000"/>
              </a:solidFill>
              <a:effectLst/>
              <a:latin typeface="Times New Roman" panose="02020603050405020304" pitchFamily="18" charset="0"/>
            </a:endParaRPr>
          </a:p>
          <a:p>
            <a:pPr algn="just"/>
            <a:endParaRPr lang="en-IN" sz="2800" b="1" kern="0" dirty="0">
              <a:solidFill>
                <a:srgbClr val="000000"/>
              </a:solidFill>
              <a:effectLst/>
              <a:latin typeface="Times New Roman" panose="02020603050405020304" pitchFamily="18" charset="0"/>
            </a:endParaRPr>
          </a:p>
          <a:p>
            <a:endParaRPr lang="en-IN" sz="2000" dirty="0">
              <a:solidFill>
                <a:srgbClr val="080808"/>
              </a:solidFill>
            </a:endParaRPr>
          </a:p>
        </p:txBody>
      </p:sp>
      <p:sp>
        <p:nvSpPr>
          <p:cNvPr id="26" name="Freeform: Shape 25">
            <a:extLst>
              <a:ext uri="{FF2B5EF4-FFF2-40B4-BE49-F238E27FC236}">
                <a16:creationId xmlns="" xmlns:a16="http://schemas.microsoft.com/office/drawing/2014/main" id="{E07981EA-05A6-437C-88D7-B377B92B031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6943393" y="5778693"/>
            <a:ext cx="2231794" cy="1926608"/>
          </a:xfrm>
          <a:custGeom>
            <a:avLst/>
            <a:gdLst>
              <a:gd name="connsiteX0" fmla="*/ 0 w 2940086"/>
              <a:gd name="connsiteY0" fmla="*/ 0 h 3384061"/>
              <a:gd name="connsiteX1" fmla="*/ 2496112 w 2940086"/>
              <a:gd name="connsiteY1" fmla="*/ 0 h 3384061"/>
              <a:gd name="connsiteX2" fmla="*/ 2940086 w 2940086"/>
              <a:gd name="connsiteY2" fmla="*/ 443975 h 3384061"/>
              <a:gd name="connsiteX3" fmla="*/ 0 w 2940086"/>
              <a:gd name="connsiteY3" fmla="*/ 3384061 h 3384061"/>
            </a:gdLst>
            <a:ahLst/>
            <a:cxnLst>
              <a:cxn ang="0">
                <a:pos x="connsiteX0" y="connsiteY0"/>
              </a:cxn>
              <a:cxn ang="0">
                <a:pos x="connsiteX1" y="connsiteY1"/>
              </a:cxn>
              <a:cxn ang="0">
                <a:pos x="connsiteX2" y="connsiteY2"/>
              </a:cxn>
              <a:cxn ang="0">
                <a:pos x="connsiteX3" y="connsiteY3"/>
              </a:cxn>
            </a:cxnLst>
            <a:rect l="l" t="t" r="r" b="b"/>
            <a:pathLst>
              <a:path w="2940086" h="3384061">
                <a:moveTo>
                  <a:pt x="0" y="0"/>
                </a:moveTo>
                <a:lnTo>
                  <a:pt x="2496112" y="0"/>
                </a:lnTo>
                <a:lnTo>
                  <a:pt x="2940086" y="443975"/>
                </a:lnTo>
                <a:lnTo>
                  <a:pt x="0" y="338406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Rectangle 27">
            <a:extLst>
              <a:ext uri="{FF2B5EF4-FFF2-40B4-BE49-F238E27FC236}">
                <a16:creationId xmlns="" xmlns:a16="http://schemas.microsoft.com/office/drawing/2014/main" id="{15E3C750-986E-4769-B1AE-49289FBEE75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7170047" y="5363544"/>
            <a:ext cx="959985" cy="719989"/>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 xmlns:p14="http://schemas.microsoft.com/office/powerpoint/2010/main" val="26838778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 xmlns:a16="http://schemas.microsoft.com/office/drawing/2014/main" id="{88294908-8B00-4F58-BBBA-20F71A40AA9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9144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 xmlns:a16="http://schemas.microsoft.com/office/drawing/2014/main" id="{4364C879-1404-4203-8E9D-CC5DE0A621A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241022" y="-934769"/>
            <a:ext cx="2424873" cy="2708393"/>
          </a:xfrm>
          <a:custGeom>
            <a:avLst/>
            <a:gdLst>
              <a:gd name="connsiteX0" fmla="*/ 0 w 2424873"/>
              <a:gd name="connsiteY0" fmla="*/ 2424874 h 3611191"/>
              <a:gd name="connsiteX1" fmla="*/ 2424873 w 2424873"/>
              <a:gd name="connsiteY1" fmla="*/ 0 h 3611191"/>
              <a:gd name="connsiteX2" fmla="*/ 2424873 w 2424873"/>
              <a:gd name="connsiteY2" fmla="*/ 3611191 h 3611191"/>
              <a:gd name="connsiteX3" fmla="*/ 1186317 w 2424873"/>
              <a:gd name="connsiteY3" fmla="*/ 3611191 h 3611191"/>
            </a:gdLst>
            <a:ahLst/>
            <a:cxnLst>
              <a:cxn ang="0">
                <a:pos x="connsiteX0" y="connsiteY0"/>
              </a:cxn>
              <a:cxn ang="0">
                <a:pos x="connsiteX1" y="connsiteY1"/>
              </a:cxn>
              <a:cxn ang="0">
                <a:pos x="connsiteX2" y="connsiteY2"/>
              </a:cxn>
              <a:cxn ang="0">
                <a:pos x="connsiteX3" y="connsiteY3"/>
              </a:cxn>
            </a:cxnLst>
            <a:rect l="l" t="t" r="r" b="b"/>
            <a:pathLst>
              <a:path w="2424873" h="3611191">
                <a:moveTo>
                  <a:pt x="0" y="2424874"/>
                </a:moveTo>
                <a:lnTo>
                  <a:pt x="2424873" y="0"/>
                </a:lnTo>
                <a:lnTo>
                  <a:pt x="2424873" y="3611191"/>
                </a:lnTo>
                <a:lnTo>
                  <a:pt x="1186317" y="361119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 xmlns:a16="http://schemas.microsoft.com/office/drawing/2014/main" id="{84617302-4B0D-4351-A6BB-6F0930D943A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973756" y="-134087"/>
            <a:ext cx="1635955" cy="1226966"/>
          </a:xfrm>
          <a:custGeom>
            <a:avLst/>
            <a:gdLst>
              <a:gd name="connsiteX0" fmla="*/ 0 w 1635955"/>
              <a:gd name="connsiteY0" fmla="*/ 957987 h 1635955"/>
              <a:gd name="connsiteX1" fmla="*/ 957987 w 1635955"/>
              <a:gd name="connsiteY1" fmla="*/ 0 h 1635955"/>
              <a:gd name="connsiteX2" fmla="*/ 1635955 w 1635955"/>
              <a:gd name="connsiteY2" fmla="*/ 0 h 1635955"/>
              <a:gd name="connsiteX3" fmla="*/ 1635955 w 1635955"/>
              <a:gd name="connsiteY3" fmla="*/ 1635955 h 1635955"/>
              <a:gd name="connsiteX4" fmla="*/ 0 w 1635955"/>
              <a:gd name="connsiteY4" fmla="*/ 1635955 h 16359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5955" h="1635955">
                <a:moveTo>
                  <a:pt x="0" y="957987"/>
                </a:moveTo>
                <a:lnTo>
                  <a:pt x="957987" y="0"/>
                </a:lnTo>
                <a:lnTo>
                  <a:pt x="1635955" y="0"/>
                </a:lnTo>
                <a:lnTo>
                  <a:pt x="1635955" y="1635955"/>
                </a:lnTo>
                <a:lnTo>
                  <a:pt x="0" y="1635955"/>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 xmlns:a16="http://schemas.microsoft.com/office/drawing/2014/main" id="{DA2C7802-C2E0-4218-8F89-8DD7CCD2CD1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6713565" y="311926"/>
            <a:ext cx="4059393" cy="1911083"/>
          </a:xfrm>
          <a:custGeom>
            <a:avLst/>
            <a:gdLst>
              <a:gd name="connsiteX0" fmla="*/ 0 w 4059393"/>
              <a:gd name="connsiteY0" fmla="*/ 1511282 h 2548110"/>
              <a:gd name="connsiteX1" fmla="*/ 1511282 w 4059393"/>
              <a:gd name="connsiteY1" fmla="*/ 0 h 2548110"/>
              <a:gd name="connsiteX2" fmla="*/ 4059393 w 4059393"/>
              <a:gd name="connsiteY2" fmla="*/ 2548110 h 2548110"/>
              <a:gd name="connsiteX3" fmla="*/ 0 w 4059393"/>
              <a:gd name="connsiteY3" fmla="*/ 2548110 h 2548110"/>
            </a:gdLst>
            <a:ahLst/>
            <a:cxnLst>
              <a:cxn ang="0">
                <a:pos x="connsiteX0" y="connsiteY0"/>
              </a:cxn>
              <a:cxn ang="0">
                <a:pos x="connsiteX1" y="connsiteY1"/>
              </a:cxn>
              <a:cxn ang="0">
                <a:pos x="connsiteX2" y="connsiteY2"/>
              </a:cxn>
              <a:cxn ang="0">
                <a:pos x="connsiteX3" y="connsiteY3"/>
              </a:cxn>
            </a:cxnLst>
            <a:rect l="l" t="t" r="r" b="b"/>
            <a:pathLst>
              <a:path w="4059393" h="2548110">
                <a:moveTo>
                  <a:pt x="0" y="1511282"/>
                </a:moveTo>
                <a:lnTo>
                  <a:pt x="1511282" y="0"/>
                </a:lnTo>
                <a:lnTo>
                  <a:pt x="4059393" y="2548110"/>
                </a:lnTo>
                <a:lnTo>
                  <a:pt x="0" y="2548110"/>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 xmlns:a16="http://schemas.microsoft.com/office/drawing/2014/main" id="{A6D7111A-21E5-4EE9-8A78-10E5530F011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7548980" y="1613994"/>
            <a:ext cx="1185708" cy="889281"/>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 xmlns:a16="http://schemas.microsoft.com/office/drawing/2014/main" id="{A3969E80-A77B-49FC-9122-D89AFD5EE11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327781" y="5494508"/>
            <a:ext cx="2444907" cy="1774587"/>
          </a:xfrm>
          <a:custGeom>
            <a:avLst/>
            <a:gdLst>
              <a:gd name="connsiteX0" fmla="*/ 0 w 2203753"/>
              <a:gd name="connsiteY0" fmla="*/ 0 h 2132734"/>
              <a:gd name="connsiteX1" fmla="*/ 2203753 w 2203753"/>
              <a:gd name="connsiteY1" fmla="*/ 0 h 2132734"/>
              <a:gd name="connsiteX2" fmla="*/ 2203753 w 2203753"/>
              <a:gd name="connsiteY2" fmla="*/ 576461 h 2132734"/>
              <a:gd name="connsiteX3" fmla="*/ 647480 w 2203753"/>
              <a:gd name="connsiteY3" fmla="*/ 2132734 h 2132734"/>
              <a:gd name="connsiteX4" fmla="*/ 0 w 2203753"/>
              <a:gd name="connsiteY4" fmla="*/ 1485255 h 21327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3753" h="2132734">
                <a:moveTo>
                  <a:pt x="0" y="0"/>
                </a:moveTo>
                <a:lnTo>
                  <a:pt x="2203753" y="0"/>
                </a:lnTo>
                <a:lnTo>
                  <a:pt x="2203753" y="576461"/>
                </a:lnTo>
                <a:lnTo>
                  <a:pt x="647480" y="2132734"/>
                </a:lnTo>
                <a:lnTo>
                  <a:pt x="0" y="1485255"/>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 xmlns:a16="http://schemas.microsoft.com/office/drawing/2014/main" id="{1849CA57-76BD-4CF2-80BA-D7A46A01B7B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1211282" y="5555952"/>
            <a:ext cx="928467" cy="696350"/>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rgbClr val="FFFFFF"/>
              </a:solidFill>
              <a:effectLst>
                <a:outerShdw blurRad="38100" dist="38100" dir="2700000" algn="tl">
                  <a:srgbClr val="000000">
                    <a:alpha val="43137"/>
                  </a:srgbClr>
                </a:outerShdw>
              </a:effectLst>
            </a:endParaRPr>
          </a:p>
        </p:txBody>
      </p:sp>
      <p:sp>
        <p:nvSpPr>
          <p:cNvPr id="22" name="Freeform: Shape 21">
            <a:extLst>
              <a:ext uri="{FF2B5EF4-FFF2-40B4-BE49-F238E27FC236}">
                <a16:creationId xmlns="" xmlns:a16="http://schemas.microsoft.com/office/drawing/2014/main" id="{35E9085E-E730-4768-83D4-6CB7E989715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1877311" y="1407984"/>
            <a:ext cx="5389379" cy="4042034"/>
          </a:xfrm>
          <a:custGeom>
            <a:avLst/>
            <a:gdLst>
              <a:gd name="connsiteX0" fmla="*/ 0 w 5389379"/>
              <a:gd name="connsiteY0" fmla="*/ 540040 h 5389379"/>
              <a:gd name="connsiteX1" fmla="*/ 540040 w 5389379"/>
              <a:gd name="connsiteY1" fmla="*/ 0 h 5389379"/>
              <a:gd name="connsiteX2" fmla="*/ 5389379 w 5389379"/>
              <a:gd name="connsiteY2" fmla="*/ 0 h 5389379"/>
              <a:gd name="connsiteX3" fmla="*/ 5389379 w 5389379"/>
              <a:gd name="connsiteY3" fmla="*/ 4838655 h 5389379"/>
              <a:gd name="connsiteX4" fmla="*/ 4838655 w 5389379"/>
              <a:gd name="connsiteY4" fmla="*/ 5389379 h 5389379"/>
              <a:gd name="connsiteX5" fmla="*/ 0 w 5389379"/>
              <a:gd name="connsiteY5" fmla="*/ 5389379 h 53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89379" h="5389379">
                <a:moveTo>
                  <a:pt x="0" y="540040"/>
                </a:moveTo>
                <a:lnTo>
                  <a:pt x="540040" y="0"/>
                </a:lnTo>
                <a:lnTo>
                  <a:pt x="5389379" y="0"/>
                </a:lnTo>
                <a:lnTo>
                  <a:pt x="5389379" y="4838655"/>
                </a:lnTo>
                <a:lnTo>
                  <a:pt x="4838655"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 xmlns:a16="http://schemas.microsoft.com/office/drawing/2014/main" id="{973272FE-A474-4CAE-8CA2-BCC8B476C3F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1176283" y="882213"/>
            <a:ext cx="6791435" cy="5093576"/>
          </a:xfrm>
          <a:custGeom>
            <a:avLst/>
            <a:gdLst>
              <a:gd name="connsiteX0" fmla="*/ 1860938 w 6791435"/>
              <a:gd name="connsiteY0" fmla="*/ 81158 h 6791435"/>
              <a:gd name="connsiteX1" fmla="*/ 1942096 w 6791435"/>
              <a:gd name="connsiteY1" fmla="*/ 0 h 6791435"/>
              <a:gd name="connsiteX2" fmla="*/ 6791435 w 6791435"/>
              <a:gd name="connsiteY2" fmla="*/ 0 h 6791435"/>
              <a:gd name="connsiteX3" fmla="*/ 6791435 w 6791435"/>
              <a:gd name="connsiteY3" fmla="*/ 4838655 h 6791435"/>
              <a:gd name="connsiteX4" fmla="*/ 6710277 w 6791435"/>
              <a:gd name="connsiteY4" fmla="*/ 4919813 h 6791435"/>
              <a:gd name="connsiteX5" fmla="*/ 6710277 w 6791435"/>
              <a:gd name="connsiteY5" fmla="*/ 81158 h 6791435"/>
              <a:gd name="connsiteX6" fmla="*/ 0 w 6791435"/>
              <a:gd name="connsiteY6" fmla="*/ 1942096 h 6791435"/>
              <a:gd name="connsiteX7" fmla="*/ 81158 w 6791435"/>
              <a:gd name="connsiteY7" fmla="*/ 1860938 h 6791435"/>
              <a:gd name="connsiteX8" fmla="*/ 81158 w 6791435"/>
              <a:gd name="connsiteY8" fmla="*/ 6710277 h 6791435"/>
              <a:gd name="connsiteX9" fmla="*/ 4919813 w 6791435"/>
              <a:gd name="connsiteY9" fmla="*/ 6710277 h 6791435"/>
              <a:gd name="connsiteX10" fmla="*/ 4838655 w 6791435"/>
              <a:gd name="connsiteY10" fmla="*/ 6791435 h 6791435"/>
              <a:gd name="connsiteX11" fmla="*/ 0 w 6791435"/>
              <a:gd name="connsiteY11"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91435" h="6791435">
                <a:moveTo>
                  <a:pt x="1860938" y="81158"/>
                </a:moveTo>
                <a:lnTo>
                  <a:pt x="1942096" y="0"/>
                </a:lnTo>
                <a:lnTo>
                  <a:pt x="6791435" y="0"/>
                </a:lnTo>
                <a:lnTo>
                  <a:pt x="6791435" y="4838655"/>
                </a:lnTo>
                <a:lnTo>
                  <a:pt x="6710277" y="4919813"/>
                </a:lnTo>
                <a:lnTo>
                  <a:pt x="6710277" y="81158"/>
                </a:lnTo>
                <a:close/>
                <a:moveTo>
                  <a:pt x="0" y="1942096"/>
                </a:moveTo>
                <a:lnTo>
                  <a:pt x="81158" y="1860938"/>
                </a:lnTo>
                <a:lnTo>
                  <a:pt x="81158" y="6710277"/>
                </a:lnTo>
                <a:lnTo>
                  <a:pt x="4919813" y="6710277"/>
                </a:lnTo>
                <a:lnTo>
                  <a:pt x="483865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3" name="Subtitle 2">
            <a:extLst>
              <a:ext uri="{FF2B5EF4-FFF2-40B4-BE49-F238E27FC236}">
                <a16:creationId xmlns="" xmlns:a16="http://schemas.microsoft.com/office/drawing/2014/main" id="{D5583018-6953-4061-9B4E-D974B77B97E9}"/>
              </a:ext>
            </a:extLst>
          </p:cNvPr>
          <p:cNvSpPr>
            <a:spLocks noGrp="1"/>
          </p:cNvSpPr>
          <p:nvPr>
            <p:ph type="subTitle" idx="4294967295"/>
          </p:nvPr>
        </p:nvSpPr>
        <p:spPr>
          <a:xfrm>
            <a:off x="0" y="1447800"/>
            <a:ext cx="6354763" cy="5376863"/>
          </a:xfrm>
          <a:noFill/>
        </p:spPr>
        <p:txBody>
          <a:bodyPr>
            <a:noAutofit/>
          </a:bodyPr>
          <a:lstStyle/>
          <a:p>
            <a:pPr marL="342900" lvl="0" indent="-342900" algn="just">
              <a:lnSpc>
                <a:spcPct val="200000"/>
              </a:lnSpc>
              <a:buFont typeface="Symbol" panose="05050102010706020507" pitchFamily="18" charset="2"/>
              <a:buChar char=""/>
            </a:pPr>
            <a:r>
              <a:rPr lang="en-IN" sz="2800" b="1" dirty="0">
                <a:solidFill>
                  <a:schemeClr val="tx1">
                    <a:lumMod val="85000"/>
                    <a:lumOff val="15000"/>
                  </a:schemeClr>
                </a:solidFill>
                <a:effectLst/>
                <a:latin typeface="Arial" panose="020B0604020202020204" pitchFamily="34" charset="0"/>
                <a:ea typeface="Times New Roman" panose="02020603050405020304" pitchFamily="18" charset="0"/>
                <a:cs typeface="Times New Roman" panose="02020603050405020304" pitchFamily="18" charset="0"/>
              </a:rPr>
              <a:t>A </a:t>
            </a:r>
            <a:r>
              <a:rPr lang="en-IN" sz="2800" b="1" dirty="0" smtClean="0">
                <a:solidFill>
                  <a:schemeClr val="tx1">
                    <a:lumMod val="85000"/>
                    <a:lumOff val="15000"/>
                  </a:schemeClr>
                </a:solidFill>
                <a:latin typeface="Arial" panose="020B0604020202020204" pitchFamily="34" charset="0"/>
                <a:ea typeface="Times New Roman" panose="02020603050405020304" pitchFamily="18" charset="0"/>
                <a:cs typeface="Times New Roman" panose="02020603050405020304" pitchFamily="18" charset="0"/>
              </a:rPr>
              <a:t>large online grocery retailer</a:t>
            </a:r>
            <a:r>
              <a:rPr lang="en-IN" sz="2800" b="1" dirty="0" smtClean="0">
                <a:solidFill>
                  <a:schemeClr val="tx1">
                    <a:lumMod val="85000"/>
                    <a:lumOff val="15000"/>
                  </a:schemeClr>
                </a:solidFill>
                <a:effectLst/>
                <a:latin typeface="Arial" panose="020B0604020202020204" pitchFamily="34" charset="0"/>
                <a:ea typeface="Times New Roman" panose="02020603050405020304" pitchFamily="18" charset="0"/>
                <a:cs typeface="Times New Roman" panose="02020603050405020304" pitchFamily="18" charset="0"/>
              </a:rPr>
              <a:t>;</a:t>
            </a:r>
            <a:endParaRPr lang="en-IN" sz="2800" b="1" dirty="0">
              <a:solidFill>
                <a:schemeClr val="tx1">
                  <a:lumMod val="85000"/>
                  <a:lumOff val="15000"/>
                </a:schemeClr>
              </a:solidFill>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200000"/>
              </a:lnSpc>
              <a:buFont typeface="Symbol" panose="05050102010706020507" pitchFamily="18" charset="2"/>
              <a:buChar char=""/>
            </a:pPr>
            <a:r>
              <a:rPr lang="en-IN" sz="2800" b="1" dirty="0">
                <a:solidFill>
                  <a:schemeClr val="tx1">
                    <a:lumMod val="85000"/>
                    <a:lumOff val="15000"/>
                  </a:schemeClr>
                </a:solidFill>
                <a:effectLst/>
                <a:latin typeface="Arial" panose="020B0604020202020204" pitchFamily="34" charset="0"/>
                <a:ea typeface="Times New Roman" panose="02020603050405020304" pitchFamily="18" charset="0"/>
                <a:cs typeface="Times New Roman" panose="02020603050405020304" pitchFamily="18" charset="0"/>
              </a:rPr>
              <a:t>Founded in </a:t>
            </a:r>
            <a:r>
              <a:rPr lang="en-IN" sz="2800" b="1" dirty="0" smtClean="0">
                <a:solidFill>
                  <a:schemeClr val="tx1">
                    <a:lumMod val="85000"/>
                    <a:lumOff val="15000"/>
                  </a:schemeClr>
                </a:solidFill>
                <a:effectLst/>
                <a:latin typeface="Arial" panose="020B0604020202020204" pitchFamily="34" charset="0"/>
                <a:ea typeface="Times New Roman" panose="02020603050405020304" pitchFamily="18" charset="0"/>
                <a:cs typeface="Times New Roman" panose="02020603050405020304" pitchFamily="18" charset="0"/>
              </a:rPr>
              <a:t>2000</a:t>
            </a:r>
            <a:r>
              <a:rPr lang="en-IN" sz="2800" b="1" dirty="0">
                <a:solidFill>
                  <a:schemeClr val="tx1">
                    <a:lumMod val="85000"/>
                    <a:lumOff val="15000"/>
                  </a:schemeClr>
                </a:solidFill>
                <a:effectLst/>
                <a:latin typeface="Arial" panose="020B0604020202020204" pitchFamily="34" charset="0"/>
                <a:ea typeface="Times New Roman" panose="02020603050405020304" pitchFamily="18" charset="0"/>
                <a:cs typeface="Times New Roman" panose="02020603050405020304" pitchFamily="18" charset="0"/>
              </a:rPr>
              <a:t>, by Tim Steiner, </a:t>
            </a:r>
            <a:r>
              <a:rPr lang="en-IN" sz="2800" b="1" dirty="0" smtClean="0">
                <a:solidFill>
                  <a:schemeClr val="tx1">
                    <a:lumMod val="85000"/>
                    <a:lumOff val="15000"/>
                  </a:schemeClr>
                </a:solidFill>
                <a:effectLst/>
                <a:latin typeface="Arial" panose="020B0604020202020204" pitchFamily="34" charset="0"/>
                <a:ea typeface="Times New Roman" panose="02020603050405020304" pitchFamily="18" charset="0"/>
                <a:cs typeface="Times New Roman" panose="02020603050405020304" pitchFamily="18" charset="0"/>
              </a:rPr>
              <a:t>Jonathan </a:t>
            </a:r>
            <a:r>
              <a:rPr lang="en-IN" sz="2800" b="1" dirty="0" err="1" smtClean="0">
                <a:solidFill>
                  <a:schemeClr val="tx1">
                    <a:lumMod val="85000"/>
                    <a:lumOff val="15000"/>
                  </a:schemeClr>
                </a:solidFill>
                <a:effectLst/>
                <a:latin typeface="Arial" panose="020B0604020202020204" pitchFamily="34" charset="0"/>
                <a:ea typeface="Times New Roman" panose="02020603050405020304" pitchFamily="18" charset="0"/>
                <a:cs typeface="Times New Roman" panose="02020603050405020304" pitchFamily="18" charset="0"/>
              </a:rPr>
              <a:t>Faiman</a:t>
            </a:r>
            <a:r>
              <a:rPr lang="en-IN" sz="2800" b="1" dirty="0" smtClean="0">
                <a:solidFill>
                  <a:schemeClr val="tx1">
                    <a:lumMod val="85000"/>
                    <a:lumOff val="15000"/>
                  </a:schemeClr>
                </a:solidFill>
                <a:effectLst/>
                <a:latin typeface="Arial" panose="020B0604020202020204" pitchFamily="34" charset="0"/>
                <a:ea typeface="Times New Roman" panose="02020603050405020304" pitchFamily="18" charset="0"/>
                <a:cs typeface="Times New Roman" panose="02020603050405020304" pitchFamily="18" charset="0"/>
              </a:rPr>
              <a:t> </a:t>
            </a:r>
            <a:r>
              <a:rPr lang="en-IN" sz="2800" b="1" dirty="0">
                <a:solidFill>
                  <a:schemeClr val="tx1">
                    <a:lumMod val="85000"/>
                    <a:lumOff val="15000"/>
                  </a:schemeClr>
                </a:solidFill>
                <a:effectLst/>
                <a:latin typeface="Arial" panose="020B0604020202020204" pitchFamily="34" charset="0"/>
                <a:ea typeface="Times New Roman" panose="02020603050405020304" pitchFamily="18" charset="0"/>
                <a:cs typeface="Times New Roman" panose="02020603050405020304" pitchFamily="18" charset="0"/>
              </a:rPr>
              <a:t>and Jason Gissing;</a:t>
            </a:r>
          </a:p>
          <a:p>
            <a:pPr marL="342900" lvl="0" indent="-342900" algn="just">
              <a:lnSpc>
                <a:spcPct val="200000"/>
              </a:lnSpc>
              <a:buFont typeface="Symbol" panose="05050102010706020507" pitchFamily="18" charset="2"/>
              <a:buChar char=""/>
            </a:pPr>
            <a:r>
              <a:rPr lang="en-IN" sz="2800" b="1" dirty="0" smtClean="0">
                <a:solidFill>
                  <a:schemeClr val="tx1">
                    <a:lumMod val="85000"/>
                    <a:lumOff val="15000"/>
                  </a:schemeClr>
                </a:solidFill>
                <a:effectLst/>
                <a:latin typeface="Arial" panose="020B0604020202020204" pitchFamily="34" charset="0"/>
                <a:ea typeface="Times New Roman" panose="02020603050405020304" pitchFamily="18" charset="0"/>
                <a:cs typeface="Times New Roman" panose="02020603050405020304" pitchFamily="18" charset="0"/>
              </a:rPr>
              <a:t> </a:t>
            </a:r>
            <a:r>
              <a:rPr lang="en-IN" sz="2800" b="1" dirty="0">
                <a:solidFill>
                  <a:schemeClr val="tx1">
                    <a:lumMod val="85000"/>
                    <a:lumOff val="15000"/>
                  </a:schemeClr>
                </a:solidFill>
                <a:latin typeface="Arial" panose="020B0604020202020204" pitchFamily="34" charset="0"/>
                <a:ea typeface="Times New Roman" panose="02020603050405020304" pitchFamily="18" charset="0"/>
                <a:cs typeface="Times New Roman" panose="02020603050405020304" pitchFamily="18" charset="0"/>
              </a:rPr>
              <a:t>H</a:t>
            </a:r>
            <a:r>
              <a:rPr lang="en-IN" sz="2800" b="1" dirty="0" smtClean="0">
                <a:solidFill>
                  <a:schemeClr val="tx1">
                    <a:lumMod val="85000"/>
                    <a:lumOff val="15000"/>
                  </a:schemeClr>
                </a:solidFill>
                <a:effectLst/>
                <a:latin typeface="Arial" panose="020B0604020202020204" pitchFamily="34" charset="0"/>
                <a:ea typeface="Times New Roman" panose="02020603050405020304" pitchFamily="18" charset="0"/>
                <a:cs typeface="Times New Roman" panose="02020603050405020304" pitchFamily="18" charset="0"/>
              </a:rPr>
              <a:t>eadquartered </a:t>
            </a:r>
            <a:r>
              <a:rPr lang="en-IN" sz="2800" b="1" dirty="0">
                <a:solidFill>
                  <a:schemeClr val="tx1">
                    <a:lumMod val="85000"/>
                    <a:lumOff val="15000"/>
                  </a:schemeClr>
                </a:solidFill>
                <a:effectLst/>
                <a:latin typeface="Arial" panose="020B0604020202020204" pitchFamily="34" charset="0"/>
                <a:ea typeface="Times New Roman" panose="02020603050405020304" pitchFamily="18" charset="0"/>
                <a:cs typeface="Times New Roman" panose="02020603050405020304" pitchFamily="18" charset="0"/>
              </a:rPr>
              <a:t>at Hatfield, England, UK</a:t>
            </a:r>
            <a:r>
              <a:rPr lang="en-IN" sz="2800" b="1" dirty="0" smtClean="0">
                <a:solidFill>
                  <a:schemeClr val="tx1">
                    <a:lumMod val="85000"/>
                    <a:lumOff val="15000"/>
                  </a:schemeClr>
                </a:solidFill>
                <a:effectLst/>
                <a:latin typeface="Arial" panose="020B0604020202020204" pitchFamily="34" charset="0"/>
                <a:ea typeface="Times New Roman" panose="02020603050405020304" pitchFamily="18" charset="0"/>
                <a:cs typeface="Times New Roman" panose="02020603050405020304" pitchFamily="18" charset="0"/>
              </a:rPr>
              <a:t>;</a:t>
            </a:r>
            <a:endParaRPr lang="en-IN" sz="2800" b="1" dirty="0">
              <a:solidFill>
                <a:schemeClr val="tx1">
                  <a:lumMod val="85000"/>
                  <a:lumOff val="15000"/>
                </a:schemeClr>
              </a:solidFill>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2" name="Title 1">
            <a:extLst>
              <a:ext uri="{FF2B5EF4-FFF2-40B4-BE49-F238E27FC236}">
                <a16:creationId xmlns="" xmlns:a16="http://schemas.microsoft.com/office/drawing/2014/main" id="{4028E3AD-495B-4ADA-A71E-0A0E2C93F8A7}"/>
              </a:ext>
            </a:extLst>
          </p:cNvPr>
          <p:cNvSpPr>
            <a:spLocks noGrp="1"/>
          </p:cNvSpPr>
          <p:nvPr>
            <p:ph type="ctrTitle" idx="4294967295"/>
          </p:nvPr>
        </p:nvSpPr>
        <p:spPr>
          <a:xfrm>
            <a:off x="1295400" y="0"/>
            <a:ext cx="6781801" cy="2151062"/>
          </a:xfrm>
          <a:noFill/>
        </p:spPr>
        <p:txBody>
          <a:bodyPr anchor="ctr">
            <a:normAutofit/>
          </a:bodyPr>
          <a:lstStyle/>
          <a:p>
            <a:r>
              <a:rPr lang="en-IN" sz="4800" b="1" dirty="0" smtClean="0">
                <a:solidFill>
                  <a:schemeClr val="tx1">
                    <a:lumMod val="85000"/>
                    <a:lumOff val="15000"/>
                  </a:schemeClr>
                </a:solidFill>
                <a:latin typeface="Arial" pitchFamily="34" charset="0"/>
                <a:cs typeface="Arial" pitchFamily="34" charset="0"/>
              </a:rPr>
              <a:t>Introduction- </a:t>
            </a:r>
            <a:r>
              <a:rPr lang="en-IN" sz="4800" b="1" dirty="0">
                <a:solidFill>
                  <a:schemeClr val="tx1">
                    <a:lumMod val="85000"/>
                    <a:lumOff val="15000"/>
                  </a:schemeClr>
                </a:solidFill>
                <a:latin typeface="Arial" pitchFamily="34" charset="0"/>
                <a:cs typeface="Arial" pitchFamily="34" charset="0"/>
              </a:rPr>
              <a:t>Ocado</a:t>
            </a:r>
          </a:p>
        </p:txBody>
      </p:sp>
      <p:sp>
        <p:nvSpPr>
          <p:cNvPr id="26" name="Freeform: Shape 25">
            <a:extLst>
              <a:ext uri="{FF2B5EF4-FFF2-40B4-BE49-F238E27FC236}">
                <a16:creationId xmlns="" xmlns:a16="http://schemas.microsoft.com/office/drawing/2014/main" id="{E07981EA-05A6-437C-88D7-B377B92B031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6943393" y="5778693"/>
            <a:ext cx="2231794" cy="1926608"/>
          </a:xfrm>
          <a:custGeom>
            <a:avLst/>
            <a:gdLst>
              <a:gd name="connsiteX0" fmla="*/ 0 w 2940086"/>
              <a:gd name="connsiteY0" fmla="*/ 0 h 3384061"/>
              <a:gd name="connsiteX1" fmla="*/ 2496112 w 2940086"/>
              <a:gd name="connsiteY1" fmla="*/ 0 h 3384061"/>
              <a:gd name="connsiteX2" fmla="*/ 2940086 w 2940086"/>
              <a:gd name="connsiteY2" fmla="*/ 443975 h 3384061"/>
              <a:gd name="connsiteX3" fmla="*/ 0 w 2940086"/>
              <a:gd name="connsiteY3" fmla="*/ 3384061 h 3384061"/>
            </a:gdLst>
            <a:ahLst/>
            <a:cxnLst>
              <a:cxn ang="0">
                <a:pos x="connsiteX0" y="connsiteY0"/>
              </a:cxn>
              <a:cxn ang="0">
                <a:pos x="connsiteX1" y="connsiteY1"/>
              </a:cxn>
              <a:cxn ang="0">
                <a:pos x="connsiteX2" y="connsiteY2"/>
              </a:cxn>
              <a:cxn ang="0">
                <a:pos x="connsiteX3" y="connsiteY3"/>
              </a:cxn>
            </a:cxnLst>
            <a:rect l="l" t="t" r="r" b="b"/>
            <a:pathLst>
              <a:path w="2940086" h="3384061">
                <a:moveTo>
                  <a:pt x="0" y="0"/>
                </a:moveTo>
                <a:lnTo>
                  <a:pt x="2496112" y="0"/>
                </a:lnTo>
                <a:lnTo>
                  <a:pt x="2940086" y="443975"/>
                </a:lnTo>
                <a:lnTo>
                  <a:pt x="0" y="338406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Rectangle 27">
            <a:extLst>
              <a:ext uri="{FF2B5EF4-FFF2-40B4-BE49-F238E27FC236}">
                <a16:creationId xmlns="" xmlns:a16="http://schemas.microsoft.com/office/drawing/2014/main" id="{15E3C750-986E-4769-B1AE-49289FBEE75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7170047" y="5363544"/>
            <a:ext cx="959985" cy="719989"/>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26" name="Picture 2" descr="Ocado briefly overtakes Tesco to become UK's most valuable retailer -  Business Insider">
            <a:extLst>
              <a:ext uri="{FF2B5EF4-FFF2-40B4-BE49-F238E27FC236}">
                <a16:creationId xmlns="" xmlns:a16="http://schemas.microsoft.com/office/drawing/2014/main" id="{2D254809-1B73-4619-91C1-48979D4E0595}"/>
              </a:ext>
            </a:extLst>
          </p:cNvPr>
          <p:cNvPicPr>
            <a:picLocks noChangeAspect="1" noChangeArrowheads="1"/>
          </p:cNvPicPr>
          <p:nvPr/>
        </p:nvPicPr>
        <p:blipFill>
          <a:blip r:embed="rId3" cstate="print">
            <a:extLst>
              <a:ext uri="{28A0092B-C50C-407E-A947-70E740481C1C}">
                <a14:useLocalDpi xmlns="" xmlns:a14="http://schemas.microsoft.com/office/drawing/2010/main" val="0"/>
              </a:ext>
            </a:extLst>
          </a:blip>
          <a:srcRect/>
          <a:stretch>
            <a:fillRect/>
          </a:stretch>
        </p:blipFill>
        <p:spPr bwMode="auto">
          <a:xfrm>
            <a:off x="6345154" y="4083196"/>
            <a:ext cx="2798846" cy="2798360"/>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 xmlns:p14="http://schemas.microsoft.com/office/powerpoint/2010/main" val="29417906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 xmlns:a16="http://schemas.microsoft.com/office/drawing/2014/main" id="{88294908-8B00-4F58-BBBA-20F71A40AA9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9144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 xmlns:a16="http://schemas.microsoft.com/office/drawing/2014/main" id="{4364C879-1404-4203-8E9D-CC5DE0A621A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241022" y="-934769"/>
            <a:ext cx="2424873" cy="2708393"/>
          </a:xfrm>
          <a:custGeom>
            <a:avLst/>
            <a:gdLst>
              <a:gd name="connsiteX0" fmla="*/ 0 w 2424873"/>
              <a:gd name="connsiteY0" fmla="*/ 2424874 h 3611191"/>
              <a:gd name="connsiteX1" fmla="*/ 2424873 w 2424873"/>
              <a:gd name="connsiteY1" fmla="*/ 0 h 3611191"/>
              <a:gd name="connsiteX2" fmla="*/ 2424873 w 2424873"/>
              <a:gd name="connsiteY2" fmla="*/ 3611191 h 3611191"/>
              <a:gd name="connsiteX3" fmla="*/ 1186317 w 2424873"/>
              <a:gd name="connsiteY3" fmla="*/ 3611191 h 3611191"/>
            </a:gdLst>
            <a:ahLst/>
            <a:cxnLst>
              <a:cxn ang="0">
                <a:pos x="connsiteX0" y="connsiteY0"/>
              </a:cxn>
              <a:cxn ang="0">
                <a:pos x="connsiteX1" y="connsiteY1"/>
              </a:cxn>
              <a:cxn ang="0">
                <a:pos x="connsiteX2" y="connsiteY2"/>
              </a:cxn>
              <a:cxn ang="0">
                <a:pos x="connsiteX3" y="connsiteY3"/>
              </a:cxn>
            </a:cxnLst>
            <a:rect l="l" t="t" r="r" b="b"/>
            <a:pathLst>
              <a:path w="2424873" h="3611191">
                <a:moveTo>
                  <a:pt x="0" y="2424874"/>
                </a:moveTo>
                <a:lnTo>
                  <a:pt x="2424873" y="0"/>
                </a:lnTo>
                <a:lnTo>
                  <a:pt x="2424873" y="3611191"/>
                </a:lnTo>
                <a:lnTo>
                  <a:pt x="1186317" y="361119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 xmlns:a16="http://schemas.microsoft.com/office/drawing/2014/main" id="{84617302-4B0D-4351-A6BB-6F0930D943A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973756" y="-134087"/>
            <a:ext cx="1635955" cy="1226966"/>
          </a:xfrm>
          <a:custGeom>
            <a:avLst/>
            <a:gdLst>
              <a:gd name="connsiteX0" fmla="*/ 0 w 1635955"/>
              <a:gd name="connsiteY0" fmla="*/ 957987 h 1635955"/>
              <a:gd name="connsiteX1" fmla="*/ 957987 w 1635955"/>
              <a:gd name="connsiteY1" fmla="*/ 0 h 1635955"/>
              <a:gd name="connsiteX2" fmla="*/ 1635955 w 1635955"/>
              <a:gd name="connsiteY2" fmla="*/ 0 h 1635955"/>
              <a:gd name="connsiteX3" fmla="*/ 1635955 w 1635955"/>
              <a:gd name="connsiteY3" fmla="*/ 1635955 h 1635955"/>
              <a:gd name="connsiteX4" fmla="*/ 0 w 1635955"/>
              <a:gd name="connsiteY4" fmla="*/ 1635955 h 16359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5955" h="1635955">
                <a:moveTo>
                  <a:pt x="0" y="957987"/>
                </a:moveTo>
                <a:lnTo>
                  <a:pt x="957987" y="0"/>
                </a:lnTo>
                <a:lnTo>
                  <a:pt x="1635955" y="0"/>
                </a:lnTo>
                <a:lnTo>
                  <a:pt x="1635955" y="1635955"/>
                </a:lnTo>
                <a:lnTo>
                  <a:pt x="0" y="1635955"/>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 xmlns:a16="http://schemas.microsoft.com/office/drawing/2014/main" id="{DA2C7802-C2E0-4218-8F89-8DD7CCD2CD1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6713565" y="311926"/>
            <a:ext cx="4059393" cy="1911083"/>
          </a:xfrm>
          <a:custGeom>
            <a:avLst/>
            <a:gdLst>
              <a:gd name="connsiteX0" fmla="*/ 0 w 4059393"/>
              <a:gd name="connsiteY0" fmla="*/ 1511282 h 2548110"/>
              <a:gd name="connsiteX1" fmla="*/ 1511282 w 4059393"/>
              <a:gd name="connsiteY1" fmla="*/ 0 h 2548110"/>
              <a:gd name="connsiteX2" fmla="*/ 4059393 w 4059393"/>
              <a:gd name="connsiteY2" fmla="*/ 2548110 h 2548110"/>
              <a:gd name="connsiteX3" fmla="*/ 0 w 4059393"/>
              <a:gd name="connsiteY3" fmla="*/ 2548110 h 2548110"/>
            </a:gdLst>
            <a:ahLst/>
            <a:cxnLst>
              <a:cxn ang="0">
                <a:pos x="connsiteX0" y="connsiteY0"/>
              </a:cxn>
              <a:cxn ang="0">
                <a:pos x="connsiteX1" y="connsiteY1"/>
              </a:cxn>
              <a:cxn ang="0">
                <a:pos x="connsiteX2" y="connsiteY2"/>
              </a:cxn>
              <a:cxn ang="0">
                <a:pos x="connsiteX3" y="connsiteY3"/>
              </a:cxn>
            </a:cxnLst>
            <a:rect l="l" t="t" r="r" b="b"/>
            <a:pathLst>
              <a:path w="4059393" h="2548110">
                <a:moveTo>
                  <a:pt x="0" y="1511282"/>
                </a:moveTo>
                <a:lnTo>
                  <a:pt x="1511282" y="0"/>
                </a:lnTo>
                <a:lnTo>
                  <a:pt x="4059393" y="2548110"/>
                </a:lnTo>
                <a:lnTo>
                  <a:pt x="0" y="2548110"/>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 xmlns:a16="http://schemas.microsoft.com/office/drawing/2014/main" id="{A6D7111A-21E5-4EE9-8A78-10E5530F011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7548980" y="1613994"/>
            <a:ext cx="1185708" cy="889281"/>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 xmlns:a16="http://schemas.microsoft.com/office/drawing/2014/main" id="{A3969E80-A77B-49FC-9122-D89AFD5EE11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327781" y="5494508"/>
            <a:ext cx="2444907" cy="1774587"/>
          </a:xfrm>
          <a:custGeom>
            <a:avLst/>
            <a:gdLst>
              <a:gd name="connsiteX0" fmla="*/ 0 w 2203753"/>
              <a:gd name="connsiteY0" fmla="*/ 0 h 2132734"/>
              <a:gd name="connsiteX1" fmla="*/ 2203753 w 2203753"/>
              <a:gd name="connsiteY1" fmla="*/ 0 h 2132734"/>
              <a:gd name="connsiteX2" fmla="*/ 2203753 w 2203753"/>
              <a:gd name="connsiteY2" fmla="*/ 576461 h 2132734"/>
              <a:gd name="connsiteX3" fmla="*/ 647480 w 2203753"/>
              <a:gd name="connsiteY3" fmla="*/ 2132734 h 2132734"/>
              <a:gd name="connsiteX4" fmla="*/ 0 w 2203753"/>
              <a:gd name="connsiteY4" fmla="*/ 1485255 h 21327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3753" h="2132734">
                <a:moveTo>
                  <a:pt x="0" y="0"/>
                </a:moveTo>
                <a:lnTo>
                  <a:pt x="2203753" y="0"/>
                </a:lnTo>
                <a:lnTo>
                  <a:pt x="2203753" y="576461"/>
                </a:lnTo>
                <a:lnTo>
                  <a:pt x="647480" y="2132734"/>
                </a:lnTo>
                <a:lnTo>
                  <a:pt x="0" y="1485255"/>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 xmlns:a16="http://schemas.microsoft.com/office/drawing/2014/main" id="{1849CA57-76BD-4CF2-80BA-D7A46A01B7B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1211282" y="5555952"/>
            <a:ext cx="928467" cy="696350"/>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rgbClr val="FFFFFF"/>
              </a:solidFill>
              <a:effectLst>
                <a:outerShdw blurRad="38100" dist="38100" dir="2700000" algn="tl">
                  <a:srgbClr val="000000">
                    <a:alpha val="43137"/>
                  </a:srgbClr>
                </a:outerShdw>
              </a:effectLst>
            </a:endParaRPr>
          </a:p>
        </p:txBody>
      </p:sp>
      <p:sp>
        <p:nvSpPr>
          <p:cNvPr id="22" name="Freeform: Shape 21">
            <a:extLst>
              <a:ext uri="{FF2B5EF4-FFF2-40B4-BE49-F238E27FC236}">
                <a16:creationId xmlns="" xmlns:a16="http://schemas.microsoft.com/office/drawing/2014/main" id="{35E9085E-E730-4768-83D4-6CB7E989715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1877311" y="1407984"/>
            <a:ext cx="5389379" cy="4042034"/>
          </a:xfrm>
          <a:custGeom>
            <a:avLst/>
            <a:gdLst>
              <a:gd name="connsiteX0" fmla="*/ 0 w 5389379"/>
              <a:gd name="connsiteY0" fmla="*/ 540040 h 5389379"/>
              <a:gd name="connsiteX1" fmla="*/ 540040 w 5389379"/>
              <a:gd name="connsiteY1" fmla="*/ 0 h 5389379"/>
              <a:gd name="connsiteX2" fmla="*/ 5389379 w 5389379"/>
              <a:gd name="connsiteY2" fmla="*/ 0 h 5389379"/>
              <a:gd name="connsiteX3" fmla="*/ 5389379 w 5389379"/>
              <a:gd name="connsiteY3" fmla="*/ 4838655 h 5389379"/>
              <a:gd name="connsiteX4" fmla="*/ 4838655 w 5389379"/>
              <a:gd name="connsiteY4" fmla="*/ 5389379 h 5389379"/>
              <a:gd name="connsiteX5" fmla="*/ 0 w 5389379"/>
              <a:gd name="connsiteY5" fmla="*/ 5389379 h 53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89379" h="5389379">
                <a:moveTo>
                  <a:pt x="0" y="540040"/>
                </a:moveTo>
                <a:lnTo>
                  <a:pt x="540040" y="0"/>
                </a:lnTo>
                <a:lnTo>
                  <a:pt x="5389379" y="0"/>
                </a:lnTo>
                <a:lnTo>
                  <a:pt x="5389379" y="4838655"/>
                </a:lnTo>
                <a:lnTo>
                  <a:pt x="4838655"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 xmlns:a16="http://schemas.microsoft.com/office/drawing/2014/main" id="{973272FE-A474-4CAE-8CA2-BCC8B476C3F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1176283" y="882213"/>
            <a:ext cx="6791435" cy="5093576"/>
          </a:xfrm>
          <a:custGeom>
            <a:avLst/>
            <a:gdLst>
              <a:gd name="connsiteX0" fmla="*/ 1860938 w 6791435"/>
              <a:gd name="connsiteY0" fmla="*/ 81158 h 6791435"/>
              <a:gd name="connsiteX1" fmla="*/ 1942096 w 6791435"/>
              <a:gd name="connsiteY1" fmla="*/ 0 h 6791435"/>
              <a:gd name="connsiteX2" fmla="*/ 6791435 w 6791435"/>
              <a:gd name="connsiteY2" fmla="*/ 0 h 6791435"/>
              <a:gd name="connsiteX3" fmla="*/ 6791435 w 6791435"/>
              <a:gd name="connsiteY3" fmla="*/ 4838655 h 6791435"/>
              <a:gd name="connsiteX4" fmla="*/ 6710277 w 6791435"/>
              <a:gd name="connsiteY4" fmla="*/ 4919813 h 6791435"/>
              <a:gd name="connsiteX5" fmla="*/ 6710277 w 6791435"/>
              <a:gd name="connsiteY5" fmla="*/ 81158 h 6791435"/>
              <a:gd name="connsiteX6" fmla="*/ 0 w 6791435"/>
              <a:gd name="connsiteY6" fmla="*/ 1942096 h 6791435"/>
              <a:gd name="connsiteX7" fmla="*/ 81158 w 6791435"/>
              <a:gd name="connsiteY7" fmla="*/ 1860938 h 6791435"/>
              <a:gd name="connsiteX8" fmla="*/ 81158 w 6791435"/>
              <a:gd name="connsiteY8" fmla="*/ 6710277 h 6791435"/>
              <a:gd name="connsiteX9" fmla="*/ 4919813 w 6791435"/>
              <a:gd name="connsiteY9" fmla="*/ 6710277 h 6791435"/>
              <a:gd name="connsiteX10" fmla="*/ 4838655 w 6791435"/>
              <a:gd name="connsiteY10" fmla="*/ 6791435 h 6791435"/>
              <a:gd name="connsiteX11" fmla="*/ 0 w 6791435"/>
              <a:gd name="connsiteY11"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91435" h="6791435">
                <a:moveTo>
                  <a:pt x="1860938" y="81158"/>
                </a:moveTo>
                <a:lnTo>
                  <a:pt x="1942096" y="0"/>
                </a:lnTo>
                <a:lnTo>
                  <a:pt x="6791435" y="0"/>
                </a:lnTo>
                <a:lnTo>
                  <a:pt x="6791435" y="4838655"/>
                </a:lnTo>
                <a:lnTo>
                  <a:pt x="6710277" y="4919813"/>
                </a:lnTo>
                <a:lnTo>
                  <a:pt x="6710277" y="81158"/>
                </a:lnTo>
                <a:close/>
                <a:moveTo>
                  <a:pt x="0" y="1942096"/>
                </a:moveTo>
                <a:lnTo>
                  <a:pt x="81158" y="1860938"/>
                </a:lnTo>
                <a:lnTo>
                  <a:pt x="81158" y="6710277"/>
                </a:lnTo>
                <a:lnTo>
                  <a:pt x="4919813" y="6710277"/>
                </a:lnTo>
                <a:lnTo>
                  <a:pt x="483865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2" name="Title 1">
            <a:extLst>
              <a:ext uri="{FF2B5EF4-FFF2-40B4-BE49-F238E27FC236}">
                <a16:creationId xmlns="" xmlns:a16="http://schemas.microsoft.com/office/drawing/2014/main" id="{4028E3AD-495B-4ADA-A71E-0A0E2C93F8A7}"/>
              </a:ext>
            </a:extLst>
          </p:cNvPr>
          <p:cNvSpPr>
            <a:spLocks noGrp="1"/>
          </p:cNvSpPr>
          <p:nvPr>
            <p:ph type="ctrTitle"/>
          </p:nvPr>
        </p:nvSpPr>
        <p:spPr>
          <a:xfrm>
            <a:off x="1285876" y="34073"/>
            <a:ext cx="6873272" cy="2150719"/>
          </a:xfrm>
          <a:noFill/>
        </p:spPr>
        <p:txBody>
          <a:bodyPr anchor="ctr">
            <a:normAutofit/>
          </a:bodyPr>
          <a:lstStyle/>
          <a:p>
            <a:r>
              <a:rPr lang="en-IN" sz="4800" b="1" dirty="0" smtClean="0">
                <a:solidFill>
                  <a:schemeClr val="tx1">
                    <a:lumMod val="85000"/>
                    <a:lumOff val="15000"/>
                  </a:schemeClr>
                </a:solidFill>
              </a:rPr>
              <a:t> </a:t>
            </a:r>
            <a:r>
              <a:rPr lang="en-IN" sz="4800" b="1" dirty="0">
                <a:solidFill>
                  <a:schemeClr val="tx1">
                    <a:lumMod val="85000"/>
                    <a:lumOff val="15000"/>
                  </a:schemeClr>
                </a:solidFill>
                <a:latin typeface="Arial Black" pitchFamily="34" charset="0"/>
              </a:rPr>
              <a:t>S</a:t>
            </a:r>
            <a:r>
              <a:rPr lang="en-IN" sz="4800" b="1" dirty="0" smtClean="0">
                <a:solidFill>
                  <a:schemeClr val="tx1">
                    <a:lumMod val="85000"/>
                    <a:lumOff val="15000"/>
                  </a:schemeClr>
                </a:solidFill>
                <a:latin typeface="Arial Black" pitchFamily="34" charset="0"/>
              </a:rPr>
              <a:t>trategies </a:t>
            </a:r>
            <a:r>
              <a:rPr lang="en-IN" sz="4800" b="1" dirty="0">
                <a:solidFill>
                  <a:schemeClr val="tx1">
                    <a:lumMod val="85000"/>
                    <a:lumOff val="15000"/>
                  </a:schemeClr>
                </a:solidFill>
                <a:latin typeface="Arial Black" pitchFamily="34" charset="0"/>
              </a:rPr>
              <a:t>for Ocado</a:t>
            </a:r>
          </a:p>
        </p:txBody>
      </p:sp>
      <p:sp>
        <p:nvSpPr>
          <p:cNvPr id="3" name="Subtitle 2">
            <a:extLst>
              <a:ext uri="{FF2B5EF4-FFF2-40B4-BE49-F238E27FC236}">
                <a16:creationId xmlns="" xmlns:a16="http://schemas.microsoft.com/office/drawing/2014/main" id="{D5583018-6953-4061-9B4E-D974B77B97E9}"/>
              </a:ext>
            </a:extLst>
          </p:cNvPr>
          <p:cNvSpPr>
            <a:spLocks noGrp="1"/>
          </p:cNvSpPr>
          <p:nvPr>
            <p:ph type="subTitle" idx="1"/>
          </p:nvPr>
        </p:nvSpPr>
        <p:spPr>
          <a:xfrm>
            <a:off x="304800" y="1752600"/>
            <a:ext cx="8001000" cy="4800600"/>
          </a:xfrm>
          <a:noFill/>
        </p:spPr>
        <p:txBody>
          <a:bodyPr>
            <a:noAutofit/>
          </a:bodyPr>
          <a:lstStyle/>
          <a:p>
            <a:pPr lvl="0" algn="just">
              <a:lnSpc>
                <a:spcPct val="200000"/>
              </a:lnSpc>
              <a:buFont typeface="Symbol" panose="05050102010706020507" pitchFamily="18" charset="2"/>
              <a:buChar char=""/>
            </a:pPr>
            <a:r>
              <a:rPr lang="en-IN" sz="2800" b="1" dirty="0" smtClean="0">
                <a:solidFill>
                  <a:schemeClr val="tx1"/>
                </a:solidFill>
                <a:latin typeface="Arial" panose="020B0604020202020204" pitchFamily="34" charset="0"/>
                <a:ea typeface="Times New Roman" panose="02020603050405020304" pitchFamily="18" charset="0"/>
                <a:cs typeface="Times New Roman" panose="02020603050405020304" pitchFamily="18" charset="0"/>
              </a:rPr>
              <a:t>A</a:t>
            </a:r>
            <a:r>
              <a:rPr lang="en-IN" sz="2800" b="1" dirty="0" smtClean="0">
                <a:solidFill>
                  <a:schemeClr val="tx1"/>
                </a:solidFill>
                <a:latin typeface="Arial" panose="020B0604020202020204" pitchFamily="34" charset="0"/>
                <a:ea typeface="Times New Roman" panose="02020603050405020304" pitchFamily="18" charset="0"/>
                <a:cs typeface="Times New Roman" panose="02020603050405020304" pitchFamily="18" charset="0"/>
              </a:rPr>
              <a:t> </a:t>
            </a:r>
            <a:r>
              <a:rPr lang="en-IN" sz="2800" b="1" dirty="0" smtClean="0">
                <a:solidFill>
                  <a:schemeClr val="tx1"/>
                </a:solidFill>
                <a:latin typeface="Arial" panose="020B0604020202020204" pitchFamily="34" charset="0"/>
                <a:ea typeface="Times New Roman" panose="02020603050405020304" pitchFamily="18" charset="0"/>
                <a:cs typeface="Times New Roman" panose="02020603050405020304" pitchFamily="18" charset="0"/>
              </a:rPr>
              <a:t>retail business online;</a:t>
            </a:r>
          </a:p>
          <a:p>
            <a:pPr lvl="0" algn="just">
              <a:lnSpc>
                <a:spcPct val="200000"/>
              </a:lnSpc>
              <a:buFont typeface="Symbol" panose="05050102010706020507" pitchFamily="18" charset="2"/>
              <a:buChar char=""/>
            </a:pPr>
            <a:r>
              <a:rPr lang="en-IN" sz="2800" b="1" dirty="0" smtClean="0">
                <a:solidFill>
                  <a:schemeClr val="tx1"/>
                </a:solidFill>
                <a:latin typeface="Arial" panose="020B0604020202020204" pitchFamily="34" charset="0"/>
                <a:ea typeface="Times New Roman" panose="02020603050405020304" pitchFamily="18" charset="0"/>
                <a:cs typeface="Times New Roman" panose="02020603050405020304" pitchFamily="18" charset="0"/>
              </a:rPr>
              <a:t>Technology;</a:t>
            </a:r>
            <a:endParaRPr lang="en-IN" sz="2800" b="1" dirty="0" smtClean="0">
              <a:solidFill>
                <a:schemeClr val="tx1"/>
              </a:solidFill>
              <a:latin typeface="Arial" panose="020B0604020202020204" pitchFamily="34" charset="0"/>
              <a:ea typeface="Times New Roman" panose="02020603050405020304" pitchFamily="18" charset="0"/>
              <a:cs typeface="Times New Roman" panose="02020603050405020304" pitchFamily="18" charset="0"/>
            </a:endParaRPr>
          </a:p>
          <a:p>
            <a:pPr lvl="0" algn="just">
              <a:lnSpc>
                <a:spcPct val="200000"/>
              </a:lnSpc>
              <a:buFont typeface="Symbol" panose="05050102010706020507" pitchFamily="18" charset="2"/>
              <a:buChar char=""/>
            </a:pPr>
            <a:r>
              <a:rPr lang="en-IN" sz="2800" b="1" dirty="0" smtClean="0">
                <a:solidFill>
                  <a:schemeClr val="tx1"/>
                </a:solidFill>
                <a:latin typeface="Arial" panose="020B0604020202020204" pitchFamily="34" charset="0"/>
                <a:ea typeface="Times New Roman" panose="02020603050405020304" pitchFamily="18" charset="0"/>
                <a:cs typeface="Times New Roman" panose="02020603050405020304" pitchFamily="18" charset="0"/>
              </a:rPr>
              <a:t>Computers and bagging machine </a:t>
            </a:r>
            <a:r>
              <a:rPr lang="en-IN" sz="2800" b="1" dirty="0" smtClean="0">
                <a:solidFill>
                  <a:schemeClr val="tx1"/>
                </a:solidFill>
                <a:latin typeface="Arial" panose="020B0604020202020204" pitchFamily="34" charset="0"/>
                <a:ea typeface="Times New Roman" panose="02020603050405020304" pitchFamily="18" charset="0"/>
                <a:cs typeface="Times New Roman" panose="02020603050405020304" pitchFamily="18" charset="0"/>
              </a:rPr>
              <a:t>used </a:t>
            </a:r>
            <a:r>
              <a:rPr lang="en-IN" sz="2800" b="1" dirty="0" smtClean="0">
                <a:solidFill>
                  <a:schemeClr val="tx1"/>
                </a:solidFill>
                <a:latin typeface="Arial" panose="020B0604020202020204" pitchFamily="34" charset="0"/>
                <a:ea typeface="Times New Roman" panose="02020603050405020304" pitchFamily="18" charset="0"/>
                <a:cs typeface="Times New Roman" panose="02020603050405020304" pitchFamily="18" charset="0"/>
              </a:rPr>
              <a:t>for packaging ,</a:t>
            </a:r>
            <a:r>
              <a:rPr lang="en-IN" sz="2800" b="1" dirty="0" smtClean="0">
                <a:solidFill>
                  <a:schemeClr val="tx1"/>
                </a:solidFill>
                <a:latin typeface="Arial" panose="020B0604020202020204" pitchFamily="34" charset="0"/>
                <a:ea typeface="Times New Roman" panose="02020603050405020304" pitchFamily="18" charset="0"/>
                <a:cs typeface="Times New Roman" panose="02020603050405020304" pitchFamily="18" charset="0"/>
              </a:rPr>
              <a:t>travel </a:t>
            </a:r>
            <a:r>
              <a:rPr lang="en-IN" sz="2800" b="1" dirty="0" smtClean="0">
                <a:solidFill>
                  <a:schemeClr val="tx1"/>
                </a:solidFill>
                <a:latin typeface="Arial" panose="020B0604020202020204" pitchFamily="34" charset="0"/>
                <a:ea typeface="Times New Roman" panose="02020603050405020304" pitchFamily="18" charset="0"/>
                <a:cs typeface="Times New Roman" panose="02020603050405020304" pitchFamily="18" charset="0"/>
              </a:rPr>
              <a:t>up to 25 km;</a:t>
            </a:r>
          </a:p>
          <a:p>
            <a:pPr lvl="0" algn="just">
              <a:spcAft>
                <a:spcPts val="1000"/>
              </a:spcAft>
              <a:buFont typeface="Symbol" panose="05050102010706020507" pitchFamily="18" charset="2"/>
              <a:buChar char=""/>
            </a:pPr>
            <a:r>
              <a:rPr lang="en-IN" sz="2800" b="1" dirty="0" smtClean="0">
                <a:solidFill>
                  <a:schemeClr val="tx1"/>
                </a:solidFill>
                <a:latin typeface="Arial" panose="020B0604020202020204" pitchFamily="34" charset="0"/>
                <a:ea typeface="Times New Roman" panose="02020603050405020304" pitchFamily="18" charset="0"/>
                <a:cs typeface="Times New Roman" panose="02020603050405020304" pitchFamily="18" charset="0"/>
              </a:rPr>
              <a:t>Higher </a:t>
            </a:r>
            <a:r>
              <a:rPr lang="en-IN" sz="2800" b="1" dirty="0" smtClean="0">
                <a:solidFill>
                  <a:schemeClr val="tx1"/>
                </a:solidFill>
                <a:latin typeface="Arial" panose="020B0604020202020204" pitchFamily="34" charset="0"/>
                <a:ea typeface="Times New Roman" panose="02020603050405020304" pitchFamily="18" charset="0"/>
                <a:cs typeface="Times New Roman" panose="02020603050405020304" pitchFamily="18" charset="0"/>
              </a:rPr>
              <a:t>competitive.</a:t>
            </a:r>
            <a:endParaRPr lang="en-IN" sz="2800" b="1" dirty="0" smtClean="0">
              <a:solidFill>
                <a:schemeClr val="tx1"/>
              </a:solidFill>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200000"/>
              </a:lnSpc>
              <a:buFont typeface="Symbol" panose="05050102010706020507" pitchFamily="18" charset="2"/>
              <a:buChar char=""/>
            </a:pPr>
            <a:endParaRPr lang="en-IN" sz="2800" b="1" dirty="0">
              <a:solidFill>
                <a:schemeClr val="tx1">
                  <a:lumMod val="85000"/>
                  <a:lumOff val="15000"/>
                </a:schemeClr>
              </a:solidFill>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26" name="Freeform: Shape 25">
            <a:extLst>
              <a:ext uri="{FF2B5EF4-FFF2-40B4-BE49-F238E27FC236}">
                <a16:creationId xmlns="" xmlns:a16="http://schemas.microsoft.com/office/drawing/2014/main" id="{E07981EA-05A6-437C-88D7-B377B92B031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6943393" y="5778693"/>
            <a:ext cx="2231794" cy="1926608"/>
          </a:xfrm>
          <a:custGeom>
            <a:avLst/>
            <a:gdLst>
              <a:gd name="connsiteX0" fmla="*/ 0 w 2940086"/>
              <a:gd name="connsiteY0" fmla="*/ 0 h 3384061"/>
              <a:gd name="connsiteX1" fmla="*/ 2496112 w 2940086"/>
              <a:gd name="connsiteY1" fmla="*/ 0 h 3384061"/>
              <a:gd name="connsiteX2" fmla="*/ 2940086 w 2940086"/>
              <a:gd name="connsiteY2" fmla="*/ 443975 h 3384061"/>
              <a:gd name="connsiteX3" fmla="*/ 0 w 2940086"/>
              <a:gd name="connsiteY3" fmla="*/ 3384061 h 3384061"/>
            </a:gdLst>
            <a:ahLst/>
            <a:cxnLst>
              <a:cxn ang="0">
                <a:pos x="connsiteX0" y="connsiteY0"/>
              </a:cxn>
              <a:cxn ang="0">
                <a:pos x="connsiteX1" y="connsiteY1"/>
              </a:cxn>
              <a:cxn ang="0">
                <a:pos x="connsiteX2" y="connsiteY2"/>
              </a:cxn>
              <a:cxn ang="0">
                <a:pos x="connsiteX3" y="connsiteY3"/>
              </a:cxn>
            </a:cxnLst>
            <a:rect l="l" t="t" r="r" b="b"/>
            <a:pathLst>
              <a:path w="2940086" h="3384061">
                <a:moveTo>
                  <a:pt x="0" y="0"/>
                </a:moveTo>
                <a:lnTo>
                  <a:pt x="2496112" y="0"/>
                </a:lnTo>
                <a:lnTo>
                  <a:pt x="2940086" y="443975"/>
                </a:lnTo>
                <a:lnTo>
                  <a:pt x="0" y="338406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Rectangle 27">
            <a:extLst>
              <a:ext uri="{FF2B5EF4-FFF2-40B4-BE49-F238E27FC236}">
                <a16:creationId xmlns="" xmlns:a16="http://schemas.microsoft.com/office/drawing/2014/main" id="{15E3C750-986E-4769-B1AE-49289FBEE75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7170047" y="5363544"/>
            <a:ext cx="959985" cy="719989"/>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 xmlns:p14="http://schemas.microsoft.com/office/powerpoint/2010/main" val="7879640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 xmlns:a16="http://schemas.microsoft.com/office/drawing/2014/main" id="{88294908-8B00-4F58-BBBA-20F71A40AA9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9144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 xmlns:a16="http://schemas.microsoft.com/office/drawing/2014/main" id="{4364C879-1404-4203-8E9D-CC5DE0A621A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241022" y="-934769"/>
            <a:ext cx="2424873" cy="2708393"/>
          </a:xfrm>
          <a:custGeom>
            <a:avLst/>
            <a:gdLst>
              <a:gd name="connsiteX0" fmla="*/ 0 w 2424873"/>
              <a:gd name="connsiteY0" fmla="*/ 2424874 h 3611191"/>
              <a:gd name="connsiteX1" fmla="*/ 2424873 w 2424873"/>
              <a:gd name="connsiteY1" fmla="*/ 0 h 3611191"/>
              <a:gd name="connsiteX2" fmla="*/ 2424873 w 2424873"/>
              <a:gd name="connsiteY2" fmla="*/ 3611191 h 3611191"/>
              <a:gd name="connsiteX3" fmla="*/ 1186317 w 2424873"/>
              <a:gd name="connsiteY3" fmla="*/ 3611191 h 3611191"/>
            </a:gdLst>
            <a:ahLst/>
            <a:cxnLst>
              <a:cxn ang="0">
                <a:pos x="connsiteX0" y="connsiteY0"/>
              </a:cxn>
              <a:cxn ang="0">
                <a:pos x="connsiteX1" y="connsiteY1"/>
              </a:cxn>
              <a:cxn ang="0">
                <a:pos x="connsiteX2" y="connsiteY2"/>
              </a:cxn>
              <a:cxn ang="0">
                <a:pos x="connsiteX3" y="connsiteY3"/>
              </a:cxn>
            </a:cxnLst>
            <a:rect l="l" t="t" r="r" b="b"/>
            <a:pathLst>
              <a:path w="2424873" h="3611191">
                <a:moveTo>
                  <a:pt x="0" y="2424874"/>
                </a:moveTo>
                <a:lnTo>
                  <a:pt x="2424873" y="0"/>
                </a:lnTo>
                <a:lnTo>
                  <a:pt x="2424873" y="3611191"/>
                </a:lnTo>
                <a:lnTo>
                  <a:pt x="1186317" y="361119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 xmlns:a16="http://schemas.microsoft.com/office/drawing/2014/main" id="{84617302-4B0D-4351-A6BB-6F0930D943A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973756" y="-134087"/>
            <a:ext cx="1635955" cy="1226966"/>
          </a:xfrm>
          <a:custGeom>
            <a:avLst/>
            <a:gdLst>
              <a:gd name="connsiteX0" fmla="*/ 0 w 1635955"/>
              <a:gd name="connsiteY0" fmla="*/ 957987 h 1635955"/>
              <a:gd name="connsiteX1" fmla="*/ 957987 w 1635955"/>
              <a:gd name="connsiteY1" fmla="*/ 0 h 1635955"/>
              <a:gd name="connsiteX2" fmla="*/ 1635955 w 1635955"/>
              <a:gd name="connsiteY2" fmla="*/ 0 h 1635955"/>
              <a:gd name="connsiteX3" fmla="*/ 1635955 w 1635955"/>
              <a:gd name="connsiteY3" fmla="*/ 1635955 h 1635955"/>
              <a:gd name="connsiteX4" fmla="*/ 0 w 1635955"/>
              <a:gd name="connsiteY4" fmla="*/ 1635955 h 16359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5955" h="1635955">
                <a:moveTo>
                  <a:pt x="0" y="957987"/>
                </a:moveTo>
                <a:lnTo>
                  <a:pt x="957987" y="0"/>
                </a:lnTo>
                <a:lnTo>
                  <a:pt x="1635955" y="0"/>
                </a:lnTo>
                <a:lnTo>
                  <a:pt x="1635955" y="1635955"/>
                </a:lnTo>
                <a:lnTo>
                  <a:pt x="0" y="1635955"/>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 xmlns:a16="http://schemas.microsoft.com/office/drawing/2014/main" id="{DA2C7802-C2E0-4218-8F89-8DD7CCD2CD1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6713565" y="311926"/>
            <a:ext cx="4059393" cy="1911083"/>
          </a:xfrm>
          <a:custGeom>
            <a:avLst/>
            <a:gdLst>
              <a:gd name="connsiteX0" fmla="*/ 0 w 4059393"/>
              <a:gd name="connsiteY0" fmla="*/ 1511282 h 2548110"/>
              <a:gd name="connsiteX1" fmla="*/ 1511282 w 4059393"/>
              <a:gd name="connsiteY1" fmla="*/ 0 h 2548110"/>
              <a:gd name="connsiteX2" fmla="*/ 4059393 w 4059393"/>
              <a:gd name="connsiteY2" fmla="*/ 2548110 h 2548110"/>
              <a:gd name="connsiteX3" fmla="*/ 0 w 4059393"/>
              <a:gd name="connsiteY3" fmla="*/ 2548110 h 2548110"/>
            </a:gdLst>
            <a:ahLst/>
            <a:cxnLst>
              <a:cxn ang="0">
                <a:pos x="connsiteX0" y="connsiteY0"/>
              </a:cxn>
              <a:cxn ang="0">
                <a:pos x="connsiteX1" y="connsiteY1"/>
              </a:cxn>
              <a:cxn ang="0">
                <a:pos x="connsiteX2" y="connsiteY2"/>
              </a:cxn>
              <a:cxn ang="0">
                <a:pos x="connsiteX3" y="connsiteY3"/>
              </a:cxn>
            </a:cxnLst>
            <a:rect l="l" t="t" r="r" b="b"/>
            <a:pathLst>
              <a:path w="4059393" h="2548110">
                <a:moveTo>
                  <a:pt x="0" y="1511282"/>
                </a:moveTo>
                <a:lnTo>
                  <a:pt x="1511282" y="0"/>
                </a:lnTo>
                <a:lnTo>
                  <a:pt x="4059393" y="2548110"/>
                </a:lnTo>
                <a:lnTo>
                  <a:pt x="0" y="2548110"/>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 xmlns:a16="http://schemas.microsoft.com/office/drawing/2014/main" id="{A6D7111A-21E5-4EE9-8A78-10E5530F011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7548980" y="1613994"/>
            <a:ext cx="1185708" cy="889281"/>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 xmlns:a16="http://schemas.microsoft.com/office/drawing/2014/main" id="{A3969E80-A77B-49FC-9122-D89AFD5EE11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327781" y="5494508"/>
            <a:ext cx="2444907" cy="1774587"/>
          </a:xfrm>
          <a:custGeom>
            <a:avLst/>
            <a:gdLst>
              <a:gd name="connsiteX0" fmla="*/ 0 w 2203753"/>
              <a:gd name="connsiteY0" fmla="*/ 0 h 2132734"/>
              <a:gd name="connsiteX1" fmla="*/ 2203753 w 2203753"/>
              <a:gd name="connsiteY1" fmla="*/ 0 h 2132734"/>
              <a:gd name="connsiteX2" fmla="*/ 2203753 w 2203753"/>
              <a:gd name="connsiteY2" fmla="*/ 576461 h 2132734"/>
              <a:gd name="connsiteX3" fmla="*/ 647480 w 2203753"/>
              <a:gd name="connsiteY3" fmla="*/ 2132734 h 2132734"/>
              <a:gd name="connsiteX4" fmla="*/ 0 w 2203753"/>
              <a:gd name="connsiteY4" fmla="*/ 1485255 h 21327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3753" h="2132734">
                <a:moveTo>
                  <a:pt x="0" y="0"/>
                </a:moveTo>
                <a:lnTo>
                  <a:pt x="2203753" y="0"/>
                </a:lnTo>
                <a:lnTo>
                  <a:pt x="2203753" y="576461"/>
                </a:lnTo>
                <a:lnTo>
                  <a:pt x="647480" y="2132734"/>
                </a:lnTo>
                <a:lnTo>
                  <a:pt x="0" y="1485255"/>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 xmlns:a16="http://schemas.microsoft.com/office/drawing/2014/main" id="{1849CA57-76BD-4CF2-80BA-D7A46A01B7B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1211282" y="5555952"/>
            <a:ext cx="928467" cy="696350"/>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rgbClr val="FFFFFF"/>
              </a:solidFill>
              <a:effectLst>
                <a:outerShdw blurRad="38100" dist="38100" dir="2700000" algn="tl">
                  <a:srgbClr val="000000">
                    <a:alpha val="43137"/>
                  </a:srgbClr>
                </a:outerShdw>
              </a:effectLst>
            </a:endParaRPr>
          </a:p>
        </p:txBody>
      </p:sp>
      <p:sp>
        <p:nvSpPr>
          <p:cNvPr id="22" name="Freeform: Shape 21">
            <a:extLst>
              <a:ext uri="{FF2B5EF4-FFF2-40B4-BE49-F238E27FC236}">
                <a16:creationId xmlns="" xmlns:a16="http://schemas.microsoft.com/office/drawing/2014/main" id="{35E9085E-E730-4768-83D4-6CB7E989715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1877311" y="1407984"/>
            <a:ext cx="5389379" cy="4042034"/>
          </a:xfrm>
          <a:custGeom>
            <a:avLst/>
            <a:gdLst>
              <a:gd name="connsiteX0" fmla="*/ 0 w 5389379"/>
              <a:gd name="connsiteY0" fmla="*/ 540040 h 5389379"/>
              <a:gd name="connsiteX1" fmla="*/ 540040 w 5389379"/>
              <a:gd name="connsiteY1" fmla="*/ 0 h 5389379"/>
              <a:gd name="connsiteX2" fmla="*/ 5389379 w 5389379"/>
              <a:gd name="connsiteY2" fmla="*/ 0 h 5389379"/>
              <a:gd name="connsiteX3" fmla="*/ 5389379 w 5389379"/>
              <a:gd name="connsiteY3" fmla="*/ 4838655 h 5389379"/>
              <a:gd name="connsiteX4" fmla="*/ 4838655 w 5389379"/>
              <a:gd name="connsiteY4" fmla="*/ 5389379 h 5389379"/>
              <a:gd name="connsiteX5" fmla="*/ 0 w 5389379"/>
              <a:gd name="connsiteY5" fmla="*/ 5389379 h 53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89379" h="5389379">
                <a:moveTo>
                  <a:pt x="0" y="540040"/>
                </a:moveTo>
                <a:lnTo>
                  <a:pt x="540040" y="0"/>
                </a:lnTo>
                <a:lnTo>
                  <a:pt x="5389379" y="0"/>
                </a:lnTo>
                <a:lnTo>
                  <a:pt x="5389379" y="4838655"/>
                </a:lnTo>
                <a:lnTo>
                  <a:pt x="4838655"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 xmlns:a16="http://schemas.microsoft.com/office/drawing/2014/main" id="{973272FE-A474-4CAE-8CA2-BCC8B476C3F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1176283" y="882213"/>
            <a:ext cx="6791435" cy="5093576"/>
          </a:xfrm>
          <a:custGeom>
            <a:avLst/>
            <a:gdLst>
              <a:gd name="connsiteX0" fmla="*/ 1860938 w 6791435"/>
              <a:gd name="connsiteY0" fmla="*/ 81158 h 6791435"/>
              <a:gd name="connsiteX1" fmla="*/ 1942096 w 6791435"/>
              <a:gd name="connsiteY1" fmla="*/ 0 h 6791435"/>
              <a:gd name="connsiteX2" fmla="*/ 6791435 w 6791435"/>
              <a:gd name="connsiteY2" fmla="*/ 0 h 6791435"/>
              <a:gd name="connsiteX3" fmla="*/ 6791435 w 6791435"/>
              <a:gd name="connsiteY3" fmla="*/ 4838655 h 6791435"/>
              <a:gd name="connsiteX4" fmla="*/ 6710277 w 6791435"/>
              <a:gd name="connsiteY4" fmla="*/ 4919813 h 6791435"/>
              <a:gd name="connsiteX5" fmla="*/ 6710277 w 6791435"/>
              <a:gd name="connsiteY5" fmla="*/ 81158 h 6791435"/>
              <a:gd name="connsiteX6" fmla="*/ 0 w 6791435"/>
              <a:gd name="connsiteY6" fmla="*/ 1942096 h 6791435"/>
              <a:gd name="connsiteX7" fmla="*/ 81158 w 6791435"/>
              <a:gd name="connsiteY7" fmla="*/ 1860938 h 6791435"/>
              <a:gd name="connsiteX8" fmla="*/ 81158 w 6791435"/>
              <a:gd name="connsiteY8" fmla="*/ 6710277 h 6791435"/>
              <a:gd name="connsiteX9" fmla="*/ 4919813 w 6791435"/>
              <a:gd name="connsiteY9" fmla="*/ 6710277 h 6791435"/>
              <a:gd name="connsiteX10" fmla="*/ 4838655 w 6791435"/>
              <a:gd name="connsiteY10" fmla="*/ 6791435 h 6791435"/>
              <a:gd name="connsiteX11" fmla="*/ 0 w 6791435"/>
              <a:gd name="connsiteY11"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91435" h="6791435">
                <a:moveTo>
                  <a:pt x="1860938" y="81158"/>
                </a:moveTo>
                <a:lnTo>
                  <a:pt x="1942096" y="0"/>
                </a:lnTo>
                <a:lnTo>
                  <a:pt x="6791435" y="0"/>
                </a:lnTo>
                <a:lnTo>
                  <a:pt x="6791435" y="4838655"/>
                </a:lnTo>
                <a:lnTo>
                  <a:pt x="6710277" y="4919813"/>
                </a:lnTo>
                <a:lnTo>
                  <a:pt x="6710277" y="81158"/>
                </a:lnTo>
                <a:close/>
                <a:moveTo>
                  <a:pt x="0" y="1942096"/>
                </a:moveTo>
                <a:lnTo>
                  <a:pt x="81158" y="1860938"/>
                </a:lnTo>
                <a:lnTo>
                  <a:pt x="81158" y="6710277"/>
                </a:lnTo>
                <a:lnTo>
                  <a:pt x="4919813" y="6710277"/>
                </a:lnTo>
                <a:lnTo>
                  <a:pt x="483865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2" name="Title 1">
            <a:extLst>
              <a:ext uri="{FF2B5EF4-FFF2-40B4-BE49-F238E27FC236}">
                <a16:creationId xmlns="" xmlns:a16="http://schemas.microsoft.com/office/drawing/2014/main" id="{4028E3AD-495B-4ADA-A71E-0A0E2C93F8A7}"/>
              </a:ext>
            </a:extLst>
          </p:cNvPr>
          <p:cNvSpPr>
            <a:spLocks noGrp="1"/>
          </p:cNvSpPr>
          <p:nvPr>
            <p:ph type="ctrTitle"/>
          </p:nvPr>
        </p:nvSpPr>
        <p:spPr>
          <a:xfrm>
            <a:off x="1285876" y="34073"/>
            <a:ext cx="6873272" cy="2150719"/>
          </a:xfrm>
          <a:noFill/>
        </p:spPr>
        <p:txBody>
          <a:bodyPr anchor="ctr">
            <a:normAutofit/>
          </a:bodyPr>
          <a:lstStyle/>
          <a:p>
            <a:r>
              <a:rPr lang="en-IN" sz="4800" b="1" dirty="0" smtClean="0">
                <a:solidFill>
                  <a:schemeClr val="tx1">
                    <a:lumMod val="85000"/>
                    <a:lumOff val="15000"/>
                  </a:schemeClr>
                </a:solidFill>
              </a:rPr>
              <a:t> </a:t>
            </a:r>
            <a:endParaRPr lang="en-IN" sz="4800" b="1" dirty="0">
              <a:solidFill>
                <a:schemeClr val="tx1">
                  <a:lumMod val="85000"/>
                  <a:lumOff val="15000"/>
                </a:schemeClr>
              </a:solidFill>
            </a:endParaRPr>
          </a:p>
        </p:txBody>
      </p:sp>
      <p:sp>
        <p:nvSpPr>
          <p:cNvPr id="3" name="Subtitle 2">
            <a:extLst>
              <a:ext uri="{FF2B5EF4-FFF2-40B4-BE49-F238E27FC236}">
                <a16:creationId xmlns="" xmlns:a16="http://schemas.microsoft.com/office/drawing/2014/main" id="{D5583018-6953-4061-9B4E-D974B77B97E9}"/>
              </a:ext>
            </a:extLst>
          </p:cNvPr>
          <p:cNvSpPr>
            <a:spLocks noGrp="1"/>
          </p:cNvSpPr>
          <p:nvPr>
            <p:ph type="subTitle" idx="1"/>
          </p:nvPr>
        </p:nvSpPr>
        <p:spPr>
          <a:xfrm>
            <a:off x="0" y="1143001"/>
            <a:ext cx="6271611" cy="5486400"/>
          </a:xfrm>
          <a:noFill/>
        </p:spPr>
        <p:txBody>
          <a:bodyPr>
            <a:noAutofit/>
          </a:bodyPr>
          <a:lstStyle/>
          <a:p>
            <a:pPr marL="342900" lvl="0" indent="-342900" algn="just">
              <a:lnSpc>
                <a:spcPct val="200000"/>
              </a:lnSpc>
              <a:buFont typeface="Symbol" panose="05050102010706020507" pitchFamily="18" charset="2"/>
              <a:buChar char=""/>
            </a:pPr>
            <a:r>
              <a:rPr lang="en-IN" sz="2800" b="1" dirty="0" smtClean="0">
                <a:solidFill>
                  <a:schemeClr val="tx1">
                    <a:lumMod val="85000"/>
                    <a:lumOff val="15000"/>
                  </a:schemeClr>
                </a:solidFill>
                <a:latin typeface="Arial" panose="020B0604020202020204" pitchFamily="34" charset="0"/>
                <a:ea typeface="Times New Roman" panose="02020603050405020304" pitchFamily="18" charset="0"/>
                <a:cs typeface="Times New Roman" panose="02020603050405020304" pitchFamily="18" charset="0"/>
              </a:rPr>
              <a:t>M</a:t>
            </a:r>
            <a:r>
              <a:rPr lang="en-IN" sz="2800" b="1" dirty="0" smtClean="0">
                <a:solidFill>
                  <a:schemeClr val="tx1">
                    <a:lumMod val="85000"/>
                    <a:lumOff val="15000"/>
                  </a:schemeClr>
                </a:solidFill>
                <a:effectLst/>
                <a:latin typeface="Arial" panose="020B0604020202020204" pitchFamily="34" charset="0"/>
                <a:ea typeface="Times New Roman" panose="02020603050405020304" pitchFamily="18" charset="0"/>
                <a:cs typeface="Times New Roman" panose="02020603050405020304" pitchFamily="18" charset="0"/>
              </a:rPr>
              <a:t>arketing </a:t>
            </a:r>
            <a:r>
              <a:rPr lang="en-IN" sz="2800" b="1" dirty="0">
                <a:solidFill>
                  <a:schemeClr val="tx1">
                    <a:lumMod val="85000"/>
                    <a:lumOff val="15000"/>
                  </a:schemeClr>
                </a:solidFill>
                <a:effectLst/>
                <a:latin typeface="Arial" panose="020B0604020202020204" pitchFamily="34" charset="0"/>
                <a:ea typeface="Times New Roman" panose="02020603050405020304" pitchFamily="18" charset="0"/>
                <a:cs typeface="Times New Roman" panose="02020603050405020304" pitchFamily="18" charset="0"/>
              </a:rPr>
              <a:t>and </a:t>
            </a:r>
            <a:r>
              <a:rPr lang="en-IN" sz="2800" b="1" dirty="0" smtClean="0">
                <a:solidFill>
                  <a:schemeClr val="tx1">
                    <a:lumMod val="85000"/>
                    <a:lumOff val="15000"/>
                  </a:schemeClr>
                </a:solidFill>
                <a:effectLst/>
                <a:latin typeface="Arial" panose="020B0604020202020204" pitchFamily="34" charset="0"/>
                <a:ea typeface="Times New Roman" panose="02020603050405020304" pitchFamily="18" charset="0"/>
                <a:cs typeface="Times New Roman" panose="02020603050405020304" pitchFamily="18" charset="0"/>
              </a:rPr>
              <a:t>promotional ,attract customers</a:t>
            </a:r>
            <a:r>
              <a:rPr lang="en-IN" sz="2800" b="1" dirty="0">
                <a:solidFill>
                  <a:schemeClr val="tx1">
                    <a:lumMod val="85000"/>
                    <a:lumOff val="15000"/>
                  </a:schemeClr>
                </a:solidFill>
                <a:effectLst/>
                <a:latin typeface="Arial" panose="020B0604020202020204" pitchFamily="34" charset="0"/>
                <a:ea typeface="Times New Roman" panose="02020603050405020304" pitchFamily="18" charset="0"/>
                <a:cs typeface="Times New Roman" panose="02020603050405020304" pitchFamily="18" charset="0"/>
              </a:rPr>
              <a:t>;</a:t>
            </a:r>
          </a:p>
          <a:p>
            <a:pPr marL="342900" lvl="0" indent="-342900" algn="just">
              <a:lnSpc>
                <a:spcPct val="200000"/>
              </a:lnSpc>
              <a:buFont typeface="Symbol" panose="05050102010706020507" pitchFamily="18" charset="2"/>
              <a:buChar char=""/>
            </a:pPr>
            <a:r>
              <a:rPr lang="en-IN" sz="2800" b="1" dirty="0" smtClean="0">
                <a:solidFill>
                  <a:schemeClr val="tx1">
                    <a:lumMod val="85000"/>
                    <a:lumOff val="15000"/>
                  </a:schemeClr>
                </a:solidFill>
                <a:latin typeface="Arial" panose="020B0604020202020204" pitchFamily="34" charset="0"/>
                <a:ea typeface="Times New Roman" panose="02020603050405020304" pitchFamily="18" charset="0"/>
                <a:cs typeface="Times New Roman" panose="02020603050405020304" pitchFamily="18" charset="0"/>
              </a:rPr>
              <a:t>S</a:t>
            </a:r>
            <a:r>
              <a:rPr lang="en-IN" sz="2800" b="1" dirty="0" smtClean="0">
                <a:solidFill>
                  <a:schemeClr val="tx1">
                    <a:lumMod val="85000"/>
                    <a:lumOff val="15000"/>
                  </a:schemeClr>
                </a:solidFill>
                <a:effectLst/>
                <a:latin typeface="Arial" panose="020B0604020202020204" pitchFamily="34" charset="0"/>
                <a:ea typeface="Times New Roman" panose="02020603050405020304" pitchFamily="18" charset="0"/>
                <a:cs typeface="Times New Roman" panose="02020603050405020304" pitchFamily="18" charset="0"/>
              </a:rPr>
              <a:t>egments </a:t>
            </a:r>
            <a:r>
              <a:rPr lang="en-IN" sz="2800" b="1" dirty="0">
                <a:solidFill>
                  <a:schemeClr val="tx1">
                    <a:lumMod val="85000"/>
                    <a:lumOff val="15000"/>
                  </a:schemeClr>
                </a:solidFill>
                <a:effectLst/>
                <a:latin typeface="Arial" panose="020B0604020202020204" pitchFamily="34" charset="0"/>
                <a:ea typeface="Times New Roman" panose="02020603050405020304" pitchFamily="18" charset="0"/>
                <a:cs typeface="Times New Roman" panose="02020603050405020304" pitchFamily="18" charset="0"/>
              </a:rPr>
              <a:t>of products such as clothing and other accessories;</a:t>
            </a:r>
          </a:p>
          <a:p>
            <a:pPr marL="342900" lvl="0" indent="-342900" algn="just">
              <a:lnSpc>
                <a:spcPct val="200000"/>
              </a:lnSpc>
              <a:spcAft>
                <a:spcPts val="1000"/>
              </a:spcAft>
              <a:buFont typeface="Symbol" panose="05050102010706020507" pitchFamily="18" charset="2"/>
              <a:buChar char=""/>
            </a:pPr>
            <a:r>
              <a:rPr lang="en-IN" sz="2800" b="1" dirty="0" smtClean="0">
                <a:solidFill>
                  <a:schemeClr val="tx1">
                    <a:lumMod val="85000"/>
                    <a:lumOff val="15000"/>
                  </a:schemeClr>
                </a:solidFill>
                <a:effectLst/>
                <a:latin typeface="Arial" panose="020B0604020202020204" pitchFamily="34" charset="0"/>
                <a:ea typeface="Times New Roman" panose="02020603050405020304" pitchFamily="18" charset="0"/>
                <a:cs typeface="Times New Roman" panose="02020603050405020304" pitchFamily="18" charset="0"/>
              </a:rPr>
              <a:t> Customer </a:t>
            </a:r>
            <a:r>
              <a:rPr lang="en-IN" sz="2800" b="1" dirty="0">
                <a:solidFill>
                  <a:schemeClr val="tx1">
                    <a:lumMod val="85000"/>
                    <a:lumOff val="15000"/>
                  </a:schemeClr>
                </a:solidFill>
                <a:effectLst/>
                <a:latin typeface="Arial" panose="020B0604020202020204" pitchFamily="34" charset="0"/>
                <a:ea typeface="Times New Roman" panose="02020603050405020304" pitchFamily="18" charset="0"/>
                <a:cs typeface="Times New Roman" panose="02020603050405020304" pitchFamily="18" charset="0"/>
              </a:rPr>
              <a:t>satisfaction.</a:t>
            </a:r>
          </a:p>
        </p:txBody>
      </p:sp>
      <p:sp>
        <p:nvSpPr>
          <p:cNvPr id="26" name="Freeform: Shape 25">
            <a:extLst>
              <a:ext uri="{FF2B5EF4-FFF2-40B4-BE49-F238E27FC236}">
                <a16:creationId xmlns="" xmlns:a16="http://schemas.microsoft.com/office/drawing/2014/main" id="{E07981EA-05A6-437C-88D7-B377B92B031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6943393" y="5778693"/>
            <a:ext cx="2231794" cy="1926608"/>
          </a:xfrm>
          <a:custGeom>
            <a:avLst/>
            <a:gdLst>
              <a:gd name="connsiteX0" fmla="*/ 0 w 2940086"/>
              <a:gd name="connsiteY0" fmla="*/ 0 h 3384061"/>
              <a:gd name="connsiteX1" fmla="*/ 2496112 w 2940086"/>
              <a:gd name="connsiteY1" fmla="*/ 0 h 3384061"/>
              <a:gd name="connsiteX2" fmla="*/ 2940086 w 2940086"/>
              <a:gd name="connsiteY2" fmla="*/ 443975 h 3384061"/>
              <a:gd name="connsiteX3" fmla="*/ 0 w 2940086"/>
              <a:gd name="connsiteY3" fmla="*/ 3384061 h 3384061"/>
            </a:gdLst>
            <a:ahLst/>
            <a:cxnLst>
              <a:cxn ang="0">
                <a:pos x="connsiteX0" y="connsiteY0"/>
              </a:cxn>
              <a:cxn ang="0">
                <a:pos x="connsiteX1" y="connsiteY1"/>
              </a:cxn>
              <a:cxn ang="0">
                <a:pos x="connsiteX2" y="connsiteY2"/>
              </a:cxn>
              <a:cxn ang="0">
                <a:pos x="connsiteX3" y="connsiteY3"/>
              </a:cxn>
            </a:cxnLst>
            <a:rect l="l" t="t" r="r" b="b"/>
            <a:pathLst>
              <a:path w="2940086" h="3384061">
                <a:moveTo>
                  <a:pt x="0" y="0"/>
                </a:moveTo>
                <a:lnTo>
                  <a:pt x="2496112" y="0"/>
                </a:lnTo>
                <a:lnTo>
                  <a:pt x="2940086" y="443975"/>
                </a:lnTo>
                <a:lnTo>
                  <a:pt x="0" y="338406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Rectangle 27">
            <a:extLst>
              <a:ext uri="{FF2B5EF4-FFF2-40B4-BE49-F238E27FC236}">
                <a16:creationId xmlns="" xmlns:a16="http://schemas.microsoft.com/office/drawing/2014/main" id="{15E3C750-986E-4769-B1AE-49289FBEE75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7170047" y="5363544"/>
            <a:ext cx="959985" cy="719989"/>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2" descr="Ocado's brand boss says it has no idea how it wants to advertise itself |  The Drum">
            <a:extLst>
              <a:ext uri="{FF2B5EF4-FFF2-40B4-BE49-F238E27FC236}">
                <a16:creationId xmlns="" xmlns:a16="http://schemas.microsoft.com/office/drawing/2014/main" id="{04DDD384-02CF-4737-A1BF-91744285D870}"/>
              </a:ext>
            </a:extLst>
          </p:cNvPr>
          <p:cNvPicPr>
            <a:picLocks noChangeAspect="1" noChangeArrowheads="1"/>
          </p:cNvPicPr>
          <p:nvPr/>
        </p:nvPicPr>
        <p:blipFill>
          <a:blip r:embed="rId3" cstate="print">
            <a:extLst>
              <a:ext uri="{28A0092B-C50C-407E-A947-70E740481C1C}">
                <a14:useLocalDpi xmlns="" xmlns:a14="http://schemas.microsoft.com/office/drawing/2010/main" val="0"/>
              </a:ext>
            </a:extLst>
          </a:blip>
          <a:srcRect/>
          <a:stretch>
            <a:fillRect/>
          </a:stretch>
        </p:blipFill>
        <p:spPr bwMode="auto">
          <a:xfrm>
            <a:off x="6323472" y="4977648"/>
            <a:ext cx="2820528" cy="1880352"/>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 xmlns:p14="http://schemas.microsoft.com/office/powerpoint/2010/main" val="7879640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58260FF-13D1-4346-8A1B-380438014C32}"/>
              </a:ext>
            </a:extLst>
          </p:cNvPr>
          <p:cNvSpPr>
            <a:spLocks noGrp="1"/>
          </p:cNvSpPr>
          <p:nvPr>
            <p:ph type="ctrTitle"/>
          </p:nvPr>
        </p:nvSpPr>
        <p:spPr>
          <a:xfrm>
            <a:off x="5334000" y="1783959"/>
            <a:ext cx="3581400" cy="3016641"/>
          </a:xfrm>
        </p:spPr>
        <p:txBody>
          <a:bodyPr anchor="b">
            <a:normAutofit/>
          </a:bodyPr>
          <a:lstStyle/>
          <a:p>
            <a:r>
              <a:rPr lang="en-GB" sz="4800" dirty="0">
                <a:latin typeface="Arial Black" pitchFamily="34" charset="0"/>
              </a:rPr>
              <a:t>Products</a:t>
            </a:r>
            <a:r>
              <a:rPr lang="en-GB" sz="5400" dirty="0">
                <a:latin typeface="Cooper Black" panose="0208090404030B020404" pitchFamily="18" charset="0"/>
              </a:rPr>
              <a:t> </a:t>
            </a:r>
          </a:p>
        </p:txBody>
      </p:sp>
      <p:sp>
        <p:nvSpPr>
          <p:cNvPr id="71" name="Freeform: Shape 70">
            <a:extLst>
              <a:ext uri="{FF2B5EF4-FFF2-40B4-BE49-F238E27FC236}">
                <a16:creationId xmlns:a16="http://schemas.microsoft.com/office/drawing/2014/main" xmlns="" id="{E49CC64F-7275-4E33-961B-0C5CDC43987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H="1" flipV="1">
            <a:off x="1" y="0"/>
            <a:ext cx="5391038"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050" name="Picture 2" descr="See the source image">
            <a:extLst>
              <a:ext uri="{FF2B5EF4-FFF2-40B4-BE49-F238E27FC236}">
                <a16:creationId xmlns:a16="http://schemas.microsoft.com/office/drawing/2014/main" xmlns="" id="{7B5BE827-72A9-4B78-904E-6EACB7CD5295}"/>
              </a:ext>
            </a:extLst>
          </p:cNvPr>
          <p:cNvPicPr>
            <a:picLocks noChangeAspect="1" noChangeArrowheads="1"/>
          </p:cNvPicPr>
          <p:nvPr/>
        </p:nvPicPr>
        <p:blipFill rotWithShape="1">
          <a:blip r:embed="rId3" cstate="print">
            <a:extLst>
              <a:ext uri="{28A0092B-C50C-407E-A947-70E740481C1C}">
                <a14:useLocalDpi xmlns:a14="http://schemas.microsoft.com/office/drawing/2010/main" xmlns="" val="0"/>
              </a:ext>
            </a:extLst>
          </a:blip>
          <a:srcRect l="4926" r="4631" b="1"/>
          <a:stretch/>
        </p:blipFill>
        <p:spPr bwMode="auto">
          <a:xfrm>
            <a:off x="38101" y="2"/>
            <a:ext cx="5271377" cy="6857998"/>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216859553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3074" name="Picture 2" descr="See the source image">
            <a:extLst>
              <a:ext uri="{FF2B5EF4-FFF2-40B4-BE49-F238E27FC236}">
                <a16:creationId xmlns:a16="http://schemas.microsoft.com/office/drawing/2014/main" xmlns="" id="{6D5B1910-0189-43C1-9362-67E20DD5BE4A}"/>
              </a:ext>
            </a:extLst>
          </p:cNvPr>
          <p:cNvPicPr>
            <a:picLocks noGrp="1" noChangeAspect="1" noChangeArrowheads="1"/>
          </p:cNvPicPr>
          <p:nvPr>
            <p:ph idx="1"/>
          </p:nvPr>
        </p:nvPicPr>
        <p:blipFill>
          <a:blip r:embed="rId3" cstate="print">
            <a:extLst>
              <a:ext uri="{28A0092B-C50C-407E-A947-70E740481C1C}">
                <a14:useLocalDpi xmlns:a14="http://schemas.microsoft.com/office/drawing/2010/main" xmlns="" val="0"/>
              </a:ext>
            </a:extLst>
          </a:blip>
          <a:srcRect/>
          <a:stretch>
            <a:fillRect/>
          </a:stretch>
        </p:blipFill>
        <p:spPr bwMode="auto">
          <a:xfrm>
            <a:off x="7983040" y="221586"/>
            <a:ext cx="851837" cy="1002327"/>
          </a:xfrm>
          <a:prstGeom prst="rect">
            <a:avLst/>
          </a:prstGeom>
          <a:noFill/>
          <a:extLst>
            <a:ext uri="{909E8E84-426E-40DD-AFC4-6F175D3DCCD1}">
              <a14:hiddenFill xmlns:a14="http://schemas.microsoft.com/office/drawing/2010/main" xmlns="">
                <a:solidFill>
                  <a:srgbClr val="FFFFFF"/>
                </a:solidFill>
              </a14:hiddenFill>
            </a:ext>
          </a:extLst>
        </p:spPr>
      </p:pic>
      <p:sp>
        <p:nvSpPr>
          <p:cNvPr id="6" name="TextBox 5">
            <a:extLst>
              <a:ext uri="{FF2B5EF4-FFF2-40B4-BE49-F238E27FC236}">
                <a16:creationId xmlns:a16="http://schemas.microsoft.com/office/drawing/2014/main" xmlns="" id="{D6E50280-BD6A-40F3-ACDD-0AA22FE07801}"/>
              </a:ext>
            </a:extLst>
          </p:cNvPr>
          <p:cNvSpPr txBox="1"/>
          <p:nvPr/>
        </p:nvSpPr>
        <p:spPr>
          <a:xfrm>
            <a:off x="732724" y="798750"/>
            <a:ext cx="2028524" cy="1138773"/>
          </a:xfrm>
          <a:prstGeom prst="rect">
            <a:avLst/>
          </a:prstGeom>
          <a:noFill/>
        </p:spPr>
        <p:txBody>
          <a:bodyPr wrap="square" rtlCol="0">
            <a:spAutoFit/>
          </a:bodyPr>
          <a:lstStyle/>
          <a:p>
            <a:endParaRPr lang="en-GB" sz="2800" b="1" dirty="0" smtClean="0">
              <a:latin typeface="Candara" panose="020E0502030303020204" pitchFamily="34" charset="0"/>
            </a:endParaRPr>
          </a:p>
          <a:p>
            <a:r>
              <a:rPr lang="en-GB" sz="2000" b="1" dirty="0" smtClean="0">
                <a:latin typeface="Arial Black" pitchFamily="34" charset="0"/>
                <a:cs typeface="Arial" pitchFamily="34" charset="0"/>
              </a:rPr>
              <a:t>+</a:t>
            </a:r>
            <a:r>
              <a:rPr lang="en-GB" sz="2000" b="1" dirty="0">
                <a:latin typeface="Arial Black" pitchFamily="34" charset="0"/>
                <a:cs typeface="Arial" pitchFamily="34" charset="0"/>
              </a:rPr>
              <a:t>50,000 </a:t>
            </a:r>
            <a:r>
              <a:rPr lang="en-GB" sz="2000" b="1" dirty="0">
                <a:latin typeface="Arial" pitchFamily="34" charset="0"/>
                <a:cs typeface="Arial" pitchFamily="34" charset="0"/>
              </a:rPr>
              <a:t>products </a:t>
            </a:r>
          </a:p>
        </p:txBody>
      </p:sp>
      <p:sp>
        <p:nvSpPr>
          <p:cNvPr id="7" name="TextBox 6">
            <a:extLst>
              <a:ext uri="{FF2B5EF4-FFF2-40B4-BE49-F238E27FC236}">
                <a16:creationId xmlns:a16="http://schemas.microsoft.com/office/drawing/2014/main" xmlns="" id="{0995F035-F33B-4A63-AFAA-98760FECF32A}"/>
              </a:ext>
            </a:extLst>
          </p:cNvPr>
          <p:cNvSpPr txBox="1"/>
          <p:nvPr/>
        </p:nvSpPr>
        <p:spPr>
          <a:xfrm>
            <a:off x="572012" y="1279873"/>
            <a:ext cx="2523947" cy="1323439"/>
          </a:xfrm>
          <a:prstGeom prst="rect">
            <a:avLst/>
          </a:prstGeom>
          <a:noFill/>
        </p:spPr>
        <p:txBody>
          <a:bodyPr wrap="square" rtlCol="0">
            <a:spAutoFit/>
          </a:bodyPr>
          <a:lstStyle/>
          <a:p>
            <a:endParaRPr lang="en-GB" sz="2000" b="1" dirty="0" smtClean="0">
              <a:effectLst/>
              <a:latin typeface="Arial" pitchFamily="34" charset="0"/>
              <a:cs typeface="Arial" pitchFamily="34" charset="0"/>
            </a:endParaRPr>
          </a:p>
          <a:p>
            <a:endParaRPr lang="en-GB" sz="2000" b="1" dirty="0" smtClean="0">
              <a:effectLst/>
              <a:latin typeface="Arial" pitchFamily="34" charset="0"/>
              <a:cs typeface="Arial" pitchFamily="34" charset="0"/>
            </a:endParaRPr>
          </a:p>
          <a:p>
            <a:r>
              <a:rPr lang="en-GB" sz="2000" b="1" dirty="0" smtClean="0">
                <a:effectLst/>
                <a:latin typeface="Arial Black" pitchFamily="34" charset="0"/>
                <a:cs typeface="Arial" pitchFamily="34" charset="0"/>
              </a:rPr>
              <a:t>2,000</a:t>
            </a:r>
            <a:r>
              <a:rPr lang="en-GB" sz="2000" dirty="0" smtClean="0">
                <a:effectLst/>
                <a:latin typeface="Arial Black" pitchFamily="34" charset="0"/>
                <a:cs typeface="Arial" pitchFamily="34" charset="0"/>
              </a:rPr>
              <a:t> </a:t>
            </a:r>
            <a:r>
              <a:rPr lang="en-GB" sz="2000" b="1" dirty="0">
                <a:effectLst/>
                <a:latin typeface="Arial" pitchFamily="34" charset="0"/>
                <a:cs typeface="Arial" pitchFamily="34" charset="0"/>
              </a:rPr>
              <a:t>“free-from” </a:t>
            </a:r>
            <a:r>
              <a:rPr lang="en-GB" sz="2000" dirty="0">
                <a:effectLst/>
                <a:latin typeface="Arial" pitchFamily="34" charset="0"/>
                <a:cs typeface="Arial" pitchFamily="34" charset="0"/>
              </a:rPr>
              <a:t>range</a:t>
            </a:r>
            <a:endParaRPr lang="en-GB" sz="2000" dirty="0">
              <a:latin typeface="Arial" pitchFamily="34" charset="0"/>
              <a:cs typeface="Arial" pitchFamily="34" charset="0"/>
            </a:endParaRPr>
          </a:p>
        </p:txBody>
      </p:sp>
      <p:sp>
        <p:nvSpPr>
          <p:cNvPr id="8" name="TextBox 7">
            <a:extLst>
              <a:ext uri="{FF2B5EF4-FFF2-40B4-BE49-F238E27FC236}">
                <a16:creationId xmlns:a16="http://schemas.microsoft.com/office/drawing/2014/main" xmlns="" id="{C5320C2A-DF01-4DE7-A995-2B2005B1965C}"/>
              </a:ext>
            </a:extLst>
          </p:cNvPr>
          <p:cNvSpPr txBox="1"/>
          <p:nvPr/>
        </p:nvSpPr>
        <p:spPr>
          <a:xfrm>
            <a:off x="469640" y="1716561"/>
            <a:ext cx="2309421" cy="3071290"/>
          </a:xfrm>
          <a:prstGeom prst="rect">
            <a:avLst/>
          </a:prstGeom>
          <a:noFill/>
        </p:spPr>
        <p:txBody>
          <a:bodyPr wrap="square" rtlCol="0">
            <a:spAutoFit/>
          </a:bodyPr>
          <a:lstStyle/>
          <a:p>
            <a:pPr algn="ctr">
              <a:lnSpc>
                <a:spcPct val="107000"/>
              </a:lnSpc>
              <a:spcAft>
                <a:spcPts val="800"/>
              </a:spcAft>
            </a:pPr>
            <a:endParaRPr lang="en-GB" sz="2400" b="1" dirty="0" smtClean="0">
              <a:effectLst/>
              <a:latin typeface="Candara" panose="020E0502030303020204" pitchFamily="34" charset="0"/>
              <a:ea typeface="Calibri" panose="020F0502020204030204" pitchFamily="34" charset="0"/>
              <a:cs typeface="Times New Roman" panose="02020603050405020304" pitchFamily="18" charset="0"/>
            </a:endParaRPr>
          </a:p>
          <a:p>
            <a:pPr algn="ctr">
              <a:lnSpc>
                <a:spcPct val="107000"/>
              </a:lnSpc>
              <a:spcAft>
                <a:spcPts val="800"/>
              </a:spcAft>
            </a:pPr>
            <a:endParaRPr lang="en-GB" sz="2400" b="1" dirty="0" smtClean="0">
              <a:effectLst/>
              <a:latin typeface="Candara" panose="020E0502030303020204" pitchFamily="34" charset="0"/>
              <a:ea typeface="Calibri" panose="020F0502020204030204" pitchFamily="34" charset="0"/>
              <a:cs typeface="Times New Roman" panose="02020603050405020304" pitchFamily="18" charset="0"/>
            </a:endParaRPr>
          </a:p>
          <a:p>
            <a:pPr algn="ctr">
              <a:lnSpc>
                <a:spcPct val="107000"/>
              </a:lnSpc>
              <a:spcAft>
                <a:spcPts val="800"/>
              </a:spcAft>
            </a:pPr>
            <a:endParaRPr lang="en-GB" sz="2400" b="1" dirty="0" smtClean="0">
              <a:effectLst/>
              <a:latin typeface="Candara" panose="020E050203030302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2000" b="1" dirty="0" smtClean="0">
                <a:effectLst/>
                <a:latin typeface="Arial Black" pitchFamily="34" charset="0"/>
                <a:ea typeface="Calibri" panose="020F0502020204030204" pitchFamily="34" charset="0"/>
                <a:cs typeface="Arial" pitchFamily="34" charset="0"/>
              </a:rPr>
              <a:t>15,000</a:t>
            </a:r>
            <a:r>
              <a:rPr lang="en-GB" sz="2000" b="1" dirty="0" smtClean="0">
                <a:effectLst/>
                <a:latin typeface="Arial" pitchFamily="34" charset="0"/>
                <a:ea typeface="Calibri" panose="020F0502020204030204" pitchFamily="34" charset="0"/>
                <a:cs typeface="Arial" pitchFamily="34" charset="0"/>
              </a:rPr>
              <a:t> </a:t>
            </a:r>
            <a:r>
              <a:rPr lang="en-GB" sz="2000" b="1" dirty="0">
                <a:effectLst/>
                <a:latin typeface="Arial" pitchFamily="34" charset="0"/>
                <a:ea typeface="Calibri" panose="020F0502020204030204" pitchFamily="34" charset="0"/>
                <a:cs typeface="Arial" pitchFamily="34" charset="0"/>
              </a:rPr>
              <a:t>products </a:t>
            </a:r>
            <a:r>
              <a:rPr lang="en-GB" sz="2000" dirty="0">
                <a:effectLst/>
                <a:latin typeface="Arial" pitchFamily="34" charset="0"/>
                <a:ea typeface="Calibri" panose="020F0502020204030204" pitchFamily="34" charset="0"/>
                <a:cs typeface="Arial" pitchFamily="34" charset="0"/>
              </a:rPr>
              <a:t>on</a:t>
            </a:r>
          </a:p>
          <a:p>
            <a:pPr algn="ctr">
              <a:lnSpc>
                <a:spcPct val="107000"/>
              </a:lnSpc>
              <a:spcAft>
                <a:spcPts val="800"/>
              </a:spcAft>
            </a:pPr>
            <a:r>
              <a:rPr lang="en-GB" sz="2000" dirty="0">
                <a:effectLst/>
                <a:latin typeface="Arial" pitchFamily="34" charset="0"/>
                <a:ea typeface="Calibri" panose="020F0502020204030204" pitchFamily="34" charset="0"/>
                <a:cs typeface="Arial" pitchFamily="34" charset="0"/>
              </a:rPr>
              <a:t> </a:t>
            </a:r>
            <a:r>
              <a:rPr lang="en-GB" sz="2000" b="1" dirty="0">
                <a:effectLst/>
                <a:latin typeface="Arial" pitchFamily="34" charset="0"/>
                <a:ea typeface="Calibri" panose="020F0502020204030204" pitchFamily="34" charset="0"/>
                <a:cs typeface="Arial" pitchFamily="34" charset="0"/>
              </a:rPr>
              <a:t>promotion</a:t>
            </a:r>
            <a:r>
              <a:rPr lang="en-GB" sz="2000" dirty="0">
                <a:effectLst/>
                <a:latin typeface="Arial" pitchFamily="34" charset="0"/>
                <a:ea typeface="Calibri" panose="020F0502020204030204" pitchFamily="34" charset="0"/>
                <a:cs typeface="Arial" pitchFamily="34" charset="0"/>
              </a:rPr>
              <a:t> every month.</a:t>
            </a:r>
          </a:p>
        </p:txBody>
      </p:sp>
      <p:sp>
        <p:nvSpPr>
          <p:cNvPr id="9" name="TextBox 8">
            <a:extLst>
              <a:ext uri="{FF2B5EF4-FFF2-40B4-BE49-F238E27FC236}">
                <a16:creationId xmlns:a16="http://schemas.microsoft.com/office/drawing/2014/main" xmlns="" id="{583C6629-48CF-4D47-AF76-43BBAB54FFBB}"/>
              </a:ext>
            </a:extLst>
          </p:cNvPr>
          <p:cNvSpPr txBox="1"/>
          <p:nvPr/>
        </p:nvSpPr>
        <p:spPr>
          <a:xfrm>
            <a:off x="-113095" y="2786580"/>
            <a:ext cx="3775508" cy="3013133"/>
          </a:xfrm>
          <a:prstGeom prst="rect">
            <a:avLst/>
          </a:prstGeom>
          <a:noFill/>
        </p:spPr>
        <p:txBody>
          <a:bodyPr wrap="square" rtlCol="0">
            <a:spAutoFit/>
          </a:bodyPr>
          <a:lstStyle/>
          <a:p>
            <a:pPr algn="ctr">
              <a:lnSpc>
                <a:spcPct val="107000"/>
              </a:lnSpc>
              <a:spcAft>
                <a:spcPts val="800"/>
              </a:spcAft>
            </a:pPr>
            <a:endParaRPr lang="en-GB" sz="2000" b="1" dirty="0" smtClean="0">
              <a:effectLst/>
              <a:latin typeface="Microsoft GothicNeo" panose="020B0500000101010101" pitchFamily="34" charset="-127"/>
              <a:ea typeface="Calibri" panose="020F0502020204030204" pitchFamily="34" charset="0"/>
              <a:cs typeface="Times New Roman" panose="02020603050405020304" pitchFamily="18" charset="0"/>
            </a:endParaRPr>
          </a:p>
          <a:p>
            <a:pPr algn="ctr">
              <a:lnSpc>
                <a:spcPct val="107000"/>
              </a:lnSpc>
              <a:spcAft>
                <a:spcPts val="800"/>
              </a:spcAft>
            </a:pPr>
            <a:endParaRPr lang="en-GB" sz="2000" b="1" dirty="0" smtClean="0">
              <a:effectLst/>
              <a:latin typeface="Arial" pitchFamily="34" charset="0"/>
              <a:ea typeface="Calibri" panose="020F0502020204030204" pitchFamily="34" charset="0"/>
              <a:cs typeface="Arial" pitchFamily="34" charset="0"/>
            </a:endParaRPr>
          </a:p>
          <a:p>
            <a:pPr algn="ctr">
              <a:lnSpc>
                <a:spcPct val="107000"/>
              </a:lnSpc>
              <a:spcAft>
                <a:spcPts val="800"/>
              </a:spcAft>
            </a:pPr>
            <a:endParaRPr lang="en-GB" sz="2000" b="1" dirty="0" smtClean="0">
              <a:effectLst/>
              <a:latin typeface="Arial" pitchFamily="34" charset="0"/>
              <a:ea typeface="Calibri" panose="020F0502020204030204" pitchFamily="34" charset="0"/>
              <a:cs typeface="Arial" pitchFamily="34" charset="0"/>
            </a:endParaRPr>
          </a:p>
          <a:p>
            <a:pPr algn="ctr">
              <a:lnSpc>
                <a:spcPct val="107000"/>
              </a:lnSpc>
              <a:spcAft>
                <a:spcPts val="800"/>
              </a:spcAft>
            </a:pPr>
            <a:endParaRPr lang="en-GB" sz="2000" b="1" dirty="0" smtClean="0">
              <a:effectLst/>
              <a:latin typeface="Arial" pitchFamily="34" charset="0"/>
              <a:ea typeface="Calibri" panose="020F0502020204030204" pitchFamily="34" charset="0"/>
              <a:cs typeface="Arial" pitchFamily="34" charset="0"/>
            </a:endParaRPr>
          </a:p>
          <a:p>
            <a:pPr algn="ctr">
              <a:lnSpc>
                <a:spcPct val="107000"/>
              </a:lnSpc>
              <a:spcAft>
                <a:spcPts val="800"/>
              </a:spcAft>
            </a:pPr>
            <a:r>
              <a:rPr lang="en-GB" sz="2000" b="1" dirty="0" smtClean="0">
                <a:effectLst/>
                <a:latin typeface="Arial Black" pitchFamily="34" charset="0"/>
                <a:ea typeface="Calibri" panose="020F0502020204030204" pitchFamily="34" charset="0"/>
                <a:cs typeface="Arial" pitchFamily="34" charset="0"/>
              </a:rPr>
              <a:t>+</a:t>
            </a:r>
            <a:r>
              <a:rPr lang="en-GB" sz="2000" b="1" dirty="0">
                <a:effectLst/>
                <a:latin typeface="Arial Black" pitchFamily="34" charset="0"/>
                <a:ea typeface="Calibri" panose="020F0502020204030204" pitchFamily="34" charset="0"/>
                <a:cs typeface="Arial" pitchFamily="34" charset="0"/>
              </a:rPr>
              <a:t>100 </a:t>
            </a:r>
            <a:r>
              <a:rPr lang="en-GB" sz="2000" dirty="0">
                <a:effectLst/>
                <a:latin typeface="Arial" pitchFamily="34" charset="0"/>
                <a:ea typeface="Calibri" panose="020F0502020204030204" pitchFamily="34" charset="0"/>
                <a:cs typeface="Arial" pitchFamily="34" charset="0"/>
              </a:rPr>
              <a:t>on </a:t>
            </a:r>
            <a:r>
              <a:rPr lang="en-GB" sz="2000" b="1" dirty="0" smtClean="0">
                <a:effectLst/>
                <a:latin typeface="Arial" pitchFamily="34" charset="0"/>
                <a:ea typeface="Calibri" panose="020F0502020204030204" pitchFamily="34" charset="0"/>
                <a:cs typeface="Arial" pitchFamily="34" charset="0"/>
              </a:rPr>
              <a:t>fresh</a:t>
            </a:r>
          </a:p>
          <a:p>
            <a:pPr algn="ctr">
              <a:lnSpc>
                <a:spcPct val="107000"/>
              </a:lnSpc>
              <a:spcAft>
                <a:spcPts val="800"/>
              </a:spcAft>
            </a:pPr>
            <a:r>
              <a:rPr lang="en-GB" sz="2000" b="1" dirty="0" smtClean="0">
                <a:effectLst/>
                <a:latin typeface="Arial" pitchFamily="34" charset="0"/>
                <a:ea typeface="Calibri" panose="020F0502020204030204" pitchFamily="34" charset="0"/>
                <a:cs typeface="Arial" pitchFamily="34" charset="0"/>
              </a:rPr>
              <a:t> </a:t>
            </a:r>
            <a:r>
              <a:rPr lang="en-GB" sz="2000" b="1" dirty="0">
                <a:effectLst/>
                <a:latin typeface="Arial" pitchFamily="34" charset="0"/>
                <a:ea typeface="Calibri" panose="020F0502020204030204" pitchFamily="34" charset="0"/>
                <a:cs typeface="Arial" pitchFamily="34" charset="0"/>
              </a:rPr>
              <a:t>fruit and vegetables</a:t>
            </a:r>
          </a:p>
          <a:p>
            <a:pPr algn="ctr">
              <a:lnSpc>
                <a:spcPct val="107000"/>
              </a:lnSpc>
              <a:spcAft>
                <a:spcPts val="800"/>
              </a:spcAft>
            </a:pPr>
            <a:r>
              <a:rPr lang="en-GB" sz="2000" dirty="0">
                <a:effectLst/>
                <a:latin typeface="Arial" pitchFamily="34" charset="0"/>
                <a:ea typeface="Calibri" panose="020F0502020204030204" pitchFamily="34" charset="0"/>
                <a:cs typeface="Arial" pitchFamily="34" charset="0"/>
              </a:rPr>
              <a:t>every month. </a:t>
            </a:r>
          </a:p>
        </p:txBody>
      </p:sp>
      <p:sp>
        <p:nvSpPr>
          <p:cNvPr id="11" name="TextBox 10">
            <a:extLst>
              <a:ext uri="{FF2B5EF4-FFF2-40B4-BE49-F238E27FC236}">
                <a16:creationId xmlns:a16="http://schemas.microsoft.com/office/drawing/2014/main" xmlns="" id="{C076080D-A6F1-43B3-9EA3-EF897C513537}"/>
              </a:ext>
            </a:extLst>
          </p:cNvPr>
          <p:cNvSpPr txBox="1"/>
          <p:nvPr/>
        </p:nvSpPr>
        <p:spPr>
          <a:xfrm>
            <a:off x="3928510" y="2069038"/>
            <a:ext cx="1472666" cy="3477875"/>
          </a:xfrm>
          <a:prstGeom prst="rect">
            <a:avLst/>
          </a:prstGeom>
          <a:noFill/>
        </p:spPr>
        <p:txBody>
          <a:bodyPr wrap="square" rtlCol="0">
            <a:spAutoFit/>
          </a:bodyPr>
          <a:lstStyle/>
          <a:p>
            <a:pPr algn="ctr"/>
            <a:r>
              <a:rPr lang="en-GB" sz="2000" dirty="0" smtClean="0">
                <a:latin typeface="Arial" pitchFamily="34" charset="0"/>
                <a:cs typeface="Arial" pitchFamily="34" charset="0"/>
              </a:rPr>
              <a:t>Beverage</a:t>
            </a:r>
          </a:p>
          <a:p>
            <a:pPr algn="ctr"/>
            <a:r>
              <a:rPr lang="en-GB" sz="2000" b="1" dirty="0" smtClean="0">
                <a:latin typeface="Arial" pitchFamily="34" charset="0"/>
                <a:cs typeface="Arial" pitchFamily="34" charset="0"/>
              </a:rPr>
              <a:t>Bakery</a:t>
            </a:r>
          </a:p>
          <a:p>
            <a:pPr algn="ctr"/>
            <a:r>
              <a:rPr lang="en-GB" sz="2000" dirty="0" smtClean="0">
                <a:latin typeface="Arial" pitchFamily="34" charset="0"/>
                <a:cs typeface="Arial" pitchFamily="34" charset="0"/>
              </a:rPr>
              <a:t>Home and Garden</a:t>
            </a:r>
          </a:p>
          <a:p>
            <a:pPr algn="ctr"/>
            <a:r>
              <a:rPr lang="en-GB" sz="2000" b="1" dirty="0" smtClean="0">
                <a:latin typeface="Arial" pitchFamily="34" charset="0"/>
                <a:cs typeface="Arial" pitchFamily="34" charset="0"/>
              </a:rPr>
              <a:t>Health</a:t>
            </a:r>
          </a:p>
          <a:p>
            <a:pPr algn="ctr"/>
            <a:r>
              <a:rPr lang="en-GB" sz="2000" dirty="0" smtClean="0">
                <a:latin typeface="Arial" pitchFamily="34" charset="0"/>
                <a:cs typeface="Arial" pitchFamily="34" charset="0"/>
              </a:rPr>
              <a:t>Household</a:t>
            </a:r>
          </a:p>
          <a:p>
            <a:pPr algn="ctr"/>
            <a:r>
              <a:rPr lang="en-GB" sz="2000" dirty="0" smtClean="0">
                <a:latin typeface="Arial" pitchFamily="34" charset="0"/>
                <a:cs typeface="Arial" pitchFamily="34" charset="0"/>
              </a:rPr>
              <a:t>Clothing</a:t>
            </a:r>
          </a:p>
          <a:p>
            <a:pPr algn="ctr"/>
            <a:r>
              <a:rPr lang="en-GB" sz="2000" b="1" dirty="0" smtClean="0">
                <a:latin typeface="Arial" pitchFamily="34" charset="0"/>
                <a:cs typeface="Arial" pitchFamily="34" charset="0"/>
              </a:rPr>
              <a:t>Food</a:t>
            </a:r>
          </a:p>
          <a:p>
            <a:pPr algn="ctr"/>
            <a:r>
              <a:rPr lang="en-GB" sz="2000" dirty="0" smtClean="0">
                <a:latin typeface="Arial" pitchFamily="34" charset="0"/>
                <a:cs typeface="Arial" pitchFamily="34" charset="0"/>
              </a:rPr>
              <a:t>Fetch</a:t>
            </a:r>
          </a:p>
          <a:p>
            <a:pPr algn="ctr"/>
            <a:r>
              <a:rPr lang="en-GB" sz="2000" dirty="0" smtClean="0">
                <a:latin typeface="Arial" pitchFamily="34" charset="0"/>
                <a:cs typeface="Arial" pitchFamily="34" charset="0"/>
              </a:rPr>
              <a:t>(Pet shop)</a:t>
            </a:r>
          </a:p>
          <a:p>
            <a:pPr algn="ctr"/>
            <a:r>
              <a:rPr lang="en-GB" sz="2000" b="1" dirty="0" smtClean="0">
                <a:latin typeface="Arial" pitchFamily="34" charset="0"/>
                <a:cs typeface="Arial" pitchFamily="34" charset="0"/>
              </a:rPr>
              <a:t>Beauty</a:t>
            </a:r>
            <a:endParaRPr lang="en-GB" sz="2000" b="1" dirty="0">
              <a:latin typeface="Arial" pitchFamily="34" charset="0"/>
              <a:cs typeface="Arial" pitchFamily="34" charset="0"/>
            </a:endParaRPr>
          </a:p>
        </p:txBody>
      </p:sp>
      <p:sp>
        <p:nvSpPr>
          <p:cNvPr id="23" name="TextBox 22">
            <a:extLst>
              <a:ext uri="{FF2B5EF4-FFF2-40B4-BE49-F238E27FC236}">
                <a16:creationId xmlns:a16="http://schemas.microsoft.com/office/drawing/2014/main" xmlns="" id="{A2C6DE6D-118A-49F0-98D5-DAB023D75E51}"/>
              </a:ext>
            </a:extLst>
          </p:cNvPr>
          <p:cNvSpPr txBox="1"/>
          <p:nvPr/>
        </p:nvSpPr>
        <p:spPr>
          <a:xfrm>
            <a:off x="3684899" y="1587836"/>
            <a:ext cx="2028524" cy="646331"/>
          </a:xfrm>
          <a:prstGeom prst="rect">
            <a:avLst/>
          </a:prstGeom>
          <a:noFill/>
        </p:spPr>
        <p:txBody>
          <a:bodyPr wrap="square" rtlCol="0">
            <a:spAutoFit/>
          </a:bodyPr>
          <a:lstStyle/>
          <a:p>
            <a:pPr algn="ctr"/>
            <a:r>
              <a:rPr lang="en-GB" sz="3600" b="1" dirty="0" smtClean="0">
                <a:solidFill>
                  <a:srgbClr val="808000"/>
                </a:solidFill>
              </a:rPr>
              <a:t>Products</a:t>
            </a:r>
            <a:endParaRPr lang="en-GB" sz="3600" b="1" dirty="0">
              <a:solidFill>
                <a:srgbClr val="808000"/>
              </a:solidFill>
            </a:endParaRPr>
          </a:p>
        </p:txBody>
      </p:sp>
      <p:sp>
        <p:nvSpPr>
          <p:cNvPr id="27" name="TextBox 26">
            <a:extLst>
              <a:ext uri="{FF2B5EF4-FFF2-40B4-BE49-F238E27FC236}">
                <a16:creationId xmlns:a16="http://schemas.microsoft.com/office/drawing/2014/main" xmlns="" id="{726321D5-05C6-4393-9E02-671D7A3F0299}"/>
              </a:ext>
            </a:extLst>
          </p:cNvPr>
          <p:cNvSpPr txBox="1"/>
          <p:nvPr/>
        </p:nvSpPr>
        <p:spPr>
          <a:xfrm>
            <a:off x="7086600" y="4267200"/>
            <a:ext cx="839665" cy="369332"/>
          </a:xfrm>
          <a:prstGeom prst="rect">
            <a:avLst/>
          </a:prstGeom>
          <a:noFill/>
        </p:spPr>
        <p:txBody>
          <a:bodyPr wrap="square" rtlCol="0">
            <a:spAutoFit/>
          </a:bodyPr>
          <a:lstStyle/>
          <a:p>
            <a:r>
              <a:rPr lang="en-GB" dirty="0" smtClean="0">
                <a:latin typeface="Candara" pitchFamily="34" charset="0"/>
              </a:rPr>
              <a:t> </a:t>
            </a:r>
            <a:endParaRPr lang="en-GB" dirty="0">
              <a:latin typeface="Candara" pitchFamily="34" charset="0"/>
            </a:endParaRPr>
          </a:p>
        </p:txBody>
      </p:sp>
      <p:sp>
        <p:nvSpPr>
          <p:cNvPr id="2" name="TextBox 1">
            <a:extLst>
              <a:ext uri="{FF2B5EF4-FFF2-40B4-BE49-F238E27FC236}">
                <a16:creationId xmlns:a16="http://schemas.microsoft.com/office/drawing/2014/main" xmlns="" id="{8D9479A9-8E67-46E2-B980-1F28DAD04169}"/>
              </a:ext>
            </a:extLst>
          </p:cNvPr>
          <p:cNvSpPr txBox="1"/>
          <p:nvPr/>
        </p:nvSpPr>
        <p:spPr>
          <a:xfrm>
            <a:off x="732724" y="152420"/>
            <a:ext cx="2028524" cy="646331"/>
          </a:xfrm>
          <a:prstGeom prst="rect">
            <a:avLst/>
          </a:prstGeom>
          <a:noFill/>
        </p:spPr>
        <p:txBody>
          <a:bodyPr wrap="square" rtlCol="0">
            <a:spAutoFit/>
          </a:bodyPr>
          <a:lstStyle/>
          <a:p>
            <a:pPr algn="ctr"/>
            <a:r>
              <a:rPr lang="en-GB" sz="3600" b="1" dirty="0">
                <a:solidFill>
                  <a:srgbClr val="808000"/>
                </a:solidFill>
              </a:rPr>
              <a:t>Facts</a:t>
            </a:r>
          </a:p>
        </p:txBody>
      </p:sp>
      <p:sp>
        <p:nvSpPr>
          <p:cNvPr id="3" name="TextBox 2">
            <a:extLst>
              <a:ext uri="{FF2B5EF4-FFF2-40B4-BE49-F238E27FC236}">
                <a16:creationId xmlns:a16="http://schemas.microsoft.com/office/drawing/2014/main" xmlns="" id="{D3C48A92-FA23-4215-9B4D-0AE9B7B76B09}"/>
              </a:ext>
            </a:extLst>
          </p:cNvPr>
          <p:cNvSpPr txBox="1"/>
          <p:nvPr/>
        </p:nvSpPr>
        <p:spPr>
          <a:xfrm>
            <a:off x="6172200" y="2895600"/>
            <a:ext cx="2362200" cy="2739211"/>
          </a:xfrm>
          <a:prstGeom prst="rect">
            <a:avLst/>
          </a:prstGeom>
          <a:noFill/>
        </p:spPr>
        <p:txBody>
          <a:bodyPr wrap="square" rtlCol="0">
            <a:spAutoFit/>
          </a:bodyPr>
          <a:lstStyle/>
          <a:p>
            <a:pPr algn="ctr"/>
            <a:r>
              <a:rPr lang="en-GB" sz="3600" b="1" dirty="0" smtClean="0">
                <a:solidFill>
                  <a:srgbClr val="808000"/>
                </a:solidFill>
              </a:rPr>
              <a:t>Brands</a:t>
            </a:r>
          </a:p>
          <a:p>
            <a:pPr algn="ctr"/>
            <a:r>
              <a:rPr lang="en-GB" sz="2000" b="1" dirty="0" err="1" smtClean="0">
                <a:latin typeface="Arial" pitchFamily="34" charset="0"/>
                <a:cs typeface="Arial" pitchFamily="34" charset="0"/>
              </a:rPr>
              <a:t>Quorn</a:t>
            </a:r>
            <a:endParaRPr lang="en-GB" sz="2000" b="1" dirty="0" smtClean="0">
              <a:latin typeface="Arial" pitchFamily="34" charset="0"/>
              <a:cs typeface="Arial" pitchFamily="34" charset="0"/>
            </a:endParaRPr>
          </a:p>
          <a:p>
            <a:pPr algn="ctr"/>
            <a:r>
              <a:rPr lang="en-GB" sz="2000" dirty="0" smtClean="0">
                <a:latin typeface="Arial" pitchFamily="34" charset="0"/>
                <a:cs typeface="Arial" pitchFamily="34" charset="0"/>
              </a:rPr>
              <a:t>M&amp;S</a:t>
            </a:r>
          </a:p>
          <a:p>
            <a:pPr algn="ctr"/>
            <a:r>
              <a:rPr lang="en-GB" sz="2000" b="1" dirty="0" err="1" smtClean="0">
                <a:latin typeface="Arial" pitchFamily="34" charset="0"/>
                <a:cs typeface="Arial" pitchFamily="34" charset="0"/>
              </a:rPr>
              <a:t>Alpro</a:t>
            </a:r>
            <a:endParaRPr lang="en-GB" sz="2000" b="1" dirty="0" smtClean="0">
              <a:latin typeface="Arial" pitchFamily="34" charset="0"/>
              <a:cs typeface="Arial" pitchFamily="34" charset="0"/>
            </a:endParaRPr>
          </a:p>
          <a:p>
            <a:pPr algn="ctr"/>
            <a:r>
              <a:rPr lang="en-GB" sz="2000" dirty="0" err="1" smtClean="0">
                <a:latin typeface="Arial" pitchFamily="34" charset="0"/>
                <a:cs typeface="Arial" pitchFamily="34" charset="0"/>
              </a:rPr>
              <a:t>Yeo</a:t>
            </a:r>
            <a:r>
              <a:rPr lang="en-GB" sz="2000" dirty="0" smtClean="0">
                <a:latin typeface="Arial" pitchFamily="34" charset="0"/>
                <a:cs typeface="Arial" pitchFamily="34" charset="0"/>
              </a:rPr>
              <a:t> Valley</a:t>
            </a:r>
          </a:p>
          <a:p>
            <a:pPr algn="ctr"/>
            <a:r>
              <a:rPr lang="en-GB" sz="2000" dirty="0" smtClean="0">
                <a:latin typeface="Arial" pitchFamily="34" charset="0"/>
                <a:cs typeface="Arial" pitchFamily="34" charset="0"/>
              </a:rPr>
              <a:t>Tree of life</a:t>
            </a:r>
          </a:p>
          <a:p>
            <a:pPr algn="ctr"/>
            <a:r>
              <a:rPr lang="en-GB" sz="3600" b="1" dirty="0" smtClean="0">
                <a:solidFill>
                  <a:srgbClr val="808000"/>
                </a:solidFill>
              </a:rPr>
              <a:t> </a:t>
            </a:r>
            <a:endParaRPr lang="en-GB" sz="3600" b="1" dirty="0">
              <a:solidFill>
                <a:srgbClr val="808000"/>
              </a:solidFill>
            </a:endParaRPr>
          </a:p>
        </p:txBody>
      </p:sp>
    </p:spTree>
    <p:extLst>
      <p:ext uri="{BB962C8B-B14F-4D97-AF65-F5344CB8AC3E}">
        <p14:creationId xmlns:p14="http://schemas.microsoft.com/office/powerpoint/2010/main" xmlns="" val="526824857"/>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AB9E663-740D-4E11-9D98-B27C5C5E9814}"/>
              </a:ext>
            </a:extLst>
          </p:cNvPr>
          <p:cNvSpPr>
            <a:spLocks noGrp="1"/>
          </p:cNvSpPr>
          <p:nvPr>
            <p:ph type="title"/>
          </p:nvPr>
        </p:nvSpPr>
        <p:spPr/>
        <p:txBody>
          <a:bodyPr>
            <a:normAutofit/>
          </a:bodyPr>
          <a:lstStyle/>
          <a:p>
            <a:pPr algn="ctr"/>
            <a:r>
              <a:rPr lang="en-GB" dirty="0">
                <a:latin typeface="Arial Black" panose="020B0A04020102020204" pitchFamily="34" charset="0"/>
              </a:rPr>
              <a:t>Dietary &amp; Lifestyle offers </a:t>
            </a:r>
          </a:p>
        </p:txBody>
      </p:sp>
      <p:sp>
        <p:nvSpPr>
          <p:cNvPr id="3" name="Content Placeholder 2">
            <a:extLst>
              <a:ext uri="{FF2B5EF4-FFF2-40B4-BE49-F238E27FC236}">
                <a16:creationId xmlns:a16="http://schemas.microsoft.com/office/drawing/2014/main" xmlns="" id="{BC7F5B51-824E-4FF2-B7E3-58F37B44D2F9}"/>
              </a:ext>
            </a:extLst>
          </p:cNvPr>
          <p:cNvSpPr>
            <a:spLocks noGrp="1"/>
          </p:cNvSpPr>
          <p:nvPr>
            <p:ph idx="1"/>
          </p:nvPr>
        </p:nvSpPr>
        <p:spPr>
          <a:xfrm>
            <a:off x="2714324" y="1825625"/>
            <a:ext cx="3955983" cy="4351338"/>
          </a:xfrm>
        </p:spPr>
        <p:txBody>
          <a:bodyPr>
            <a:normAutofit/>
          </a:bodyPr>
          <a:lstStyle/>
          <a:p>
            <a:pPr marL="0" indent="0" algn="ctr">
              <a:buNone/>
            </a:pPr>
            <a:r>
              <a:rPr lang="en-GB" sz="2400" dirty="0">
                <a:latin typeface="Arial" pitchFamily="34" charset="0"/>
                <a:cs typeface="Arial" pitchFamily="34" charset="0"/>
              </a:rPr>
              <a:t>Vegetarian</a:t>
            </a:r>
          </a:p>
          <a:p>
            <a:pPr marL="0" indent="0" algn="ctr">
              <a:buNone/>
            </a:pPr>
            <a:r>
              <a:rPr lang="en-GB" sz="2400" dirty="0">
                <a:latin typeface="Arial" pitchFamily="34" charset="0"/>
                <a:cs typeface="Arial" pitchFamily="34" charset="0"/>
              </a:rPr>
              <a:t>Vegan </a:t>
            </a:r>
          </a:p>
          <a:p>
            <a:pPr marL="0" indent="0" algn="ctr">
              <a:lnSpc>
                <a:spcPct val="100000"/>
              </a:lnSpc>
              <a:spcBef>
                <a:spcPts val="0"/>
              </a:spcBef>
              <a:buNone/>
            </a:pPr>
            <a:r>
              <a:rPr lang="en-GB" sz="2400" dirty="0">
                <a:latin typeface="Arial" pitchFamily="34" charset="0"/>
                <a:cs typeface="Arial" pitchFamily="34" charset="0"/>
              </a:rPr>
              <a:t>Fairtrade </a:t>
            </a:r>
          </a:p>
          <a:p>
            <a:pPr marL="0" indent="0" algn="ctr">
              <a:lnSpc>
                <a:spcPct val="100000"/>
              </a:lnSpc>
              <a:spcBef>
                <a:spcPts val="0"/>
              </a:spcBef>
              <a:buNone/>
            </a:pPr>
            <a:r>
              <a:rPr lang="en-GB" sz="2400" dirty="0">
                <a:latin typeface="Arial" pitchFamily="34" charset="0"/>
                <a:cs typeface="Arial" pitchFamily="34" charset="0"/>
              </a:rPr>
              <a:t>Free from </a:t>
            </a:r>
          </a:p>
          <a:p>
            <a:pPr marL="0" indent="0" algn="ctr">
              <a:lnSpc>
                <a:spcPct val="100000"/>
              </a:lnSpc>
              <a:spcBef>
                <a:spcPts val="0"/>
              </a:spcBef>
              <a:buNone/>
            </a:pPr>
            <a:r>
              <a:rPr lang="en-GB" sz="2400" dirty="0">
                <a:latin typeface="Arial" pitchFamily="34" charset="0"/>
                <a:cs typeface="Arial" pitchFamily="34" charset="0"/>
              </a:rPr>
              <a:t>(wheat, gluten, lactose, soya, nut, egg and many more) </a:t>
            </a:r>
          </a:p>
          <a:p>
            <a:pPr marL="0" indent="0" algn="ctr">
              <a:buNone/>
            </a:pPr>
            <a:r>
              <a:rPr lang="en-GB" sz="2400" dirty="0">
                <a:latin typeface="Arial" pitchFamily="34" charset="0"/>
                <a:cs typeface="Arial" pitchFamily="34" charset="0"/>
              </a:rPr>
              <a:t>Organic </a:t>
            </a:r>
          </a:p>
          <a:p>
            <a:pPr marL="0" indent="0" algn="ctr">
              <a:buNone/>
            </a:pPr>
            <a:r>
              <a:rPr lang="en-GB" sz="2400" dirty="0">
                <a:latin typeface="Arial" pitchFamily="34" charset="0"/>
                <a:cs typeface="Arial" pitchFamily="34" charset="0"/>
              </a:rPr>
              <a:t> Halal </a:t>
            </a:r>
          </a:p>
          <a:p>
            <a:pPr marL="0" indent="0" algn="ctr">
              <a:buNone/>
            </a:pPr>
            <a:r>
              <a:rPr lang="en-GB" sz="2400" dirty="0">
                <a:latin typeface="Arial" pitchFamily="34" charset="0"/>
                <a:cs typeface="Arial" pitchFamily="34" charset="0"/>
              </a:rPr>
              <a:t>Kosher </a:t>
            </a:r>
          </a:p>
        </p:txBody>
      </p:sp>
      <p:pic>
        <p:nvPicPr>
          <p:cNvPr id="4098" name="Picture 2" descr="See the source image">
            <a:extLst>
              <a:ext uri="{FF2B5EF4-FFF2-40B4-BE49-F238E27FC236}">
                <a16:creationId xmlns:a16="http://schemas.microsoft.com/office/drawing/2014/main" xmlns="" id="{9D98012B-5C4B-422B-8692-5A38AB3C722D}"/>
              </a:ext>
            </a:extLst>
          </p:cNvPr>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2286000" y="1219200"/>
            <a:ext cx="1365398" cy="1219601"/>
          </a:xfrm>
          <a:prstGeom prst="rect">
            <a:avLst/>
          </a:prstGeom>
          <a:noFill/>
          <a:extLst>
            <a:ext uri="{909E8E84-426E-40DD-AFC4-6F175D3DCCD1}">
              <a14:hiddenFill xmlns:a14="http://schemas.microsoft.com/office/drawing/2010/main" xmlns="">
                <a:solidFill>
                  <a:srgbClr val="FFFFFF"/>
                </a:solidFill>
              </a14:hiddenFill>
            </a:ext>
          </a:extLst>
        </p:spPr>
      </p:pic>
      <p:pic>
        <p:nvPicPr>
          <p:cNvPr id="5122" name="Picture 2" descr="See the source image">
            <a:extLst>
              <a:ext uri="{FF2B5EF4-FFF2-40B4-BE49-F238E27FC236}">
                <a16:creationId xmlns:a16="http://schemas.microsoft.com/office/drawing/2014/main" xmlns="" id="{B988885A-0B13-47ED-AF05-33BE856DD527}"/>
              </a:ext>
            </a:extLst>
          </p:cNvPr>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5943600" y="1676400"/>
            <a:ext cx="887741" cy="1390641"/>
          </a:xfrm>
          <a:prstGeom prst="rect">
            <a:avLst/>
          </a:prstGeom>
          <a:noFill/>
          <a:extLst>
            <a:ext uri="{909E8E84-426E-40DD-AFC4-6F175D3DCCD1}">
              <a14:hiddenFill xmlns:a14="http://schemas.microsoft.com/office/drawing/2010/main" xmlns="">
                <a:solidFill>
                  <a:srgbClr val="FFFFFF"/>
                </a:solidFill>
              </a14:hiddenFill>
            </a:ext>
          </a:extLst>
        </p:spPr>
      </p:pic>
      <p:pic>
        <p:nvPicPr>
          <p:cNvPr id="7170" name="Picture 2" descr="See the source image">
            <a:extLst>
              <a:ext uri="{FF2B5EF4-FFF2-40B4-BE49-F238E27FC236}">
                <a16:creationId xmlns:a16="http://schemas.microsoft.com/office/drawing/2014/main" xmlns="" id="{36B36BA6-3379-4230-888A-8AD11C3F67E4}"/>
              </a:ext>
            </a:extLst>
          </p:cNvPr>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1459339" y="2669346"/>
            <a:ext cx="1139483" cy="1519311"/>
          </a:xfrm>
          <a:prstGeom prst="rect">
            <a:avLst/>
          </a:prstGeom>
          <a:noFill/>
          <a:extLst>
            <a:ext uri="{909E8E84-426E-40DD-AFC4-6F175D3DCCD1}">
              <a14:hiddenFill xmlns:a14="http://schemas.microsoft.com/office/drawing/2010/main" xmlns="">
                <a:solidFill>
                  <a:srgbClr val="FFFFFF"/>
                </a:solidFill>
              </a14:hiddenFill>
            </a:ext>
          </a:extLst>
        </p:spPr>
      </p:pic>
      <p:pic>
        <p:nvPicPr>
          <p:cNvPr id="8194" name="Picture 2" descr="See the source image">
            <a:extLst>
              <a:ext uri="{FF2B5EF4-FFF2-40B4-BE49-F238E27FC236}">
                <a16:creationId xmlns:a16="http://schemas.microsoft.com/office/drawing/2014/main" xmlns="" id="{32D88DD6-9E68-418D-A986-0EA3C61D7AD5}"/>
              </a:ext>
            </a:extLst>
          </p:cNvPr>
          <p:cNvPicPr>
            <a:picLocks noChangeAspect="1" noChangeArrowheads="1"/>
          </p:cNvPicPr>
          <p:nvPr/>
        </p:nvPicPr>
        <p:blipFill>
          <a:blip r:embed="rId5" cstate="print">
            <a:extLst>
              <a:ext uri="{28A0092B-C50C-407E-A947-70E740481C1C}">
                <a14:useLocalDpi xmlns:a14="http://schemas.microsoft.com/office/drawing/2010/main" xmlns="" val="0"/>
              </a:ext>
            </a:extLst>
          </a:blip>
          <a:srcRect/>
          <a:stretch>
            <a:fillRect/>
          </a:stretch>
        </p:blipFill>
        <p:spPr bwMode="auto">
          <a:xfrm>
            <a:off x="5804636" y="4183658"/>
            <a:ext cx="1139483" cy="1519311"/>
          </a:xfrm>
          <a:prstGeom prst="rect">
            <a:avLst/>
          </a:prstGeom>
          <a:noFill/>
          <a:extLst>
            <a:ext uri="{909E8E84-426E-40DD-AFC4-6F175D3DCCD1}">
              <a14:hiddenFill xmlns:a14="http://schemas.microsoft.com/office/drawing/2010/main" xmlns="">
                <a:solidFill>
                  <a:srgbClr val="FFFFFF"/>
                </a:solidFill>
              </a14:hiddenFill>
            </a:ext>
          </a:extLst>
        </p:spPr>
      </p:pic>
      <p:pic>
        <p:nvPicPr>
          <p:cNvPr id="9218" name="Picture 2" descr="See the source image">
            <a:extLst>
              <a:ext uri="{FF2B5EF4-FFF2-40B4-BE49-F238E27FC236}">
                <a16:creationId xmlns:a16="http://schemas.microsoft.com/office/drawing/2014/main" xmlns="" id="{E0A31599-25EB-4551-B49E-494CA60861C7}"/>
              </a:ext>
            </a:extLst>
          </p:cNvPr>
          <p:cNvPicPr>
            <a:picLocks noChangeAspect="1" noChangeArrowheads="1"/>
          </p:cNvPicPr>
          <p:nvPr/>
        </p:nvPicPr>
        <p:blipFill>
          <a:blip r:embed="rId6" cstate="print">
            <a:extLst>
              <a:ext uri="{28A0092B-C50C-407E-A947-70E740481C1C}">
                <a14:useLocalDpi xmlns:a14="http://schemas.microsoft.com/office/drawing/2010/main" xmlns="" val="0"/>
              </a:ext>
            </a:extLst>
          </a:blip>
          <a:srcRect/>
          <a:stretch>
            <a:fillRect/>
          </a:stretch>
        </p:blipFill>
        <p:spPr bwMode="auto">
          <a:xfrm>
            <a:off x="2199881" y="4239929"/>
            <a:ext cx="1276175" cy="1701566"/>
          </a:xfrm>
          <a:prstGeom prst="rect">
            <a:avLst/>
          </a:prstGeom>
          <a:noFill/>
          <a:extLst>
            <a:ext uri="{909E8E84-426E-40DD-AFC4-6F175D3DCCD1}">
              <a14:hiddenFill xmlns:a14="http://schemas.microsoft.com/office/drawing/2010/main" xmlns="">
                <a:solidFill>
                  <a:srgbClr val="FFFFFF"/>
                </a:solidFill>
              </a14:hiddenFill>
            </a:ext>
          </a:extLst>
        </p:spPr>
      </p:pic>
      <p:pic>
        <p:nvPicPr>
          <p:cNvPr id="10242" name="Picture 2" descr="See the source image">
            <a:extLst>
              <a:ext uri="{FF2B5EF4-FFF2-40B4-BE49-F238E27FC236}">
                <a16:creationId xmlns:a16="http://schemas.microsoft.com/office/drawing/2014/main" xmlns="" id="{A0A2CE3C-B7EE-469E-87FF-3DEA180BEF8F}"/>
              </a:ext>
            </a:extLst>
          </p:cNvPr>
          <p:cNvPicPr>
            <a:picLocks noChangeAspect="1" noChangeArrowheads="1"/>
          </p:cNvPicPr>
          <p:nvPr/>
        </p:nvPicPr>
        <p:blipFill>
          <a:blip r:embed="rId7" cstate="print">
            <a:extLst>
              <a:ext uri="{28A0092B-C50C-407E-A947-70E740481C1C}">
                <a14:useLocalDpi xmlns:a14="http://schemas.microsoft.com/office/drawing/2010/main" xmlns="" val="0"/>
              </a:ext>
            </a:extLst>
          </a:blip>
          <a:srcRect/>
          <a:stretch>
            <a:fillRect/>
          </a:stretch>
        </p:blipFill>
        <p:spPr bwMode="auto">
          <a:xfrm>
            <a:off x="782261" y="1357514"/>
            <a:ext cx="1062990" cy="1155032"/>
          </a:xfrm>
          <a:prstGeom prst="rect">
            <a:avLst/>
          </a:prstGeom>
          <a:noFill/>
          <a:extLst>
            <a:ext uri="{909E8E84-426E-40DD-AFC4-6F175D3DCCD1}">
              <a14:hiddenFill xmlns:a14="http://schemas.microsoft.com/office/drawing/2010/main" xmlns="">
                <a:solidFill>
                  <a:srgbClr val="FFFFFF"/>
                </a:solidFill>
              </a14:hiddenFill>
            </a:ext>
          </a:extLst>
        </p:spPr>
      </p:pic>
      <p:pic>
        <p:nvPicPr>
          <p:cNvPr id="11266" name="Picture 2" descr="See the source image">
            <a:extLst>
              <a:ext uri="{FF2B5EF4-FFF2-40B4-BE49-F238E27FC236}">
                <a16:creationId xmlns:a16="http://schemas.microsoft.com/office/drawing/2014/main" xmlns="" id="{44D79889-1C11-46BD-BCAA-0DDFEAB4B0ED}"/>
              </a:ext>
            </a:extLst>
          </p:cNvPr>
          <p:cNvPicPr>
            <a:picLocks noChangeAspect="1" noChangeArrowheads="1"/>
          </p:cNvPicPr>
          <p:nvPr/>
        </p:nvPicPr>
        <p:blipFill>
          <a:blip r:embed="rId8" cstate="print">
            <a:extLst>
              <a:ext uri="{28A0092B-C50C-407E-A947-70E740481C1C}">
                <a14:useLocalDpi xmlns:a14="http://schemas.microsoft.com/office/drawing/2010/main" xmlns="" val="0"/>
              </a:ext>
            </a:extLst>
          </a:blip>
          <a:srcRect/>
          <a:stretch>
            <a:fillRect/>
          </a:stretch>
        </p:blipFill>
        <p:spPr bwMode="auto">
          <a:xfrm>
            <a:off x="546952" y="4239930"/>
            <a:ext cx="1139483" cy="1519311"/>
          </a:xfrm>
          <a:prstGeom prst="rect">
            <a:avLst/>
          </a:prstGeom>
          <a:noFill/>
          <a:extLst>
            <a:ext uri="{909E8E84-426E-40DD-AFC4-6F175D3DCCD1}">
              <a14:hiddenFill xmlns:a14="http://schemas.microsoft.com/office/drawing/2010/main" xmlns="">
                <a:solidFill>
                  <a:srgbClr val="FFFFFF"/>
                </a:solidFill>
              </a14:hiddenFill>
            </a:ext>
          </a:extLst>
        </p:spPr>
      </p:pic>
      <p:pic>
        <p:nvPicPr>
          <p:cNvPr id="12290" name="Picture 2" descr="See the source image">
            <a:extLst>
              <a:ext uri="{FF2B5EF4-FFF2-40B4-BE49-F238E27FC236}">
                <a16:creationId xmlns:a16="http://schemas.microsoft.com/office/drawing/2014/main" xmlns="" id="{35B4DD83-1A78-4460-95D4-FC3D1A16CE14}"/>
              </a:ext>
            </a:extLst>
          </p:cNvPr>
          <p:cNvPicPr>
            <a:picLocks noChangeAspect="1" noChangeArrowheads="1"/>
          </p:cNvPicPr>
          <p:nvPr/>
        </p:nvPicPr>
        <p:blipFill>
          <a:blip r:embed="rId9" cstate="print">
            <a:extLst>
              <a:ext uri="{28A0092B-C50C-407E-A947-70E740481C1C}">
                <a14:useLocalDpi xmlns:a14="http://schemas.microsoft.com/office/drawing/2010/main" xmlns="" val="0"/>
              </a:ext>
            </a:extLst>
          </a:blip>
          <a:srcRect/>
          <a:stretch>
            <a:fillRect/>
          </a:stretch>
        </p:blipFill>
        <p:spPr bwMode="auto">
          <a:xfrm>
            <a:off x="7086600" y="2438400"/>
            <a:ext cx="1428750" cy="1905000"/>
          </a:xfrm>
          <a:prstGeom prst="rect">
            <a:avLst/>
          </a:prstGeom>
          <a:noFill/>
          <a:extLst>
            <a:ext uri="{909E8E84-426E-40DD-AFC4-6F175D3DCCD1}">
              <a14:hiddenFill xmlns:a14="http://schemas.microsoft.com/office/drawing/2010/main" xmlns="">
                <a:solidFill>
                  <a:srgbClr val="FFFFFF"/>
                </a:solidFill>
              </a14:hiddenFill>
            </a:ext>
          </a:extLst>
        </p:spPr>
      </p:pic>
      <p:pic>
        <p:nvPicPr>
          <p:cNvPr id="13314" name="Picture 2" descr="See the source image">
            <a:extLst>
              <a:ext uri="{FF2B5EF4-FFF2-40B4-BE49-F238E27FC236}">
                <a16:creationId xmlns:a16="http://schemas.microsoft.com/office/drawing/2014/main" xmlns="" id="{9F71A022-02A5-4EBA-AE46-46781D0C2573}"/>
              </a:ext>
            </a:extLst>
          </p:cNvPr>
          <p:cNvPicPr>
            <a:picLocks noChangeAspect="1" noChangeArrowheads="1"/>
          </p:cNvPicPr>
          <p:nvPr/>
        </p:nvPicPr>
        <p:blipFill>
          <a:blip r:embed="rId10" cstate="print">
            <a:extLst>
              <a:ext uri="{28A0092B-C50C-407E-A947-70E740481C1C}">
                <a14:useLocalDpi xmlns:a14="http://schemas.microsoft.com/office/drawing/2010/main" xmlns="" val="0"/>
              </a:ext>
            </a:extLst>
          </a:blip>
          <a:srcRect/>
          <a:stretch>
            <a:fillRect/>
          </a:stretch>
        </p:blipFill>
        <p:spPr bwMode="auto">
          <a:xfrm>
            <a:off x="7245116" y="4822812"/>
            <a:ext cx="1139483" cy="1519311"/>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31125376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3E86CF0-A0E9-4A9A-8695-7C0833383366}"/>
              </a:ext>
            </a:extLst>
          </p:cNvPr>
          <p:cNvSpPr>
            <a:spLocks noGrp="1"/>
          </p:cNvSpPr>
          <p:nvPr>
            <p:ph type="title"/>
          </p:nvPr>
        </p:nvSpPr>
        <p:spPr/>
        <p:txBody>
          <a:bodyPr>
            <a:normAutofit fontScale="90000"/>
          </a:bodyPr>
          <a:lstStyle/>
          <a:p>
            <a:pPr algn="ctr"/>
            <a:r>
              <a:rPr lang="en-GB" dirty="0">
                <a:latin typeface="Candara" panose="020E0502030303020204" pitchFamily="34" charset="0"/>
              </a:rPr>
              <a:t>Ocado is committed to be the</a:t>
            </a:r>
            <a:r>
              <a:rPr lang="en-GB" b="1" dirty="0">
                <a:latin typeface="Candara" panose="020E0502030303020204" pitchFamily="34" charset="0"/>
              </a:rPr>
              <a:t> ‘UK’s most sustainable grocer’ </a:t>
            </a:r>
          </a:p>
        </p:txBody>
      </p:sp>
      <p:sp>
        <p:nvSpPr>
          <p:cNvPr id="3" name="Content Placeholder 2">
            <a:extLst>
              <a:ext uri="{FF2B5EF4-FFF2-40B4-BE49-F238E27FC236}">
                <a16:creationId xmlns:a16="http://schemas.microsoft.com/office/drawing/2014/main" xmlns="" id="{895B6F34-0234-4ADC-BEE0-E4C9E983E3AC}"/>
              </a:ext>
            </a:extLst>
          </p:cNvPr>
          <p:cNvSpPr>
            <a:spLocks noGrp="1"/>
          </p:cNvSpPr>
          <p:nvPr>
            <p:ph idx="1"/>
          </p:nvPr>
        </p:nvSpPr>
        <p:spPr/>
        <p:txBody>
          <a:bodyPr>
            <a:normAutofit/>
          </a:bodyPr>
          <a:lstStyle/>
          <a:p>
            <a:pPr marL="0" indent="0">
              <a:buNone/>
            </a:pPr>
            <a:r>
              <a:rPr lang="en-GB" sz="2800" dirty="0" smtClean="0">
                <a:latin typeface="Arial" pitchFamily="34" charset="0"/>
                <a:cs typeface="Arial" pitchFamily="34" charset="0"/>
              </a:rPr>
              <a:t> </a:t>
            </a:r>
            <a:r>
              <a:rPr lang="en-GB" sz="2800" b="1" dirty="0">
                <a:latin typeface="Arial" pitchFamily="34" charset="0"/>
                <a:cs typeface="Arial" pitchFamily="34" charset="0"/>
              </a:rPr>
              <a:t>Ocad0 waste </a:t>
            </a:r>
            <a:r>
              <a:rPr lang="en-GB" sz="2800" dirty="0">
                <a:latin typeface="Arial" pitchFamily="34" charset="0"/>
                <a:cs typeface="Arial" pitchFamily="34" charset="0"/>
              </a:rPr>
              <a:t>-</a:t>
            </a:r>
            <a:r>
              <a:rPr lang="en-GB" sz="2800" dirty="0" smtClean="0">
                <a:latin typeface="Arial" pitchFamily="34" charset="0"/>
                <a:cs typeface="Arial" pitchFamily="34" charset="0"/>
              </a:rPr>
              <a:t>achieve </a:t>
            </a:r>
            <a:r>
              <a:rPr lang="en-GB" sz="2800" dirty="0">
                <a:latin typeface="Arial" pitchFamily="34" charset="0"/>
                <a:cs typeface="Arial" pitchFamily="34" charset="0"/>
              </a:rPr>
              <a:t>customer satisfaction without changing the life quality of future generations. </a:t>
            </a:r>
          </a:p>
          <a:p>
            <a:pPr marL="0" indent="0">
              <a:buNone/>
            </a:pPr>
            <a:r>
              <a:rPr lang="en-GB" sz="2800" dirty="0" smtClean="0">
                <a:latin typeface="Arial" pitchFamily="34" charset="0"/>
                <a:cs typeface="Arial" pitchFamily="34" charset="0"/>
              </a:rPr>
              <a:t> Focusing </a:t>
            </a:r>
            <a:r>
              <a:rPr lang="en-GB" sz="2800" dirty="0">
                <a:latin typeface="Arial" pitchFamily="34" charset="0"/>
                <a:cs typeface="Arial" pitchFamily="34" charset="0"/>
              </a:rPr>
              <a:t>on: </a:t>
            </a:r>
          </a:p>
          <a:p>
            <a:pPr>
              <a:buFontTx/>
              <a:buChar char="-"/>
            </a:pPr>
            <a:r>
              <a:rPr lang="en-GB" sz="2800" dirty="0">
                <a:latin typeface="Arial" pitchFamily="34" charset="0"/>
                <a:cs typeface="Arial" pitchFamily="34" charset="0"/>
              </a:rPr>
              <a:t>Food waste </a:t>
            </a:r>
          </a:p>
          <a:p>
            <a:pPr>
              <a:buFontTx/>
              <a:buChar char="-"/>
            </a:pPr>
            <a:r>
              <a:rPr lang="en-GB" sz="2800" dirty="0">
                <a:latin typeface="Arial" pitchFamily="34" charset="0"/>
                <a:cs typeface="Arial" pitchFamily="34" charset="0"/>
              </a:rPr>
              <a:t>Carbon impact </a:t>
            </a:r>
          </a:p>
          <a:p>
            <a:pPr>
              <a:buFontTx/>
              <a:buChar char="-"/>
            </a:pPr>
            <a:r>
              <a:rPr lang="en-GB" sz="2800" dirty="0">
                <a:latin typeface="Arial" pitchFamily="34" charset="0"/>
                <a:cs typeface="Arial" pitchFamily="34" charset="0"/>
              </a:rPr>
              <a:t>Packaging and responsible impact. </a:t>
            </a:r>
          </a:p>
        </p:txBody>
      </p:sp>
      <p:pic>
        <p:nvPicPr>
          <p:cNvPr id="5" name="Picture 4">
            <a:extLst>
              <a:ext uri="{FF2B5EF4-FFF2-40B4-BE49-F238E27FC236}">
                <a16:creationId xmlns:a16="http://schemas.microsoft.com/office/drawing/2014/main" xmlns="" id="{B2BC8D71-A87F-4F4F-9625-0D99B7498917}"/>
              </a:ext>
            </a:extLst>
          </p:cNvPr>
          <p:cNvPicPr>
            <a:picLocks noChangeAspect="1"/>
          </p:cNvPicPr>
          <p:nvPr/>
        </p:nvPicPr>
        <p:blipFill>
          <a:blip r:embed="rId2" cstate="print"/>
          <a:stretch>
            <a:fillRect/>
          </a:stretch>
        </p:blipFill>
        <p:spPr>
          <a:xfrm>
            <a:off x="8428723" y="136270"/>
            <a:ext cx="628650" cy="743565"/>
          </a:xfrm>
          <a:prstGeom prst="rect">
            <a:avLst/>
          </a:prstGeom>
        </p:spPr>
      </p:pic>
    </p:spTree>
    <p:extLst>
      <p:ext uri="{BB962C8B-B14F-4D97-AF65-F5344CB8AC3E}">
        <p14:creationId xmlns:p14="http://schemas.microsoft.com/office/powerpoint/2010/main" xmlns="" val="8719103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C5CCDF0-3C59-4409-A3D1-C8180D712142}"/>
              </a:ext>
            </a:extLst>
          </p:cNvPr>
          <p:cNvSpPr>
            <a:spLocks noGrp="1"/>
          </p:cNvSpPr>
          <p:nvPr>
            <p:ph type="title"/>
          </p:nvPr>
        </p:nvSpPr>
        <p:spPr/>
        <p:txBody>
          <a:bodyPr>
            <a:normAutofit fontScale="90000"/>
          </a:bodyPr>
          <a:lstStyle/>
          <a:p>
            <a:pPr algn="ctr"/>
            <a:r>
              <a:rPr lang="en-GB" sz="4800" dirty="0">
                <a:latin typeface="Arial Black" pitchFamily="34" charset="0"/>
              </a:rPr>
              <a:t>Ocado ‘helps brands grow’  </a:t>
            </a:r>
          </a:p>
        </p:txBody>
      </p:sp>
      <p:sp>
        <p:nvSpPr>
          <p:cNvPr id="3" name="Content Placeholder 2">
            <a:extLst>
              <a:ext uri="{FF2B5EF4-FFF2-40B4-BE49-F238E27FC236}">
                <a16:creationId xmlns:a16="http://schemas.microsoft.com/office/drawing/2014/main" xmlns="" id="{964736EB-7346-4976-8F42-6ACC857C898D}"/>
              </a:ext>
            </a:extLst>
          </p:cNvPr>
          <p:cNvSpPr>
            <a:spLocks noGrp="1"/>
          </p:cNvSpPr>
          <p:nvPr>
            <p:ph idx="4294967295"/>
          </p:nvPr>
        </p:nvSpPr>
        <p:spPr>
          <a:xfrm>
            <a:off x="0" y="1447800"/>
            <a:ext cx="8229600" cy="4525963"/>
          </a:xfrm>
        </p:spPr>
        <p:txBody>
          <a:bodyPr>
            <a:normAutofit/>
          </a:bodyPr>
          <a:lstStyle/>
          <a:p>
            <a:pPr marL="0" indent="0" algn="just">
              <a:buNone/>
            </a:pPr>
            <a:r>
              <a:rPr lang="en-GB" sz="2800" dirty="0" smtClean="0">
                <a:latin typeface="Arial" pitchFamily="34" charset="0"/>
                <a:cs typeface="Arial" pitchFamily="34" charset="0"/>
              </a:rPr>
              <a:t> </a:t>
            </a:r>
          </a:p>
          <a:p>
            <a:pPr marL="0" indent="0" algn="just">
              <a:buNone/>
            </a:pPr>
            <a:r>
              <a:rPr lang="en-GB" sz="2800" dirty="0" smtClean="0">
                <a:latin typeface="Arial" pitchFamily="34" charset="0"/>
                <a:cs typeface="Arial" pitchFamily="34" charset="0"/>
              </a:rPr>
              <a:t> </a:t>
            </a:r>
            <a:r>
              <a:rPr lang="en-GB" sz="2800" dirty="0" smtClean="0">
                <a:latin typeface="Arial" pitchFamily="34" charset="0"/>
                <a:cs typeface="Arial" pitchFamily="34" charset="0"/>
              </a:rPr>
              <a:t> Being </a:t>
            </a:r>
            <a:r>
              <a:rPr lang="en-GB" sz="2800" dirty="0">
                <a:latin typeface="Arial" pitchFamily="34" charset="0"/>
                <a:cs typeface="Arial" pitchFamily="34" charset="0"/>
              </a:rPr>
              <a:t>open to diverse suppliers gives other companies the opportunity to be seen and promotes their growth</a:t>
            </a:r>
            <a:r>
              <a:rPr lang="en-GB" sz="2800" dirty="0" smtClean="0">
                <a:latin typeface="Arial" pitchFamily="34" charset="0"/>
                <a:cs typeface="Arial" pitchFamily="34" charset="0"/>
              </a:rPr>
              <a:t>.</a:t>
            </a:r>
          </a:p>
          <a:p>
            <a:pPr marL="0" indent="0" algn="just">
              <a:buNone/>
            </a:pPr>
            <a:endParaRPr lang="en-GB" sz="2800" dirty="0" smtClean="0">
              <a:latin typeface="Arial" pitchFamily="34" charset="0"/>
              <a:cs typeface="Arial" pitchFamily="34" charset="0"/>
            </a:endParaRPr>
          </a:p>
          <a:p>
            <a:pPr marL="0" indent="0" algn="just">
              <a:buNone/>
            </a:pPr>
            <a:r>
              <a:rPr lang="en-GB" sz="2800" dirty="0" smtClean="0">
                <a:latin typeface="Arial" pitchFamily="34" charset="0"/>
                <a:cs typeface="Arial" pitchFamily="34" charset="0"/>
              </a:rPr>
              <a:t>  This </a:t>
            </a:r>
            <a:r>
              <a:rPr lang="en-GB" sz="2800" dirty="0">
                <a:latin typeface="Arial" pitchFamily="34" charset="0"/>
                <a:cs typeface="Arial" pitchFamily="34" charset="0"/>
              </a:rPr>
              <a:t>also increases sales attracting new customers boosting customer satisfaction/loyalty. </a:t>
            </a:r>
          </a:p>
        </p:txBody>
      </p:sp>
    </p:spTree>
    <p:extLst>
      <p:ext uri="{BB962C8B-B14F-4D97-AF65-F5344CB8AC3E}">
        <p14:creationId xmlns:p14="http://schemas.microsoft.com/office/powerpoint/2010/main" xmlns="" val="6079160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1988" name="Picture 4" descr="https://powerpoint.officeapps.live.com/pods/GetClipboardImage.ashx?Id=7f62deed-d36c-4400-b998-e3511db546e1&amp;DC=US1C&amp;wdoverrides=GetClipboardImageEnabled:true"/>
          <p:cNvPicPr>
            <a:picLocks noChangeAspect="1" noChangeArrowheads="1"/>
          </p:cNvPicPr>
          <p:nvPr/>
        </p:nvPicPr>
        <p:blipFill>
          <a:blip r:embed="rId2" cstate="print"/>
          <a:srcRect/>
          <a:stretch>
            <a:fillRect/>
          </a:stretch>
        </p:blipFill>
        <p:spPr bwMode="auto">
          <a:xfrm>
            <a:off x="1" y="0"/>
            <a:ext cx="9143999" cy="6857999"/>
          </a:xfrm>
          <a:prstGeom prst="rect">
            <a:avLst/>
          </a:prstGeom>
          <a:noFill/>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3012" name="Picture 4" descr="https://powerpoint.officeapps.live.com/pods/GetClipboardImage.ashx?Id=96c7b811-20e1-43e0-bba9-2377d5a5cc81&amp;DC=US1C&amp;wdoverrides=GetClipboardImageEnabled:true"/>
          <p:cNvPicPr>
            <a:picLocks noChangeAspect="1" noChangeArrowheads="1"/>
          </p:cNvPicPr>
          <p:nvPr/>
        </p:nvPicPr>
        <p:blipFill>
          <a:blip r:embed="rId2" cstate="print"/>
          <a:srcRect/>
          <a:stretch>
            <a:fillRect/>
          </a:stretch>
        </p:blipFill>
        <p:spPr bwMode="auto">
          <a:xfrm>
            <a:off x="0" y="0"/>
            <a:ext cx="9144000" cy="6858000"/>
          </a:xfrm>
          <a:prstGeom prst="rect">
            <a:avLst/>
          </a:prstGeom>
          <a:noFill/>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034" name="Picture 2" descr="https://powerpoint.officeapps.live.com/pods/GetClipboardImage.ashx?Id=bf59c07f-4e9e-4391-a77b-4acd4fe952e4&amp;DC=US1C&amp;wdoverrides=GetClipboardImageEnabled:true"/>
          <p:cNvPicPr>
            <a:picLocks noChangeAspect="1" noChangeArrowheads="1"/>
          </p:cNvPicPr>
          <p:nvPr/>
        </p:nvPicPr>
        <p:blipFill>
          <a:blip r:embed="rId2" cstate="print"/>
          <a:srcRect/>
          <a:stretch>
            <a:fillRect/>
          </a:stretch>
        </p:blipFill>
        <p:spPr bwMode="auto">
          <a:xfrm>
            <a:off x="0" y="0"/>
            <a:ext cx="9144000" cy="6858000"/>
          </a:xfrm>
          <a:prstGeom prst="rect">
            <a:avLst/>
          </a:prstGeom>
          <a:noFill/>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5058" name="Picture 2" descr="https://powerpoint.officeapps.live.com/pods/GetClipboardImage.ashx?Id=f24ee4af-3309-4b28-9188-0c6585cc1632&amp;DC=US1C&amp;wdoverrides=GetClipboardImageEnabled:true"/>
          <p:cNvPicPr>
            <a:picLocks noChangeAspect="1" noChangeArrowheads="1"/>
          </p:cNvPicPr>
          <p:nvPr/>
        </p:nvPicPr>
        <p:blipFill>
          <a:blip r:embed="rId2" cstate="print"/>
          <a:srcRect/>
          <a:stretch>
            <a:fillRect/>
          </a:stretch>
        </p:blipFill>
        <p:spPr bwMode="auto">
          <a:xfrm>
            <a:off x="0" y="0"/>
            <a:ext cx="9144000" cy="6858000"/>
          </a:xfrm>
          <a:prstGeom prst="rect">
            <a:avLst/>
          </a:prstGeom>
          <a:noFill/>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7">
            <a:extLst>
              <a:ext uri="{FF2B5EF4-FFF2-40B4-BE49-F238E27FC236}">
                <a16:creationId xmlns="" xmlns:a16="http://schemas.microsoft.com/office/drawing/2014/main" id="{542A1125-BEEF-4B06-B7A6-5C89AFBF802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9144000" cy="6858000"/>
          </a:xfrm>
          <a:prstGeom prst="rect">
            <a:avLst/>
          </a:prstGeom>
          <a:solidFill>
            <a:srgbClr val="5E43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9">
            <a:extLst>
              <a:ext uri="{FF2B5EF4-FFF2-40B4-BE49-F238E27FC236}">
                <a16:creationId xmlns="" xmlns:a16="http://schemas.microsoft.com/office/drawing/2014/main" id="{341AF29A-C02E-4F6E-AE31-4D61F939D5C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357759" y="480060"/>
            <a:ext cx="8428482" cy="5897880"/>
          </a:xfrm>
          <a:prstGeom prst="rect">
            <a:avLst/>
          </a:prstGeom>
          <a:no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 xmlns:a16="http://schemas.microsoft.com/office/drawing/2014/main" id="{64803267-175B-4586-A120-09F386B975F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82600" y="643468"/>
            <a:ext cx="8178800" cy="557106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picture containing vector graphics&#10;&#10;Description automatically generated">
            <a:extLst>
              <a:ext uri="{FF2B5EF4-FFF2-40B4-BE49-F238E27FC236}">
                <a16:creationId xmlns="" xmlns:a16="http://schemas.microsoft.com/office/drawing/2014/main" id="{92F9FCFF-580F-4270-959D-2732051B02C7}"/>
              </a:ext>
            </a:extLst>
          </p:cNvPr>
          <p:cNvPicPr>
            <a:picLocks noChangeAspect="1"/>
          </p:cNvPicPr>
          <p:nvPr/>
        </p:nvPicPr>
        <p:blipFill>
          <a:blip r:embed="rId2" cstate="print">
            <a:extLst>
              <a:ext uri="{28A0092B-C50C-407E-A947-70E740481C1C}">
                <a14:useLocalDpi xmlns="" xmlns:a14="http://schemas.microsoft.com/office/drawing/2010/main" val="0"/>
              </a:ext>
              <a:ext uri="{837473B0-CC2E-450A-ABE3-18F120FF3D39}">
                <a1611:picAttrSrcUrl xmlns="" xmlns:a1611="http://schemas.microsoft.com/office/drawing/2016/11/main" r:id="rId3"/>
              </a:ext>
            </a:extLst>
          </a:blip>
          <a:stretch>
            <a:fillRect/>
          </a:stretch>
        </p:blipFill>
        <p:spPr>
          <a:xfrm>
            <a:off x="2845198" y="1123527"/>
            <a:ext cx="3453600" cy="4604800"/>
          </a:xfrm>
          <a:prstGeom prst="rect">
            <a:avLst/>
          </a:prstGeom>
        </p:spPr>
      </p:pic>
    </p:spTree>
    <p:extLst>
      <p:ext uri="{BB962C8B-B14F-4D97-AF65-F5344CB8AC3E}">
        <p14:creationId xmlns="" xmlns:p14="http://schemas.microsoft.com/office/powerpoint/2010/main" val="230486877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xmlns="" id="{88294908-8B00-4F58-BBBA-20F71A40AA9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9144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xmlns="" id="{4364C879-1404-4203-8E9D-CC5DE0A621A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2700000">
            <a:off x="-241022" y="-934769"/>
            <a:ext cx="2424873" cy="2708393"/>
          </a:xfrm>
          <a:custGeom>
            <a:avLst/>
            <a:gdLst>
              <a:gd name="connsiteX0" fmla="*/ 0 w 2424873"/>
              <a:gd name="connsiteY0" fmla="*/ 2424874 h 3611191"/>
              <a:gd name="connsiteX1" fmla="*/ 2424873 w 2424873"/>
              <a:gd name="connsiteY1" fmla="*/ 0 h 3611191"/>
              <a:gd name="connsiteX2" fmla="*/ 2424873 w 2424873"/>
              <a:gd name="connsiteY2" fmla="*/ 3611191 h 3611191"/>
              <a:gd name="connsiteX3" fmla="*/ 1186317 w 2424873"/>
              <a:gd name="connsiteY3" fmla="*/ 3611191 h 3611191"/>
            </a:gdLst>
            <a:ahLst/>
            <a:cxnLst>
              <a:cxn ang="0">
                <a:pos x="connsiteX0" y="connsiteY0"/>
              </a:cxn>
              <a:cxn ang="0">
                <a:pos x="connsiteX1" y="connsiteY1"/>
              </a:cxn>
              <a:cxn ang="0">
                <a:pos x="connsiteX2" y="connsiteY2"/>
              </a:cxn>
              <a:cxn ang="0">
                <a:pos x="connsiteX3" y="connsiteY3"/>
              </a:cxn>
            </a:cxnLst>
            <a:rect l="l" t="t" r="r" b="b"/>
            <a:pathLst>
              <a:path w="2424873" h="3611191">
                <a:moveTo>
                  <a:pt x="0" y="2424874"/>
                </a:moveTo>
                <a:lnTo>
                  <a:pt x="2424873" y="0"/>
                </a:lnTo>
                <a:lnTo>
                  <a:pt x="2424873" y="3611191"/>
                </a:lnTo>
                <a:lnTo>
                  <a:pt x="1186317" y="361119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xmlns="" id="{84617302-4B0D-4351-A6BB-6F0930D943A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2700000">
            <a:off x="973756" y="-134087"/>
            <a:ext cx="1635955" cy="1226966"/>
          </a:xfrm>
          <a:custGeom>
            <a:avLst/>
            <a:gdLst>
              <a:gd name="connsiteX0" fmla="*/ 0 w 1635955"/>
              <a:gd name="connsiteY0" fmla="*/ 957987 h 1635955"/>
              <a:gd name="connsiteX1" fmla="*/ 957987 w 1635955"/>
              <a:gd name="connsiteY1" fmla="*/ 0 h 1635955"/>
              <a:gd name="connsiteX2" fmla="*/ 1635955 w 1635955"/>
              <a:gd name="connsiteY2" fmla="*/ 0 h 1635955"/>
              <a:gd name="connsiteX3" fmla="*/ 1635955 w 1635955"/>
              <a:gd name="connsiteY3" fmla="*/ 1635955 h 1635955"/>
              <a:gd name="connsiteX4" fmla="*/ 0 w 1635955"/>
              <a:gd name="connsiteY4" fmla="*/ 1635955 h 16359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5955" h="1635955">
                <a:moveTo>
                  <a:pt x="0" y="957987"/>
                </a:moveTo>
                <a:lnTo>
                  <a:pt x="957987" y="0"/>
                </a:lnTo>
                <a:lnTo>
                  <a:pt x="1635955" y="0"/>
                </a:lnTo>
                <a:lnTo>
                  <a:pt x="1635955" y="1635955"/>
                </a:lnTo>
                <a:lnTo>
                  <a:pt x="0" y="1635955"/>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xmlns="" id="{DA2C7802-C2E0-4218-8F89-8DD7CCD2CD1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2700000">
            <a:off x="6713565" y="311926"/>
            <a:ext cx="4059393" cy="1911083"/>
          </a:xfrm>
          <a:custGeom>
            <a:avLst/>
            <a:gdLst>
              <a:gd name="connsiteX0" fmla="*/ 0 w 4059393"/>
              <a:gd name="connsiteY0" fmla="*/ 1511282 h 2548110"/>
              <a:gd name="connsiteX1" fmla="*/ 1511282 w 4059393"/>
              <a:gd name="connsiteY1" fmla="*/ 0 h 2548110"/>
              <a:gd name="connsiteX2" fmla="*/ 4059393 w 4059393"/>
              <a:gd name="connsiteY2" fmla="*/ 2548110 h 2548110"/>
              <a:gd name="connsiteX3" fmla="*/ 0 w 4059393"/>
              <a:gd name="connsiteY3" fmla="*/ 2548110 h 2548110"/>
            </a:gdLst>
            <a:ahLst/>
            <a:cxnLst>
              <a:cxn ang="0">
                <a:pos x="connsiteX0" y="connsiteY0"/>
              </a:cxn>
              <a:cxn ang="0">
                <a:pos x="connsiteX1" y="connsiteY1"/>
              </a:cxn>
              <a:cxn ang="0">
                <a:pos x="connsiteX2" y="connsiteY2"/>
              </a:cxn>
              <a:cxn ang="0">
                <a:pos x="connsiteX3" y="connsiteY3"/>
              </a:cxn>
            </a:cxnLst>
            <a:rect l="l" t="t" r="r" b="b"/>
            <a:pathLst>
              <a:path w="4059393" h="2548110">
                <a:moveTo>
                  <a:pt x="0" y="1511282"/>
                </a:moveTo>
                <a:lnTo>
                  <a:pt x="1511282" y="0"/>
                </a:lnTo>
                <a:lnTo>
                  <a:pt x="4059393" y="2548110"/>
                </a:lnTo>
                <a:lnTo>
                  <a:pt x="0" y="2548110"/>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xmlns="" id="{A6D7111A-21E5-4EE9-8A78-10E5530F011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2700000">
            <a:off x="7548980" y="1613994"/>
            <a:ext cx="1185708" cy="889281"/>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xmlns="" id="{A3969E80-A77B-49FC-9122-D89AFD5EE11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2700000">
            <a:off x="-327781" y="5494508"/>
            <a:ext cx="2444907" cy="1774587"/>
          </a:xfrm>
          <a:custGeom>
            <a:avLst/>
            <a:gdLst>
              <a:gd name="connsiteX0" fmla="*/ 0 w 2203753"/>
              <a:gd name="connsiteY0" fmla="*/ 0 h 2132734"/>
              <a:gd name="connsiteX1" fmla="*/ 2203753 w 2203753"/>
              <a:gd name="connsiteY1" fmla="*/ 0 h 2132734"/>
              <a:gd name="connsiteX2" fmla="*/ 2203753 w 2203753"/>
              <a:gd name="connsiteY2" fmla="*/ 576461 h 2132734"/>
              <a:gd name="connsiteX3" fmla="*/ 647480 w 2203753"/>
              <a:gd name="connsiteY3" fmla="*/ 2132734 h 2132734"/>
              <a:gd name="connsiteX4" fmla="*/ 0 w 2203753"/>
              <a:gd name="connsiteY4" fmla="*/ 1485255 h 21327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3753" h="2132734">
                <a:moveTo>
                  <a:pt x="0" y="0"/>
                </a:moveTo>
                <a:lnTo>
                  <a:pt x="2203753" y="0"/>
                </a:lnTo>
                <a:lnTo>
                  <a:pt x="2203753" y="576461"/>
                </a:lnTo>
                <a:lnTo>
                  <a:pt x="647480" y="2132734"/>
                </a:lnTo>
                <a:lnTo>
                  <a:pt x="0" y="1485255"/>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xmlns="" id="{1849CA57-76BD-4CF2-80BA-D7A46A01B7B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2700000">
            <a:off x="1211282" y="5555952"/>
            <a:ext cx="928467" cy="696350"/>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rgbClr val="FFFFFF"/>
              </a:solidFill>
              <a:effectLst>
                <a:outerShdw blurRad="38100" dist="38100" dir="2700000" algn="tl">
                  <a:srgbClr val="000000">
                    <a:alpha val="43137"/>
                  </a:srgbClr>
                </a:outerShdw>
              </a:effectLst>
            </a:endParaRPr>
          </a:p>
        </p:txBody>
      </p:sp>
      <p:sp>
        <p:nvSpPr>
          <p:cNvPr id="22" name="Freeform: Shape 21">
            <a:extLst>
              <a:ext uri="{FF2B5EF4-FFF2-40B4-BE49-F238E27FC236}">
                <a16:creationId xmlns:a16="http://schemas.microsoft.com/office/drawing/2014/main" xmlns="" id="{35E9085E-E730-4768-83D4-6CB7E989715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2700000">
            <a:off x="1877311" y="1407984"/>
            <a:ext cx="5389379" cy="4042034"/>
          </a:xfrm>
          <a:custGeom>
            <a:avLst/>
            <a:gdLst>
              <a:gd name="connsiteX0" fmla="*/ 0 w 5389379"/>
              <a:gd name="connsiteY0" fmla="*/ 540040 h 5389379"/>
              <a:gd name="connsiteX1" fmla="*/ 540040 w 5389379"/>
              <a:gd name="connsiteY1" fmla="*/ 0 h 5389379"/>
              <a:gd name="connsiteX2" fmla="*/ 5389379 w 5389379"/>
              <a:gd name="connsiteY2" fmla="*/ 0 h 5389379"/>
              <a:gd name="connsiteX3" fmla="*/ 5389379 w 5389379"/>
              <a:gd name="connsiteY3" fmla="*/ 4838655 h 5389379"/>
              <a:gd name="connsiteX4" fmla="*/ 4838655 w 5389379"/>
              <a:gd name="connsiteY4" fmla="*/ 5389379 h 5389379"/>
              <a:gd name="connsiteX5" fmla="*/ 0 w 5389379"/>
              <a:gd name="connsiteY5" fmla="*/ 5389379 h 53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89379" h="5389379">
                <a:moveTo>
                  <a:pt x="0" y="540040"/>
                </a:moveTo>
                <a:lnTo>
                  <a:pt x="540040" y="0"/>
                </a:lnTo>
                <a:lnTo>
                  <a:pt x="5389379" y="0"/>
                </a:lnTo>
                <a:lnTo>
                  <a:pt x="5389379" y="4838655"/>
                </a:lnTo>
                <a:lnTo>
                  <a:pt x="4838655"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xmlns="" id="{973272FE-A474-4CAE-8CA2-BCC8B476C3F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2700000">
            <a:off x="1176283" y="882213"/>
            <a:ext cx="6791435" cy="5093576"/>
          </a:xfrm>
          <a:custGeom>
            <a:avLst/>
            <a:gdLst>
              <a:gd name="connsiteX0" fmla="*/ 1860938 w 6791435"/>
              <a:gd name="connsiteY0" fmla="*/ 81158 h 6791435"/>
              <a:gd name="connsiteX1" fmla="*/ 1942096 w 6791435"/>
              <a:gd name="connsiteY1" fmla="*/ 0 h 6791435"/>
              <a:gd name="connsiteX2" fmla="*/ 6791435 w 6791435"/>
              <a:gd name="connsiteY2" fmla="*/ 0 h 6791435"/>
              <a:gd name="connsiteX3" fmla="*/ 6791435 w 6791435"/>
              <a:gd name="connsiteY3" fmla="*/ 4838655 h 6791435"/>
              <a:gd name="connsiteX4" fmla="*/ 6710277 w 6791435"/>
              <a:gd name="connsiteY4" fmla="*/ 4919813 h 6791435"/>
              <a:gd name="connsiteX5" fmla="*/ 6710277 w 6791435"/>
              <a:gd name="connsiteY5" fmla="*/ 81158 h 6791435"/>
              <a:gd name="connsiteX6" fmla="*/ 0 w 6791435"/>
              <a:gd name="connsiteY6" fmla="*/ 1942096 h 6791435"/>
              <a:gd name="connsiteX7" fmla="*/ 81158 w 6791435"/>
              <a:gd name="connsiteY7" fmla="*/ 1860938 h 6791435"/>
              <a:gd name="connsiteX8" fmla="*/ 81158 w 6791435"/>
              <a:gd name="connsiteY8" fmla="*/ 6710277 h 6791435"/>
              <a:gd name="connsiteX9" fmla="*/ 4919813 w 6791435"/>
              <a:gd name="connsiteY9" fmla="*/ 6710277 h 6791435"/>
              <a:gd name="connsiteX10" fmla="*/ 4838655 w 6791435"/>
              <a:gd name="connsiteY10" fmla="*/ 6791435 h 6791435"/>
              <a:gd name="connsiteX11" fmla="*/ 0 w 6791435"/>
              <a:gd name="connsiteY11"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91435" h="6791435">
                <a:moveTo>
                  <a:pt x="1860938" y="81158"/>
                </a:moveTo>
                <a:lnTo>
                  <a:pt x="1942096" y="0"/>
                </a:lnTo>
                <a:lnTo>
                  <a:pt x="6791435" y="0"/>
                </a:lnTo>
                <a:lnTo>
                  <a:pt x="6791435" y="4838655"/>
                </a:lnTo>
                <a:lnTo>
                  <a:pt x="6710277" y="4919813"/>
                </a:lnTo>
                <a:lnTo>
                  <a:pt x="6710277" y="81158"/>
                </a:lnTo>
                <a:close/>
                <a:moveTo>
                  <a:pt x="0" y="1942096"/>
                </a:moveTo>
                <a:lnTo>
                  <a:pt x="81158" y="1860938"/>
                </a:lnTo>
                <a:lnTo>
                  <a:pt x="81158" y="6710277"/>
                </a:lnTo>
                <a:lnTo>
                  <a:pt x="4919813" y="6710277"/>
                </a:lnTo>
                <a:lnTo>
                  <a:pt x="483865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3" name="Subtitle 2">
            <a:extLst>
              <a:ext uri="{FF2B5EF4-FFF2-40B4-BE49-F238E27FC236}">
                <a16:creationId xmlns:a16="http://schemas.microsoft.com/office/drawing/2014/main" xmlns="" id="{D5583018-6953-4061-9B4E-D974B77B97E9}"/>
              </a:ext>
            </a:extLst>
          </p:cNvPr>
          <p:cNvSpPr>
            <a:spLocks noGrp="1"/>
          </p:cNvSpPr>
          <p:nvPr>
            <p:ph type="subTitle" idx="1"/>
          </p:nvPr>
        </p:nvSpPr>
        <p:spPr>
          <a:xfrm>
            <a:off x="0" y="1524000"/>
            <a:ext cx="9144000" cy="4876800"/>
          </a:xfrm>
          <a:noFill/>
        </p:spPr>
        <p:txBody>
          <a:bodyPr>
            <a:noAutofit/>
          </a:bodyPr>
          <a:lstStyle/>
          <a:p>
            <a:pPr algn="just">
              <a:lnSpc>
                <a:spcPct val="150000"/>
              </a:lnSpc>
              <a:spcAft>
                <a:spcPts val="1000"/>
              </a:spcAft>
            </a:pPr>
            <a:r>
              <a:rPr lang="en-US" sz="2000" dirty="0" smtClean="0">
                <a:solidFill>
                  <a:schemeClr val="tx1"/>
                </a:solidFill>
                <a:latin typeface="Arial" pitchFamily="34" charset="0"/>
                <a:ea typeface="Times New Roman" panose="02020603050405020304" pitchFamily="18" charset="0"/>
                <a:cs typeface="Arial" pitchFamily="34" charset="0"/>
              </a:rPr>
              <a:t>   </a:t>
            </a:r>
            <a:r>
              <a:rPr lang="en-US" sz="2000" dirty="0" err="1" smtClean="0">
                <a:solidFill>
                  <a:schemeClr val="tx1"/>
                </a:solidFill>
                <a:latin typeface="Arial" pitchFamily="34" charset="0"/>
                <a:ea typeface="Times New Roman" panose="02020603050405020304" pitchFamily="18" charset="0"/>
                <a:cs typeface="Arial" pitchFamily="34" charset="0"/>
              </a:rPr>
              <a:t>Bonetti</a:t>
            </a:r>
            <a:r>
              <a:rPr lang="en-US" sz="2000" dirty="0" smtClean="0">
                <a:solidFill>
                  <a:schemeClr val="tx1"/>
                </a:solidFill>
                <a:latin typeface="Arial" pitchFamily="34" charset="0"/>
                <a:ea typeface="Times New Roman" panose="02020603050405020304" pitchFamily="18" charset="0"/>
                <a:cs typeface="Arial" pitchFamily="34" charset="0"/>
              </a:rPr>
              <a:t>, F., </a:t>
            </a:r>
            <a:r>
              <a:rPr lang="en-US" sz="2000" dirty="0" err="1" smtClean="0">
                <a:solidFill>
                  <a:schemeClr val="tx1"/>
                </a:solidFill>
                <a:latin typeface="Arial" pitchFamily="34" charset="0"/>
                <a:ea typeface="Times New Roman" panose="02020603050405020304" pitchFamily="18" charset="0"/>
                <a:cs typeface="Arial" pitchFamily="34" charset="0"/>
              </a:rPr>
              <a:t>Warnaby</a:t>
            </a:r>
            <a:r>
              <a:rPr lang="en-US" sz="2000" dirty="0" smtClean="0">
                <a:solidFill>
                  <a:schemeClr val="tx1"/>
                </a:solidFill>
                <a:latin typeface="Arial" pitchFamily="34" charset="0"/>
                <a:ea typeface="Times New Roman" panose="02020603050405020304" pitchFamily="18" charset="0"/>
                <a:cs typeface="Arial" pitchFamily="34" charset="0"/>
              </a:rPr>
              <a:t>, G. and Quinn, L., 2018. Augmented reality and virtual reality in physical and online retailing: A review, synthesis and research agenda. In </a:t>
            </a:r>
            <a:r>
              <a:rPr lang="en-IN" sz="2000" i="1" dirty="0" smtClean="0">
                <a:solidFill>
                  <a:schemeClr val="tx1"/>
                </a:solidFill>
                <a:latin typeface="Arial" pitchFamily="34" charset="0"/>
                <a:ea typeface="Times New Roman" panose="02020603050405020304" pitchFamily="18" charset="0"/>
                <a:cs typeface="Arial" pitchFamily="34" charset="0"/>
              </a:rPr>
              <a:t>Augmented reality and virtual reality</a:t>
            </a:r>
            <a:r>
              <a:rPr lang="en-IN" sz="2000" dirty="0" smtClean="0">
                <a:solidFill>
                  <a:schemeClr val="tx1"/>
                </a:solidFill>
                <a:latin typeface="Arial" pitchFamily="34" charset="0"/>
                <a:ea typeface="Times New Roman" panose="02020603050405020304" pitchFamily="18" charset="0"/>
                <a:cs typeface="Arial" pitchFamily="34" charset="0"/>
              </a:rPr>
              <a:t> (pp. 119-132). Springer, Cham.</a:t>
            </a:r>
          </a:p>
          <a:p>
            <a:pPr algn="just">
              <a:lnSpc>
                <a:spcPct val="150000"/>
              </a:lnSpc>
              <a:spcAft>
                <a:spcPts val="1000"/>
              </a:spcAft>
            </a:pPr>
            <a:r>
              <a:rPr lang="en-IN" sz="2000" dirty="0" smtClean="0">
                <a:solidFill>
                  <a:schemeClr val="tx1"/>
                </a:solidFill>
                <a:latin typeface="Arial" pitchFamily="34" charset="0"/>
                <a:ea typeface="Times New Roman" panose="02020603050405020304" pitchFamily="18" charset="0"/>
                <a:cs typeface="Arial" pitchFamily="34" charset="0"/>
              </a:rPr>
              <a:t>   ChargedRetail,2020&lt;https:chargedretail.co.uk/2020/07/29!Regarding.</a:t>
            </a:r>
            <a:endParaRPr lang="en-IN" sz="2000" dirty="0" smtClean="0">
              <a:solidFill>
                <a:schemeClr val="tx1"/>
              </a:solidFill>
              <a:latin typeface="Arial" pitchFamily="34" charset="0"/>
              <a:ea typeface="Times New Roman" panose="02020603050405020304" pitchFamily="18" charset="0"/>
              <a:cs typeface="Arial" pitchFamily="34" charset="0"/>
            </a:endParaRPr>
          </a:p>
          <a:p>
            <a:pPr algn="just">
              <a:lnSpc>
                <a:spcPct val="150000"/>
              </a:lnSpc>
              <a:spcAft>
                <a:spcPts val="1000"/>
              </a:spcAft>
            </a:pPr>
            <a:r>
              <a:rPr lang="en-US" sz="2000" dirty="0" smtClean="0">
                <a:solidFill>
                  <a:schemeClr val="tx1"/>
                </a:solidFill>
                <a:latin typeface="Arial" pitchFamily="34" charset="0"/>
                <a:ea typeface="Times New Roman" panose="02020603050405020304" pitchFamily="18" charset="0"/>
                <a:cs typeface="Arial" pitchFamily="34" charset="0"/>
              </a:rPr>
              <a:t>   Hickey</a:t>
            </a:r>
            <a:r>
              <a:rPr lang="en-US" sz="2000" dirty="0" smtClean="0">
                <a:solidFill>
                  <a:schemeClr val="tx1"/>
                </a:solidFill>
                <a:latin typeface="Arial" pitchFamily="34" charset="0"/>
                <a:ea typeface="Times New Roman" panose="02020603050405020304" pitchFamily="18" charset="0"/>
                <a:cs typeface="Arial" pitchFamily="34" charset="0"/>
              </a:rPr>
              <a:t>, S., 2019. </a:t>
            </a:r>
            <a:r>
              <a:rPr lang="en-IN" sz="2000" i="1" dirty="0" smtClean="0">
                <a:solidFill>
                  <a:schemeClr val="tx1"/>
                </a:solidFill>
                <a:latin typeface="Arial" pitchFamily="34" charset="0"/>
                <a:ea typeface="Times New Roman" panose="02020603050405020304" pitchFamily="18" charset="0"/>
                <a:cs typeface="Arial" pitchFamily="34" charset="0"/>
              </a:rPr>
              <a:t>M&amp;S Must Hope </a:t>
            </a:r>
            <a:r>
              <a:rPr lang="en-IN" sz="2000" i="1" dirty="0" err="1" smtClean="0">
                <a:solidFill>
                  <a:schemeClr val="tx1"/>
                </a:solidFill>
                <a:latin typeface="Arial" pitchFamily="34" charset="0"/>
                <a:ea typeface="Times New Roman" panose="02020603050405020304" pitchFamily="18" charset="0"/>
                <a:cs typeface="Arial" pitchFamily="34" charset="0"/>
              </a:rPr>
              <a:t>Ocado</a:t>
            </a:r>
            <a:r>
              <a:rPr lang="en-IN" sz="2000" i="1" dirty="0" smtClean="0">
                <a:solidFill>
                  <a:schemeClr val="tx1"/>
                </a:solidFill>
                <a:latin typeface="Arial" pitchFamily="34" charset="0"/>
                <a:ea typeface="Times New Roman" panose="02020603050405020304" pitchFamily="18" charset="0"/>
                <a:cs typeface="Arial" pitchFamily="34" charset="0"/>
              </a:rPr>
              <a:t> Will Turn Its Food Problems Into Trifles</a:t>
            </a:r>
            <a:r>
              <a:rPr lang="en-IN" sz="2000" dirty="0" smtClean="0">
                <a:solidFill>
                  <a:schemeClr val="tx1"/>
                </a:solidFill>
                <a:latin typeface="Arial" pitchFamily="34" charset="0"/>
                <a:ea typeface="Times New Roman" panose="02020603050405020304" pitchFamily="18" charset="0"/>
                <a:cs typeface="Arial" pitchFamily="34" charset="0"/>
              </a:rPr>
              <a:t>. [online the Guardian. Available at: &lt;https://www.theguardian.com/business/2019/may/19/marks-and-spencer-ocado-food-problems&gt; [Accessed 30 October 2020</a:t>
            </a:r>
            <a:r>
              <a:rPr lang="en-IN" sz="2000" dirty="0" smtClean="0">
                <a:solidFill>
                  <a:schemeClr val="tx1"/>
                </a:solidFill>
                <a:latin typeface="Arial" pitchFamily="34" charset="0"/>
                <a:ea typeface="Times New Roman" panose="02020603050405020304" pitchFamily="18" charset="0"/>
                <a:cs typeface="Arial" pitchFamily="34" charset="0"/>
              </a:rPr>
              <a:t>].</a:t>
            </a:r>
            <a:endParaRPr lang="en-IN" sz="2000" dirty="0" smtClean="0">
              <a:solidFill>
                <a:schemeClr val="tx1"/>
              </a:solidFill>
              <a:latin typeface="Arial" pitchFamily="34" charset="0"/>
              <a:ea typeface="Times New Roman" panose="02020603050405020304" pitchFamily="18" charset="0"/>
              <a:cs typeface="Arial" pitchFamily="34" charset="0"/>
            </a:endParaRPr>
          </a:p>
          <a:p>
            <a:pPr algn="just">
              <a:lnSpc>
                <a:spcPct val="150000"/>
              </a:lnSpc>
              <a:spcAft>
                <a:spcPts val="1000"/>
              </a:spcAft>
            </a:pPr>
            <a:endParaRPr lang="en-IN" sz="1800" dirty="0">
              <a:effectLst/>
              <a:latin typeface="Times New Roman" panose="02020603050405020304" pitchFamily="18" charset="0"/>
              <a:ea typeface="Times New Roman" panose="02020603050405020304" pitchFamily="18" charset="0"/>
            </a:endParaRPr>
          </a:p>
        </p:txBody>
      </p:sp>
      <p:sp>
        <p:nvSpPr>
          <p:cNvPr id="2" name="Title 1">
            <a:extLst>
              <a:ext uri="{FF2B5EF4-FFF2-40B4-BE49-F238E27FC236}">
                <a16:creationId xmlns:a16="http://schemas.microsoft.com/office/drawing/2014/main" xmlns="" id="{4028E3AD-495B-4ADA-A71E-0A0E2C93F8A7}"/>
              </a:ext>
            </a:extLst>
          </p:cNvPr>
          <p:cNvSpPr>
            <a:spLocks noGrp="1"/>
          </p:cNvSpPr>
          <p:nvPr>
            <p:ph type="ctrTitle"/>
          </p:nvPr>
        </p:nvSpPr>
        <p:spPr>
          <a:xfrm>
            <a:off x="1285876" y="34073"/>
            <a:ext cx="6873272" cy="1186139"/>
          </a:xfrm>
          <a:noFill/>
        </p:spPr>
        <p:txBody>
          <a:bodyPr anchor="ctr">
            <a:normAutofit/>
          </a:bodyPr>
          <a:lstStyle/>
          <a:p>
            <a:r>
              <a:rPr lang="en-IN" sz="4800" b="1" dirty="0">
                <a:latin typeface="Arial Black" pitchFamily="34" charset="0"/>
              </a:rPr>
              <a:t>References</a:t>
            </a:r>
          </a:p>
        </p:txBody>
      </p:sp>
      <p:sp>
        <p:nvSpPr>
          <p:cNvPr id="26" name="Freeform: Shape 25">
            <a:extLst>
              <a:ext uri="{FF2B5EF4-FFF2-40B4-BE49-F238E27FC236}">
                <a16:creationId xmlns:a16="http://schemas.microsoft.com/office/drawing/2014/main" xmlns="" id="{E07981EA-05A6-437C-88D7-B377B92B031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2700000">
            <a:off x="6943393" y="5778693"/>
            <a:ext cx="2231794" cy="1926608"/>
          </a:xfrm>
          <a:custGeom>
            <a:avLst/>
            <a:gdLst>
              <a:gd name="connsiteX0" fmla="*/ 0 w 2940086"/>
              <a:gd name="connsiteY0" fmla="*/ 0 h 3384061"/>
              <a:gd name="connsiteX1" fmla="*/ 2496112 w 2940086"/>
              <a:gd name="connsiteY1" fmla="*/ 0 h 3384061"/>
              <a:gd name="connsiteX2" fmla="*/ 2940086 w 2940086"/>
              <a:gd name="connsiteY2" fmla="*/ 443975 h 3384061"/>
              <a:gd name="connsiteX3" fmla="*/ 0 w 2940086"/>
              <a:gd name="connsiteY3" fmla="*/ 3384061 h 3384061"/>
            </a:gdLst>
            <a:ahLst/>
            <a:cxnLst>
              <a:cxn ang="0">
                <a:pos x="connsiteX0" y="connsiteY0"/>
              </a:cxn>
              <a:cxn ang="0">
                <a:pos x="connsiteX1" y="connsiteY1"/>
              </a:cxn>
              <a:cxn ang="0">
                <a:pos x="connsiteX2" y="connsiteY2"/>
              </a:cxn>
              <a:cxn ang="0">
                <a:pos x="connsiteX3" y="connsiteY3"/>
              </a:cxn>
            </a:cxnLst>
            <a:rect l="l" t="t" r="r" b="b"/>
            <a:pathLst>
              <a:path w="2940086" h="3384061">
                <a:moveTo>
                  <a:pt x="0" y="0"/>
                </a:moveTo>
                <a:lnTo>
                  <a:pt x="2496112" y="0"/>
                </a:lnTo>
                <a:lnTo>
                  <a:pt x="2940086" y="443975"/>
                </a:lnTo>
                <a:lnTo>
                  <a:pt x="0" y="338406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Rectangle 27">
            <a:extLst>
              <a:ext uri="{FF2B5EF4-FFF2-40B4-BE49-F238E27FC236}">
                <a16:creationId xmlns:a16="http://schemas.microsoft.com/office/drawing/2014/main" xmlns="" id="{15E3C750-986E-4769-B1AE-49289FBEE75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2700000">
            <a:off x="7170047" y="5363544"/>
            <a:ext cx="959985" cy="719989"/>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xmlns="" val="30741434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xmlns="" id="{88294908-8B00-4F58-BBBA-20F71A40AA9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9144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xmlns="" id="{4364C879-1404-4203-8E9D-CC5DE0A621A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2700000">
            <a:off x="-241022" y="-934769"/>
            <a:ext cx="2424873" cy="2708393"/>
          </a:xfrm>
          <a:custGeom>
            <a:avLst/>
            <a:gdLst>
              <a:gd name="connsiteX0" fmla="*/ 0 w 2424873"/>
              <a:gd name="connsiteY0" fmla="*/ 2424874 h 3611191"/>
              <a:gd name="connsiteX1" fmla="*/ 2424873 w 2424873"/>
              <a:gd name="connsiteY1" fmla="*/ 0 h 3611191"/>
              <a:gd name="connsiteX2" fmla="*/ 2424873 w 2424873"/>
              <a:gd name="connsiteY2" fmla="*/ 3611191 h 3611191"/>
              <a:gd name="connsiteX3" fmla="*/ 1186317 w 2424873"/>
              <a:gd name="connsiteY3" fmla="*/ 3611191 h 3611191"/>
            </a:gdLst>
            <a:ahLst/>
            <a:cxnLst>
              <a:cxn ang="0">
                <a:pos x="connsiteX0" y="connsiteY0"/>
              </a:cxn>
              <a:cxn ang="0">
                <a:pos x="connsiteX1" y="connsiteY1"/>
              </a:cxn>
              <a:cxn ang="0">
                <a:pos x="connsiteX2" y="connsiteY2"/>
              </a:cxn>
              <a:cxn ang="0">
                <a:pos x="connsiteX3" y="connsiteY3"/>
              </a:cxn>
            </a:cxnLst>
            <a:rect l="l" t="t" r="r" b="b"/>
            <a:pathLst>
              <a:path w="2424873" h="3611191">
                <a:moveTo>
                  <a:pt x="0" y="2424874"/>
                </a:moveTo>
                <a:lnTo>
                  <a:pt x="2424873" y="0"/>
                </a:lnTo>
                <a:lnTo>
                  <a:pt x="2424873" y="3611191"/>
                </a:lnTo>
                <a:lnTo>
                  <a:pt x="1186317" y="361119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xmlns="" id="{84617302-4B0D-4351-A6BB-6F0930D943A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2700000">
            <a:off x="973756" y="-134087"/>
            <a:ext cx="1635955" cy="1226966"/>
          </a:xfrm>
          <a:custGeom>
            <a:avLst/>
            <a:gdLst>
              <a:gd name="connsiteX0" fmla="*/ 0 w 1635955"/>
              <a:gd name="connsiteY0" fmla="*/ 957987 h 1635955"/>
              <a:gd name="connsiteX1" fmla="*/ 957987 w 1635955"/>
              <a:gd name="connsiteY1" fmla="*/ 0 h 1635955"/>
              <a:gd name="connsiteX2" fmla="*/ 1635955 w 1635955"/>
              <a:gd name="connsiteY2" fmla="*/ 0 h 1635955"/>
              <a:gd name="connsiteX3" fmla="*/ 1635955 w 1635955"/>
              <a:gd name="connsiteY3" fmla="*/ 1635955 h 1635955"/>
              <a:gd name="connsiteX4" fmla="*/ 0 w 1635955"/>
              <a:gd name="connsiteY4" fmla="*/ 1635955 h 16359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5955" h="1635955">
                <a:moveTo>
                  <a:pt x="0" y="957987"/>
                </a:moveTo>
                <a:lnTo>
                  <a:pt x="957987" y="0"/>
                </a:lnTo>
                <a:lnTo>
                  <a:pt x="1635955" y="0"/>
                </a:lnTo>
                <a:lnTo>
                  <a:pt x="1635955" y="1635955"/>
                </a:lnTo>
                <a:lnTo>
                  <a:pt x="0" y="1635955"/>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xmlns="" id="{DA2C7802-C2E0-4218-8F89-8DD7CCD2CD1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2700000">
            <a:off x="6713565" y="311926"/>
            <a:ext cx="4059393" cy="1911083"/>
          </a:xfrm>
          <a:custGeom>
            <a:avLst/>
            <a:gdLst>
              <a:gd name="connsiteX0" fmla="*/ 0 w 4059393"/>
              <a:gd name="connsiteY0" fmla="*/ 1511282 h 2548110"/>
              <a:gd name="connsiteX1" fmla="*/ 1511282 w 4059393"/>
              <a:gd name="connsiteY1" fmla="*/ 0 h 2548110"/>
              <a:gd name="connsiteX2" fmla="*/ 4059393 w 4059393"/>
              <a:gd name="connsiteY2" fmla="*/ 2548110 h 2548110"/>
              <a:gd name="connsiteX3" fmla="*/ 0 w 4059393"/>
              <a:gd name="connsiteY3" fmla="*/ 2548110 h 2548110"/>
            </a:gdLst>
            <a:ahLst/>
            <a:cxnLst>
              <a:cxn ang="0">
                <a:pos x="connsiteX0" y="connsiteY0"/>
              </a:cxn>
              <a:cxn ang="0">
                <a:pos x="connsiteX1" y="connsiteY1"/>
              </a:cxn>
              <a:cxn ang="0">
                <a:pos x="connsiteX2" y="connsiteY2"/>
              </a:cxn>
              <a:cxn ang="0">
                <a:pos x="connsiteX3" y="connsiteY3"/>
              </a:cxn>
            </a:cxnLst>
            <a:rect l="l" t="t" r="r" b="b"/>
            <a:pathLst>
              <a:path w="4059393" h="2548110">
                <a:moveTo>
                  <a:pt x="0" y="1511282"/>
                </a:moveTo>
                <a:lnTo>
                  <a:pt x="1511282" y="0"/>
                </a:lnTo>
                <a:lnTo>
                  <a:pt x="4059393" y="2548110"/>
                </a:lnTo>
                <a:lnTo>
                  <a:pt x="0" y="2548110"/>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xmlns="" id="{A6D7111A-21E5-4EE9-8A78-10E5530F011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2700000">
            <a:off x="7548980" y="1613994"/>
            <a:ext cx="1185708" cy="889281"/>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xmlns="" id="{A3969E80-A77B-49FC-9122-D89AFD5EE11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2700000">
            <a:off x="-327781" y="5494508"/>
            <a:ext cx="2444907" cy="1774587"/>
          </a:xfrm>
          <a:custGeom>
            <a:avLst/>
            <a:gdLst>
              <a:gd name="connsiteX0" fmla="*/ 0 w 2203753"/>
              <a:gd name="connsiteY0" fmla="*/ 0 h 2132734"/>
              <a:gd name="connsiteX1" fmla="*/ 2203753 w 2203753"/>
              <a:gd name="connsiteY1" fmla="*/ 0 h 2132734"/>
              <a:gd name="connsiteX2" fmla="*/ 2203753 w 2203753"/>
              <a:gd name="connsiteY2" fmla="*/ 576461 h 2132734"/>
              <a:gd name="connsiteX3" fmla="*/ 647480 w 2203753"/>
              <a:gd name="connsiteY3" fmla="*/ 2132734 h 2132734"/>
              <a:gd name="connsiteX4" fmla="*/ 0 w 2203753"/>
              <a:gd name="connsiteY4" fmla="*/ 1485255 h 21327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3753" h="2132734">
                <a:moveTo>
                  <a:pt x="0" y="0"/>
                </a:moveTo>
                <a:lnTo>
                  <a:pt x="2203753" y="0"/>
                </a:lnTo>
                <a:lnTo>
                  <a:pt x="2203753" y="576461"/>
                </a:lnTo>
                <a:lnTo>
                  <a:pt x="647480" y="2132734"/>
                </a:lnTo>
                <a:lnTo>
                  <a:pt x="0" y="1485255"/>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xmlns="" id="{1849CA57-76BD-4CF2-80BA-D7A46A01B7B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2700000">
            <a:off x="1211282" y="5555952"/>
            <a:ext cx="928467" cy="696350"/>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rgbClr val="FFFFFF"/>
              </a:solidFill>
              <a:effectLst>
                <a:outerShdw blurRad="38100" dist="38100" dir="2700000" algn="tl">
                  <a:srgbClr val="000000">
                    <a:alpha val="43137"/>
                  </a:srgbClr>
                </a:outerShdw>
              </a:effectLst>
            </a:endParaRPr>
          </a:p>
        </p:txBody>
      </p:sp>
      <p:sp>
        <p:nvSpPr>
          <p:cNvPr id="22" name="Freeform: Shape 21">
            <a:extLst>
              <a:ext uri="{FF2B5EF4-FFF2-40B4-BE49-F238E27FC236}">
                <a16:creationId xmlns:a16="http://schemas.microsoft.com/office/drawing/2014/main" xmlns="" id="{35E9085E-E730-4768-83D4-6CB7E989715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2700000">
            <a:off x="1877311" y="1407984"/>
            <a:ext cx="5389379" cy="4042034"/>
          </a:xfrm>
          <a:custGeom>
            <a:avLst/>
            <a:gdLst>
              <a:gd name="connsiteX0" fmla="*/ 0 w 5389379"/>
              <a:gd name="connsiteY0" fmla="*/ 540040 h 5389379"/>
              <a:gd name="connsiteX1" fmla="*/ 540040 w 5389379"/>
              <a:gd name="connsiteY1" fmla="*/ 0 h 5389379"/>
              <a:gd name="connsiteX2" fmla="*/ 5389379 w 5389379"/>
              <a:gd name="connsiteY2" fmla="*/ 0 h 5389379"/>
              <a:gd name="connsiteX3" fmla="*/ 5389379 w 5389379"/>
              <a:gd name="connsiteY3" fmla="*/ 4838655 h 5389379"/>
              <a:gd name="connsiteX4" fmla="*/ 4838655 w 5389379"/>
              <a:gd name="connsiteY4" fmla="*/ 5389379 h 5389379"/>
              <a:gd name="connsiteX5" fmla="*/ 0 w 5389379"/>
              <a:gd name="connsiteY5" fmla="*/ 5389379 h 53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89379" h="5389379">
                <a:moveTo>
                  <a:pt x="0" y="540040"/>
                </a:moveTo>
                <a:lnTo>
                  <a:pt x="540040" y="0"/>
                </a:lnTo>
                <a:lnTo>
                  <a:pt x="5389379" y="0"/>
                </a:lnTo>
                <a:lnTo>
                  <a:pt x="5389379" y="4838655"/>
                </a:lnTo>
                <a:lnTo>
                  <a:pt x="4838655"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xmlns="" id="{973272FE-A474-4CAE-8CA2-BCC8B476C3F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2700000">
            <a:off x="1176283" y="882213"/>
            <a:ext cx="6791435" cy="5093576"/>
          </a:xfrm>
          <a:custGeom>
            <a:avLst/>
            <a:gdLst>
              <a:gd name="connsiteX0" fmla="*/ 1860938 w 6791435"/>
              <a:gd name="connsiteY0" fmla="*/ 81158 h 6791435"/>
              <a:gd name="connsiteX1" fmla="*/ 1942096 w 6791435"/>
              <a:gd name="connsiteY1" fmla="*/ 0 h 6791435"/>
              <a:gd name="connsiteX2" fmla="*/ 6791435 w 6791435"/>
              <a:gd name="connsiteY2" fmla="*/ 0 h 6791435"/>
              <a:gd name="connsiteX3" fmla="*/ 6791435 w 6791435"/>
              <a:gd name="connsiteY3" fmla="*/ 4838655 h 6791435"/>
              <a:gd name="connsiteX4" fmla="*/ 6710277 w 6791435"/>
              <a:gd name="connsiteY4" fmla="*/ 4919813 h 6791435"/>
              <a:gd name="connsiteX5" fmla="*/ 6710277 w 6791435"/>
              <a:gd name="connsiteY5" fmla="*/ 81158 h 6791435"/>
              <a:gd name="connsiteX6" fmla="*/ 0 w 6791435"/>
              <a:gd name="connsiteY6" fmla="*/ 1942096 h 6791435"/>
              <a:gd name="connsiteX7" fmla="*/ 81158 w 6791435"/>
              <a:gd name="connsiteY7" fmla="*/ 1860938 h 6791435"/>
              <a:gd name="connsiteX8" fmla="*/ 81158 w 6791435"/>
              <a:gd name="connsiteY8" fmla="*/ 6710277 h 6791435"/>
              <a:gd name="connsiteX9" fmla="*/ 4919813 w 6791435"/>
              <a:gd name="connsiteY9" fmla="*/ 6710277 h 6791435"/>
              <a:gd name="connsiteX10" fmla="*/ 4838655 w 6791435"/>
              <a:gd name="connsiteY10" fmla="*/ 6791435 h 6791435"/>
              <a:gd name="connsiteX11" fmla="*/ 0 w 6791435"/>
              <a:gd name="connsiteY11"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91435" h="6791435">
                <a:moveTo>
                  <a:pt x="1860938" y="81158"/>
                </a:moveTo>
                <a:lnTo>
                  <a:pt x="1942096" y="0"/>
                </a:lnTo>
                <a:lnTo>
                  <a:pt x="6791435" y="0"/>
                </a:lnTo>
                <a:lnTo>
                  <a:pt x="6791435" y="4838655"/>
                </a:lnTo>
                <a:lnTo>
                  <a:pt x="6710277" y="4919813"/>
                </a:lnTo>
                <a:lnTo>
                  <a:pt x="6710277" y="81158"/>
                </a:lnTo>
                <a:close/>
                <a:moveTo>
                  <a:pt x="0" y="1942096"/>
                </a:moveTo>
                <a:lnTo>
                  <a:pt x="81158" y="1860938"/>
                </a:lnTo>
                <a:lnTo>
                  <a:pt x="81158" y="6710277"/>
                </a:lnTo>
                <a:lnTo>
                  <a:pt x="4919813" y="6710277"/>
                </a:lnTo>
                <a:lnTo>
                  <a:pt x="483865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3" name="Subtitle 2">
            <a:extLst>
              <a:ext uri="{FF2B5EF4-FFF2-40B4-BE49-F238E27FC236}">
                <a16:creationId xmlns:a16="http://schemas.microsoft.com/office/drawing/2014/main" xmlns="" id="{D5583018-6953-4061-9B4E-D974B77B97E9}"/>
              </a:ext>
            </a:extLst>
          </p:cNvPr>
          <p:cNvSpPr>
            <a:spLocks noGrp="1"/>
          </p:cNvSpPr>
          <p:nvPr>
            <p:ph type="subTitle" idx="1"/>
          </p:nvPr>
        </p:nvSpPr>
        <p:spPr>
          <a:xfrm>
            <a:off x="0" y="685800"/>
            <a:ext cx="9144000" cy="5808892"/>
          </a:xfrm>
          <a:noFill/>
        </p:spPr>
        <p:txBody>
          <a:bodyPr>
            <a:noAutofit/>
          </a:bodyPr>
          <a:lstStyle/>
          <a:p>
            <a:pPr algn="just">
              <a:lnSpc>
                <a:spcPct val="150000"/>
              </a:lnSpc>
              <a:spcBef>
                <a:spcPts val="2400"/>
              </a:spcBef>
            </a:pPr>
            <a:endParaRPr lang="en-IN" sz="2000" b="1" kern="0" dirty="0">
              <a:solidFill>
                <a:schemeClr val="tx1"/>
              </a:solidFill>
              <a:effectLst/>
              <a:latin typeface="Arial" pitchFamily="34" charset="0"/>
              <a:cs typeface="Arial" pitchFamily="34" charset="0"/>
            </a:endParaRPr>
          </a:p>
          <a:p>
            <a:pPr algn="just">
              <a:lnSpc>
                <a:spcPct val="150000"/>
              </a:lnSpc>
              <a:spcAft>
                <a:spcPts val="1000"/>
              </a:spcAft>
            </a:pPr>
            <a:r>
              <a:rPr lang="en-US" sz="2000" dirty="0" smtClean="0">
                <a:solidFill>
                  <a:schemeClr val="tx1"/>
                </a:solidFill>
                <a:effectLst/>
                <a:latin typeface="Arial" pitchFamily="34" charset="0"/>
                <a:ea typeface="Times New Roman" panose="02020603050405020304" pitchFamily="18" charset="0"/>
                <a:cs typeface="Arial" pitchFamily="34" charset="0"/>
              </a:rPr>
              <a:t>    Martin</a:t>
            </a:r>
            <a:r>
              <a:rPr lang="en-US" sz="2000" dirty="0">
                <a:solidFill>
                  <a:schemeClr val="tx1"/>
                </a:solidFill>
                <a:effectLst/>
                <a:latin typeface="Arial" pitchFamily="34" charset="0"/>
                <a:ea typeface="Times New Roman" panose="02020603050405020304" pitchFamily="18" charset="0"/>
                <a:cs typeface="Arial" pitchFamily="34" charset="0"/>
              </a:rPr>
              <a:t>, W., 2016. </a:t>
            </a:r>
            <a:r>
              <a:rPr lang="en-IN" sz="2000" i="1" dirty="0">
                <a:solidFill>
                  <a:schemeClr val="tx1"/>
                </a:solidFill>
                <a:effectLst/>
                <a:latin typeface="Arial" pitchFamily="34" charset="0"/>
                <a:ea typeface="Times New Roman" panose="02020603050405020304" pitchFamily="18" charset="0"/>
                <a:cs typeface="Arial" pitchFamily="34" charset="0"/>
              </a:rPr>
              <a:t>Amazon Is Officially Launching A New Service That Threatens Ocado's Existence</a:t>
            </a:r>
            <a:r>
              <a:rPr lang="en-IN" sz="2000" dirty="0">
                <a:solidFill>
                  <a:schemeClr val="tx1"/>
                </a:solidFill>
                <a:effectLst/>
                <a:latin typeface="Arial" pitchFamily="34" charset="0"/>
                <a:ea typeface="Times New Roman" panose="02020603050405020304" pitchFamily="18" charset="0"/>
                <a:cs typeface="Arial" pitchFamily="34" charset="0"/>
              </a:rPr>
              <a:t>. [online] Business Insider. Available at: &lt;https://www.businessinsider.in/finance/Amazon-is-officially-launching-a-new-service-that-threatens160Ocados-existence/articleshow/52670994.cms&gt; [Accessed 30 October 2020</a:t>
            </a:r>
            <a:r>
              <a:rPr lang="en-IN" sz="2000" dirty="0" smtClean="0">
                <a:solidFill>
                  <a:schemeClr val="tx1"/>
                </a:solidFill>
                <a:effectLst/>
                <a:latin typeface="Arial" pitchFamily="34" charset="0"/>
                <a:ea typeface="Times New Roman" panose="02020603050405020304" pitchFamily="18" charset="0"/>
                <a:cs typeface="Arial" pitchFamily="34" charset="0"/>
              </a:rPr>
              <a:t>].</a:t>
            </a:r>
          </a:p>
          <a:p>
            <a:pPr algn="just">
              <a:lnSpc>
                <a:spcPct val="150000"/>
              </a:lnSpc>
              <a:spcAft>
                <a:spcPts val="1000"/>
              </a:spcAft>
            </a:pPr>
            <a:r>
              <a:rPr lang="en-US" sz="2000" dirty="0" smtClean="0">
                <a:solidFill>
                  <a:srgbClr val="000000"/>
                </a:solidFill>
                <a:latin typeface="Arial" pitchFamily="34" charset="0"/>
                <a:ea typeface="Times New Roman" panose="02020603050405020304" pitchFamily="18" charset="0"/>
                <a:cs typeface="Arial" pitchFamily="34" charset="0"/>
              </a:rPr>
              <a:t>    McDonald</a:t>
            </a:r>
            <a:r>
              <a:rPr lang="en-US" sz="2000" dirty="0" smtClean="0">
                <a:solidFill>
                  <a:srgbClr val="000000"/>
                </a:solidFill>
                <a:latin typeface="Arial" pitchFamily="34" charset="0"/>
                <a:ea typeface="Times New Roman" panose="02020603050405020304" pitchFamily="18" charset="0"/>
                <a:cs typeface="Arial" pitchFamily="34" charset="0"/>
              </a:rPr>
              <a:t>, C., 2018. </a:t>
            </a:r>
            <a:r>
              <a:rPr lang="en-IN" sz="2000" i="1" dirty="0" smtClean="0">
                <a:solidFill>
                  <a:schemeClr val="tx1"/>
                </a:solidFill>
                <a:latin typeface="Arial" pitchFamily="34" charset="0"/>
                <a:ea typeface="Times New Roman" panose="02020603050405020304" pitchFamily="18" charset="0"/>
                <a:cs typeface="Arial" pitchFamily="34" charset="0"/>
              </a:rPr>
              <a:t>How </a:t>
            </a:r>
            <a:r>
              <a:rPr lang="en-IN" sz="2000" i="1" dirty="0" err="1" smtClean="0">
                <a:solidFill>
                  <a:schemeClr val="tx1"/>
                </a:solidFill>
                <a:latin typeface="Arial" pitchFamily="34" charset="0"/>
                <a:ea typeface="Times New Roman" panose="02020603050405020304" pitchFamily="18" charset="0"/>
                <a:cs typeface="Arial" pitchFamily="34" charset="0"/>
              </a:rPr>
              <a:t>Ocado</a:t>
            </a:r>
            <a:r>
              <a:rPr lang="en-IN" sz="2000" i="1" dirty="0" smtClean="0">
                <a:solidFill>
                  <a:schemeClr val="tx1"/>
                </a:solidFill>
                <a:latin typeface="Arial" pitchFamily="34" charset="0"/>
                <a:ea typeface="Times New Roman" panose="02020603050405020304" pitchFamily="18" charset="0"/>
                <a:cs typeface="Arial" pitchFamily="34" charset="0"/>
              </a:rPr>
              <a:t> Has Disrupted Its Own Model</a:t>
            </a:r>
            <a:r>
              <a:rPr lang="en-IN" sz="2000" dirty="0" smtClean="0">
                <a:solidFill>
                  <a:schemeClr val="tx1"/>
                </a:solidFill>
                <a:latin typeface="Arial" pitchFamily="34" charset="0"/>
                <a:ea typeface="Times New Roman" panose="02020603050405020304" pitchFamily="18" charset="0"/>
                <a:cs typeface="Arial" pitchFamily="34" charset="0"/>
              </a:rPr>
              <a:t>. [online] ComputerWeekly.com. Available at: &lt;https://www.computerweekly.com/news/252448108/How-Ocado-has-disrupted-its-own-model&gt; [Accessed 30 October 2020].</a:t>
            </a:r>
          </a:p>
          <a:p>
            <a:pPr algn="just">
              <a:lnSpc>
                <a:spcPct val="150000"/>
              </a:lnSpc>
              <a:spcAft>
                <a:spcPts val="1000"/>
              </a:spcAft>
            </a:pPr>
            <a:endParaRPr lang="en-IN" sz="2000" dirty="0" smtClean="0">
              <a:solidFill>
                <a:schemeClr val="tx1"/>
              </a:solidFill>
              <a:effectLst/>
              <a:latin typeface="Arial" pitchFamily="34" charset="0"/>
              <a:ea typeface="Times New Roman" panose="02020603050405020304" pitchFamily="18" charset="0"/>
              <a:cs typeface="Arial" pitchFamily="34" charset="0"/>
            </a:endParaRPr>
          </a:p>
          <a:p>
            <a:pPr algn="just">
              <a:lnSpc>
                <a:spcPct val="150000"/>
              </a:lnSpc>
              <a:spcAft>
                <a:spcPts val="1000"/>
              </a:spcAft>
            </a:pPr>
            <a:endParaRPr lang="en-IN" sz="2000" dirty="0">
              <a:solidFill>
                <a:schemeClr val="tx1"/>
              </a:solidFill>
              <a:effectLst/>
              <a:latin typeface="Arial" pitchFamily="34" charset="0"/>
              <a:ea typeface="Times New Roman" panose="02020603050405020304" pitchFamily="18" charset="0"/>
              <a:cs typeface="Arial" pitchFamily="34" charset="0"/>
            </a:endParaRPr>
          </a:p>
        </p:txBody>
      </p:sp>
      <p:sp>
        <p:nvSpPr>
          <p:cNvPr id="26" name="Freeform: Shape 25">
            <a:extLst>
              <a:ext uri="{FF2B5EF4-FFF2-40B4-BE49-F238E27FC236}">
                <a16:creationId xmlns:a16="http://schemas.microsoft.com/office/drawing/2014/main" xmlns="" id="{E07981EA-05A6-437C-88D7-B377B92B031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2700000">
            <a:off x="6943393" y="5778693"/>
            <a:ext cx="2231794" cy="1926608"/>
          </a:xfrm>
          <a:custGeom>
            <a:avLst/>
            <a:gdLst>
              <a:gd name="connsiteX0" fmla="*/ 0 w 2940086"/>
              <a:gd name="connsiteY0" fmla="*/ 0 h 3384061"/>
              <a:gd name="connsiteX1" fmla="*/ 2496112 w 2940086"/>
              <a:gd name="connsiteY1" fmla="*/ 0 h 3384061"/>
              <a:gd name="connsiteX2" fmla="*/ 2940086 w 2940086"/>
              <a:gd name="connsiteY2" fmla="*/ 443975 h 3384061"/>
              <a:gd name="connsiteX3" fmla="*/ 0 w 2940086"/>
              <a:gd name="connsiteY3" fmla="*/ 3384061 h 3384061"/>
            </a:gdLst>
            <a:ahLst/>
            <a:cxnLst>
              <a:cxn ang="0">
                <a:pos x="connsiteX0" y="connsiteY0"/>
              </a:cxn>
              <a:cxn ang="0">
                <a:pos x="connsiteX1" y="connsiteY1"/>
              </a:cxn>
              <a:cxn ang="0">
                <a:pos x="connsiteX2" y="connsiteY2"/>
              </a:cxn>
              <a:cxn ang="0">
                <a:pos x="connsiteX3" y="connsiteY3"/>
              </a:cxn>
            </a:cxnLst>
            <a:rect l="l" t="t" r="r" b="b"/>
            <a:pathLst>
              <a:path w="2940086" h="3384061">
                <a:moveTo>
                  <a:pt x="0" y="0"/>
                </a:moveTo>
                <a:lnTo>
                  <a:pt x="2496112" y="0"/>
                </a:lnTo>
                <a:lnTo>
                  <a:pt x="2940086" y="443975"/>
                </a:lnTo>
                <a:lnTo>
                  <a:pt x="0" y="338406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Rectangle 27">
            <a:extLst>
              <a:ext uri="{FF2B5EF4-FFF2-40B4-BE49-F238E27FC236}">
                <a16:creationId xmlns:a16="http://schemas.microsoft.com/office/drawing/2014/main" xmlns="" id="{15E3C750-986E-4769-B1AE-49289FBEE75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2700000">
            <a:off x="7170047" y="5363544"/>
            <a:ext cx="959985" cy="719989"/>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xmlns="" val="30741434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xmlns="" id="{88294908-8B00-4F58-BBBA-20F71A40AA9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9144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xmlns="" id="{4364C879-1404-4203-8E9D-CC5DE0A621A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2700000">
            <a:off x="-241022" y="-934769"/>
            <a:ext cx="2424873" cy="2708393"/>
          </a:xfrm>
          <a:custGeom>
            <a:avLst/>
            <a:gdLst>
              <a:gd name="connsiteX0" fmla="*/ 0 w 2424873"/>
              <a:gd name="connsiteY0" fmla="*/ 2424874 h 3611191"/>
              <a:gd name="connsiteX1" fmla="*/ 2424873 w 2424873"/>
              <a:gd name="connsiteY1" fmla="*/ 0 h 3611191"/>
              <a:gd name="connsiteX2" fmla="*/ 2424873 w 2424873"/>
              <a:gd name="connsiteY2" fmla="*/ 3611191 h 3611191"/>
              <a:gd name="connsiteX3" fmla="*/ 1186317 w 2424873"/>
              <a:gd name="connsiteY3" fmla="*/ 3611191 h 3611191"/>
            </a:gdLst>
            <a:ahLst/>
            <a:cxnLst>
              <a:cxn ang="0">
                <a:pos x="connsiteX0" y="connsiteY0"/>
              </a:cxn>
              <a:cxn ang="0">
                <a:pos x="connsiteX1" y="connsiteY1"/>
              </a:cxn>
              <a:cxn ang="0">
                <a:pos x="connsiteX2" y="connsiteY2"/>
              </a:cxn>
              <a:cxn ang="0">
                <a:pos x="connsiteX3" y="connsiteY3"/>
              </a:cxn>
            </a:cxnLst>
            <a:rect l="l" t="t" r="r" b="b"/>
            <a:pathLst>
              <a:path w="2424873" h="3611191">
                <a:moveTo>
                  <a:pt x="0" y="2424874"/>
                </a:moveTo>
                <a:lnTo>
                  <a:pt x="2424873" y="0"/>
                </a:lnTo>
                <a:lnTo>
                  <a:pt x="2424873" y="3611191"/>
                </a:lnTo>
                <a:lnTo>
                  <a:pt x="1186317" y="361119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xmlns="" id="{84617302-4B0D-4351-A6BB-6F0930D943A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2700000">
            <a:off x="973756" y="-134087"/>
            <a:ext cx="1635955" cy="1226966"/>
          </a:xfrm>
          <a:custGeom>
            <a:avLst/>
            <a:gdLst>
              <a:gd name="connsiteX0" fmla="*/ 0 w 1635955"/>
              <a:gd name="connsiteY0" fmla="*/ 957987 h 1635955"/>
              <a:gd name="connsiteX1" fmla="*/ 957987 w 1635955"/>
              <a:gd name="connsiteY1" fmla="*/ 0 h 1635955"/>
              <a:gd name="connsiteX2" fmla="*/ 1635955 w 1635955"/>
              <a:gd name="connsiteY2" fmla="*/ 0 h 1635955"/>
              <a:gd name="connsiteX3" fmla="*/ 1635955 w 1635955"/>
              <a:gd name="connsiteY3" fmla="*/ 1635955 h 1635955"/>
              <a:gd name="connsiteX4" fmla="*/ 0 w 1635955"/>
              <a:gd name="connsiteY4" fmla="*/ 1635955 h 16359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5955" h="1635955">
                <a:moveTo>
                  <a:pt x="0" y="957987"/>
                </a:moveTo>
                <a:lnTo>
                  <a:pt x="957987" y="0"/>
                </a:lnTo>
                <a:lnTo>
                  <a:pt x="1635955" y="0"/>
                </a:lnTo>
                <a:lnTo>
                  <a:pt x="1635955" y="1635955"/>
                </a:lnTo>
                <a:lnTo>
                  <a:pt x="0" y="1635955"/>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xmlns="" id="{DA2C7802-C2E0-4218-8F89-8DD7CCD2CD1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2700000">
            <a:off x="6713565" y="311926"/>
            <a:ext cx="4059393" cy="1911083"/>
          </a:xfrm>
          <a:custGeom>
            <a:avLst/>
            <a:gdLst>
              <a:gd name="connsiteX0" fmla="*/ 0 w 4059393"/>
              <a:gd name="connsiteY0" fmla="*/ 1511282 h 2548110"/>
              <a:gd name="connsiteX1" fmla="*/ 1511282 w 4059393"/>
              <a:gd name="connsiteY1" fmla="*/ 0 h 2548110"/>
              <a:gd name="connsiteX2" fmla="*/ 4059393 w 4059393"/>
              <a:gd name="connsiteY2" fmla="*/ 2548110 h 2548110"/>
              <a:gd name="connsiteX3" fmla="*/ 0 w 4059393"/>
              <a:gd name="connsiteY3" fmla="*/ 2548110 h 2548110"/>
            </a:gdLst>
            <a:ahLst/>
            <a:cxnLst>
              <a:cxn ang="0">
                <a:pos x="connsiteX0" y="connsiteY0"/>
              </a:cxn>
              <a:cxn ang="0">
                <a:pos x="connsiteX1" y="connsiteY1"/>
              </a:cxn>
              <a:cxn ang="0">
                <a:pos x="connsiteX2" y="connsiteY2"/>
              </a:cxn>
              <a:cxn ang="0">
                <a:pos x="connsiteX3" y="connsiteY3"/>
              </a:cxn>
            </a:cxnLst>
            <a:rect l="l" t="t" r="r" b="b"/>
            <a:pathLst>
              <a:path w="4059393" h="2548110">
                <a:moveTo>
                  <a:pt x="0" y="1511282"/>
                </a:moveTo>
                <a:lnTo>
                  <a:pt x="1511282" y="0"/>
                </a:lnTo>
                <a:lnTo>
                  <a:pt x="4059393" y="2548110"/>
                </a:lnTo>
                <a:lnTo>
                  <a:pt x="0" y="2548110"/>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xmlns="" id="{A6D7111A-21E5-4EE9-8A78-10E5530F011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2700000">
            <a:off x="7548980" y="1613994"/>
            <a:ext cx="1185708" cy="889281"/>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xmlns="" id="{A3969E80-A77B-49FC-9122-D89AFD5EE11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2700000">
            <a:off x="-327781" y="5494508"/>
            <a:ext cx="2444907" cy="1774587"/>
          </a:xfrm>
          <a:custGeom>
            <a:avLst/>
            <a:gdLst>
              <a:gd name="connsiteX0" fmla="*/ 0 w 2203753"/>
              <a:gd name="connsiteY0" fmla="*/ 0 h 2132734"/>
              <a:gd name="connsiteX1" fmla="*/ 2203753 w 2203753"/>
              <a:gd name="connsiteY1" fmla="*/ 0 h 2132734"/>
              <a:gd name="connsiteX2" fmla="*/ 2203753 w 2203753"/>
              <a:gd name="connsiteY2" fmla="*/ 576461 h 2132734"/>
              <a:gd name="connsiteX3" fmla="*/ 647480 w 2203753"/>
              <a:gd name="connsiteY3" fmla="*/ 2132734 h 2132734"/>
              <a:gd name="connsiteX4" fmla="*/ 0 w 2203753"/>
              <a:gd name="connsiteY4" fmla="*/ 1485255 h 21327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3753" h="2132734">
                <a:moveTo>
                  <a:pt x="0" y="0"/>
                </a:moveTo>
                <a:lnTo>
                  <a:pt x="2203753" y="0"/>
                </a:lnTo>
                <a:lnTo>
                  <a:pt x="2203753" y="576461"/>
                </a:lnTo>
                <a:lnTo>
                  <a:pt x="647480" y="2132734"/>
                </a:lnTo>
                <a:lnTo>
                  <a:pt x="0" y="1485255"/>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xmlns="" id="{1849CA57-76BD-4CF2-80BA-D7A46A01B7B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2700000">
            <a:off x="1211282" y="5555952"/>
            <a:ext cx="928467" cy="696350"/>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rgbClr val="FFFFFF"/>
              </a:solidFill>
              <a:effectLst>
                <a:outerShdw blurRad="38100" dist="38100" dir="2700000" algn="tl">
                  <a:srgbClr val="000000">
                    <a:alpha val="43137"/>
                  </a:srgbClr>
                </a:outerShdw>
              </a:effectLst>
            </a:endParaRPr>
          </a:p>
        </p:txBody>
      </p:sp>
      <p:sp>
        <p:nvSpPr>
          <p:cNvPr id="22" name="Freeform: Shape 21">
            <a:extLst>
              <a:ext uri="{FF2B5EF4-FFF2-40B4-BE49-F238E27FC236}">
                <a16:creationId xmlns:a16="http://schemas.microsoft.com/office/drawing/2014/main" xmlns="" id="{35E9085E-E730-4768-83D4-6CB7E989715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2700000">
            <a:off x="1877311" y="1407984"/>
            <a:ext cx="5389379" cy="4042034"/>
          </a:xfrm>
          <a:custGeom>
            <a:avLst/>
            <a:gdLst>
              <a:gd name="connsiteX0" fmla="*/ 0 w 5389379"/>
              <a:gd name="connsiteY0" fmla="*/ 540040 h 5389379"/>
              <a:gd name="connsiteX1" fmla="*/ 540040 w 5389379"/>
              <a:gd name="connsiteY1" fmla="*/ 0 h 5389379"/>
              <a:gd name="connsiteX2" fmla="*/ 5389379 w 5389379"/>
              <a:gd name="connsiteY2" fmla="*/ 0 h 5389379"/>
              <a:gd name="connsiteX3" fmla="*/ 5389379 w 5389379"/>
              <a:gd name="connsiteY3" fmla="*/ 4838655 h 5389379"/>
              <a:gd name="connsiteX4" fmla="*/ 4838655 w 5389379"/>
              <a:gd name="connsiteY4" fmla="*/ 5389379 h 5389379"/>
              <a:gd name="connsiteX5" fmla="*/ 0 w 5389379"/>
              <a:gd name="connsiteY5" fmla="*/ 5389379 h 53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89379" h="5389379">
                <a:moveTo>
                  <a:pt x="0" y="540040"/>
                </a:moveTo>
                <a:lnTo>
                  <a:pt x="540040" y="0"/>
                </a:lnTo>
                <a:lnTo>
                  <a:pt x="5389379" y="0"/>
                </a:lnTo>
                <a:lnTo>
                  <a:pt x="5389379" y="4838655"/>
                </a:lnTo>
                <a:lnTo>
                  <a:pt x="4838655"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xmlns="" id="{973272FE-A474-4CAE-8CA2-BCC8B476C3F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2700000">
            <a:off x="1176283" y="882213"/>
            <a:ext cx="6791435" cy="5093576"/>
          </a:xfrm>
          <a:custGeom>
            <a:avLst/>
            <a:gdLst>
              <a:gd name="connsiteX0" fmla="*/ 1860938 w 6791435"/>
              <a:gd name="connsiteY0" fmla="*/ 81158 h 6791435"/>
              <a:gd name="connsiteX1" fmla="*/ 1942096 w 6791435"/>
              <a:gd name="connsiteY1" fmla="*/ 0 h 6791435"/>
              <a:gd name="connsiteX2" fmla="*/ 6791435 w 6791435"/>
              <a:gd name="connsiteY2" fmla="*/ 0 h 6791435"/>
              <a:gd name="connsiteX3" fmla="*/ 6791435 w 6791435"/>
              <a:gd name="connsiteY3" fmla="*/ 4838655 h 6791435"/>
              <a:gd name="connsiteX4" fmla="*/ 6710277 w 6791435"/>
              <a:gd name="connsiteY4" fmla="*/ 4919813 h 6791435"/>
              <a:gd name="connsiteX5" fmla="*/ 6710277 w 6791435"/>
              <a:gd name="connsiteY5" fmla="*/ 81158 h 6791435"/>
              <a:gd name="connsiteX6" fmla="*/ 0 w 6791435"/>
              <a:gd name="connsiteY6" fmla="*/ 1942096 h 6791435"/>
              <a:gd name="connsiteX7" fmla="*/ 81158 w 6791435"/>
              <a:gd name="connsiteY7" fmla="*/ 1860938 h 6791435"/>
              <a:gd name="connsiteX8" fmla="*/ 81158 w 6791435"/>
              <a:gd name="connsiteY8" fmla="*/ 6710277 h 6791435"/>
              <a:gd name="connsiteX9" fmla="*/ 4919813 w 6791435"/>
              <a:gd name="connsiteY9" fmla="*/ 6710277 h 6791435"/>
              <a:gd name="connsiteX10" fmla="*/ 4838655 w 6791435"/>
              <a:gd name="connsiteY10" fmla="*/ 6791435 h 6791435"/>
              <a:gd name="connsiteX11" fmla="*/ 0 w 6791435"/>
              <a:gd name="connsiteY11"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91435" h="6791435">
                <a:moveTo>
                  <a:pt x="1860938" y="81158"/>
                </a:moveTo>
                <a:lnTo>
                  <a:pt x="1942096" y="0"/>
                </a:lnTo>
                <a:lnTo>
                  <a:pt x="6791435" y="0"/>
                </a:lnTo>
                <a:lnTo>
                  <a:pt x="6791435" y="4838655"/>
                </a:lnTo>
                <a:lnTo>
                  <a:pt x="6710277" y="4919813"/>
                </a:lnTo>
                <a:lnTo>
                  <a:pt x="6710277" y="81158"/>
                </a:lnTo>
                <a:close/>
                <a:moveTo>
                  <a:pt x="0" y="1942096"/>
                </a:moveTo>
                <a:lnTo>
                  <a:pt x="81158" y="1860938"/>
                </a:lnTo>
                <a:lnTo>
                  <a:pt x="81158" y="6710277"/>
                </a:lnTo>
                <a:lnTo>
                  <a:pt x="4919813" y="6710277"/>
                </a:lnTo>
                <a:lnTo>
                  <a:pt x="483865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3" name="Subtitle 2">
            <a:extLst>
              <a:ext uri="{FF2B5EF4-FFF2-40B4-BE49-F238E27FC236}">
                <a16:creationId xmlns:a16="http://schemas.microsoft.com/office/drawing/2014/main" xmlns="" id="{D5583018-6953-4061-9B4E-D974B77B97E9}"/>
              </a:ext>
            </a:extLst>
          </p:cNvPr>
          <p:cNvSpPr>
            <a:spLocks noGrp="1"/>
          </p:cNvSpPr>
          <p:nvPr>
            <p:ph type="subTitle" idx="1"/>
          </p:nvPr>
        </p:nvSpPr>
        <p:spPr>
          <a:xfrm>
            <a:off x="228600" y="914401"/>
            <a:ext cx="8686800" cy="5580291"/>
          </a:xfrm>
          <a:noFill/>
        </p:spPr>
        <p:txBody>
          <a:bodyPr>
            <a:noAutofit/>
          </a:bodyPr>
          <a:lstStyle/>
          <a:p>
            <a:r>
              <a:rPr lang="en-GB" sz="2000" dirty="0" err="1" smtClean="0">
                <a:solidFill>
                  <a:schemeClr val="tx1"/>
                </a:solidFill>
                <a:latin typeface="Arial" pitchFamily="34" charset="0"/>
                <a:cs typeface="Arial" pitchFamily="34" charset="0"/>
              </a:rPr>
              <a:t>Ocado</a:t>
            </a:r>
            <a:r>
              <a:rPr lang="en-GB" sz="2000" dirty="0" smtClean="0">
                <a:solidFill>
                  <a:schemeClr val="tx1"/>
                </a:solidFill>
                <a:latin typeface="Arial" pitchFamily="34" charset="0"/>
                <a:cs typeface="Arial" pitchFamily="34" charset="0"/>
              </a:rPr>
              <a:t> (2018). </a:t>
            </a:r>
            <a:r>
              <a:rPr lang="en-GB" sz="2000" i="1" dirty="0" smtClean="0">
                <a:solidFill>
                  <a:schemeClr val="tx1"/>
                </a:solidFill>
                <a:latin typeface="Arial" pitchFamily="34" charset="0"/>
                <a:cs typeface="Arial" pitchFamily="34" charset="0"/>
              </a:rPr>
              <a:t>Our core pillars</a:t>
            </a:r>
            <a:r>
              <a:rPr lang="en-GB" sz="2000" dirty="0" smtClean="0">
                <a:solidFill>
                  <a:schemeClr val="tx1"/>
                </a:solidFill>
                <a:latin typeface="Arial" pitchFamily="34" charset="0"/>
                <a:cs typeface="Arial" pitchFamily="34" charset="0"/>
              </a:rPr>
              <a:t>. [online] </a:t>
            </a:r>
            <a:r>
              <a:rPr lang="en-GB" sz="2000" dirty="0" err="1" smtClean="0">
                <a:solidFill>
                  <a:schemeClr val="tx1"/>
                </a:solidFill>
                <a:latin typeface="Arial" pitchFamily="34" charset="0"/>
                <a:cs typeface="Arial" pitchFamily="34" charset="0"/>
              </a:rPr>
              <a:t>Ocado</a:t>
            </a:r>
            <a:r>
              <a:rPr lang="en-GB" sz="2000" dirty="0" smtClean="0">
                <a:solidFill>
                  <a:schemeClr val="tx1"/>
                </a:solidFill>
                <a:latin typeface="Arial" pitchFamily="34" charset="0"/>
                <a:cs typeface="Arial" pitchFamily="34" charset="0"/>
              </a:rPr>
              <a:t> Group. Available at: https://www.ocadogroup.com/our-responsible-business/our-core-pillars [Accessed 4 Nov. 2020].</a:t>
            </a:r>
          </a:p>
          <a:p>
            <a:endParaRPr lang="en-GB" sz="2000" dirty="0" smtClean="0">
              <a:solidFill>
                <a:schemeClr val="tx1"/>
              </a:solidFill>
              <a:latin typeface="Arial" pitchFamily="34" charset="0"/>
              <a:cs typeface="Arial" pitchFamily="34" charset="0"/>
            </a:endParaRPr>
          </a:p>
          <a:p>
            <a:r>
              <a:rPr lang="en-GB" sz="2000" dirty="0" err="1" smtClean="0">
                <a:solidFill>
                  <a:schemeClr val="tx1"/>
                </a:solidFill>
                <a:latin typeface="Arial" pitchFamily="34" charset="0"/>
                <a:cs typeface="Arial" pitchFamily="34" charset="0"/>
              </a:rPr>
              <a:t>Ocado</a:t>
            </a:r>
            <a:r>
              <a:rPr lang="en-GB" sz="2000" dirty="0" smtClean="0">
                <a:solidFill>
                  <a:schemeClr val="tx1"/>
                </a:solidFill>
                <a:latin typeface="Arial" pitchFamily="34" charset="0"/>
                <a:cs typeface="Arial" pitchFamily="34" charset="0"/>
              </a:rPr>
              <a:t> (2019). </a:t>
            </a:r>
            <a:r>
              <a:rPr lang="en-GB" sz="2000" i="1" dirty="0" smtClean="0">
                <a:solidFill>
                  <a:schemeClr val="tx1"/>
                </a:solidFill>
                <a:latin typeface="Arial" pitchFamily="34" charset="0"/>
                <a:cs typeface="Arial" pitchFamily="34" charset="0"/>
              </a:rPr>
              <a:t>Supply </a:t>
            </a:r>
            <a:r>
              <a:rPr lang="en-GB" sz="2000" i="1" dirty="0" err="1" smtClean="0">
                <a:solidFill>
                  <a:schemeClr val="tx1"/>
                </a:solidFill>
                <a:latin typeface="Arial" pitchFamily="34" charset="0"/>
                <a:cs typeface="Arial" pitchFamily="34" charset="0"/>
              </a:rPr>
              <a:t>Ocado</a:t>
            </a:r>
            <a:r>
              <a:rPr lang="en-GB" sz="2000" dirty="0" smtClean="0">
                <a:solidFill>
                  <a:schemeClr val="tx1"/>
                </a:solidFill>
                <a:latin typeface="Arial" pitchFamily="34" charset="0"/>
                <a:cs typeface="Arial" pitchFamily="34" charset="0"/>
              </a:rPr>
              <a:t>. [online] Supplyocado.com. Available at: https://supplyocado.com/ [Accessed 4 Nov. 2020].</a:t>
            </a:r>
          </a:p>
          <a:p>
            <a:endParaRPr lang="en-GB" sz="2000" dirty="0" smtClean="0">
              <a:solidFill>
                <a:schemeClr val="tx1"/>
              </a:solidFill>
              <a:latin typeface="Arial" pitchFamily="34" charset="0"/>
              <a:cs typeface="Arial" pitchFamily="34" charset="0"/>
            </a:endParaRPr>
          </a:p>
          <a:p>
            <a:r>
              <a:rPr lang="en-GB" sz="2000" dirty="0" smtClean="0">
                <a:solidFill>
                  <a:schemeClr val="tx1"/>
                </a:solidFill>
                <a:latin typeface="Arial" pitchFamily="34" charset="0"/>
                <a:cs typeface="Arial" pitchFamily="34" charset="0"/>
              </a:rPr>
              <a:t>     ‌</a:t>
            </a:r>
            <a:r>
              <a:rPr lang="en-GB" sz="2000" dirty="0" err="1" smtClean="0">
                <a:solidFill>
                  <a:schemeClr val="tx1"/>
                </a:solidFill>
                <a:latin typeface="Arial" pitchFamily="34" charset="0"/>
                <a:cs typeface="Arial" pitchFamily="34" charset="0"/>
              </a:rPr>
              <a:t>Ocado</a:t>
            </a:r>
            <a:r>
              <a:rPr lang="en-GB" sz="2000" dirty="0" smtClean="0">
                <a:solidFill>
                  <a:schemeClr val="tx1"/>
                </a:solidFill>
                <a:latin typeface="Arial" pitchFamily="34" charset="0"/>
                <a:cs typeface="Arial" pitchFamily="34" charset="0"/>
              </a:rPr>
              <a:t> </a:t>
            </a:r>
            <a:r>
              <a:rPr lang="en-GB" sz="2000" dirty="0" smtClean="0">
                <a:solidFill>
                  <a:schemeClr val="tx1"/>
                </a:solidFill>
                <a:latin typeface="Arial" pitchFamily="34" charset="0"/>
                <a:cs typeface="Arial" pitchFamily="34" charset="0"/>
              </a:rPr>
              <a:t>(2020). </a:t>
            </a:r>
            <a:r>
              <a:rPr lang="en-GB" sz="2000" i="1" dirty="0" smtClean="0">
                <a:solidFill>
                  <a:schemeClr val="tx1"/>
                </a:solidFill>
                <a:latin typeface="Arial" pitchFamily="34" charset="0"/>
                <a:cs typeface="Arial" pitchFamily="34" charset="0"/>
              </a:rPr>
              <a:t>Ocad0 Waste | Sustainability</a:t>
            </a:r>
            <a:r>
              <a:rPr lang="en-GB" sz="2000" dirty="0" smtClean="0">
                <a:solidFill>
                  <a:schemeClr val="tx1"/>
                </a:solidFill>
                <a:latin typeface="Arial" pitchFamily="34" charset="0"/>
                <a:cs typeface="Arial" pitchFamily="34" charset="0"/>
              </a:rPr>
              <a:t>. [online] </a:t>
            </a:r>
            <a:r>
              <a:rPr lang="en-GB" sz="2000" dirty="0" err="1" smtClean="0">
                <a:solidFill>
                  <a:schemeClr val="tx1"/>
                </a:solidFill>
                <a:latin typeface="Arial" pitchFamily="34" charset="0"/>
                <a:cs typeface="Arial" pitchFamily="34" charset="0"/>
              </a:rPr>
              <a:t>Ocado</a:t>
            </a:r>
            <a:r>
              <a:rPr lang="en-GB" sz="2000" dirty="0" smtClean="0">
                <a:solidFill>
                  <a:schemeClr val="tx1"/>
                </a:solidFill>
                <a:latin typeface="Arial" pitchFamily="34" charset="0"/>
                <a:cs typeface="Arial" pitchFamily="34" charset="0"/>
              </a:rPr>
              <a:t>. Available at: https://sustainability.ocadoretail.com/ [Accessed 4 Nov. 2020].‌</a:t>
            </a:r>
          </a:p>
          <a:p>
            <a:endParaRPr lang="en-GB" sz="2000" dirty="0" smtClean="0">
              <a:solidFill>
                <a:schemeClr val="tx1"/>
              </a:solidFill>
              <a:latin typeface="Arial" pitchFamily="34" charset="0"/>
              <a:cs typeface="Arial" pitchFamily="34" charset="0"/>
            </a:endParaRPr>
          </a:p>
          <a:p>
            <a:r>
              <a:rPr lang="en-GB" sz="2000" dirty="0" smtClean="0">
                <a:solidFill>
                  <a:schemeClr val="tx1"/>
                </a:solidFill>
                <a:latin typeface="Arial" pitchFamily="34" charset="0"/>
                <a:cs typeface="Arial" pitchFamily="34" charset="0"/>
              </a:rPr>
              <a:t>Trustpilot.co.uk,2020  / [Accessed 06 Nov.2020]. </a:t>
            </a:r>
          </a:p>
          <a:p>
            <a:pPr algn="just">
              <a:lnSpc>
                <a:spcPct val="150000"/>
              </a:lnSpc>
              <a:spcBef>
                <a:spcPts val="2400"/>
              </a:spcBef>
            </a:pPr>
            <a:endParaRPr lang="en-IN" sz="1800" dirty="0">
              <a:effectLst/>
              <a:latin typeface="Times New Roman" panose="02020603050405020304" pitchFamily="18" charset="0"/>
              <a:ea typeface="Times New Roman" panose="02020603050405020304" pitchFamily="18" charset="0"/>
            </a:endParaRPr>
          </a:p>
        </p:txBody>
      </p:sp>
      <p:sp>
        <p:nvSpPr>
          <p:cNvPr id="26" name="Freeform: Shape 25">
            <a:extLst>
              <a:ext uri="{FF2B5EF4-FFF2-40B4-BE49-F238E27FC236}">
                <a16:creationId xmlns:a16="http://schemas.microsoft.com/office/drawing/2014/main" xmlns="" id="{E07981EA-05A6-437C-88D7-B377B92B031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2700000">
            <a:off x="6943393" y="5778693"/>
            <a:ext cx="2231794" cy="1926608"/>
          </a:xfrm>
          <a:custGeom>
            <a:avLst/>
            <a:gdLst>
              <a:gd name="connsiteX0" fmla="*/ 0 w 2940086"/>
              <a:gd name="connsiteY0" fmla="*/ 0 h 3384061"/>
              <a:gd name="connsiteX1" fmla="*/ 2496112 w 2940086"/>
              <a:gd name="connsiteY1" fmla="*/ 0 h 3384061"/>
              <a:gd name="connsiteX2" fmla="*/ 2940086 w 2940086"/>
              <a:gd name="connsiteY2" fmla="*/ 443975 h 3384061"/>
              <a:gd name="connsiteX3" fmla="*/ 0 w 2940086"/>
              <a:gd name="connsiteY3" fmla="*/ 3384061 h 3384061"/>
            </a:gdLst>
            <a:ahLst/>
            <a:cxnLst>
              <a:cxn ang="0">
                <a:pos x="connsiteX0" y="connsiteY0"/>
              </a:cxn>
              <a:cxn ang="0">
                <a:pos x="connsiteX1" y="connsiteY1"/>
              </a:cxn>
              <a:cxn ang="0">
                <a:pos x="connsiteX2" y="connsiteY2"/>
              </a:cxn>
              <a:cxn ang="0">
                <a:pos x="connsiteX3" y="connsiteY3"/>
              </a:cxn>
            </a:cxnLst>
            <a:rect l="l" t="t" r="r" b="b"/>
            <a:pathLst>
              <a:path w="2940086" h="3384061">
                <a:moveTo>
                  <a:pt x="0" y="0"/>
                </a:moveTo>
                <a:lnTo>
                  <a:pt x="2496112" y="0"/>
                </a:lnTo>
                <a:lnTo>
                  <a:pt x="2940086" y="443975"/>
                </a:lnTo>
                <a:lnTo>
                  <a:pt x="0" y="338406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Rectangle 27">
            <a:extLst>
              <a:ext uri="{FF2B5EF4-FFF2-40B4-BE49-F238E27FC236}">
                <a16:creationId xmlns:a16="http://schemas.microsoft.com/office/drawing/2014/main" xmlns="" id="{15E3C750-986E-4769-B1AE-49289FBEE75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2700000">
            <a:off x="7170047" y="5363544"/>
            <a:ext cx="959985" cy="719989"/>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xmlns="" val="307414342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 xmlns:a16="http://schemas.microsoft.com/office/drawing/2014/main" id="{88294908-8B00-4F58-BBBA-20F71A40AA9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9144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 xmlns:a16="http://schemas.microsoft.com/office/drawing/2014/main" id="{4364C879-1404-4203-8E9D-CC5DE0A621A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241022" y="-934769"/>
            <a:ext cx="2424873" cy="2708393"/>
          </a:xfrm>
          <a:custGeom>
            <a:avLst/>
            <a:gdLst>
              <a:gd name="connsiteX0" fmla="*/ 0 w 2424873"/>
              <a:gd name="connsiteY0" fmla="*/ 2424874 h 3611191"/>
              <a:gd name="connsiteX1" fmla="*/ 2424873 w 2424873"/>
              <a:gd name="connsiteY1" fmla="*/ 0 h 3611191"/>
              <a:gd name="connsiteX2" fmla="*/ 2424873 w 2424873"/>
              <a:gd name="connsiteY2" fmla="*/ 3611191 h 3611191"/>
              <a:gd name="connsiteX3" fmla="*/ 1186317 w 2424873"/>
              <a:gd name="connsiteY3" fmla="*/ 3611191 h 3611191"/>
            </a:gdLst>
            <a:ahLst/>
            <a:cxnLst>
              <a:cxn ang="0">
                <a:pos x="connsiteX0" y="connsiteY0"/>
              </a:cxn>
              <a:cxn ang="0">
                <a:pos x="connsiteX1" y="connsiteY1"/>
              </a:cxn>
              <a:cxn ang="0">
                <a:pos x="connsiteX2" y="connsiteY2"/>
              </a:cxn>
              <a:cxn ang="0">
                <a:pos x="connsiteX3" y="connsiteY3"/>
              </a:cxn>
            </a:cxnLst>
            <a:rect l="l" t="t" r="r" b="b"/>
            <a:pathLst>
              <a:path w="2424873" h="3611191">
                <a:moveTo>
                  <a:pt x="0" y="2424874"/>
                </a:moveTo>
                <a:lnTo>
                  <a:pt x="2424873" y="0"/>
                </a:lnTo>
                <a:lnTo>
                  <a:pt x="2424873" y="3611191"/>
                </a:lnTo>
                <a:lnTo>
                  <a:pt x="1186317" y="361119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 xmlns:a16="http://schemas.microsoft.com/office/drawing/2014/main" id="{84617302-4B0D-4351-A6BB-6F0930D943A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973756" y="-134087"/>
            <a:ext cx="1635955" cy="1226966"/>
          </a:xfrm>
          <a:custGeom>
            <a:avLst/>
            <a:gdLst>
              <a:gd name="connsiteX0" fmla="*/ 0 w 1635955"/>
              <a:gd name="connsiteY0" fmla="*/ 957987 h 1635955"/>
              <a:gd name="connsiteX1" fmla="*/ 957987 w 1635955"/>
              <a:gd name="connsiteY1" fmla="*/ 0 h 1635955"/>
              <a:gd name="connsiteX2" fmla="*/ 1635955 w 1635955"/>
              <a:gd name="connsiteY2" fmla="*/ 0 h 1635955"/>
              <a:gd name="connsiteX3" fmla="*/ 1635955 w 1635955"/>
              <a:gd name="connsiteY3" fmla="*/ 1635955 h 1635955"/>
              <a:gd name="connsiteX4" fmla="*/ 0 w 1635955"/>
              <a:gd name="connsiteY4" fmla="*/ 1635955 h 16359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5955" h="1635955">
                <a:moveTo>
                  <a:pt x="0" y="957987"/>
                </a:moveTo>
                <a:lnTo>
                  <a:pt x="957987" y="0"/>
                </a:lnTo>
                <a:lnTo>
                  <a:pt x="1635955" y="0"/>
                </a:lnTo>
                <a:lnTo>
                  <a:pt x="1635955" y="1635955"/>
                </a:lnTo>
                <a:lnTo>
                  <a:pt x="0" y="1635955"/>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 xmlns:a16="http://schemas.microsoft.com/office/drawing/2014/main" id="{DA2C7802-C2E0-4218-8F89-8DD7CCD2CD1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6713565" y="311926"/>
            <a:ext cx="4059393" cy="1911083"/>
          </a:xfrm>
          <a:custGeom>
            <a:avLst/>
            <a:gdLst>
              <a:gd name="connsiteX0" fmla="*/ 0 w 4059393"/>
              <a:gd name="connsiteY0" fmla="*/ 1511282 h 2548110"/>
              <a:gd name="connsiteX1" fmla="*/ 1511282 w 4059393"/>
              <a:gd name="connsiteY1" fmla="*/ 0 h 2548110"/>
              <a:gd name="connsiteX2" fmla="*/ 4059393 w 4059393"/>
              <a:gd name="connsiteY2" fmla="*/ 2548110 h 2548110"/>
              <a:gd name="connsiteX3" fmla="*/ 0 w 4059393"/>
              <a:gd name="connsiteY3" fmla="*/ 2548110 h 2548110"/>
            </a:gdLst>
            <a:ahLst/>
            <a:cxnLst>
              <a:cxn ang="0">
                <a:pos x="connsiteX0" y="connsiteY0"/>
              </a:cxn>
              <a:cxn ang="0">
                <a:pos x="connsiteX1" y="connsiteY1"/>
              </a:cxn>
              <a:cxn ang="0">
                <a:pos x="connsiteX2" y="connsiteY2"/>
              </a:cxn>
              <a:cxn ang="0">
                <a:pos x="connsiteX3" y="connsiteY3"/>
              </a:cxn>
            </a:cxnLst>
            <a:rect l="l" t="t" r="r" b="b"/>
            <a:pathLst>
              <a:path w="4059393" h="2548110">
                <a:moveTo>
                  <a:pt x="0" y="1511282"/>
                </a:moveTo>
                <a:lnTo>
                  <a:pt x="1511282" y="0"/>
                </a:lnTo>
                <a:lnTo>
                  <a:pt x="4059393" y="2548110"/>
                </a:lnTo>
                <a:lnTo>
                  <a:pt x="0" y="2548110"/>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 xmlns:a16="http://schemas.microsoft.com/office/drawing/2014/main" id="{A6D7111A-21E5-4EE9-8A78-10E5530F011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7548980" y="1613994"/>
            <a:ext cx="1185708" cy="889281"/>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 xmlns:a16="http://schemas.microsoft.com/office/drawing/2014/main" id="{A3969E80-A77B-49FC-9122-D89AFD5EE11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327781" y="5494508"/>
            <a:ext cx="2444907" cy="1774587"/>
          </a:xfrm>
          <a:custGeom>
            <a:avLst/>
            <a:gdLst>
              <a:gd name="connsiteX0" fmla="*/ 0 w 2203753"/>
              <a:gd name="connsiteY0" fmla="*/ 0 h 2132734"/>
              <a:gd name="connsiteX1" fmla="*/ 2203753 w 2203753"/>
              <a:gd name="connsiteY1" fmla="*/ 0 h 2132734"/>
              <a:gd name="connsiteX2" fmla="*/ 2203753 w 2203753"/>
              <a:gd name="connsiteY2" fmla="*/ 576461 h 2132734"/>
              <a:gd name="connsiteX3" fmla="*/ 647480 w 2203753"/>
              <a:gd name="connsiteY3" fmla="*/ 2132734 h 2132734"/>
              <a:gd name="connsiteX4" fmla="*/ 0 w 2203753"/>
              <a:gd name="connsiteY4" fmla="*/ 1485255 h 21327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3753" h="2132734">
                <a:moveTo>
                  <a:pt x="0" y="0"/>
                </a:moveTo>
                <a:lnTo>
                  <a:pt x="2203753" y="0"/>
                </a:lnTo>
                <a:lnTo>
                  <a:pt x="2203753" y="576461"/>
                </a:lnTo>
                <a:lnTo>
                  <a:pt x="647480" y="2132734"/>
                </a:lnTo>
                <a:lnTo>
                  <a:pt x="0" y="1485255"/>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 xmlns:a16="http://schemas.microsoft.com/office/drawing/2014/main" id="{1849CA57-76BD-4CF2-80BA-D7A46A01B7B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1211282" y="5555952"/>
            <a:ext cx="928467" cy="696350"/>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rgbClr val="FFFFFF"/>
              </a:solidFill>
              <a:effectLst>
                <a:outerShdw blurRad="38100" dist="38100" dir="2700000" algn="tl">
                  <a:srgbClr val="000000">
                    <a:alpha val="43137"/>
                  </a:srgbClr>
                </a:outerShdw>
              </a:effectLst>
            </a:endParaRPr>
          </a:p>
        </p:txBody>
      </p:sp>
      <p:sp>
        <p:nvSpPr>
          <p:cNvPr id="22" name="Freeform: Shape 21">
            <a:extLst>
              <a:ext uri="{FF2B5EF4-FFF2-40B4-BE49-F238E27FC236}">
                <a16:creationId xmlns="" xmlns:a16="http://schemas.microsoft.com/office/drawing/2014/main" id="{35E9085E-E730-4768-83D4-6CB7E989715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1877311" y="1407984"/>
            <a:ext cx="5389379" cy="4042034"/>
          </a:xfrm>
          <a:custGeom>
            <a:avLst/>
            <a:gdLst>
              <a:gd name="connsiteX0" fmla="*/ 0 w 5389379"/>
              <a:gd name="connsiteY0" fmla="*/ 540040 h 5389379"/>
              <a:gd name="connsiteX1" fmla="*/ 540040 w 5389379"/>
              <a:gd name="connsiteY1" fmla="*/ 0 h 5389379"/>
              <a:gd name="connsiteX2" fmla="*/ 5389379 w 5389379"/>
              <a:gd name="connsiteY2" fmla="*/ 0 h 5389379"/>
              <a:gd name="connsiteX3" fmla="*/ 5389379 w 5389379"/>
              <a:gd name="connsiteY3" fmla="*/ 4838655 h 5389379"/>
              <a:gd name="connsiteX4" fmla="*/ 4838655 w 5389379"/>
              <a:gd name="connsiteY4" fmla="*/ 5389379 h 5389379"/>
              <a:gd name="connsiteX5" fmla="*/ 0 w 5389379"/>
              <a:gd name="connsiteY5" fmla="*/ 5389379 h 53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89379" h="5389379">
                <a:moveTo>
                  <a:pt x="0" y="540040"/>
                </a:moveTo>
                <a:lnTo>
                  <a:pt x="540040" y="0"/>
                </a:lnTo>
                <a:lnTo>
                  <a:pt x="5389379" y="0"/>
                </a:lnTo>
                <a:lnTo>
                  <a:pt x="5389379" y="4838655"/>
                </a:lnTo>
                <a:lnTo>
                  <a:pt x="4838655"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 xmlns:a16="http://schemas.microsoft.com/office/drawing/2014/main" id="{973272FE-A474-4CAE-8CA2-BCC8B476C3F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1176283" y="882213"/>
            <a:ext cx="6791435" cy="5093576"/>
          </a:xfrm>
          <a:custGeom>
            <a:avLst/>
            <a:gdLst>
              <a:gd name="connsiteX0" fmla="*/ 1860938 w 6791435"/>
              <a:gd name="connsiteY0" fmla="*/ 81158 h 6791435"/>
              <a:gd name="connsiteX1" fmla="*/ 1942096 w 6791435"/>
              <a:gd name="connsiteY1" fmla="*/ 0 h 6791435"/>
              <a:gd name="connsiteX2" fmla="*/ 6791435 w 6791435"/>
              <a:gd name="connsiteY2" fmla="*/ 0 h 6791435"/>
              <a:gd name="connsiteX3" fmla="*/ 6791435 w 6791435"/>
              <a:gd name="connsiteY3" fmla="*/ 4838655 h 6791435"/>
              <a:gd name="connsiteX4" fmla="*/ 6710277 w 6791435"/>
              <a:gd name="connsiteY4" fmla="*/ 4919813 h 6791435"/>
              <a:gd name="connsiteX5" fmla="*/ 6710277 w 6791435"/>
              <a:gd name="connsiteY5" fmla="*/ 81158 h 6791435"/>
              <a:gd name="connsiteX6" fmla="*/ 0 w 6791435"/>
              <a:gd name="connsiteY6" fmla="*/ 1942096 h 6791435"/>
              <a:gd name="connsiteX7" fmla="*/ 81158 w 6791435"/>
              <a:gd name="connsiteY7" fmla="*/ 1860938 h 6791435"/>
              <a:gd name="connsiteX8" fmla="*/ 81158 w 6791435"/>
              <a:gd name="connsiteY8" fmla="*/ 6710277 h 6791435"/>
              <a:gd name="connsiteX9" fmla="*/ 4919813 w 6791435"/>
              <a:gd name="connsiteY9" fmla="*/ 6710277 h 6791435"/>
              <a:gd name="connsiteX10" fmla="*/ 4838655 w 6791435"/>
              <a:gd name="connsiteY10" fmla="*/ 6791435 h 6791435"/>
              <a:gd name="connsiteX11" fmla="*/ 0 w 6791435"/>
              <a:gd name="connsiteY11"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91435" h="6791435">
                <a:moveTo>
                  <a:pt x="1860938" y="81158"/>
                </a:moveTo>
                <a:lnTo>
                  <a:pt x="1942096" y="0"/>
                </a:lnTo>
                <a:lnTo>
                  <a:pt x="6791435" y="0"/>
                </a:lnTo>
                <a:lnTo>
                  <a:pt x="6791435" y="4838655"/>
                </a:lnTo>
                <a:lnTo>
                  <a:pt x="6710277" y="4919813"/>
                </a:lnTo>
                <a:lnTo>
                  <a:pt x="6710277" y="81158"/>
                </a:lnTo>
                <a:close/>
                <a:moveTo>
                  <a:pt x="0" y="1942096"/>
                </a:moveTo>
                <a:lnTo>
                  <a:pt x="81158" y="1860938"/>
                </a:lnTo>
                <a:lnTo>
                  <a:pt x="81158" y="6710277"/>
                </a:lnTo>
                <a:lnTo>
                  <a:pt x="4919813" y="6710277"/>
                </a:lnTo>
                <a:lnTo>
                  <a:pt x="483865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3" name="Subtitle 2">
            <a:extLst>
              <a:ext uri="{FF2B5EF4-FFF2-40B4-BE49-F238E27FC236}">
                <a16:creationId xmlns="" xmlns:a16="http://schemas.microsoft.com/office/drawing/2014/main" id="{D5583018-6953-4061-9B4E-D974B77B97E9}"/>
              </a:ext>
            </a:extLst>
          </p:cNvPr>
          <p:cNvSpPr>
            <a:spLocks noGrp="1"/>
          </p:cNvSpPr>
          <p:nvPr>
            <p:ph type="subTitle" idx="1"/>
          </p:nvPr>
        </p:nvSpPr>
        <p:spPr>
          <a:xfrm>
            <a:off x="914400" y="1447800"/>
            <a:ext cx="6781800" cy="2438400"/>
          </a:xfrm>
          <a:noFill/>
        </p:spPr>
        <p:txBody>
          <a:bodyPr>
            <a:normAutofit/>
          </a:bodyPr>
          <a:lstStyle/>
          <a:p>
            <a:pPr algn="just"/>
            <a:r>
              <a:rPr lang="en-IN" sz="6000" b="1" kern="0" dirty="0" smtClean="0">
                <a:solidFill>
                  <a:srgbClr val="000000"/>
                </a:solidFill>
                <a:effectLst/>
                <a:latin typeface="Times New Roman" panose="02020603050405020304" pitchFamily="18" charset="0"/>
              </a:rPr>
              <a:t>   </a:t>
            </a:r>
          </a:p>
          <a:p>
            <a:pPr algn="just"/>
            <a:r>
              <a:rPr lang="en-IN" sz="6000" b="1" kern="0" dirty="0" smtClean="0">
                <a:solidFill>
                  <a:srgbClr val="000000"/>
                </a:solidFill>
                <a:latin typeface="Times New Roman" panose="02020603050405020304" pitchFamily="18" charset="0"/>
              </a:rPr>
              <a:t>   </a:t>
            </a:r>
            <a:r>
              <a:rPr lang="en-IN" sz="6000" b="1" kern="0" dirty="0" smtClean="0">
                <a:solidFill>
                  <a:srgbClr val="000000"/>
                </a:solidFill>
                <a:effectLst/>
                <a:latin typeface="Times New Roman" panose="02020603050405020304" pitchFamily="18" charset="0"/>
              </a:rPr>
              <a:t>Thank </a:t>
            </a:r>
            <a:r>
              <a:rPr lang="en-IN" sz="6000" b="1" kern="0" dirty="0">
                <a:solidFill>
                  <a:srgbClr val="000000"/>
                </a:solidFill>
                <a:effectLst/>
                <a:latin typeface="Times New Roman" panose="02020603050405020304" pitchFamily="18" charset="0"/>
              </a:rPr>
              <a:t>You!!!!!!!!</a:t>
            </a:r>
          </a:p>
          <a:p>
            <a:endParaRPr lang="en-IN" sz="2000" dirty="0">
              <a:solidFill>
                <a:srgbClr val="080808"/>
              </a:solidFill>
            </a:endParaRPr>
          </a:p>
        </p:txBody>
      </p:sp>
      <p:sp>
        <p:nvSpPr>
          <p:cNvPr id="26" name="Freeform: Shape 25">
            <a:extLst>
              <a:ext uri="{FF2B5EF4-FFF2-40B4-BE49-F238E27FC236}">
                <a16:creationId xmlns="" xmlns:a16="http://schemas.microsoft.com/office/drawing/2014/main" id="{E07981EA-05A6-437C-88D7-B377B92B031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6943393" y="5778693"/>
            <a:ext cx="2231794" cy="1926608"/>
          </a:xfrm>
          <a:custGeom>
            <a:avLst/>
            <a:gdLst>
              <a:gd name="connsiteX0" fmla="*/ 0 w 2940086"/>
              <a:gd name="connsiteY0" fmla="*/ 0 h 3384061"/>
              <a:gd name="connsiteX1" fmla="*/ 2496112 w 2940086"/>
              <a:gd name="connsiteY1" fmla="*/ 0 h 3384061"/>
              <a:gd name="connsiteX2" fmla="*/ 2940086 w 2940086"/>
              <a:gd name="connsiteY2" fmla="*/ 443975 h 3384061"/>
              <a:gd name="connsiteX3" fmla="*/ 0 w 2940086"/>
              <a:gd name="connsiteY3" fmla="*/ 3384061 h 3384061"/>
            </a:gdLst>
            <a:ahLst/>
            <a:cxnLst>
              <a:cxn ang="0">
                <a:pos x="connsiteX0" y="connsiteY0"/>
              </a:cxn>
              <a:cxn ang="0">
                <a:pos x="connsiteX1" y="connsiteY1"/>
              </a:cxn>
              <a:cxn ang="0">
                <a:pos x="connsiteX2" y="connsiteY2"/>
              </a:cxn>
              <a:cxn ang="0">
                <a:pos x="connsiteX3" y="connsiteY3"/>
              </a:cxn>
            </a:cxnLst>
            <a:rect l="l" t="t" r="r" b="b"/>
            <a:pathLst>
              <a:path w="2940086" h="3384061">
                <a:moveTo>
                  <a:pt x="0" y="0"/>
                </a:moveTo>
                <a:lnTo>
                  <a:pt x="2496112" y="0"/>
                </a:lnTo>
                <a:lnTo>
                  <a:pt x="2940086" y="443975"/>
                </a:lnTo>
                <a:lnTo>
                  <a:pt x="0" y="338406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Rectangle 27">
            <a:extLst>
              <a:ext uri="{FF2B5EF4-FFF2-40B4-BE49-F238E27FC236}">
                <a16:creationId xmlns="" xmlns:a16="http://schemas.microsoft.com/office/drawing/2014/main" id="{15E3C750-986E-4769-B1AE-49289FBEE75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7170047" y="5363544"/>
            <a:ext cx="959985" cy="719989"/>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 xmlns:p14="http://schemas.microsoft.com/office/powerpoint/2010/main" val="237655573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Aspect</Template>
  <TotalTime>382</TotalTime>
  <Words>941</Words>
  <Application>Microsoft Office PowerPoint</Application>
  <PresentationFormat>On-screen Show (4:3)</PresentationFormat>
  <Paragraphs>111</Paragraphs>
  <Slides>19</Slides>
  <Notes>9</Notes>
  <HiddenSlides>0</HiddenSlides>
  <MMClips>0</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Office Theme</vt:lpstr>
      <vt:lpstr>Title: ‘Strategies to enhance customer satisfaction for Ocado’  Names:Ionela Filip-Datcu,Daniela Nedelcu,Juliana Lopes,Krum  Evstatiev Marinov Student ‘s numbers: 1922490,1922478,1906785,1922542 The module code: LCBB4000  Module title:Academic skills Lecturer’s name:Tarila Zuofa</vt:lpstr>
      <vt:lpstr>Agenda</vt:lpstr>
      <vt:lpstr>Introduction- Ocado</vt:lpstr>
      <vt:lpstr> Strategies for Ocado</vt:lpstr>
      <vt:lpstr> </vt:lpstr>
      <vt:lpstr>Products </vt:lpstr>
      <vt:lpstr>Slide 7</vt:lpstr>
      <vt:lpstr>Dietary &amp; Lifestyle offers </vt:lpstr>
      <vt:lpstr>Ocado is committed to be the ‘UK’s most sustainable grocer’ </vt:lpstr>
      <vt:lpstr>Ocado ‘helps brands grow’  </vt:lpstr>
      <vt:lpstr>Slide 11</vt:lpstr>
      <vt:lpstr>Slide 12</vt:lpstr>
      <vt:lpstr>Slide 13</vt:lpstr>
      <vt:lpstr>Slide 14</vt:lpstr>
      <vt:lpstr>Slide 15</vt:lpstr>
      <vt:lpstr>References</vt:lpstr>
      <vt:lpstr>Slide 17</vt:lpstr>
      <vt:lpstr>Slide 18</vt:lpstr>
      <vt:lpstr>Slide 19</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‘Strategies to enhance customer satisfaction for Ocado’  Names:Ionela Filip-Datcu,Daniela Nedelcu,Juliana Lopes,Krum  Evstatiev Marinov Student ‘s numbers: 1922490,1922478,1906785,1922542 The module code: LCBB4000  Module title:Academic skills Lecturer’s name:Tarila Zuofa</dc:title>
  <dc:creator>Oana_Cleo_Luci</dc:creator>
  <cp:lastModifiedBy>Oana_Cleo_Luci</cp:lastModifiedBy>
  <cp:revision>78</cp:revision>
  <dcterms:created xsi:type="dcterms:W3CDTF">2006-08-16T00:00:00Z</dcterms:created>
  <dcterms:modified xsi:type="dcterms:W3CDTF">2020-11-11T10:49:12Z</dcterms:modified>
</cp:coreProperties>
</file>