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8DC6B91-77DE-1BB4-3285-19C8F70F38F5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C06A61-A5EB-EE92-A144-C8D25F03477A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DA6FB2EB-7CE1-4B9B-B045-7AE0ADF66FA9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34C111A-B41A-A00A-2F78-F85F15B834D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3F610D8E-0A58-A51C-BFC1-A111AD5C37E9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B1611-07A1-F3A6-8D8B-E6B85155CC41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6AEB09-C16A-BC1F-3518-8D97933061EA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52E92F3B-FC4A-4EF5-A263-B4EA0C5F4D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617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EBC2E65-679A-3EB6-A6A5-7B818FAA658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7FF3B8-889A-5F0A-EB6D-AE4882BDF234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2CF138-18FE-3B30-5357-7B691AD2BBCA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AE200D10-E1E8-43B5-997E-D791CB823B6A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873D545-B9A4-230F-0B5C-BE657062F2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514A81-EF90-3630-1DCC-23E8478C669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BB9556-5B1E-1B81-E7AF-8FEF7BD7EA50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C06C525-941A-49A7-B134-EBD469C1F4B9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D00F0-724E-C884-1720-205B8A1CF5B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F1F7D6-361B-1588-DB08-65A72800743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01571F-6630-4F94-EAB5-C73CCC5F24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01BC3C-4232-4F33-88F4-97B3642CCA52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5E9F31-9182-D2E0-EA75-FD0999CA26C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E84102-A914-A534-36E4-E9216790A55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B7F171-9B5B-4CF5-8F30-47070260FF0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400666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829B3-4E15-D18D-59EF-3582E8FF8F1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8E26A-7E18-D4E9-6D15-98F51ECFFAD0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4A5A1-D3AC-BC06-1E2F-A9A4257137D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49C06A-7BDC-4A60-AFB4-927D104D44CC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AED9E1-48E3-5AE0-795E-89304BF134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3E85A2-0AA2-771F-225F-B5972302B04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BB05B2-FADA-4120-B750-0977FDFBD7D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123295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178D5-C1FB-E7F2-A617-D25AC26621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8D0D8A-C0D3-3578-E2CE-6B737033DE8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82BB3-F741-7837-EE5F-9E95100FEFA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F141D00-4C69-4149-8784-65F14AE40749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C007ED-1266-21AC-AE30-EBAE4FA66B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A0473-1BC0-94C1-CD3A-6A950A1A9B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7ACB41B-C4B5-4406-8F09-41BB1A48BF6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898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D8AC5-3C0D-29C7-B4C8-CCA1A32C795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2211A-6645-EDD5-644E-E71F2B2616A6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3A44E2-FBE3-42A5-0F29-A28777A6394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0C09D1-1E2B-540A-E2E1-A3528C54CC9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576BB3C-AE1A-400B-9F84-7349BD523E3B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CDDCB8-D4EA-58CB-EB5A-AC3124172DF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D8F50E-566A-C7DF-D2D6-306B399B9FF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23C5640-257C-44E6-974D-2992A678D2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082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DA77A-48FA-27F1-274A-D2E8423436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A0C588-150E-3A67-0EB6-ADBCAD72A45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67D28F-9DDB-7620-5631-B67D5C33FB7F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CA4033-186C-9748-3CF0-68DFB7A9D4F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C34D765-1507-B9ED-D39A-E8B75306B7A3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B7C9E3-DEDA-24DB-D23C-35DC40F1B0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C0DAB4-8815-4681-A4D4-2428FE1B50DF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FC6491-2783-80CC-45BB-7A33D792BF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0B37A7-B78D-3166-B0B8-1D78012570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E2F100-5DC4-4851-BE71-93D037D4603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581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C716C-37F9-B91E-B551-C88E67BF4989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44C4BD-6606-242A-3B94-535FA4283E7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97640DB-D1F9-4966-9CBB-0FA6283285D9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B4D69A-6F0B-1A10-408E-33546CA0261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62724F-A8BB-089C-7DB6-EBDD7C67B1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37E3300-52D9-4357-90C3-26451725AC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11609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22CAF7-E445-142F-3CC8-38C241938DA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F6CF29-435C-4985-BDAD-3D035A21DDAB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217A85-0C95-2A96-6404-394B595C6F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289039-A959-8199-10F0-C98669B3463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C4FE8B-CFA9-4F02-A2BC-89C24FE59B6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48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9725B-A715-B3C9-2288-3D00F359A8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10F6BF-99C9-4820-7FDD-9A5CA12CD05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AA6274-9CD2-A584-B5B0-8F63BBDC5A59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7709C3-0BFE-B81D-93FE-34C99FBD955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964273-5000-47DF-AB34-57E21578E614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4E9B63-5BF5-EDAE-DC40-230E8E05332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505B51-7F64-CEF0-FA63-F0A3DD5430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AC1587F-6361-4B21-B170-EA75BC04F9F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096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1F46A-BAB6-BE4A-6E93-45CE58375B6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7F9B44-EA48-4368-1845-A802488677FA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043689-A929-520F-3081-83E1EE4E02D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D84F64-65A6-CA23-D5BA-DCAFB3486C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39526C-C1A7-483B-9653-340D60469304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97F0AD-B5F6-59DC-C93B-59F9AC2F88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6F2378-CA3E-2211-131F-532ADC846DE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129A3E-FA4C-47C8-BCC0-770F5D042F6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5988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DDD1F-2347-AD13-A858-2542E8FA88C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1DAFC1-D0A4-DB60-B4BE-D440C9BE272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0FC6C6-180D-10DE-1B86-2AE0B25888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519D33-C874-44A8-BC90-EAEB3146912F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66648B-DA43-CDF0-4B85-7D757EF7B72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537E2-2C30-8D71-40DC-7C44AB96016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5BFCC9B-F5EC-4123-B8FE-9444C0BD568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903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429D06-4245-9D50-0685-4A764D7B4CFD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838F4F-90B0-AEF7-6107-F454C202D826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9E242-6ADB-66DD-4597-A02E7A08D28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5CFC36-448F-4177-A752-1CDAEA181279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7B2EB4-B5C7-08D9-3EF2-C517133ED66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2373D-1550-3127-DCDA-565D77C574D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772CF29-1E32-40F8-A0F6-0B6EBED056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36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1A0677-A283-C722-7C96-E27D2977B2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641371-4C8D-2B42-A88C-FDE239E5001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0DC78-3FE9-19EA-9700-9A863D0A2A1C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4DFB1439-1BA3-4EDF-9691-7E34446A7BCA}" type="datetime1">
              <a:rPr lang="en-GB"/>
              <a:pPr lvl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7520A-9693-B99E-53C8-34AA2C43F155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F474CF-823B-4F9B-0BCA-4B6522A447B3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52709E1C-F59B-4067-9226-95CB79C9A22C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5.jp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8.jpeg"/><Relationship Id="rId5" Type="http://schemas.openxmlformats.org/officeDocument/2006/relationships/image" Target="../media/image7.jp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1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0.jpeg"/><Relationship Id="rId5" Type="http://schemas.openxmlformats.org/officeDocument/2006/relationships/image" Target="../media/image9.jpg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13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6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5.jpg"/><Relationship Id="rId5" Type="http://schemas.openxmlformats.org/officeDocument/2006/relationships/image" Target="../media/image14.jp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9.jp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3.jp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2.jpeg"/><Relationship Id="rId5" Type="http://schemas.openxmlformats.org/officeDocument/2006/relationships/image" Target="../media/image21.jpg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25.jpg"/><Relationship Id="rId4" Type="http://schemas.openxmlformats.org/officeDocument/2006/relationships/image" Target="../media/image24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hyperlink" Target="https://www.agespace.org/tech/assistive-technology?utm_source=chatgpt.com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hyperlink" Target="https://www.bbc.co.uk/news/health-425721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gradFill>
          <a:gsLst>
            <a:gs pos="0">
              <a:srgbClr val="F8EDE4"/>
            </a:gs>
            <a:gs pos="100000">
              <a:srgbClr val="FAEEE6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EBFB63D7-189A-D913-B975-5DB3726A571F}"/>
              </a:ext>
            </a:extLst>
          </p:cNvPr>
          <p:cNvSpPr/>
          <p:nvPr/>
        </p:nvSpPr>
        <p:spPr>
          <a:xfrm>
            <a:off x="1919334" y="1140741"/>
            <a:ext cx="7226923" cy="4403448"/>
          </a:xfrm>
          <a:prstGeom prst="rect">
            <a:avLst/>
          </a:prstGeom>
          <a:solidFill>
            <a:srgbClr val="FFFFFF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C75109-79B8-52EB-16D1-C79278487693}"/>
              </a:ext>
            </a:extLst>
          </p:cNvPr>
          <p:cNvSpPr txBox="1"/>
          <p:nvPr/>
        </p:nvSpPr>
        <p:spPr>
          <a:xfrm>
            <a:off x="1919334" y="1140741"/>
            <a:ext cx="7226923" cy="4403448"/>
          </a:xfrm>
          <a:prstGeom prst="rect">
            <a:avLst/>
          </a:prstGeom>
          <a:noFill/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Arial" pitchFamily="34"/>
                <a:cs typeface="Arial" pitchFamily="34"/>
              </a:rPr>
              <a:t>BSc Health and Social Care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ea typeface="Arial" pitchFamily="34"/>
                <a:cs typeface="Arial" pitchFamily="34"/>
              </a:rPr>
              <a:t>Module: BMHP6027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ea typeface="Arial" pitchFamily="34"/>
                <a:cs typeface="Arial" pitchFamily="34"/>
              </a:rPr>
              <a:t>Component 1-Empowering the Older Person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ea typeface="Arial" pitchFamily="34"/>
                <a:cs typeface="Arial" pitchFamily="34"/>
              </a:rPr>
              <a:t>Lecturer name </a:t>
            </a:r>
            <a:r>
              <a:rPr lang="en-GB" sz="2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Robert Nartowski </a:t>
            </a:r>
          </a:p>
          <a:p>
            <a:pPr marL="0" marR="0" lvl="0" indent="0" algn="l" defTabSz="914400" rtl="0" fontAlgn="auto" hangingPunct="1">
              <a:lnSpc>
                <a:spcPct val="150000"/>
              </a:lnSpc>
              <a:spcBef>
                <a:spcPts val="500"/>
              </a:spcBef>
              <a:spcAft>
                <a:spcPts val="5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ea typeface="Arial" pitchFamily="34"/>
                <a:cs typeface="Arial" pitchFamily="34"/>
              </a:rPr>
              <a:t>Student ID:2318968</a:t>
            </a:r>
            <a:br>
              <a:rPr lang="en-GB" sz="2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cs typeface="Arial" pitchFamily="34"/>
              </a:rPr>
            </a:br>
            <a:r>
              <a:rPr lang="en-GB" sz="2800" b="0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ea typeface="Arial" pitchFamily="34"/>
                <a:cs typeface="Arial" pitchFamily="34"/>
              </a:rPr>
              <a:t>Student Name: Ishrat Hussain</a:t>
            </a:r>
            <a:endParaRPr lang="en-GB" sz="2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Aptos" pitchFamily="34"/>
              <a:cs typeface="Arial" pitchFamily="34"/>
            </a:endParaRPr>
          </a:p>
        </p:txBody>
      </p:sp>
      <p:pic>
        <p:nvPicPr>
          <p:cNvPr id="4" name="Audio 23">
            <a:extLst>
              <a:ext uri="{FF2B5EF4-FFF2-40B4-BE49-F238E27FC236}">
                <a16:creationId xmlns:a16="http://schemas.microsoft.com/office/drawing/2014/main" id="{3755D9EC-A15A-71B3-2422-116B882279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26"/>
    </mc:Choice>
    <mc:Fallback>
      <p:transition spd="slow" advTm="168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26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bg>
      <p:bgPr>
        <a:gradFill>
          <a:gsLst>
            <a:gs pos="0">
              <a:srgbClr val="F8EDE4"/>
            </a:gs>
            <a:gs pos="100000">
              <a:srgbClr val="FAEEE6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179AC-73CF-0720-B24D-B02A5ABB5EA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077" y="60332"/>
            <a:ext cx="10515600" cy="1325559"/>
          </a:xfrm>
        </p:spPr>
        <p:txBody>
          <a:bodyPr/>
          <a:lstStyle/>
          <a:p>
            <a:pPr lvl="0"/>
            <a:r>
              <a:rPr lang="en-GB" sz="4000" b="1" u="sng"/>
              <a:t>CONTENTS</a:t>
            </a:r>
            <a:endParaRPr lang="en-GB" b="1" u="sng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EB9A706F-7108-B4BD-774D-B5A1806F20D6}"/>
              </a:ext>
            </a:extLst>
          </p:cNvPr>
          <p:cNvSpPr/>
          <p:nvPr/>
        </p:nvSpPr>
        <p:spPr>
          <a:xfrm>
            <a:off x="205602" y="1234440"/>
            <a:ext cx="9591543" cy="4565471"/>
          </a:xfrm>
          <a:prstGeom prst="rect">
            <a:avLst/>
          </a:prstGeom>
          <a:solidFill>
            <a:srgbClr val="FFFFFF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D4F5801-A60E-9B36-53E4-BE706649EFB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05602" y="1566833"/>
            <a:ext cx="10232364" cy="4351336"/>
          </a:xfrm>
        </p:spPr>
        <p:txBody>
          <a:bodyPr/>
          <a:lstStyle/>
          <a:p>
            <a:pPr marL="0" lvl="0" indent="0">
              <a:lnSpc>
                <a:spcPct val="70000"/>
              </a:lnSpc>
              <a:buNone/>
            </a:pPr>
            <a:r>
              <a:rPr lang="en-GB" sz="1900" b="1">
                <a:latin typeface="Arial" pitchFamily="34"/>
                <a:cs typeface="Arial" pitchFamily="34"/>
              </a:rPr>
              <a:t>SLIDE 1: </a:t>
            </a:r>
            <a:r>
              <a:rPr lang="en-GB" sz="1900">
                <a:latin typeface="Arial" pitchFamily="34"/>
                <a:cs typeface="Arial" pitchFamily="34"/>
              </a:rPr>
              <a:t>TITLE PAGE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900" b="1">
                <a:latin typeface="Arial" pitchFamily="34"/>
                <a:cs typeface="Arial" pitchFamily="34"/>
              </a:rPr>
              <a:t>SLIDE 2: </a:t>
            </a:r>
            <a:r>
              <a:rPr lang="en-GB" sz="1900">
                <a:latin typeface="Arial" pitchFamily="34"/>
                <a:cs typeface="Arial" pitchFamily="34"/>
              </a:rPr>
              <a:t>CONTENTS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900" b="1">
                <a:latin typeface="Arial" pitchFamily="34"/>
                <a:cs typeface="Arial" pitchFamily="34"/>
              </a:rPr>
              <a:t>SLIDE 3: </a:t>
            </a:r>
            <a:r>
              <a:rPr lang="en-GB" sz="1900">
                <a:latin typeface="Arial" pitchFamily="34"/>
                <a:cs typeface="Arial" pitchFamily="34"/>
              </a:rPr>
              <a:t>INTRODUCTION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900" b="1">
                <a:latin typeface="Arial" pitchFamily="34"/>
                <a:cs typeface="Arial" pitchFamily="34"/>
              </a:rPr>
              <a:t>SLIDE 4:</a:t>
            </a:r>
            <a:r>
              <a:rPr lang="en-GB" sz="1900">
                <a:latin typeface="Arial" pitchFamily="34"/>
                <a:cs typeface="Arial" pitchFamily="34"/>
              </a:rPr>
              <a:t> CARE SUPPORT AND EMPOWERMENT NEEDS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GB" sz="1900" b="1">
                <a:latin typeface="Arial" pitchFamily="34"/>
                <a:cs typeface="Arial" pitchFamily="34"/>
              </a:rPr>
              <a:t>SLIDE 5: </a:t>
            </a:r>
            <a:r>
              <a:rPr lang="en-US" sz="1900">
                <a:latin typeface="Arial" pitchFamily="34"/>
                <a:cs typeface="Arial" pitchFamily="34"/>
              </a:rPr>
              <a:t>MAINTAINING FUNCTIONAL ABILITY, INDEPENDENCE, FREEDOM AND CHOICE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US" sz="1900" b="1">
                <a:latin typeface="Arial" pitchFamily="34"/>
                <a:cs typeface="Arial" pitchFamily="34"/>
              </a:rPr>
              <a:t>SLIDE 6:</a:t>
            </a:r>
            <a:r>
              <a:rPr lang="en-US" sz="1900">
                <a:latin typeface="Arial" pitchFamily="34"/>
                <a:cs typeface="Arial" pitchFamily="34"/>
              </a:rPr>
              <a:t>CURRENT UK APPROACHES AND INTERVENTIONS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US" sz="1900" b="1">
                <a:latin typeface="Arial" pitchFamily="34"/>
                <a:cs typeface="Arial" pitchFamily="34"/>
              </a:rPr>
              <a:t>SLIDE 7:</a:t>
            </a:r>
            <a:r>
              <a:rPr lang="en-US" sz="1900">
                <a:latin typeface="Arial" pitchFamily="34"/>
                <a:cs typeface="Arial" pitchFamily="34"/>
              </a:rPr>
              <a:t>POLICY AND THEORETICAL PRACTICES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US" sz="1900" b="1">
                <a:latin typeface="Arial" pitchFamily="34"/>
                <a:cs typeface="Arial" pitchFamily="34"/>
              </a:rPr>
              <a:t>SLIDE 8: </a:t>
            </a:r>
            <a:r>
              <a:rPr lang="en-US" sz="1900">
                <a:latin typeface="Arial" pitchFamily="34"/>
                <a:cs typeface="Arial" pitchFamily="34"/>
              </a:rPr>
              <a:t>CHALLENGES TO MAINTAINING INDEPENDENCE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US" sz="1900" b="1">
                <a:latin typeface="Arial" pitchFamily="34"/>
                <a:cs typeface="Arial" pitchFamily="34"/>
              </a:rPr>
              <a:t>SLIDE 9:  </a:t>
            </a:r>
            <a:r>
              <a:rPr lang="en-US" sz="1900">
                <a:latin typeface="Arial" pitchFamily="34"/>
                <a:cs typeface="Arial" pitchFamily="34"/>
              </a:rPr>
              <a:t>EVALUATING THE EFFECTIVENESS OF CURRENT PROVISION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US" sz="1900" b="1">
                <a:latin typeface="Arial" pitchFamily="34"/>
                <a:cs typeface="Arial" pitchFamily="34"/>
              </a:rPr>
              <a:t>SLIDE 10: </a:t>
            </a:r>
            <a:r>
              <a:rPr lang="en-US" sz="1900">
                <a:latin typeface="Arial" pitchFamily="34"/>
                <a:cs typeface="Arial" pitchFamily="34"/>
              </a:rPr>
              <a:t>RECCOMMNEDATIONS FOR IMPROVEMENT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US" sz="1900" b="1">
                <a:latin typeface="Arial" pitchFamily="34"/>
                <a:cs typeface="Arial" pitchFamily="34"/>
              </a:rPr>
              <a:t>SLIDE 11: </a:t>
            </a:r>
            <a:r>
              <a:rPr lang="en-US" sz="1900">
                <a:latin typeface="Arial" pitchFamily="34"/>
                <a:cs typeface="Arial" pitchFamily="34"/>
              </a:rPr>
              <a:t>CONCLUSION</a:t>
            </a:r>
          </a:p>
          <a:p>
            <a:pPr marL="0" lvl="0" indent="0">
              <a:lnSpc>
                <a:spcPct val="70000"/>
              </a:lnSpc>
              <a:buNone/>
            </a:pPr>
            <a:r>
              <a:rPr lang="en-US" sz="1900" b="1">
                <a:latin typeface="Arial" pitchFamily="34"/>
                <a:cs typeface="Arial" pitchFamily="34"/>
              </a:rPr>
              <a:t>SLIDE 12-14: </a:t>
            </a:r>
            <a:r>
              <a:rPr lang="en-US" sz="1900">
                <a:latin typeface="Arial" pitchFamily="34"/>
                <a:cs typeface="Arial" pitchFamily="34"/>
              </a:rPr>
              <a:t>REFERENCES</a:t>
            </a:r>
          </a:p>
          <a:p>
            <a:pPr marL="0" lvl="0" indent="0">
              <a:lnSpc>
                <a:spcPct val="70000"/>
              </a:lnSpc>
              <a:buNone/>
            </a:pPr>
            <a:endParaRPr lang="en-US" sz="2600" b="1" u="sng">
              <a:latin typeface="Calibri"/>
            </a:endParaRPr>
          </a:p>
          <a:p>
            <a:pPr marL="0" lvl="0" indent="0">
              <a:lnSpc>
                <a:spcPct val="70000"/>
              </a:lnSpc>
              <a:buNone/>
            </a:pPr>
            <a:endParaRPr lang="en-US" sz="2600" b="1" u="sng">
              <a:latin typeface="Calibri"/>
            </a:endParaRPr>
          </a:p>
          <a:p>
            <a:pPr marL="0" lvl="0" indent="0">
              <a:lnSpc>
                <a:spcPct val="70000"/>
              </a:lnSpc>
              <a:buNone/>
            </a:pPr>
            <a:endParaRPr lang="en-US" sz="2600" b="1" u="sng">
              <a:latin typeface="Calibri"/>
            </a:endParaRPr>
          </a:p>
          <a:p>
            <a:pPr marL="0" lvl="0" indent="0">
              <a:lnSpc>
                <a:spcPct val="70000"/>
              </a:lnSpc>
              <a:buNone/>
            </a:pPr>
            <a:endParaRPr lang="en-US" sz="2600">
              <a:latin typeface="Calibri"/>
            </a:endParaRPr>
          </a:p>
          <a:p>
            <a:pPr marL="0" lvl="0" indent="0">
              <a:lnSpc>
                <a:spcPct val="70000"/>
              </a:lnSpc>
              <a:buNone/>
            </a:pPr>
            <a:endParaRPr lang="en-GB" sz="2600"/>
          </a:p>
        </p:txBody>
      </p:sp>
      <p:pic>
        <p:nvPicPr>
          <p:cNvPr id="5" name="Audio 7">
            <a:extLst>
              <a:ext uri="{FF2B5EF4-FFF2-40B4-BE49-F238E27FC236}">
                <a16:creationId xmlns:a16="http://schemas.microsoft.com/office/drawing/2014/main" id="{BC767C62-ECE9-EFE6-75CB-766934C05B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24"/>
    </mc:Choice>
    <mc:Fallback>
      <p:transition spd="slow" advTm="12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3B3A92BB-FC9E-E267-60A6-F70440A3830F}"/>
              </a:ext>
            </a:extLst>
          </p:cNvPr>
          <p:cNvSpPr txBox="1"/>
          <p:nvPr/>
        </p:nvSpPr>
        <p:spPr>
          <a:xfrm>
            <a:off x="-1801" y="172675"/>
            <a:ext cx="8260076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0" u="sng" strike="noStrike" kern="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INTRODUCTION</a:t>
            </a:r>
            <a:endParaRPr lang="en-US" sz="2800" b="1" i="0" u="none" strike="noStrike" kern="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33EE8D-439C-593F-51A1-554F037EB628}"/>
              </a:ext>
            </a:extLst>
          </p:cNvPr>
          <p:cNvSpPr txBox="1"/>
          <p:nvPr/>
        </p:nvSpPr>
        <p:spPr>
          <a:xfrm>
            <a:off x="116238" y="1265694"/>
            <a:ext cx="10582753" cy="2862318"/>
          </a:xfrm>
          <a:prstGeom prst="rect">
            <a:avLst/>
          </a:prstGeom>
          <a:solidFill>
            <a:srgbClr val="FBE5D6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Calibri"/>
                <a:cs typeface="Arial"/>
              </a:rPr>
              <a:t>Evaluating the Care, Empowerment and Support Needs of Older People in the UK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Arial"/>
              <a:ea typeface="Calibri"/>
              <a:cs typeface="Arial"/>
            </a:endParaRP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Calibri"/>
                <a:cs typeface="Arial"/>
              </a:rPr>
              <a:t>UK population is ageing rapidly</a:t>
            </a: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Calibri"/>
                <a:cs typeface="Arial"/>
              </a:rPr>
              <a:t>Older people often experience complex health and social care needs</a:t>
            </a: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Calibri"/>
                <a:cs typeface="Arial"/>
              </a:rPr>
              <a:t>Independence, wellbeing and quality of life are key priorities</a:t>
            </a:r>
          </a:p>
          <a:p>
            <a:pPr marL="228600" marR="0" lvl="0" indent="-22860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Calibri"/>
                <a:cs typeface="Arial"/>
              </a:rPr>
              <a:t>Care should be person-centered and empowering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Calibri"/>
                <a:cs typeface="Arial"/>
              </a:rPr>
            </a:b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ea typeface="Calibri"/>
                <a:cs typeface="Arial"/>
              </a:rPr>
              <a:t>(ONS, 2024; WHO, 2022)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rial"/>
              <a:cs typeface="Arial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</p:txBody>
      </p:sp>
      <p:pic>
        <p:nvPicPr>
          <p:cNvPr id="4" name="Picture 10" descr="Happy healthcare professional with patient">
            <a:extLst>
              <a:ext uri="{FF2B5EF4-FFF2-40B4-BE49-F238E27FC236}">
                <a16:creationId xmlns:a16="http://schemas.microsoft.com/office/drawing/2014/main" id="{5112A4D2-BD2E-C21A-0889-F2D968F2B0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8722" y="3671178"/>
            <a:ext cx="4090230" cy="272940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E8491D5B-68C8-F23B-E805-A9FFACB6B5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48952" y="3105512"/>
            <a:ext cx="4947388" cy="357981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17">
            <a:extLst>
              <a:ext uri="{FF2B5EF4-FFF2-40B4-BE49-F238E27FC236}">
                <a16:creationId xmlns:a16="http://schemas.microsoft.com/office/drawing/2014/main" id="{C60C3875-D1D2-F358-4B89-861B4CD7E244}"/>
              </a:ext>
            </a:extLst>
          </p:cNvPr>
          <p:cNvSpPr txBox="1"/>
          <p:nvPr/>
        </p:nvSpPr>
        <p:spPr>
          <a:xfrm>
            <a:off x="10213674" y="3244336"/>
            <a:ext cx="1403521" cy="338556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(Triggle, 2018)</a:t>
            </a:r>
          </a:p>
        </p:txBody>
      </p:sp>
      <p:pic>
        <p:nvPicPr>
          <p:cNvPr id="7" name="Audio 20">
            <a:extLst>
              <a:ext uri="{FF2B5EF4-FFF2-40B4-BE49-F238E27FC236}">
                <a16:creationId xmlns:a16="http://schemas.microsoft.com/office/drawing/2014/main" id="{F1B7B339-B03A-74E0-9641-4A9F5430FB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9991"/>
    </mc:Choice>
    <mc:Fallback>
      <p:transition spd="slow" advTm="999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9287F398-93FE-DDB4-D6F4-8C4B2662E75C}"/>
              </a:ext>
            </a:extLst>
          </p:cNvPr>
          <p:cNvSpPr txBox="1"/>
          <p:nvPr/>
        </p:nvSpPr>
        <p:spPr>
          <a:xfrm>
            <a:off x="2670651" y="955813"/>
            <a:ext cx="5338980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484CD9F-B55B-DC93-A65E-DD138213812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6561" y="293037"/>
            <a:ext cx="10515600" cy="1325559"/>
          </a:xfrm>
        </p:spPr>
        <p:txBody>
          <a:bodyPr/>
          <a:lstStyle/>
          <a:p>
            <a:pPr lvl="0"/>
            <a:r>
              <a:rPr lang="en-US" sz="3600" b="1" u="sng">
                <a:latin typeface="Calibri"/>
              </a:rPr>
              <a:t>CARE, SUPPORT AND EMPOWERMENT NEEDS</a:t>
            </a:r>
            <a:br>
              <a:rPr lang="en-US" sz="3600" b="1" u="sng">
                <a:latin typeface="Calibri"/>
              </a:rPr>
            </a:br>
            <a:endParaRPr lang="en-GB" sz="3600" u="sng"/>
          </a:p>
        </p:txBody>
      </p:sp>
      <p:sp>
        <p:nvSpPr>
          <p:cNvPr id="4" name="Rectangle: Rounded Corners 4">
            <a:extLst>
              <a:ext uri="{FF2B5EF4-FFF2-40B4-BE49-F238E27FC236}">
                <a16:creationId xmlns:a16="http://schemas.microsoft.com/office/drawing/2014/main" id="{CF4AF157-E91B-4F96-C0A4-54A66F172A77}"/>
              </a:ext>
            </a:extLst>
          </p:cNvPr>
          <p:cNvSpPr/>
          <p:nvPr/>
        </p:nvSpPr>
        <p:spPr>
          <a:xfrm>
            <a:off x="218532" y="1075425"/>
            <a:ext cx="4152180" cy="264543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2DBCA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Social Needs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Reducing loneliness and isolation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Maintaining relationships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Community participation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: Rounded Corners 6">
            <a:extLst>
              <a:ext uri="{FF2B5EF4-FFF2-40B4-BE49-F238E27FC236}">
                <a16:creationId xmlns:a16="http://schemas.microsoft.com/office/drawing/2014/main" id="{0444291D-3321-C27D-84B4-0C25D77AEF50}"/>
              </a:ext>
            </a:extLst>
          </p:cNvPr>
          <p:cNvSpPr/>
          <p:nvPr/>
        </p:nvSpPr>
        <p:spPr>
          <a:xfrm>
            <a:off x="218532" y="3919529"/>
            <a:ext cx="4152180" cy="264543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7E3D5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Physical Needs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Long-term condition management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Mobility support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Falls prevention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Nutrition and medication management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Rectangle: Rounded Corners 8">
            <a:extLst>
              <a:ext uri="{FF2B5EF4-FFF2-40B4-BE49-F238E27FC236}">
                <a16:creationId xmlns:a16="http://schemas.microsoft.com/office/drawing/2014/main" id="{E9695D2D-533B-F61B-390D-C4D745703A68}"/>
              </a:ext>
            </a:extLst>
          </p:cNvPr>
          <p:cNvSpPr/>
          <p:nvPr/>
        </p:nvSpPr>
        <p:spPr>
          <a:xfrm>
            <a:off x="3771186" y="1075425"/>
            <a:ext cx="4264322" cy="278084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8EDE4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Critical Point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Physical, psychological and social needs are interconnected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Loneliness negatively affects health and wellbeing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(Age UK, 2024; WHO, 2022; Barnes, Ahuja and Cutler, 2022)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7" name="Rectangle: Rounded Corners 10">
            <a:extLst>
              <a:ext uri="{FF2B5EF4-FFF2-40B4-BE49-F238E27FC236}">
                <a16:creationId xmlns:a16="http://schemas.microsoft.com/office/drawing/2014/main" id="{74B98AD2-37E7-32AB-543B-30DDA11B6786}"/>
              </a:ext>
            </a:extLst>
          </p:cNvPr>
          <p:cNvSpPr/>
          <p:nvPr/>
        </p:nvSpPr>
        <p:spPr>
          <a:xfrm>
            <a:off x="3879012" y="3916923"/>
            <a:ext cx="4212567" cy="2645432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AF2EC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Psychological Needs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Mental health support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Dementia care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Emotional wellbeing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8" name="Picture 16" descr="Brain with a stethoscope">
            <a:extLst>
              <a:ext uri="{FF2B5EF4-FFF2-40B4-BE49-F238E27FC236}">
                <a16:creationId xmlns:a16="http://schemas.microsoft.com/office/drawing/2014/main" id="{F93F2DD6-69A2-A970-3A22-A1982CCB0E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41676" y="3501484"/>
            <a:ext cx="3531019" cy="2647727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Content Placeholder 12" descr="Woman wearing a white shirt">
            <a:extLst>
              <a:ext uri="{FF2B5EF4-FFF2-40B4-BE49-F238E27FC236}">
                <a16:creationId xmlns:a16="http://schemas.microsoft.com/office/drawing/2014/main" id="{C110D67A-005B-2B04-71E1-93A575BC39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8135343" y="1075425"/>
            <a:ext cx="3837352" cy="2560777"/>
          </a:xfrm>
        </p:spPr>
      </p:pic>
      <p:pic>
        <p:nvPicPr>
          <p:cNvPr id="10" name="Audio 11">
            <a:extLst>
              <a:ext uri="{FF2B5EF4-FFF2-40B4-BE49-F238E27FC236}">
                <a16:creationId xmlns:a16="http://schemas.microsoft.com/office/drawing/2014/main" id="{9893C2F2-8B3C-F458-4FCB-1331421714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1968"/>
    </mc:Choice>
    <mc:Fallback>
      <p:transition spd="slow" advTm="1519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bg>
      <p:bgPr>
        <a:gradFill>
          <a:gsLst>
            <a:gs pos="0">
              <a:srgbClr val="F8EDE4"/>
            </a:gs>
            <a:gs pos="100000">
              <a:srgbClr val="FAEEE6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39849D24-A1F8-8B5D-D5E9-AAB5D78061B0}"/>
              </a:ext>
            </a:extLst>
          </p:cNvPr>
          <p:cNvSpPr txBox="1"/>
          <p:nvPr/>
        </p:nvSpPr>
        <p:spPr>
          <a:xfrm>
            <a:off x="330089" y="764877"/>
            <a:ext cx="6375507" cy="4524314"/>
          </a:xfrm>
          <a:prstGeom prst="rect">
            <a:avLst/>
          </a:prstGeom>
          <a:solidFill>
            <a:srgbClr val="FFFFFF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Activities of Daily Living (ADLs)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Promoting self-care and independence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Supporting informed decision-making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Personalised care planning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Maintaining dignity and autonomy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Critical Evaluation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Improves wellbeing and satisfaction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May be limited by staffing pressures and resource constraints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In-text citations:</a:t>
            </a:r>
            <a:b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</a:b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(Kitwood, 1997; McCormack and McCance, 2017)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55ECF2-BABC-A627-C33E-443D90723C18}"/>
              </a:ext>
            </a:extLst>
          </p:cNvPr>
          <p:cNvSpPr txBox="1"/>
          <p:nvPr/>
        </p:nvSpPr>
        <p:spPr>
          <a:xfrm>
            <a:off x="109270" y="204404"/>
            <a:ext cx="11752636" cy="800218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MAINTAINING FUNCTIONAL ABILITY, INDEPENDENCE, FREEDOM AND CHOICE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 </a:t>
            </a:r>
          </a:p>
        </p:txBody>
      </p:sp>
      <p:pic>
        <p:nvPicPr>
          <p:cNvPr id="4" name="Picture 4" descr="Person bathing with candle">
            <a:extLst>
              <a:ext uri="{FF2B5EF4-FFF2-40B4-BE49-F238E27FC236}">
                <a16:creationId xmlns:a16="http://schemas.microsoft.com/office/drawing/2014/main" id="{88CF71C3-0511-152D-809C-AB5EF7620C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3498" y="764877"/>
            <a:ext cx="5555034" cy="370360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8" descr="A person writing on sticky notes">
            <a:extLst>
              <a:ext uri="{FF2B5EF4-FFF2-40B4-BE49-F238E27FC236}">
                <a16:creationId xmlns:a16="http://schemas.microsoft.com/office/drawing/2014/main" id="{116C6F6F-DD51-AB71-A430-75A82E4FD9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21732" y="4468480"/>
            <a:ext cx="3423723" cy="238951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6" descr="Consulting with senior patient at home">
            <a:extLst>
              <a:ext uri="{FF2B5EF4-FFF2-40B4-BE49-F238E27FC236}">
                <a16:creationId xmlns:a16="http://schemas.microsoft.com/office/drawing/2014/main" id="{8D074CA6-B7B0-F6C9-0189-410A01598B1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1591" y="4040038"/>
            <a:ext cx="4226942" cy="281796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Audio 7">
            <a:extLst>
              <a:ext uri="{FF2B5EF4-FFF2-40B4-BE49-F238E27FC236}">
                <a16:creationId xmlns:a16="http://schemas.microsoft.com/office/drawing/2014/main" id="{7202DE03-2B29-B59D-3C34-E05C48CC37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525"/>
    </mc:Choice>
    <mc:Fallback>
      <p:transition spd="slow" advTm="82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2">
            <a:extLst>
              <a:ext uri="{FF2B5EF4-FFF2-40B4-BE49-F238E27FC236}">
                <a16:creationId xmlns:a16="http://schemas.microsoft.com/office/drawing/2014/main" id="{F740BE9B-4EED-A7E1-F87F-40894ECA9C1A}"/>
              </a:ext>
            </a:extLst>
          </p:cNvPr>
          <p:cNvSpPr/>
          <p:nvPr/>
        </p:nvSpPr>
        <p:spPr>
          <a:xfrm>
            <a:off x="115013" y="364982"/>
            <a:ext cx="9782351" cy="20243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6C6AD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Rectangle: Rounded Corners 3">
            <a:extLst>
              <a:ext uri="{FF2B5EF4-FFF2-40B4-BE49-F238E27FC236}">
                <a16:creationId xmlns:a16="http://schemas.microsoft.com/office/drawing/2014/main" id="{02BF18A5-6058-F9BE-19A9-72C110FD4B60}"/>
              </a:ext>
            </a:extLst>
          </p:cNvPr>
          <p:cNvSpPr/>
          <p:nvPr/>
        </p:nvSpPr>
        <p:spPr>
          <a:xfrm>
            <a:off x="180392" y="2660071"/>
            <a:ext cx="9782351" cy="2145100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3600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solidFill>
            <a:srgbClr val="FFFFFF"/>
          </a:solidFill>
          <a:ln w="19046" cap="flat">
            <a:solidFill>
              <a:srgbClr val="F2AA84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4" name="Picture 7" descr="Chalk art on sidewalk">
            <a:extLst>
              <a:ext uri="{FF2B5EF4-FFF2-40B4-BE49-F238E27FC236}">
                <a16:creationId xmlns:a16="http://schemas.microsoft.com/office/drawing/2014/main" id="{2DD24DEA-E64F-59DD-565D-52CF1F0523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74351" y="62243"/>
            <a:ext cx="3217654" cy="24153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383C7B-86CE-EC72-C41B-F5D8D9386FFB}"/>
              </a:ext>
            </a:extLst>
          </p:cNvPr>
          <p:cNvSpPr txBox="1"/>
          <p:nvPr/>
        </p:nvSpPr>
        <p:spPr>
          <a:xfrm>
            <a:off x="266648" y="463280"/>
            <a:ext cx="9479081" cy="452431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CURRENT UK APPROACHES AND INTERVENTIONS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Reablement services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Integrated Care Systems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Assistive technology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Social prescribing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Community support services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CRITICAL EVALUTATION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Promotes independence and reduces hospital admissions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Technology can support ageing in place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Access varies between local authorities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Effectiveness depends on staffing and funding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/>
              <a:cs typeface="Arial" pitchFamily="34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(NHS England, 2019; Latikka, Savela and Oksanen, 2021; SCIE, 2023)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Arial" pitchFamily="34"/>
              <a:ea typeface="Calibri"/>
              <a:cs typeface="Arial" pitchFamily="34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pic>
        <p:nvPicPr>
          <p:cNvPr id="6" name="Picture 5" descr="Hands forming circle">
            <a:extLst>
              <a:ext uri="{FF2B5EF4-FFF2-40B4-BE49-F238E27FC236}">
                <a16:creationId xmlns:a16="http://schemas.microsoft.com/office/drawing/2014/main" id="{5BF2CC6C-F257-1DD9-2323-E67BF4F951F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3118" y="62243"/>
            <a:ext cx="3302620" cy="241539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1" descr="Children helping man in garden">
            <a:extLst>
              <a:ext uri="{FF2B5EF4-FFF2-40B4-BE49-F238E27FC236}">
                <a16:creationId xmlns:a16="http://schemas.microsoft.com/office/drawing/2014/main" id="{FCC8E07F-254A-483C-01AD-7065A781CDF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69444" y="4516907"/>
            <a:ext cx="4222552" cy="236609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8" descr="3 Main Parts of the 3 Pound Human Brain - CogniFit">
            <a:extLst>
              <a:ext uri="{FF2B5EF4-FFF2-40B4-BE49-F238E27FC236}">
                <a16:creationId xmlns:a16="http://schemas.microsoft.com/office/drawing/2014/main" id="{2DA78AF3-A8C9-2046-636B-EB25079E77C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198742" y="2581113"/>
            <a:ext cx="1857503" cy="183231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9">
            <a:extLst>
              <a:ext uri="{FF2B5EF4-FFF2-40B4-BE49-F238E27FC236}">
                <a16:creationId xmlns:a16="http://schemas.microsoft.com/office/drawing/2014/main" id="{FDA5D351-9FA5-7B4C-C578-7EFC4341C3DC}"/>
              </a:ext>
            </a:extLst>
          </p:cNvPr>
          <p:cNvSpPr txBox="1"/>
          <p:nvPr/>
        </p:nvSpPr>
        <p:spPr>
          <a:xfrm>
            <a:off x="9907441" y="4286076"/>
            <a:ext cx="1026240" cy="230831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9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t>(Age Space, n.d.)</a:t>
            </a:r>
          </a:p>
        </p:txBody>
      </p:sp>
      <p:pic>
        <p:nvPicPr>
          <p:cNvPr id="10" name="Audio 11">
            <a:extLst>
              <a:ext uri="{FF2B5EF4-FFF2-40B4-BE49-F238E27FC236}">
                <a16:creationId xmlns:a16="http://schemas.microsoft.com/office/drawing/2014/main" id="{F771AB61-4BED-186D-605B-FDD3852A20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9676"/>
    </mc:Choice>
    <mc:Fallback>
      <p:transition spd="slow" advTm="1296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6633E567-FBC4-99A9-6420-BAD00BFD1C9D}"/>
              </a:ext>
            </a:extLst>
          </p:cNvPr>
          <p:cNvSpPr txBox="1"/>
          <p:nvPr/>
        </p:nvSpPr>
        <p:spPr>
          <a:xfrm>
            <a:off x="1579790" y="2807701"/>
            <a:ext cx="6096003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A8A4577-758D-4E35-D7EC-21B91F95C796}"/>
              </a:ext>
            </a:extLst>
          </p:cNvPr>
          <p:cNvSpPr txBox="1"/>
          <p:nvPr/>
        </p:nvSpPr>
        <p:spPr>
          <a:xfrm>
            <a:off x="235787" y="264545"/>
            <a:ext cx="6892655" cy="954103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Policy and Theoretical Perspectives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0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4" name="Picture 5" descr="Doctor friendly shaking hands with a patient">
            <a:extLst>
              <a:ext uri="{FF2B5EF4-FFF2-40B4-BE49-F238E27FC236}">
                <a16:creationId xmlns:a16="http://schemas.microsoft.com/office/drawing/2014/main" id="{FD238985-8FF5-D96C-EFEB-0FEF5255AA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6573" y="159846"/>
            <a:ext cx="4269470" cy="2849791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5" name="Table 3">
            <a:extLst>
              <a:ext uri="{FF2B5EF4-FFF2-40B4-BE49-F238E27FC236}">
                <a16:creationId xmlns:a16="http://schemas.microsoft.com/office/drawing/2014/main" id="{EA8D37E5-0D0B-212E-3DD0-07B41373D0BC}"/>
              </a:ext>
            </a:extLst>
          </p:cNvPr>
          <p:cNvGraphicFramePr>
            <a:graphicFrameLocks noGrp="1"/>
          </p:cNvGraphicFramePr>
          <p:nvPr/>
        </p:nvGraphicFramePr>
        <p:xfrm>
          <a:off x="410236" y="1329263"/>
          <a:ext cx="8127991" cy="384048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4063995">
                  <a:extLst>
                    <a:ext uri="{9D8B030D-6E8A-4147-A177-3AD203B41FA5}">
                      <a16:colId xmlns:a16="http://schemas.microsoft.com/office/drawing/2014/main" val="551372019"/>
                    </a:ext>
                  </a:extLst>
                </a:gridCol>
                <a:gridCol w="4063995">
                  <a:extLst>
                    <a:ext uri="{9D8B030D-6E8A-4147-A177-3AD203B41FA5}">
                      <a16:colId xmlns:a16="http://schemas.microsoft.com/office/drawing/2014/main" val="4000590170"/>
                    </a:ext>
                  </a:extLst>
                </a:gridCol>
              </a:tblGrid>
              <a:tr h="370844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2400" b="1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Key Policies</a:t>
                      </a:r>
                    </a:p>
                    <a:p>
                      <a:pPr lvl="0"/>
                      <a:endParaRPr lang="en-GB" sz="2400"/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3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</a:pPr>
                      <a:r>
                        <a:rPr lang="en-US" sz="2400" b="1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Key Principles</a:t>
                      </a:r>
                    </a:p>
                    <a:p>
                      <a:pPr lvl="0"/>
                      <a:endParaRPr lang="en-GB" sz="2400"/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3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8013660"/>
                  </a:ext>
                </a:extLst>
              </a:tr>
              <a:tr h="370844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"/>
                        <a:buChar char="•"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n-US" sz="24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Care Act 2014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"/>
                        <a:buChar char="•"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n-US" sz="24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NHS Long Term Plan (2019)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"/>
                        <a:buChar char="•"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n-US" sz="24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Ageing Well Programme</a:t>
                      </a:r>
                    </a:p>
                    <a:p>
                      <a:pPr lvl="0"/>
                      <a:endParaRPr lang="en-GB" sz="2400"/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3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"/>
                        <a:buChar char="•"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n-US" sz="24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Prevention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"/>
                        <a:buChar char="•"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n-US" sz="24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Personalisation</a:t>
                      </a:r>
                      <a:endParaRPr lang="en-US" sz="2400" b="0" i="0" u="none" strike="noStrike" kern="1200" cap="none" spc="0" baseline="0">
                        <a:solidFill>
                          <a:srgbClr val="000000"/>
                        </a:solidFill>
                        <a:uFillTx/>
                        <a:latin typeface="Calibri"/>
                        <a:ea typeface="Calibri"/>
                        <a:cs typeface="Calibri"/>
                      </a:endParaRP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"/>
                        <a:buChar char="•"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n-US" sz="24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Wellbeing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SzPct val="100000"/>
                        <a:buFont typeface=""/>
                        <a:buChar char="•"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n-US" sz="24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Independence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br>
                        <a:rPr lang="en-US" sz="24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</a:br>
                      <a:r>
                        <a:rPr lang="en-US" sz="2400" b="0" i="0" u="none" strike="noStrike" kern="1200" cap="none" spc="0" baseline="0">
                          <a:solidFill>
                            <a:srgbClr val="000000"/>
                          </a:solidFill>
                          <a:uFillTx/>
                          <a:latin typeface="Calibri"/>
                        </a:rPr>
                        <a:t>(Care Act, 2014; NHS England, 2019)</a:t>
                      </a:r>
                    </a:p>
                    <a:p>
                      <a:pPr lvl="0"/>
                      <a:endParaRPr lang="en-GB" sz="2400"/>
                    </a:p>
                  </a:txBody>
                  <a:tcPr>
                    <a:lnL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3E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5634706"/>
                  </a:ext>
                </a:extLst>
              </a:tr>
            </a:tbl>
          </a:graphicData>
        </a:graphic>
      </p:graphicFrame>
      <p:pic>
        <p:nvPicPr>
          <p:cNvPr id="6" name="Audio 6">
            <a:extLst>
              <a:ext uri="{FF2B5EF4-FFF2-40B4-BE49-F238E27FC236}">
                <a16:creationId xmlns:a16="http://schemas.microsoft.com/office/drawing/2014/main" id="{FBC52DD0-32A0-4BDF-F2EC-F1AB77760F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464"/>
    </mc:Choice>
    <mc:Fallback>
      <p:transition spd="slow" advTm="714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bg>
      <p:bgPr>
        <a:gradFill>
          <a:gsLst>
            <a:gs pos="0">
              <a:srgbClr val="F8EDE4"/>
            </a:gs>
            <a:gs pos="100000">
              <a:srgbClr val="FAEEE6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5">
            <a:extLst>
              <a:ext uri="{FF2B5EF4-FFF2-40B4-BE49-F238E27FC236}">
                <a16:creationId xmlns:a16="http://schemas.microsoft.com/office/drawing/2014/main" id="{D7EDA321-61D2-3A00-6FA8-9BB998F120C5}"/>
              </a:ext>
            </a:extLst>
          </p:cNvPr>
          <p:cNvSpPr txBox="1"/>
          <p:nvPr/>
        </p:nvSpPr>
        <p:spPr>
          <a:xfrm>
            <a:off x="557838" y="473787"/>
            <a:ext cx="9224512" cy="4524314"/>
          </a:xfrm>
          <a:prstGeom prst="rect">
            <a:avLst/>
          </a:prstGeom>
          <a:solidFill>
            <a:srgbClr val="FFFFFF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CHALLENGES TO MAINTAINING INDEPENDENCE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Frailty and chronic illness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Dementia and cognitive decline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Loneliness and isolation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Poverty and financial insecurity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Digital exclusion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Critical Evaluation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Challenges often overlap and increase dependency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Reduced independence affects quality of life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Functional ability is a key predictor of healthy ageing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(Age UK, 2024; King's Fund, 2024; Redzovic, Mellingsæter and Førland, 2023)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</p:txBody>
      </p:sp>
      <p:pic>
        <p:nvPicPr>
          <p:cNvPr id="3" name="Picture 3" descr="Scan of a human brain in a neurology clinic">
            <a:extLst>
              <a:ext uri="{FF2B5EF4-FFF2-40B4-BE49-F238E27FC236}">
                <a16:creationId xmlns:a16="http://schemas.microsoft.com/office/drawing/2014/main" id="{45AD0140-A751-459E-E72E-5DAE3C9890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11992" y="4061975"/>
            <a:ext cx="2462707" cy="24556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5" descr="People applauding birthday cake">
            <a:extLst>
              <a:ext uri="{FF2B5EF4-FFF2-40B4-BE49-F238E27FC236}">
                <a16:creationId xmlns:a16="http://schemas.microsoft.com/office/drawing/2014/main" id="{1ABE9E2F-671F-0029-D456-D1508FFDDA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90600" y="1004605"/>
            <a:ext cx="4583503" cy="3057369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7" descr="Coins in jar illustration">
            <a:extLst>
              <a:ext uri="{FF2B5EF4-FFF2-40B4-BE49-F238E27FC236}">
                <a16:creationId xmlns:a16="http://schemas.microsoft.com/office/drawing/2014/main" id="{C8977384-C707-4C8D-444F-82B7AFD334E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02471" y="4061975"/>
            <a:ext cx="1771631" cy="2455648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Audio 6">
            <a:extLst>
              <a:ext uri="{FF2B5EF4-FFF2-40B4-BE49-F238E27FC236}">
                <a16:creationId xmlns:a16="http://schemas.microsoft.com/office/drawing/2014/main" id="{CD930C54-B57E-E676-FCC1-03BFF36EDD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460"/>
    </mc:Choice>
    <mc:Fallback>
      <p:transition spd="slow" advTm="113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4">
            <a:extLst>
              <a:ext uri="{FF2B5EF4-FFF2-40B4-BE49-F238E27FC236}">
                <a16:creationId xmlns:a16="http://schemas.microsoft.com/office/drawing/2014/main" id="{1A1877E0-3E95-1310-EAA2-A087053CAB52}"/>
              </a:ext>
            </a:extLst>
          </p:cNvPr>
          <p:cNvSpPr txBox="1"/>
          <p:nvPr/>
        </p:nvSpPr>
        <p:spPr>
          <a:xfrm>
            <a:off x="366336" y="345917"/>
            <a:ext cx="8955944" cy="800218"/>
          </a:xfrm>
          <a:prstGeom prst="rect">
            <a:avLst/>
          </a:prstGeom>
          <a:solidFill>
            <a:srgbClr val="F8EDE4"/>
          </a:solidFill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2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EVALUATING THE EFFECTIVENESS OF CURRENT PROVISION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C0BF853-105D-F1F6-2059-CBD9E4AE1442}"/>
              </a:ext>
            </a:extLst>
          </p:cNvPr>
          <p:cNvSpPr/>
          <p:nvPr/>
        </p:nvSpPr>
        <p:spPr>
          <a:xfrm>
            <a:off x="189783" y="1258616"/>
            <a:ext cx="3479319" cy="1552751"/>
          </a:xfrm>
          <a:prstGeom prst="rect">
            <a:avLst/>
          </a:prstGeom>
          <a:solidFill>
            <a:srgbClr val="FFFFFF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Benefits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Improved quality of life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Reduced hospital admissions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Increased independence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Greater community participation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67DFA39-A601-98FA-5674-49E04C3E062D}"/>
              </a:ext>
            </a:extLst>
          </p:cNvPr>
          <p:cNvSpPr/>
          <p:nvPr/>
        </p:nvSpPr>
        <p:spPr>
          <a:xfrm>
            <a:off x="189783" y="2863471"/>
            <a:ext cx="3479319" cy="1552751"/>
          </a:xfrm>
          <a:prstGeom prst="rect">
            <a:avLst/>
          </a:prstGeom>
          <a:solidFill>
            <a:srgbClr val="FFFFFF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Limitations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Funding pressures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Workforce shortages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Long waiting times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Regional inequalities</a:t>
            </a:r>
            <a:endParaRPr lang="en-GB" sz="1800" b="0" i="0" u="none" strike="noStrike" kern="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B4C17FB6-E2C8-4486-B495-F0D4C1EAC2C2}"/>
              </a:ext>
            </a:extLst>
          </p:cNvPr>
          <p:cNvSpPr/>
          <p:nvPr/>
        </p:nvSpPr>
        <p:spPr>
          <a:xfrm>
            <a:off x="4307454" y="1511658"/>
            <a:ext cx="5014825" cy="2438403"/>
          </a:xfrm>
          <a:prstGeom prst="rect">
            <a:avLst/>
          </a:prstGeom>
          <a:solidFill>
            <a:srgbClr val="FFFFFF"/>
          </a:solidFill>
          <a:ln w="19046" cap="flat">
            <a:solidFill>
              <a:srgbClr val="042433"/>
            </a:solidFill>
            <a:prstDash val="solid"/>
            <a:miter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Critical Evaluation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Community-based care is effective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Ageing in place promotes wellbeing and autonomy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Access remains inconsistent across the UK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(CQC, 2024; Gibson, Pollock and Moffatt, 2024)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6" name="Picture 8" descr="Hour Glass with red sand">
            <a:extLst>
              <a:ext uri="{FF2B5EF4-FFF2-40B4-BE49-F238E27FC236}">
                <a16:creationId xmlns:a16="http://schemas.microsoft.com/office/drawing/2014/main" id="{C6625DFA-BCCE-F556-F3D2-C94D9EFC941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75713" y="4473400"/>
            <a:ext cx="3101269" cy="231355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0" descr="Masked healthcare professionals">
            <a:extLst>
              <a:ext uri="{FF2B5EF4-FFF2-40B4-BE49-F238E27FC236}">
                <a16:creationId xmlns:a16="http://schemas.microsoft.com/office/drawing/2014/main" id="{ECDD72F1-E71D-00EA-2E7D-54946F837C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7653" y="4458568"/>
            <a:ext cx="4139168" cy="232838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2" descr="Torso and hands of person wearing an off-white sweater touching leaves of a ZZ plant (genus Zamioculcas)">
            <a:extLst>
              <a:ext uri="{FF2B5EF4-FFF2-40B4-BE49-F238E27FC236}">
                <a16:creationId xmlns:a16="http://schemas.microsoft.com/office/drawing/2014/main" id="{7C71DFB4-0A8A-716B-C2EF-357F9CA7E2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11609" y="4581866"/>
            <a:ext cx="3167152" cy="211143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Audio 9">
            <a:extLst>
              <a:ext uri="{FF2B5EF4-FFF2-40B4-BE49-F238E27FC236}">
                <a16:creationId xmlns:a16="http://schemas.microsoft.com/office/drawing/2014/main" id="{E1E9D58C-6996-CA77-C0E1-79171EB9EE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742"/>
    </mc:Choice>
    <mc:Fallback>
      <p:transition spd="slow" advTm="957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" descr="Hands holding heart">
            <a:extLst>
              <a:ext uri="{FF2B5EF4-FFF2-40B4-BE49-F238E27FC236}">
                <a16:creationId xmlns:a16="http://schemas.microsoft.com/office/drawing/2014/main" id="{5C3EDD20-7A07-7C24-F19A-096958B29A6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555" r="40664"/>
          <a:stretch>
            <a:fillRect/>
          </a:stretch>
        </p:blipFill>
        <p:spPr>
          <a:xfrm>
            <a:off x="6739192" y="925866"/>
            <a:ext cx="2090830" cy="259179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8" descr="Old lady sewing">
            <a:extLst>
              <a:ext uri="{FF2B5EF4-FFF2-40B4-BE49-F238E27FC236}">
                <a16:creationId xmlns:a16="http://schemas.microsoft.com/office/drawing/2014/main" id="{29B5B69C-D459-9F72-B489-D706C4ABEB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88432" y="4554077"/>
            <a:ext cx="3448220" cy="222561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6" descr="Older adult doing yoga">
            <a:extLst>
              <a:ext uri="{FF2B5EF4-FFF2-40B4-BE49-F238E27FC236}">
                <a16:creationId xmlns:a16="http://schemas.microsoft.com/office/drawing/2014/main" id="{5BBAE854-BE2E-BC34-4497-C8B3B098050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6392" y="2973171"/>
            <a:ext cx="5703588" cy="38065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6A909D86-2DF9-03B2-F8E1-489553EF77A5}"/>
              </a:ext>
            </a:extLst>
          </p:cNvPr>
          <p:cNvSpPr txBox="1"/>
          <p:nvPr/>
        </p:nvSpPr>
        <p:spPr>
          <a:xfrm>
            <a:off x="536185" y="1191115"/>
            <a:ext cx="6520220" cy="3693316"/>
          </a:xfrm>
          <a:prstGeom prst="rect">
            <a:avLst/>
          </a:prstGeom>
          <a:solidFill>
            <a:srgbClr val="FAF2EC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Increase investment in social care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Strengthen workforce recruitment and retention</a:t>
            </a:r>
            <a:endParaRPr lang="en-US" sz="18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Improve digital inclusion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Expand preventative services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Enhance integrated care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</a:b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(NHS England, 2019; WHO, 2022)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Box 2">
            <a:extLst>
              <a:ext uri="{FF2B5EF4-FFF2-40B4-BE49-F238E27FC236}">
                <a16:creationId xmlns:a16="http://schemas.microsoft.com/office/drawing/2014/main" id="{4A243236-A997-9FAE-8A0B-E41D26FC89AE}"/>
              </a:ext>
            </a:extLst>
          </p:cNvPr>
          <p:cNvSpPr txBox="1"/>
          <p:nvPr/>
        </p:nvSpPr>
        <p:spPr>
          <a:xfrm>
            <a:off x="461424" y="350809"/>
            <a:ext cx="7137916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Recommendations for Improvement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7" name="Picture 4" descr="Genetic test results on a digital tablet">
            <a:extLst>
              <a:ext uri="{FF2B5EF4-FFF2-40B4-BE49-F238E27FC236}">
                <a16:creationId xmlns:a16="http://schemas.microsoft.com/office/drawing/2014/main" id="{60B75F63-5535-CAA9-7E4C-F4D603D1EB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30022" y="520695"/>
            <a:ext cx="3269967" cy="245247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Audio 8">
            <a:extLst>
              <a:ext uri="{FF2B5EF4-FFF2-40B4-BE49-F238E27FC236}">
                <a16:creationId xmlns:a16="http://schemas.microsoft.com/office/drawing/2014/main" id="{5EF6A531-00EC-A23D-417F-290BAF9474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959"/>
    </mc:Choice>
    <mc:Fallback>
      <p:transition spd="slow" advTm="689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02B8922B-C1B7-BEB2-3924-B1314BBC7B0E}"/>
              </a:ext>
            </a:extLst>
          </p:cNvPr>
          <p:cNvSpPr txBox="1"/>
          <p:nvPr/>
        </p:nvSpPr>
        <p:spPr>
          <a:xfrm>
            <a:off x="442825" y="1234632"/>
            <a:ext cx="7680960" cy="3693316"/>
          </a:xfrm>
          <a:prstGeom prst="rect">
            <a:avLst/>
          </a:prstGeom>
          <a:solidFill>
            <a:srgbClr val="F2DBCA"/>
          </a:solidFill>
          <a:ln w="9528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1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Older people have complex and interconnected needs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Independence and empowerment improve wellbeing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UK interventions provide significant benefits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Challenges remain in funding, staffing and access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Future services must prioritise </a:t>
            </a: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person-centered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care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</a:b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(WHO, 2022; NHS England, 2019)</a:t>
            </a: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0CF2DF8-081D-70E4-363C-FF78C26155EE}"/>
              </a:ext>
            </a:extLst>
          </p:cNvPr>
          <p:cNvSpPr txBox="1"/>
          <p:nvPr/>
        </p:nvSpPr>
        <p:spPr>
          <a:xfrm>
            <a:off x="442825" y="299045"/>
            <a:ext cx="2729977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36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CONCLUSION</a:t>
            </a:r>
            <a:endParaRPr lang="en-GB" sz="36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pic>
        <p:nvPicPr>
          <p:cNvPr id="4" name="Picture 4" descr="Close-up of stethoscope in scrubs pocket">
            <a:extLst>
              <a:ext uri="{FF2B5EF4-FFF2-40B4-BE49-F238E27FC236}">
                <a16:creationId xmlns:a16="http://schemas.microsoft.com/office/drawing/2014/main" id="{EAF29136-6EFA-7474-1072-7111CACCFE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63851" y="224284"/>
            <a:ext cx="4356338" cy="29042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6" descr="Elderly friends in the snow">
            <a:extLst>
              <a:ext uri="{FF2B5EF4-FFF2-40B4-BE49-F238E27FC236}">
                <a16:creationId xmlns:a16="http://schemas.microsoft.com/office/drawing/2014/main" id="{CFC15EEA-E096-66A7-C50F-BBC8C5553D7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33395" y="3128509"/>
            <a:ext cx="4586794" cy="305786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Audio 6">
            <a:extLst>
              <a:ext uri="{FF2B5EF4-FFF2-40B4-BE49-F238E27FC236}">
                <a16:creationId xmlns:a16="http://schemas.microsoft.com/office/drawing/2014/main" id="{3641373A-D496-13FF-DAC6-DB9D93D0CF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2351"/>
    </mc:Choice>
    <mc:Fallback>
      <p:transition spd="slow" advTm="723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9">
            <a:extLst>
              <a:ext uri="{FF2B5EF4-FFF2-40B4-BE49-F238E27FC236}">
                <a16:creationId xmlns:a16="http://schemas.microsoft.com/office/drawing/2014/main" id="{066AECAD-E195-C86C-8CA6-050826224C80}"/>
              </a:ext>
            </a:extLst>
          </p:cNvPr>
          <p:cNvSpPr txBox="1"/>
          <p:nvPr/>
        </p:nvSpPr>
        <p:spPr>
          <a:xfrm>
            <a:off x="0" y="0"/>
            <a:ext cx="11013435" cy="7017306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sng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Reference List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Age UK (2024)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Later Life in the United Kingdom 2024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London: Age UK.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Age Space (n.d.) </a:t>
            </a:r>
            <a:r>
              <a:rPr lang="en-GB" sz="1800" b="0" i="1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Assistive Technology for the Elderly: A Guide to Getting Started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 [online image]. Available at: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Age Space Assistive Technology Guide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 (Accessed: 24 June 2026).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Alzheimer's Society (2024)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Dementia UK Report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London: Alzheimer's Society.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Barnes, T.L., Ahuja, M. and Cutler, S.J. (2022) ‘Cumulative effect of loneliness and social isolation on health outcomes among older adults’,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Aging and Mental Health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, 26(7), pp. 1321–1329.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British Geriatrics Society (2023)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Healthy Ageing Guidance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London: BGS.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Care Act 2014. London: HMSO.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Care Quality Commission (2024)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The State of Health Care and Adult Social Care in England 2023/24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London: CQC.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Cattan, M. (2021) ‘Social isolation and older adults’,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Health and Social Care in the Community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, 29(4), pp. 876–884.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Czaja, S.J., Boot, W.R., Charness, N. and Rogers, W.A. (2021) ‘Social support, isolation, loneliness and health among older adults’,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Frontiers in Psychology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, 12, pp. 1–15.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Department of Health and Social Care (2023)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Adult Social Care Reform White Paper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. London: DHSC.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</p:txBody>
      </p:sp>
      <p:pic>
        <p:nvPicPr>
          <p:cNvPr id="3" name="Audio 3">
            <a:extLst>
              <a:ext uri="{FF2B5EF4-FFF2-40B4-BE49-F238E27FC236}">
                <a16:creationId xmlns:a16="http://schemas.microsoft.com/office/drawing/2014/main" id="{B5FF02DE-DEEF-7D13-72AC-58E5C9F862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4"/>
    </mc:Choice>
    <mc:Fallback>
      <p:transition spd="slow" advTm="7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7">
            <a:extLst>
              <a:ext uri="{FF2B5EF4-FFF2-40B4-BE49-F238E27FC236}">
                <a16:creationId xmlns:a16="http://schemas.microsoft.com/office/drawing/2014/main" id="{FB9A77D6-92C8-EF1E-2EB8-4EB399AC810B}"/>
              </a:ext>
            </a:extLst>
          </p:cNvPr>
          <p:cNvSpPr txBox="1"/>
          <p:nvPr/>
        </p:nvSpPr>
        <p:spPr>
          <a:xfrm>
            <a:off x="579116" y="716276"/>
            <a:ext cx="10932164" cy="590930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Gibson, K., Pollock, K. and Moffatt, S. (2024) ‘It’s where I belong: what does it mean to age in place from the perspective of older people?’,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BMC Geriatrics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, 24(1), pp. 1–12.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King's Fund (2024)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Social Care and Older People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London: The King's Fund.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Kitwood, T. (1997)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Dementia Reconsidered: The Person Comes First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Buckingham: Open University Press.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Latikka, R., Savela, N. and Oksanen, A. (2021) ‘Older adults’ loneliness, social isolation and physical technologies: a systematic review’,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Journal of Medical Internet Research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, 23(12), e28022.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McCormack, B. and McCance, T. (2017)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Person-Centred Practice in Nursing and Health Care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2nd edn. Oxford: Wiley-Blackwell.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National Institute for Health and Care Excellence (2023)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Older People: Independence and Mental Wellbeing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London: NICE.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NHS England (2019)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The NHS Long Term Plan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London: NHS England.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Office for National Statistics (2024)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Living Longer: Implications of an Ageing Population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Calibri"/>
                <a:cs typeface="Calibri"/>
              </a:rPr>
              <a:t>. Newport: ONS.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</p:txBody>
      </p:sp>
      <p:pic>
        <p:nvPicPr>
          <p:cNvPr id="3" name="Audio 3">
            <a:extLst>
              <a:ext uri="{FF2B5EF4-FFF2-40B4-BE49-F238E27FC236}">
                <a16:creationId xmlns:a16="http://schemas.microsoft.com/office/drawing/2014/main" id="{6032B45D-D165-6BA9-C9CD-7D17F61248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31"/>
    </mc:Choice>
    <mc:Fallback>
      <p:transition spd="slow" advTm="10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587293E4-4F81-3A1C-94EB-ECC3F3C74289}"/>
              </a:ext>
            </a:extLst>
          </p:cNvPr>
          <p:cNvSpPr txBox="1"/>
          <p:nvPr/>
        </p:nvSpPr>
        <p:spPr>
          <a:xfrm>
            <a:off x="314955" y="960120"/>
            <a:ext cx="10769602" cy="313931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Redzovic, S., Mellingsæter, M. and Førland, O. (2023) ‘Aging at home: factors associated with independence in activities of daily living among older adults’,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Frontiers in Public Health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, 11, pp. 1–11.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Sixsmith, A. and Sixsmith, J. (2020) ‘Ageing in place and technology’,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Journal of Housing for the Elderly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, 34(2), pp. 123–139.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Triggle, N. (2018) </a:t>
            </a:r>
            <a:r>
              <a:rPr lang="en-GB" sz="1800" b="0" i="1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10 charts that show why the NHS is in trouble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 [online image]. BBC News, 5 January. Available at: 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https://www.bbc.co.uk/news/health-42572110</a:t>
            </a:r>
            <a:r>
              <a:rPr lang="en-GB" sz="1800" b="0" i="0" u="none" strike="noStrike" kern="0" cap="none" spc="0" baseline="0">
                <a:solidFill>
                  <a:srgbClr val="000000"/>
                </a:solidFill>
                <a:uFillTx/>
                <a:latin typeface="Aptos"/>
              </a:rPr>
              <a:t> (Accessed: 24 June 2026).</a:t>
            </a: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World Health Organization (2022) </a:t>
            </a:r>
            <a:r>
              <a:rPr lang="en-US" sz="1800" b="0" i="1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Ageing and Health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 Geneva</a:t>
            </a:r>
            <a:r>
              <a:rPr lang="en-US" sz="1800" b="0" i="0" u="none" strike="noStrike" kern="0" cap="none" spc="0" baseline="0">
                <a:solidFill>
                  <a:srgbClr val="000000"/>
                </a:solidFill>
                <a:uFillTx/>
                <a:latin typeface="Calibri"/>
              </a:rPr>
              <a:t>, Switzerland:</a:t>
            </a:r>
            <a:r>
              <a: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WHO.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0" cap="none" spc="0" baseline="0">
              <a:solidFill>
                <a:srgbClr val="000000"/>
              </a:solidFill>
              <a:uFillTx/>
              <a:latin typeface="Calibri"/>
              <a:ea typeface="Calibri"/>
              <a:cs typeface="Calibri"/>
            </a:endParaRPr>
          </a:p>
        </p:txBody>
      </p:sp>
      <p:pic>
        <p:nvPicPr>
          <p:cNvPr id="3" name="Audio 3">
            <a:extLst>
              <a:ext uri="{FF2B5EF4-FFF2-40B4-BE49-F238E27FC236}">
                <a16:creationId xmlns:a16="http://schemas.microsoft.com/office/drawing/2014/main" id="{993409FD-7184-BE90-A227-81165AEDA9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287500" t="-287500" r="-287500" b="-287500"/>
          <a:stretch>
            <a:fillRect/>
          </a:stretch>
        </p:blipFill>
        <p:spPr>
          <a:xfrm>
            <a:off x="10052300" y="4718303"/>
            <a:ext cx="2057400" cy="205740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29"/>
    </mc:Choice>
    <mc:Fallback>
      <p:transition spd="slow" advTm="21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1224</Words>
  <Application>Microsoft Office PowerPoint</Application>
  <PresentationFormat>Widescreen</PresentationFormat>
  <Paragraphs>198</Paragraphs>
  <Slides>14</Slides>
  <Notes>2</Notes>
  <HiddenSlides>0</HiddenSlides>
  <MMClips>14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PowerPoint Presentation</vt:lpstr>
      <vt:lpstr>CONTENTS</vt:lpstr>
      <vt:lpstr>PowerPoint Presentation</vt:lpstr>
      <vt:lpstr>CARE, SUPPORT AND EMPOWERMENT NEEDS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Ishrat Hussain (2318968)</dc:creator>
  <cp:lastModifiedBy>Ishrat Hussain (2318968)</cp:lastModifiedBy>
  <cp:revision>23</cp:revision>
  <dcterms:created xsi:type="dcterms:W3CDTF">2026-06-14T05:23:56Z</dcterms:created>
  <dcterms:modified xsi:type="dcterms:W3CDTF">2026-06-25T15:14:23Z</dcterms:modified>
</cp:coreProperties>
</file>