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595"/>
  </p:normalViewPr>
  <p:slideViewPr>
    <p:cSldViewPr snapToGrid="0" snapToObjects="1">
      <p:cViewPr>
        <p:scale>
          <a:sx n="120" d="100"/>
          <a:sy n="120" d="100"/>
        </p:scale>
        <p:origin x="25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95F3BAB-9383-8746-ACD0-A40FABB4C2CE}" type="datetimeFigureOut">
              <a:rPr lang="en-US" smtClean="0"/>
              <a:t>1/16/19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0B1DB1-BC2F-DD43-871A-0F9F686FC991}" type="slidenum">
              <a:rPr lang="en-US" smtClean="0"/>
              <a:t>‹#›</a:t>
            </a:fld>
            <a:endParaRPr lang="en-US"/>
          </a:p>
        </p:txBody>
      </p:sp>
    </p:spTree>
    <p:extLst>
      <p:ext uri="{BB962C8B-B14F-4D97-AF65-F5344CB8AC3E}">
        <p14:creationId xmlns:p14="http://schemas.microsoft.com/office/powerpoint/2010/main" val="61159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95F3BAB-9383-8746-ACD0-A40FABB4C2CE}" type="datetimeFigureOut">
              <a:rPr lang="en-US" smtClean="0"/>
              <a:t>1/16/19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0B1DB1-BC2F-DD43-871A-0F9F686FC991}" type="slidenum">
              <a:rPr lang="en-US" smtClean="0"/>
              <a:t>‹#›</a:t>
            </a:fld>
            <a:endParaRPr lang="en-US"/>
          </a:p>
        </p:txBody>
      </p:sp>
    </p:spTree>
    <p:extLst>
      <p:ext uri="{BB962C8B-B14F-4D97-AF65-F5344CB8AC3E}">
        <p14:creationId xmlns:p14="http://schemas.microsoft.com/office/powerpoint/2010/main" val="1407810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95F3BAB-9383-8746-ACD0-A40FABB4C2CE}" type="datetimeFigureOut">
              <a:rPr lang="en-US" smtClean="0"/>
              <a:t>1/16/19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0B1DB1-BC2F-DD43-871A-0F9F686FC991}" type="slidenum">
              <a:rPr lang="en-US" smtClean="0"/>
              <a:t>‹#›</a:t>
            </a:fld>
            <a:endParaRPr lang="en-US"/>
          </a:p>
        </p:txBody>
      </p:sp>
    </p:spTree>
    <p:extLst>
      <p:ext uri="{BB962C8B-B14F-4D97-AF65-F5344CB8AC3E}">
        <p14:creationId xmlns:p14="http://schemas.microsoft.com/office/powerpoint/2010/main" val="96250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495F3BAB-9383-8746-ACD0-A40FABB4C2CE}" type="datetimeFigureOut">
              <a:rPr lang="en-US" smtClean="0"/>
              <a:t>1/16/19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80B1DB1-BC2F-DD43-871A-0F9F686FC991}" type="slidenum">
              <a:rPr lang="en-US" smtClean="0"/>
              <a:t>‹#›</a:t>
            </a:fld>
            <a:endParaRPr lang="en-US"/>
          </a:p>
        </p:txBody>
      </p:sp>
    </p:spTree>
    <p:extLst>
      <p:ext uri="{BB962C8B-B14F-4D97-AF65-F5344CB8AC3E}">
        <p14:creationId xmlns:p14="http://schemas.microsoft.com/office/powerpoint/2010/main" val="632916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495F3BAB-9383-8746-ACD0-A40FABB4C2CE}" type="datetimeFigureOut">
              <a:rPr lang="en-US" smtClean="0"/>
              <a:t>1/16/19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80B1DB1-BC2F-DD43-871A-0F9F686FC991}" type="slidenum">
              <a:rPr lang="en-US" smtClean="0"/>
              <a:t>‹#›</a:t>
            </a:fld>
            <a:endParaRPr lang="en-US"/>
          </a:p>
        </p:txBody>
      </p:sp>
    </p:spTree>
    <p:extLst>
      <p:ext uri="{BB962C8B-B14F-4D97-AF65-F5344CB8AC3E}">
        <p14:creationId xmlns:p14="http://schemas.microsoft.com/office/powerpoint/2010/main" val="949296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95F3BAB-9383-8746-ACD0-A40FABB4C2CE}" type="datetimeFigureOut">
              <a:rPr lang="en-US" smtClean="0"/>
              <a:t>1/16/19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80B1DB1-BC2F-DD43-871A-0F9F686FC991}" type="slidenum">
              <a:rPr lang="en-US" smtClean="0"/>
              <a:t>‹#›</a:t>
            </a:fld>
            <a:endParaRPr lang="en-US"/>
          </a:p>
        </p:txBody>
      </p:sp>
    </p:spTree>
    <p:extLst>
      <p:ext uri="{BB962C8B-B14F-4D97-AF65-F5344CB8AC3E}">
        <p14:creationId xmlns:p14="http://schemas.microsoft.com/office/powerpoint/2010/main" val="1177287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5F3BAB-9383-8746-ACD0-A40FABB4C2CE}" type="datetimeFigureOut">
              <a:rPr lang="en-US" smtClean="0"/>
              <a:t>1/16/19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80B1DB1-BC2F-DD43-871A-0F9F686FC991}" type="slidenum">
              <a:rPr lang="en-US" smtClean="0"/>
              <a:t>‹#›</a:t>
            </a:fld>
            <a:endParaRPr lang="en-US"/>
          </a:p>
        </p:txBody>
      </p:sp>
    </p:spTree>
    <p:extLst>
      <p:ext uri="{BB962C8B-B14F-4D97-AF65-F5344CB8AC3E}">
        <p14:creationId xmlns:p14="http://schemas.microsoft.com/office/powerpoint/2010/main" val="1900189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5F3BAB-9383-8746-ACD0-A40FABB4C2CE}" type="datetimeFigureOut">
              <a:rPr lang="en-US" smtClean="0"/>
              <a:t>1/16/19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80B1DB1-BC2F-DD43-871A-0F9F686FC991}" type="slidenum">
              <a:rPr lang="en-US" smtClean="0"/>
              <a:t>‹#›</a:t>
            </a:fld>
            <a:endParaRPr lang="en-US"/>
          </a:p>
        </p:txBody>
      </p:sp>
    </p:spTree>
    <p:extLst>
      <p:ext uri="{BB962C8B-B14F-4D97-AF65-F5344CB8AC3E}">
        <p14:creationId xmlns:p14="http://schemas.microsoft.com/office/powerpoint/2010/main" val="1254435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5F3BAB-9383-8746-ACD0-A40FABB4C2CE}" type="datetimeFigureOut">
              <a:rPr lang="en-US" smtClean="0"/>
              <a:t>1/16/19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80B1DB1-BC2F-DD43-871A-0F9F686FC991}" type="slidenum">
              <a:rPr lang="en-US" smtClean="0"/>
              <a:t>‹#›</a:t>
            </a:fld>
            <a:endParaRPr lang="en-US"/>
          </a:p>
        </p:txBody>
      </p:sp>
    </p:spTree>
    <p:extLst>
      <p:ext uri="{BB962C8B-B14F-4D97-AF65-F5344CB8AC3E}">
        <p14:creationId xmlns:p14="http://schemas.microsoft.com/office/powerpoint/2010/main" val="1450032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95F3BAB-9383-8746-ACD0-A40FABB4C2CE}" type="datetimeFigureOut">
              <a:rPr lang="en-US" smtClean="0"/>
              <a:t>1/16/19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0B1DB1-BC2F-DD43-871A-0F9F686FC991}" type="slidenum">
              <a:rPr lang="en-US" smtClean="0"/>
              <a:t>‹#›</a:t>
            </a:fld>
            <a:endParaRPr lang="en-US"/>
          </a:p>
        </p:txBody>
      </p:sp>
    </p:spTree>
    <p:extLst>
      <p:ext uri="{BB962C8B-B14F-4D97-AF65-F5344CB8AC3E}">
        <p14:creationId xmlns:p14="http://schemas.microsoft.com/office/powerpoint/2010/main" val="1045280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95F3BAB-9383-8746-ACD0-A40FABB4C2CE}" type="datetimeFigureOut">
              <a:rPr lang="en-US" smtClean="0"/>
              <a:t>1/16/19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0B1DB1-BC2F-DD43-871A-0F9F686FC991}" type="slidenum">
              <a:rPr lang="en-US" smtClean="0"/>
              <a:t>‹#›</a:t>
            </a:fld>
            <a:endParaRPr lang="en-US"/>
          </a:p>
        </p:txBody>
      </p:sp>
    </p:spTree>
    <p:extLst>
      <p:ext uri="{BB962C8B-B14F-4D97-AF65-F5344CB8AC3E}">
        <p14:creationId xmlns:p14="http://schemas.microsoft.com/office/powerpoint/2010/main" val="160855953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5F3BAB-9383-8746-ACD0-A40FABB4C2CE}" type="datetimeFigureOut">
              <a:rPr lang="en-US" smtClean="0"/>
              <a:t>1/16/19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0B1DB1-BC2F-DD43-871A-0F9F686FC991}" type="slidenum">
              <a:rPr lang="en-US" smtClean="0"/>
              <a:t>‹#›</a:t>
            </a:fld>
            <a:endParaRPr lang="en-US"/>
          </a:p>
        </p:txBody>
      </p:sp>
    </p:spTree>
    <p:extLst>
      <p:ext uri="{BB962C8B-B14F-4D97-AF65-F5344CB8AC3E}">
        <p14:creationId xmlns:p14="http://schemas.microsoft.com/office/powerpoint/2010/main" val="19468834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8900" y="-59392"/>
            <a:ext cx="4062714" cy="369332"/>
          </a:xfrm>
          <a:prstGeom prst="rect">
            <a:avLst/>
          </a:prstGeom>
          <a:noFill/>
        </p:spPr>
        <p:txBody>
          <a:bodyPr wrap="square" rtlCol="0">
            <a:spAutoFit/>
          </a:bodyPr>
          <a:lstStyle/>
          <a:p>
            <a:r>
              <a:rPr lang="en-US" b="1" dirty="0" smtClean="0"/>
              <a:t>Additional Learning Needs</a:t>
            </a:r>
            <a:endParaRPr lang="en-US" b="1" dirty="0"/>
          </a:p>
        </p:txBody>
      </p:sp>
      <p:sp>
        <p:nvSpPr>
          <p:cNvPr id="6" name="TextBox 5"/>
          <p:cNvSpPr txBox="1"/>
          <p:nvPr/>
        </p:nvSpPr>
        <p:spPr>
          <a:xfrm>
            <a:off x="0" y="322050"/>
            <a:ext cx="2565400" cy="2508379"/>
          </a:xfrm>
          <a:prstGeom prst="rect">
            <a:avLst/>
          </a:prstGeom>
          <a:solidFill>
            <a:schemeClr val="accent1">
              <a:lumMod val="40000"/>
              <a:lumOff val="60000"/>
            </a:schemeClr>
          </a:solidFill>
        </p:spPr>
        <p:txBody>
          <a:bodyPr wrap="square" rtlCol="0">
            <a:spAutoFit/>
          </a:bodyPr>
          <a:lstStyle/>
          <a:p>
            <a:r>
              <a:rPr lang="en-GB" sz="1400" b="1" u="sng" dirty="0" smtClean="0">
                <a:latin typeface="Times New Roman" charset="0"/>
                <a:ea typeface="Times New Roman" charset="0"/>
                <a:cs typeface="Times New Roman" charset="0"/>
              </a:rPr>
              <a:t>Introduction</a:t>
            </a:r>
          </a:p>
          <a:p>
            <a:r>
              <a:rPr lang="en-GB" sz="1100" dirty="0" smtClean="0"/>
              <a:t>Over </a:t>
            </a:r>
            <a:r>
              <a:rPr lang="en-GB" sz="1100" dirty="0"/>
              <a:t>the last few years, The Welsh Government has planned to replace the current system of the provision of children with Special Educational Needs since </a:t>
            </a:r>
            <a:r>
              <a:rPr lang="en-GB" sz="1100" dirty="0" smtClean="0"/>
              <a:t>they quote </a:t>
            </a:r>
            <a:r>
              <a:rPr lang="en-GB" sz="1100" dirty="0"/>
              <a:t>‘it is no longer </a:t>
            </a:r>
            <a:r>
              <a:rPr lang="en-GB" sz="1100" dirty="0" smtClean="0"/>
              <a:t>fit </a:t>
            </a:r>
            <a:r>
              <a:rPr lang="en-GB" sz="1100" dirty="0"/>
              <a:t>for purpose’. Instead, they aim to shift more focus on collaborative working so that individuals with an additional learning need between the ages </a:t>
            </a:r>
            <a:r>
              <a:rPr lang="en-GB" sz="1100"/>
              <a:t>of </a:t>
            </a:r>
            <a:r>
              <a:rPr lang="en-GB" sz="1100" smtClean="0"/>
              <a:t>0-25 </a:t>
            </a:r>
            <a:r>
              <a:rPr lang="en-GB" sz="1100" dirty="0"/>
              <a:t>needs are recognised and supported compared to the current system which supports those aged </a:t>
            </a:r>
            <a:r>
              <a:rPr lang="en-GB" sz="1100" dirty="0" smtClean="0"/>
              <a:t>0-16</a:t>
            </a:r>
            <a:r>
              <a:rPr lang="en-GB" sz="1100" dirty="0"/>
              <a:t> </a:t>
            </a:r>
            <a:r>
              <a:rPr lang="en-GB" sz="1100" dirty="0" smtClean="0"/>
              <a:t>(</a:t>
            </a:r>
            <a:r>
              <a:rPr lang="en-GB" sz="1100" dirty="0" err="1" smtClean="0"/>
              <a:t>Dauncey</a:t>
            </a:r>
            <a:r>
              <a:rPr lang="en-GB" sz="1100" dirty="0" smtClean="0"/>
              <a:t>, 2016).</a:t>
            </a:r>
            <a:endParaRPr lang="en-GB" sz="1100" dirty="0"/>
          </a:p>
          <a:p>
            <a:endParaRPr lang="en-GB" sz="1100" dirty="0" smtClean="0"/>
          </a:p>
        </p:txBody>
      </p:sp>
      <p:sp>
        <p:nvSpPr>
          <p:cNvPr id="8" name="TextBox 7"/>
          <p:cNvSpPr txBox="1"/>
          <p:nvPr/>
        </p:nvSpPr>
        <p:spPr>
          <a:xfrm>
            <a:off x="-44450" y="2918460"/>
            <a:ext cx="2654300" cy="3939540"/>
          </a:xfrm>
          <a:prstGeom prst="rect">
            <a:avLst/>
          </a:prstGeom>
          <a:solidFill>
            <a:schemeClr val="accent2">
              <a:lumMod val="40000"/>
              <a:lumOff val="60000"/>
            </a:schemeClr>
          </a:solidFill>
        </p:spPr>
        <p:txBody>
          <a:bodyPr wrap="square" rtlCol="0">
            <a:spAutoFit/>
          </a:bodyPr>
          <a:lstStyle/>
          <a:p>
            <a:r>
              <a:rPr lang="en-GB" sz="1000" b="1" u="sng" dirty="0"/>
              <a:t>SEN CHANGE TO ALN NAME</a:t>
            </a:r>
            <a:endParaRPr lang="en-GB" sz="1000" dirty="0"/>
          </a:p>
          <a:p>
            <a:r>
              <a:rPr lang="en-GB" sz="1000" dirty="0" smtClean="0">
                <a:latin typeface="Times New Roman" charset="0"/>
                <a:ea typeface="Times New Roman" charset="0"/>
                <a:cs typeface="Times New Roman" charset="0"/>
              </a:rPr>
              <a:t>The </a:t>
            </a:r>
            <a:r>
              <a:rPr lang="en-GB" sz="1000" dirty="0">
                <a:latin typeface="Times New Roman" charset="0"/>
                <a:ea typeface="Times New Roman" charset="0"/>
                <a:cs typeface="Times New Roman" charset="0"/>
              </a:rPr>
              <a:t>white paper released by the welsh government in 2014 addressed plans to replace Special Educational needs to Additional Learning Needs (</a:t>
            </a:r>
            <a:r>
              <a:rPr lang="en-GB" sz="1000" dirty="0" err="1">
                <a:latin typeface="Times New Roman" charset="0"/>
                <a:ea typeface="Times New Roman" charset="0"/>
                <a:cs typeface="Times New Roman" charset="0"/>
              </a:rPr>
              <a:t>Dauncey</a:t>
            </a:r>
            <a:r>
              <a:rPr lang="en-GB" sz="1000" dirty="0">
                <a:latin typeface="Times New Roman" charset="0"/>
                <a:ea typeface="Times New Roman" charset="0"/>
                <a:cs typeface="Times New Roman" charset="0"/>
              </a:rPr>
              <a:t>, 2016). Although the change in name, the definition remains similar as the Education act 1996 cited in National Assembly for Wales (2015) define SEN as a learning difficulty which calls for special educational provision to be made’ and the ALN definition can be defined as a learning difficulty which requires extra </a:t>
            </a:r>
            <a:r>
              <a:rPr lang="en-GB" sz="1000" dirty="0" smtClean="0">
                <a:latin typeface="Times New Roman" charset="0"/>
                <a:ea typeface="Times New Roman" charset="0"/>
                <a:cs typeface="Times New Roman" charset="0"/>
              </a:rPr>
              <a:t>support (</a:t>
            </a:r>
            <a:r>
              <a:rPr lang="en-GB" sz="1000" dirty="0" err="1" smtClean="0">
                <a:latin typeface="Times New Roman" charset="0"/>
                <a:ea typeface="Times New Roman" charset="0"/>
                <a:cs typeface="Times New Roman" charset="0"/>
              </a:rPr>
              <a:t>Legislation.gov.uk</a:t>
            </a:r>
            <a:r>
              <a:rPr lang="en-GB" sz="1000" dirty="0" smtClean="0">
                <a:latin typeface="Times New Roman" charset="0"/>
                <a:ea typeface="Times New Roman" charset="0"/>
                <a:cs typeface="Times New Roman" charset="0"/>
              </a:rPr>
              <a:t> </a:t>
            </a:r>
            <a:r>
              <a:rPr lang="en-GB" sz="1000" dirty="0">
                <a:latin typeface="Times New Roman" charset="0"/>
                <a:ea typeface="Times New Roman" charset="0"/>
                <a:cs typeface="Times New Roman" charset="0"/>
              </a:rPr>
              <a:t>2018). An advantage of the change from SEN to ALN is that the word learning allows for people to recognise that individuals have the potential to learn past their potential and therefore creates less stigma (RNIB </a:t>
            </a:r>
            <a:r>
              <a:rPr lang="en-GB" sz="1000" dirty="0" err="1">
                <a:latin typeface="Times New Roman" charset="0"/>
                <a:ea typeface="Times New Roman" charset="0"/>
                <a:cs typeface="Times New Roman" charset="0"/>
              </a:rPr>
              <a:t>Cymru</a:t>
            </a:r>
            <a:r>
              <a:rPr lang="en-GB" sz="1000" dirty="0">
                <a:latin typeface="Times New Roman" charset="0"/>
                <a:ea typeface="Times New Roman" charset="0"/>
                <a:cs typeface="Times New Roman" charset="0"/>
              </a:rPr>
              <a:t>, 2017). This supports The Welsh Government (2018) view that SEN creates stigma and such labelling may also cause teachers to pay more attention to skills a child lacks as oppose to the skills a child has (</a:t>
            </a:r>
            <a:r>
              <a:rPr lang="en-GB" sz="1000" dirty="0" err="1">
                <a:latin typeface="Times New Roman" charset="0"/>
                <a:ea typeface="Times New Roman" charset="0"/>
                <a:cs typeface="Times New Roman" charset="0"/>
              </a:rPr>
              <a:t>Taub</a:t>
            </a:r>
            <a:r>
              <a:rPr lang="en-GB" sz="1000" dirty="0">
                <a:latin typeface="Times New Roman" charset="0"/>
                <a:ea typeface="Times New Roman" charset="0"/>
                <a:cs typeface="Times New Roman" charset="0"/>
              </a:rPr>
              <a:t>, 2006). However, it must be noted that </a:t>
            </a:r>
            <a:r>
              <a:rPr lang="en-GB" sz="1000" dirty="0" err="1">
                <a:latin typeface="Times New Roman" charset="0"/>
                <a:ea typeface="Times New Roman" charset="0"/>
                <a:cs typeface="Times New Roman" charset="0"/>
              </a:rPr>
              <a:t>Algraigray</a:t>
            </a:r>
            <a:r>
              <a:rPr lang="en-GB" sz="1000" dirty="0">
                <a:latin typeface="Times New Roman" charset="0"/>
                <a:ea typeface="Times New Roman" charset="0"/>
                <a:cs typeface="Times New Roman" charset="0"/>
              </a:rPr>
              <a:t> (2017) argues that these labels allow children to gain extra support.</a:t>
            </a:r>
          </a:p>
        </p:txBody>
      </p:sp>
      <p:sp>
        <p:nvSpPr>
          <p:cNvPr id="9" name="TextBox 8"/>
          <p:cNvSpPr txBox="1"/>
          <p:nvPr/>
        </p:nvSpPr>
        <p:spPr>
          <a:xfrm>
            <a:off x="2565400" y="23674"/>
            <a:ext cx="9410700" cy="2246769"/>
          </a:xfrm>
          <a:prstGeom prst="rect">
            <a:avLst/>
          </a:prstGeom>
          <a:solidFill>
            <a:schemeClr val="accent4">
              <a:lumMod val="40000"/>
              <a:lumOff val="60000"/>
            </a:schemeClr>
          </a:solidFill>
        </p:spPr>
        <p:txBody>
          <a:bodyPr wrap="square" rtlCol="0">
            <a:spAutoFit/>
          </a:bodyPr>
          <a:lstStyle/>
          <a:p>
            <a:r>
              <a:rPr lang="en-GB" sz="1000" b="1" u="sng" dirty="0" smtClean="0">
                <a:latin typeface="Times New Roman" charset="0"/>
                <a:ea typeface="Times New Roman" charset="0"/>
                <a:cs typeface="Times New Roman" charset="0"/>
              </a:rPr>
              <a:t>Individual Development Plan</a:t>
            </a:r>
            <a:endParaRPr lang="en-GB" sz="1000" dirty="0">
              <a:latin typeface="Times New Roman" charset="0"/>
              <a:ea typeface="Times New Roman" charset="0"/>
              <a:cs typeface="Times New Roman" charset="0"/>
            </a:endParaRPr>
          </a:p>
          <a:p>
            <a:r>
              <a:rPr lang="en-GB" sz="1000" dirty="0">
                <a:latin typeface="Times New Roman" charset="0"/>
                <a:ea typeface="Times New Roman" charset="0"/>
                <a:cs typeface="Times New Roman" charset="0"/>
              </a:rPr>
              <a:t>The White paper proposed to introduce an Individual development plan to replace the graduated response which consists of school action, school action plus and </a:t>
            </a:r>
            <a:r>
              <a:rPr lang="en-GB" sz="1000" dirty="0" smtClean="0">
                <a:latin typeface="Times New Roman" charset="0"/>
                <a:ea typeface="Times New Roman" charset="0"/>
                <a:cs typeface="Times New Roman" charset="0"/>
              </a:rPr>
              <a:t>statements (</a:t>
            </a:r>
            <a:r>
              <a:rPr lang="en-GB" sz="1000" dirty="0" err="1" smtClean="0">
                <a:latin typeface="Times New Roman" charset="0"/>
                <a:ea typeface="Times New Roman" charset="0"/>
                <a:cs typeface="Times New Roman" charset="0"/>
              </a:rPr>
              <a:t>Dauncey</a:t>
            </a:r>
            <a:r>
              <a:rPr lang="en-GB" sz="1000" dirty="0">
                <a:latin typeface="Times New Roman" charset="0"/>
                <a:ea typeface="Times New Roman" charset="0"/>
                <a:cs typeface="Times New Roman" charset="0"/>
              </a:rPr>
              <a:t>, 2016 and National Assembly for Wales, 2015). The individual plan addresses the individuals needs and how these needs will be supported (Welsh assembly, 2017 and Welsh Government, 2018). </a:t>
            </a:r>
            <a:r>
              <a:rPr lang="en-GB" sz="1000" dirty="0" smtClean="0">
                <a:latin typeface="Times New Roman" charset="0"/>
                <a:ea typeface="Times New Roman" charset="0"/>
                <a:cs typeface="Times New Roman" charset="0"/>
              </a:rPr>
              <a:t>However</a:t>
            </a:r>
            <a:r>
              <a:rPr lang="en-GB" sz="1000" dirty="0">
                <a:latin typeface="Times New Roman" charset="0"/>
                <a:ea typeface="Times New Roman" charset="0"/>
                <a:cs typeface="Times New Roman" charset="0"/>
              </a:rPr>
              <a:t>, Special needs jungle (</a:t>
            </a:r>
            <a:r>
              <a:rPr lang="en-GB" sz="1000" dirty="0" smtClean="0">
                <a:latin typeface="Times New Roman" charset="0"/>
                <a:ea typeface="Times New Roman" charset="0"/>
                <a:cs typeface="Times New Roman" charset="0"/>
              </a:rPr>
              <a:t>2017) </a:t>
            </a:r>
            <a:r>
              <a:rPr lang="en-GB" sz="1000" dirty="0">
                <a:latin typeface="Times New Roman" charset="0"/>
                <a:ea typeface="Times New Roman" charset="0"/>
                <a:cs typeface="Times New Roman" charset="0"/>
              </a:rPr>
              <a:t>report that local authorities will develop the IDP if a child has a severe additional learning need. However, there are concerns that there is no explanation to what happens if a school approaches the local authority for help to plan an IDP and they refuse (Special needs jungle, 2017).</a:t>
            </a:r>
          </a:p>
          <a:p>
            <a:r>
              <a:rPr lang="en-GB" sz="1000" dirty="0">
                <a:latin typeface="Times New Roman" charset="0"/>
                <a:ea typeface="Times New Roman" charset="0"/>
                <a:cs typeface="Times New Roman" charset="0"/>
              </a:rPr>
              <a:t> The IDP is fair since each child will be </a:t>
            </a:r>
            <a:r>
              <a:rPr lang="en-GB" sz="1000" dirty="0" smtClean="0">
                <a:latin typeface="Times New Roman" charset="0"/>
                <a:ea typeface="Times New Roman" charset="0"/>
                <a:cs typeface="Times New Roman" charset="0"/>
              </a:rPr>
              <a:t>entitled </a:t>
            </a:r>
            <a:r>
              <a:rPr lang="en-GB" sz="1000" dirty="0">
                <a:latin typeface="Times New Roman" charset="0"/>
                <a:ea typeface="Times New Roman" charset="0"/>
                <a:cs typeface="Times New Roman" charset="0"/>
              </a:rPr>
              <a:t>to support, regardless </a:t>
            </a:r>
            <a:r>
              <a:rPr lang="en-GB" sz="1000" dirty="0" smtClean="0">
                <a:latin typeface="Times New Roman" charset="0"/>
                <a:ea typeface="Times New Roman" charset="0"/>
                <a:cs typeface="Times New Roman" charset="0"/>
              </a:rPr>
              <a:t>of how </a:t>
            </a:r>
            <a:r>
              <a:rPr lang="en-GB" sz="1000" dirty="0">
                <a:latin typeface="Times New Roman" charset="0"/>
                <a:ea typeface="Times New Roman" charset="0"/>
                <a:cs typeface="Times New Roman" charset="0"/>
              </a:rPr>
              <a:t>severe their ALN is and </a:t>
            </a:r>
            <a:r>
              <a:rPr lang="en-GB" sz="1000" dirty="0" smtClean="0">
                <a:latin typeface="Times New Roman" charset="0"/>
                <a:ea typeface="Times New Roman" charset="0"/>
                <a:cs typeface="Times New Roman" charset="0"/>
              </a:rPr>
              <a:t>also the </a:t>
            </a:r>
            <a:r>
              <a:rPr lang="en-GB" sz="1000" dirty="0">
                <a:latin typeface="Times New Roman" charset="0"/>
                <a:ea typeface="Times New Roman" charset="0"/>
                <a:cs typeface="Times New Roman" charset="0"/>
              </a:rPr>
              <a:t>plans are </a:t>
            </a:r>
            <a:r>
              <a:rPr lang="en-GB" sz="1000" dirty="0" smtClean="0">
                <a:latin typeface="Times New Roman" charset="0"/>
                <a:ea typeface="Times New Roman" charset="0"/>
                <a:cs typeface="Times New Roman" charset="0"/>
              </a:rPr>
              <a:t>now offered </a:t>
            </a:r>
            <a:r>
              <a:rPr lang="en-GB" sz="1000" dirty="0">
                <a:latin typeface="Times New Roman" charset="0"/>
                <a:ea typeface="Times New Roman" charset="0"/>
                <a:cs typeface="Times New Roman" charset="0"/>
              </a:rPr>
              <a:t>in </a:t>
            </a:r>
            <a:r>
              <a:rPr lang="en-GB" sz="1000" dirty="0" smtClean="0">
                <a:latin typeface="Times New Roman" charset="0"/>
                <a:ea typeface="Times New Roman" charset="0"/>
                <a:cs typeface="Times New Roman" charset="0"/>
              </a:rPr>
              <a:t>Welsh</a:t>
            </a:r>
            <a:r>
              <a:rPr lang="en-GB" sz="1000" dirty="0">
                <a:latin typeface="Times New Roman" charset="0"/>
                <a:ea typeface="Times New Roman" charset="0"/>
                <a:cs typeface="Times New Roman" charset="0"/>
              </a:rPr>
              <a:t> </a:t>
            </a:r>
            <a:r>
              <a:rPr lang="en-GB" sz="1000" dirty="0" smtClean="0">
                <a:latin typeface="Times New Roman" charset="0"/>
                <a:ea typeface="Times New Roman" charset="0"/>
                <a:cs typeface="Times New Roman" charset="0"/>
              </a:rPr>
              <a:t>(Welsh </a:t>
            </a:r>
            <a:r>
              <a:rPr lang="en-GB" sz="1000" dirty="0">
                <a:latin typeface="Times New Roman" charset="0"/>
                <a:ea typeface="Times New Roman" charset="0"/>
                <a:cs typeface="Times New Roman" charset="0"/>
              </a:rPr>
              <a:t>Government, 2018, Welsh Government, no date and </a:t>
            </a:r>
            <a:r>
              <a:rPr lang="en-GB" sz="1000" dirty="0" err="1">
                <a:latin typeface="Times New Roman" charset="0"/>
                <a:ea typeface="Times New Roman" charset="0"/>
                <a:cs typeface="Times New Roman" charset="0"/>
              </a:rPr>
              <a:t>Dauncey</a:t>
            </a:r>
            <a:r>
              <a:rPr lang="en-GB" sz="1000" dirty="0">
                <a:latin typeface="Times New Roman" charset="0"/>
                <a:ea typeface="Times New Roman" charset="0"/>
                <a:cs typeface="Times New Roman" charset="0"/>
              </a:rPr>
              <a:t>, 2016). This helps to Meets Wales’ vision towards a system that is inclusive and allows children’s needs to be met so that they can have better outcomes (Welsh assembly, 2017). </a:t>
            </a:r>
            <a:r>
              <a:rPr lang="en-GB" sz="1000" dirty="0" smtClean="0">
                <a:latin typeface="Times New Roman" charset="0"/>
                <a:ea typeface="Times New Roman" charset="0"/>
                <a:cs typeface="Times New Roman" charset="0"/>
              </a:rPr>
              <a:t>The </a:t>
            </a:r>
            <a:r>
              <a:rPr lang="en-GB" sz="1000" dirty="0">
                <a:latin typeface="Times New Roman" charset="0"/>
                <a:ea typeface="Times New Roman" charset="0"/>
                <a:cs typeface="Times New Roman" charset="0"/>
              </a:rPr>
              <a:t>Child’s voice will be important in developing the IDP since it will cover their needs, interests and goals and therefore the child is considered as the core of the process (Welsh government, no date). Involving children in this process means to listen to their ideas and take action from their ideas and therefore will meet article 13 of the United Nation Convention On The Rights Of The Child (Ashford, no date and </a:t>
            </a:r>
            <a:r>
              <a:rPr lang="en-GB" sz="1000" dirty="0" err="1">
                <a:latin typeface="Times New Roman" charset="0"/>
                <a:ea typeface="Times New Roman" charset="0"/>
                <a:cs typeface="Times New Roman" charset="0"/>
              </a:rPr>
              <a:t>unicef.org</a:t>
            </a:r>
            <a:r>
              <a:rPr lang="en-GB" sz="1000" dirty="0">
                <a:latin typeface="Times New Roman" charset="0"/>
                <a:ea typeface="Times New Roman" charset="0"/>
                <a:cs typeface="Times New Roman" charset="0"/>
              </a:rPr>
              <a:t> no date). However, expressing their ideas can be difficult for a child who has difficulties in communicating and therefore parents will be useful as they can provide the information to professionals (Carroll et al. 2017 and Welsh Assembly Government, 2004). If the parent or child </a:t>
            </a:r>
            <a:r>
              <a:rPr lang="en-GB" sz="1000" dirty="0" smtClean="0">
                <a:latin typeface="Times New Roman" charset="0"/>
                <a:ea typeface="Times New Roman" charset="0"/>
                <a:cs typeface="Times New Roman" charset="0"/>
              </a:rPr>
              <a:t>has difficulties </a:t>
            </a:r>
            <a:r>
              <a:rPr lang="en-GB" sz="1000" dirty="0">
                <a:latin typeface="Times New Roman" charset="0"/>
                <a:ea typeface="Times New Roman" charset="0"/>
                <a:cs typeface="Times New Roman" charset="0"/>
              </a:rPr>
              <a:t>with understanding the process, then information or an advocate should be provided to describe the process and this can also be seen in the Education act 1996 which states that Local education authorities should ensure parents receive support on information that relates to their child’s needs (Welsh Assembly Government, 2004). </a:t>
            </a:r>
            <a:endParaRPr lang="en-US" sz="1000" dirty="0"/>
          </a:p>
        </p:txBody>
      </p:sp>
      <p:sp>
        <p:nvSpPr>
          <p:cNvPr id="10" name="TextBox 9"/>
          <p:cNvSpPr txBox="1"/>
          <p:nvPr/>
        </p:nvSpPr>
        <p:spPr>
          <a:xfrm>
            <a:off x="2551415" y="2282553"/>
            <a:ext cx="4851399" cy="4785926"/>
          </a:xfrm>
          <a:prstGeom prst="rect">
            <a:avLst/>
          </a:prstGeom>
          <a:solidFill>
            <a:schemeClr val="accent6">
              <a:lumMod val="40000"/>
              <a:lumOff val="60000"/>
            </a:schemeClr>
          </a:solidFill>
        </p:spPr>
        <p:txBody>
          <a:bodyPr wrap="square" rtlCol="0">
            <a:spAutoFit/>
          </a:bodyPr>
          <a:lstStyle/>
          <a:p>
            <a:r>
              <a:rPr lang="en-GB" sz="1100" b="1" u="sng" dirty="0" err="1"/>
              <a:t>ALNCo</a:t>
            </a:r>
            <a:r>
              <a:rPr lang="en-GB" sz="1100" b="1" u="sng" dirty="0"/>
              <a:t> Role</a:t>
            </a:r>
            <a:endParaRPr lang="en-GB" sz="1100" dirty="0"/>
          </a:p>
          <a:p>
            <a:r>
              <a:rPr lang="en-GB" sz="1050" dirty="0"/>
              <a:t>All schools must appoint a person to act as the Additional learning needs co-ordinator who organises provision for individuals with an ALN (Welsh Assembly, 2017). The </a:t>
            </a:r>
            <a:r>
              <a:rPr lang="en-GB" sz="1050" dirty="0" err="1"/>
              <a:t>ALNCo</a:t>
            </a:r>
            <a:r>
              <a:rPr lang="en-GB" sz="1050" dirty="0"/>
              <a:t> will be involved in assessing and identifying a child’s needs and therefore it is important they collaborate effectively with teachers as it considered as good practice (</a:t>
            </a:r>
            <a:r>
              <a:rPr lang="en-GB" sz="1050" dirty="0" err="1"/>
              <a:t>Dauncey</a:t>
            </a:r>
            <a:r>
              <a:rPr lang="en-GB" sz="1050" dirty="0"/>
              <a:t>, 2016 and Welsh Assembly, 2017). However, Snap </a:t>
            </a:r>
            <a:r>
              <a:rPr lang="en-GB" sz="1050" dirty="0" err="1"/>
              <a:t>Cymru</a:t>
            </a:r>
            <a:r>
              <a:rPr lang="en-GB" sz="1050" dirty="0"/>
              <a:t> (no date) reveal that there are concerns whether the </a:t>
            </a:r>
            <a:r>
              <a:rPr lang="en-GB" sz="1050" dirty="0" err="1"/>
              <a:t>ALNCo</a:t>
            </a:r>
            <a:r>
              <a:rPr lang="en-GB" sz="1050" dirty="0"/>
              <a:t> will be given time to build a relationship and observe the child who may have an ALN </a:t>
            </a:r>
            <a:r>
              <a:rPr lang="en-GB" sz="1050" dirty="0" smtClean="0"/>
              <a:t>since this </a:t>
            </a:r>
            <a:r>
              <a:rPr lang="en-GB" sz="1050" dirty="0"/>
              <a:t>will be required during the write up of an IDP. </a:t>
            </a:r>
            <a:r>
              <a:rPr lang="en-GB" sz="1050" dirty="0" smtClean="0"/>
              <a:t>The </a:t>
            </a:r>
            <a:r>
              <a:rPr lang="en-GB" sz="1050" dirty="0"/>
              <a:t>Welsh Government (2018) state that in order to effectively assess a </a:t>
            </a:r>
            <a:r>
              <a:rPr lang="en-GB" sz="1050" dirty="0" smtClean="0"/>
              <a:t>child's </a:t>
            </a:r>
            <a:r>
              <a:rPr lang="en-GB" sz="1050" dirty="0"/>
              <a:t>needs, the </a:t>
            </a:r>
            <a:r>
              <a:rPr lang="en-GB" sz="1050" dirty="0" err="1"/>
              <a:t>ALNCo</a:t>
            </a:r>
            <a:r>
              <a:rPr lang="en-GB" sz="1050" dirty="0"/>
              <a:t> will be required to work with teachers and help them be able to identify needs at earlier stages. This is important since The Welsh Assembly (2017) and </a:t>
            </a:r>
            <a:r>
              <a:rPr lang="en-GB" sz="1050" dirty="0" err="1"/>
              <a:t>Dauncey</a:t>
            </a:r>
            <a:r>
              <a:rPr lang="en-GB" sz="1050" dirty="0"/>
              <a:t> (2016) found that early intervention can reduce future costs which can be useful since Hodkinson (2010) as cited in </a:t>
            </a:r>
            <a:r>
              <a:rPr lang="en-GB" sz="1050" dirty="0" err="1"/>
              <a:t>Tissot</a:t>
            </a:r>
            <a:r>
              <a:rPr lang="en-GB" sz="1050" dirty="0"/>
              <a:t> (2013) reveal that </a:t>
            </a:r>
            <a:r>
              <a:rPr lang="en-GB" sz="1050" dirty="0" err="1"/>
              <a:t>SENCo’s</a:t>
            </a:r>
            <a:r>
              <a:rPr lang="en-GB" sz="1050" dirty="0"/>
              <a:t> complain that they are not provided </a:t>
            </a:r>
            <a:r>
              <a:rPr lang="en-GB" sz="1050" dirty="0" smtClean="0"/>
              <a:t>with enough </a:t>
            </a:r>
            <a:r>
              <a:rPr lang="en-GB" sz="1050" dirty="0"/>
              <a:t>resources to support children with learning needs. The </a:t>
            </a:r>
            <a:r>
              <a:rPr lang="en-GB" sz="1050" dirty="0" err="1"/>
              <a:t>ALNCo</a:t>
            </a:r>
            <a:r>
              <a:rPr lang="en-GB" sz="1050" dirty="0"/>
              <a:t> will receive support from the Welsh Government to train staff as this teacher training will be provided to </a:t>
            </a:r>
            <a:r>
              <a:rPr lang="en-GB" sz="1050" dirty="0" smtClean="0"/>
              <a:t>staff </a:t>
            </a:r>
            <a:r>
              <a:rPr lang="en-GB" sz="1050" dirty="0"/>
              <a:t>in schools (Welsh Government, 2018). These inset days must be provided to all staff in the school so that a whole school approach is taken and the </a:t>
            </a:r>
            <a:r>
              <a:rPr lang="en-GB" sz="1050" dirty="0" err="1"/>
              <a:t>ALNCo</a:t>
            </a:r>
            <a:r>
              <a:rPr lang="en-GB" sz="1050" dirty="0"/>
              <a:t> should inform parents why the inset day will be useful since Hunt (no date) as cited in </a:t>
            </a:r>
            <a:r>
              <a:rPr lang="en-GB" sz="1050" dirty="0" err="1"/>
              <a:t>Sellgren</a:t>
            </a:r>
            <a:r>
              <a:rPr lang="en-GB" sz="1050" dirty="0"/>
              <a:t> (2014) found that parents are often confused why their child is having the day off from learning. </a:t>
            </a:r>
          </a:p>
          <a:p>
            <a:r>
              <a:rPr lang="en-GB" sz="1050" dirty="0"/>
              <a:t>In order to improve the standard of support, </a:t>
            </a:r>
            <a:r>
              <a:rPr lang="en-GB" sz="1050" dirty="0" err="1"/>
              <a:t>ALENCo’s</a:t>
            </a:r>
            <a:r>
              <a:rPr lang="en-GB" sz="1050" dirty="0"/>
              <a:t> are required to have appropriate qualifications and experience to ensure effective delivery of IDP’s (Conway, 2018). Cole (2005) as cited in </a:t>
            </a:r>
            <a:r>
              <a:rPr lang="en-GB" sz="1050" dirty="0" err="1"/>
              <a:t>Tissot</a:t>
            </a:r>
            <a:r>
              <a:rPr lang="en-GB" sz="1050" dirty="0"/>
              <a:t> (2013) agree and states that these co-ordinators should be a member of the senior staff. The Welsh Government (2018) support this as they believe the </a:t>
            </a:r>
            <a:r>
              <a:rPr lang="en-GB" sz="1050" dirty="0" err="1"/>
              <a:t>ALENCo</a:t>
            </a:r>
            <a:r>
              <a:rPr lang="en-GB" sz="1050" dirty="0"/>
              <a:t> should be a teacher since they have more communication with the head teacher and therefore will inform them if a change is needed in the school and they will need the confidence to ensure they have a voice on how the budget is distributed (Snap </a:t>
            </a:r>
            <a:r>
              <a:rPr lang="en-GB" sz="1050" dirty="0" err="1"/>
              <a:t>Cymru</a:t>
            </a:r>
            <a:r>
              <a:rPr lang="en-GB" sz="1050" dirty="0"/>
              <a:t>, no date). </a:t>
            </a:r>
          </a:p>
        </p:txBody>
      </p:sp>
      <p:sp>
        <p:nvSpPr>
          <p:cNvPr id="11" name="TextBox 10"/>
          <p:cNvSpPr txBox="1"/>
          <p:nvPr/>
        </p:nvSpPr>
        <p:spPr>
          <a:xfrm>
            <a:off x="7416800" y="2496712"/>
            <a:ext cx="4775200" cy="4393510"/>
          </a:xfrm>
          <a:prstGeom prst="rect">
            <a:avLst/>
          </a:prstGeom>
          <a:solidFill>
            <a:schemeClr val="accent3">
              <a:lumMod val="40000"/>
              <a:lumOff val="60000"/>
            </a:schemeClr>
          </a:solidFill>
        </p:spPr>
        <p:txBody>
          <a:bodyPr wrap="square" rtlCol="0">
            <a:spAutoFit/>
          </a:bodyPr>
          <a:lstStyle/>
          <a:p>
            <a:r>
              <a:rPr lang="en-US" sz="1400" b="1" u="sng" dirty="0" smtClean="0">
                <a:latin typeface="Times New Roman" charset="0"/>
                <a:ea typeface="Times New Roman" charset="0"/>
                <a:cs typeface="Times New Roman" charset="0"/>
              </a:rPr>
              <a:t>Multi Agency Working and Conclusion</a:t>
            </a:r>
          </a:p>
          <a:p>
            <a:endParaRPr lang="en-US" sz="1400" b="1" u="sng" dirty="0" smtClean="0">
              <a:latin typeface="Times New Roman" charset="0"/>
              <a:ea typeface="Times New Roman" charset="0"/>
              <a:cs typeface="Times New Roman" charset="0"/>
            </a:endParaRPr>
          </a:p>
          <a:p>
            <a:r>
              <a:rPr lang="en-GB" sz="1050" dirty="0" smtClean="0"/>
              <a:t>The </a:t>
            </a:r>
            <a:r>
              <a:rPr lang="en-GB" sz="1050" dirty="0"/>
              <a:t>introduction of an IDP will require a strong support of professionals working together. Health boards are now involved if a child’s health links to their ALN so that they can consider whether to provide a treatment that will support the child’s need (Welsh government, 2018). The aim is to improve multi agency working as it will allow children’s needs to be identified at an earlier stage so that early intervention can occur. This will be important </a:t>
            </a:r>
            <a:r>
              <a:rPr lang="en-GB" sz="1050"/>
              <a:t>since </a:t>
            </a:r>
            <a:r>
              <a:rPr lang="en-GB" sz="1050" smtClean="0"/>
              <a:t>Estyn</a:t>
            </a:r>
            <a:r>
              <a:rPr lang="en-GB" sz="1050"/>
              <a:t> </a:t>
            </a:r>
            <a:r>
              <a:rPr lang="en-GB" sz="1050" smtClean="0"/>
              <a:t>(2003) </a:t>
            </a:r>
            <a:r>
              <a:rPr lang="en-GB" sz="1050" dirty="0"/>
              <a:t>cited in Welsh Government (2018) found that symptoms of an SEN are identified late.</a:t>
            </a:r>
            <a:r>
              <a:rPr lang="en-GB" sz="1050" dirty="0" smtClean="0">
                <a:effectLst/>
              </a:rPr>
              <a:t> </a:t>
            </a:r>
            <a:r>
              <a:rPr lang="en-GB" sz="1050" dirty="0" smtClean="0"/>
              <a:t>However</a:t>
            </a:r>
            <a:r>
              <a:rPr lang="en-GB" sz="1050" dirty="0"/>
              <a:t>, supporting individuals through a later age will require more resources and therefore more money. According to Special Needs Jungle (sate), this is unrealistic as the reform of SEND in England has already cost £600 million and the budget for the ALN reform in Wales is £20 million (Special needs jungle, 2017</a:t>
            </a:r>
            <a:r>
              <a:rPr lang="en-GB" sz="1050" dirty="0" smtClean="0"/>
              <a:t>). </a:t>
            </a:r>
          </a:p>
          <a:p>
            <a:endParaRPr lang="en-GB" sz="1050" dirty="0"/>
          </a:p>
          <a:p>
            <a:r>
              <a:rPr lang="en-GB" sz="1050" dirty="0" smtClean="0"/>
              <a:t>To </a:t>
            </a:r>
            <a:r>
              <a:rPr lang="en-GB" sz="1050" dirty="0"/>
              <a:t>conclude, the introduction of The Additional Learning Needs and Education Tribunal (Wales) Act will allow </a:t>
            </a:r>
            <a:r>
              <a:rPr lang="en-GB" sz="1050" dirty="0" err="1"/>
              <a:t>indiviudals</a:t>
            </a:r>
            <a:r>
              <a:rPr lang="en-GB" sz="1050" dirty="0"/>
              <a:t> with an ALN to have their needs identified and supported whilst involving them in decisions that will affect their provision (Welsh Assembly, 2017). However, the cost of this transition is concerning as the the limited budget might mean that attention is focused on those with higher </a:t>
            </a:r>
            <a:r>
              <a:rPr lang="en-GB" sz="1050" dirty="0" smtClean="0"/>
              <a:t>needs (snap </a:t>
            </a:r>
            <a:r>
              <a:rPr lang="en-GB" sz="1050" dirty="0" err="1"/>
              <a:t>cyrmu</a:t>
            </a:r>
            <a:r>
              <a:rPr lang="en-GB" sz="1050" dirty="0"/>
              <a:t> no date) and that the the bill does not give a strong </a:t>
            </a:r>
            <a:r>
              <a:rPr lang="en-GB" sz="1050" dirty="0" smtClean="0"/>
              <a:t>enough answer </a:t>
            </a:r>
            <a:r>
              <a:rPr lang="en-GB" sz="1050" dirty="0"/>
              <a:t>to how they will support individuals who are not in school and therefore is going against article 28 of the UNCRC where everyone should have the right to an education (</a:t>
            </a:r>
            <a:r>
              <a:rPr lang="en-GB" sz="1050" dirty="0" err="1"/>
              <a:t>unicef.org</a:t>
            </a:r>
            <a:r>
              <a:rPr lang="en-GB" sz="1050" dirty="0"/>
              <a:t> no date) and will not be allowing them to have the opportunity to achieve their potential (Welsh Assembly, 2017 and </a:t>
            </a:r>
            <a:r>
              <a:rPr lang="en-GB" sz="1050" dirty="0" err="1"/>
              <a:t>Bajwa</a:t>
            </a:r>
            <a:r>
              <a:rPr lang="en-GB" sz="1050" dirty="0"/>
              <a:t> and </a:t>
            </a:r>
            <a:r>
              <a:rPr lang="en-GB" sz="1050" dirty="0" err="1"/>
              <a:t>Devecchi</a:t>
            </a:r>
            <a:r>
              <a:rPr lang="en-GB" sz="1050" dirty="0"/>
              <a:t>, 2014).</a:t>
            </a:r>
          </a:p>
          <a:p>
            <a:endParaRPr lang="en-US" sz="1000" dirty="0"/>
          </a:p>
        </p:txBody>
      </p:sp>
    </p:spTree>
    <p:extLst>
      <p:ext uri="{BB962C8B-B14F-4D97-AF65-F5344CB8AC3E}">
        <p14:creationId xmlns:p14="http://schemas.microsoft.com/office/powerpoint/2010/main" val="38848946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TotalTime>
  <Words>1414</Words>
  <Application>Microsoft Macintosh PowerPoint</Application>
  <PresentationFormat>Widescreen</PresentationFormat>
  <Paragraphs>16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Calibri</vt:lpstr>
      <vt:lpstr>Calibri Light</vt:lpstr>
      <vt:lpstr>Times New Roman</vt:lpstr>
      <vt:lpstr>Arial</vt:lpstr>
      <vt:lpstr>Office Theme</vt:lpstr>
      <vt:lpstr>PowerPoint Presentation</vt:lpstr>
    </vt:vector>
  </TitlesOfParts>
  <Company/>
  <LinksUpToDate>false</LinksUpToDate>
  <SharedDoc>false</SharedDoc>
  <HyperlinksChanged>false</HyperlinksChanged>
  <AppVersion>15.0041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Luke O'leary (1707818)</dc:creator>
  <cp:lastModifiedBy>Luke O'leary (1707818)</cp:lastModifiedBy>
  <cp:revision>8</cp:revision>
  <dcterms:created xsi:type="dcterms:W3CDTF">2019-01-16T15:26:07Z</dcterms:created>
  <dcterms:modified xsi:type="dcterms:W3CDTF">2019-01-16T20:42:23Z</dcterms:modified>
</cp:coreProperties>
</file>