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90" d="100"/>
          <a:sy n="90" d="100"/>
        </p:scale>
        <p:origin x="54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346462-83C2-465F-B3E8-30AB23209FF3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8F2F70-1FD8-4B16-AB30-D0116705BE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7368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8F2F70-1FD8-4B16-AB30-D0116705BE2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0351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F51F914-945C-4337-899F-978807704C12}" type="datetime1">
              <a:rPr lang="en-GB" smtClean="0"/>
              <a:pPr lvl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137B276-67E9-4488-BCA4-DA8C6610288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958496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F8FDD41-59D8-4D27-9DF0-E56C51AC7533}" type="datetime1">
              <a:rPr lang="en-GB" smtClean="0"/>
              <a:pPr lvl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8E27F56-51C2-48F4-8E9D-C1813E328A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6816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CB44EE3-D518-4727-A4EB-4B7A72246DFC}" type="datetime1">
              <a:rPr lang="en-GB" smtClean="0"/>
              <a:pPr lvl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303CA07-6F3D-4442-A047-BD52EAA013B4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94860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FFFC7B3-04E0-43F7-A469-06E499F03773}" type="datetime1">
              <a:rPr lang="en-GB" smtClean="0"/>
              <a:pPr lvl="0"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057D0A3-7A7A-4FC5-9A1E-709E10F105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6633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4CF8E23A-F533-464E-84F3-A0D897DCF969}" type="datetime1">
              <a:rPr lang="en-GB" smtClean="0"/>
              <a:pPr lvl="0"/>
              <a:t>10/12/2019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3A1DD62-5BD1-402F-8D47-F57FB7CC7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0967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FCBF48D-7950-45DD-983C-9A4F9C5A0C40}" type="datetime1">
              <a:rPr lang="en-GB" smtClean="0"/>
              <a:pPr lvl="0"/>
              <a:t>10/12/2019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E94BADD-A874-40DA-AB97-AA21CBAEB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678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BC71772-5BF1-4FAA-8367-478180D2C82D}" type="datetime1">
              <a:rPr lang="en-GB" smtClean="0"/>
              <a:pPr lvl="0"/>
              <a:t>10/12/2019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A32548A-41D4-424D-B85C-5955045B4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602746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pPr lvl="0"/>
            <a:fld id="{699AC2FE-B923-472F-B6EF-18FF07A79D8F}" type="datetime1">
              <a:rPr lang="en-GB" smtClean="0"/>
              <a:pPr lvl="0"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lvl="0"/>
            <a:fld id="{5B4E4091-5986-4EE8-A90A-1F2134A109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795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8B4CB351-DEC9-4A1E-90B4-F312E72C0283}" type="datetime1">
              <a:rPr lang="en-GB" smtClean="0"/>
              <a:pPr lvl="0"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6D04343-D516-4A44-A5C1-02B7439416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0280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EB13FEC-3F0A-47F7-BD9A-FEDB5EB296D8}" type="datetime1">
              <a:rPr lang="en-GB" smtClean="0"/>
              <a:pPr lvl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38521C2-99C0-414E-8155-5F74515B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485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73F53CC-5A01-4223-8CB8-F6C15279AA52}" type="datetime1">
              <a:rPr lang="en-GB" smtClean="0"/>
              <a:pPr lvl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38BEFFB-93B8-4295-93F2-C3F029933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5880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 lvl="0"/>
            <a:fld id="{084BB32A-8702-42A8-BC85-D6C160A05F9A}" type="datetime1">
              <a:rPr lang="en-GB" smtClean="0"/>
              <a:pPr lvl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pPr lvl="0"/>
            <a:fld id="{6C71C9EA-5BCB-4EC5-903D-40F7C990FE69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7654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s://www.google.com/imgres?imgurl=https%3A%2F%2Fupload.wikimedia.org%2Fwikipedia%2Fcommons%2F3%2F35%2FIsabel_de_Borb%25C3%25B3n_y_Borb%25C3%25B3n-Dos_Sicilias.jpg&amp;imgrefurl=https%3A%2F%2Fen.wikipedia.org%2Fwiki%2FIsabella_II_of_Spain&amp;tbnid=PiBnS4Io9Q8vTM&amp;vet=12ahUKEwiIh6_V3Z7mAhVV0OAKHda3CU4QMygAegUIARDiAQ..i&amp;docid=zLdvgGzOlNNaKM&amp;w=768&amp;h=1024&amp;q=queen%20ISABELLE%20%20II%20of%20spain&amp;hl=en-US&amp;ved=2ahUKEwiIh6_V3Z7mAhVV0OAKHda3CU4QMygAegUIARDiAQ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antandertechnology.co.uk/" TargetMode="External"/><Relationship Id="rId2" Type="http://schemas.openxmlformats.org/officeDocument/2006/relationships/hyperlink" Target="http://www.sapling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igabitmagazine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EEBFE0C-C49B-4256-BDF8-A6A41BC6E144}"/>
              </a:ext>
            </a:extLst>
          </p:cNvPr>
          <p:cNvSpPr txBox="1"/>
          <p:nvPr/>
        </p:nvSpPr>
        <p:spPr>
          <a:xfrm>
            <a:off x="1345340" y="689457"/>
            <a:ext cx="9823523" cy="36625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latin typeface="Aharoni" panose="020B0604020202020204" pitchFamily="2" charset="-79"/>
                <a:cs typeface="Aharoni" panose="020B0604020202020204" pitchFamily="2" charset="-79"/>
              </a:rPr>
              <a:t>Digital skills and Research Methods </a:t>
            </a:r>
          </a:p>
          <a:p>
            <a:r>
              <a:rPr lang="en-GB" sz="4400" dirty="0">
                <a:solidFill>
                  <a:srgbClr val="FF0000"/>
                </a:solidFill>
                <a:latin typeface="Aharoni" panose="020B0604020202020204" pitchFamily="2" charset="-79"/>
                <a:cs typeface="Aharoni" panose="020B0604020202020204" pitchFamily="2" charset="-79"/>
              </a:rPr>
              <a:t>Santander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Team Jerry </a:t>
            </a:r>
            <a:r>
              <a:rPr lang="en-GB" dirty="0" err="1"/>
              <a:t>Osho</a:t>
            </a:r>
            <a:endParaRPr lang="en-GB" dirty="0"/>
          </a:p>
          <a:p>
            <a:r>
              <a:rPr lang="en-GB" dirty="0"/>
              <a:t>Victorine </a:t>
            </a:r>
            <a:r>
              <a:rPr lang="en-GB" dirty="0" err="1"/>
              <a:t>Azaonga</a:t>
            </a:r>
            <a:endParaRPr lang="en-GB" dirty="0"/>
          </a:p>
          <a:p>
            <a:r>
              <a:rPr lang="en-GB" dirty="0"/>
              <a:t>Priscilla </a:t>
            </a:r>
            <a:r>
              <a:rPr lang="en-GB" dirty="0" err="1"/>
              <a:t>Nichida</a:t>
            </a:r>
            <a:endParaRPr lang="en-GB" dirty="0"/>
          </a:p>
          <a:p>
            <a:r>
              <a:rPr lang="en-GB" dirty="0"/>
              <a:t>Bernard Ofori </a:t>
            </a:r>
            <a:r>
              <a:rPr lang="en-GB" dirty="0" err="1"/>
              <a:t>Agbenyegah</a:t>
            </a:r>
            <a:endParaRPr lang="en-GB" dirty="0"/>
          </a:p>
          <a:p>
            <a:r>
              <a:rPr lang="en-GB" dirty="0"/>
              <a:t>Gladys Adomako                                                      LECTURER: JOY BOTU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2">
            <a:extLst>
              <a:ext uri="{FF2B5EF4-FFF2-40B4-BE49-F238E27FC236}">
                <a16:creationId xmlns:a16="http://schemas.microsoft.com/office/drawing/2014/main" id="{D3B0230A-0899-4204-8185-3E082194D0E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39747" y="713187"/>
            <a:ext cx="10283689" cy="1562919"/>
          </a:xfrm>
        </p:spPr>
        <p:txBody>
          <a:bodyPr anchorCtr="0"/>
          <a:lstStyle/>
          <a:p>
            <a:pPr marL="457200" lvl="0" indent="-457200" algn="l">
              <a:buFont typeface="+mj-lt"/>
              <a:buAutoNum type="arabicPeriod"/>
            </a:pPr>
            <a:r>
              <a:rPr lang="en-GB" dirty="0">
                <a:latin typeface="Arial Rounded MT Bold" panose="020F0704030504030204" pitchFamily="34" charset="0"/>
              </a:rPr>
              <a:t>1902</a:t>
            </a:r>
            <a:r>
              <a:rPr lang="en-GB" sz="2000" dirty="0">
                <a:latin typeface="Arial Rounded MT Bold" panose="020F0704030504030204" pitchFamily="34" charset="0"/>
              </a:rPr>
              <a:t> founded in Wyomissing as  </a:t>
            </a:r>
            <a:r>
              <a:rPr lang="en-GB" sz="2000" b="1" dirty="0">
                <a:solidFill>
                  <a:srgbClr val="2F5597"/>
                </a:solidFill>
                <a:latin typeface="Arial Rounded MT Bold" panose="020F0704030504030204" pitchFamily="34" charset="0"/>
              </a:rPr>
              <a:t>“Sovereign Bank”</a:t>
            </a:r>
          </a:p>
          <a:p>
            <a:pPr marL="457200" lvl="0" indent="-457200" algn="l">
              <a:buFont typeface="+mj-lt"/>
              <a:buAutoNum type="arabicPeriod"/>
            </a:pPr>
            <a:r>
              <a:rPr lang="en-GB" dirty="0">
                <a:latin typeface="Arial Rounded MT Bold" panose="020F0704030504030204" pitchFamily="34" charset="0"/>
              </a:rPr>
              <a:t>1980-1990</a:t>
            </a:r>
            <a:r>
              <a:rPr lang="en-GB" sz="2000" dirty="0">
                <a:latin typeface="Arial Rounded MT Bold" panose="020F0704030504030204" pitchFamily="34" charset="0"/>
              </a:rPr>
              <a:t> the bank started growing rapidly </a:t>
            </a:r>
          </a:p>
          <a:p>
            <a:pPr marL="457200" lvl="0" indent="-457200" algn="l">
              <a:buFont typeface="+mj-lt"/>
              <a:buAutoNum type="arabicPeriod"/>
            </a:pPr>
            <a:r>
              <a:rPr lang="en-GB" dirty="0">
                <a:latin typeface="Arial Rounded MT Bold" panose="020F0704030504030204" pitchFamily="34" charset="0"/>
              </a:rPr>
              <a:t>2000</a:t>
            </a:r>
            <a:r>
              <a:rPr lang="en-GB" sz="2000" dirty="0">
                <a:latin typeface="Arial Rounded MT Bold" panose="020F0704030504030204" pitchFamily="34" charset="0"/>
              </a:rPr>
              <a:t> it becomes the third  largest retail bank</a:t>
            </a:r>
          </a:p>
          <a:p>
            <a:pPr lvl="0"/>
            <a:endParaRPr lang="en-GB" dirty="0"/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9AD5BD04-A97B-424B-9FC7-47EE21D25308}"/>
              </a:ext>
            </a:extLst>
          </p:cNvPr>
          <p:cNvSpPr txBox="1"/>
          <p:nvPr/>
        </p:nvSpPr>
        <p:spPr>
          <a:xfrm>
            <a:off x="8203095" y="2551837"/>
            <a:ext cx="3220279" cy="175432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 Rounded MT Bold" panose="020F0704030504030204" pitchFamily="34" charset="0"/>
              </a:rPr>
              <a:t>Santander its originally a Spanish bank and with the approval of the queen </a:t>
            </a:r>
            <a:r>
              <a:rPr lang="en-GB" sz="1800" b="1" i="0" u="none" strike="noStrike" kern="1200" cap="none" spc="0" baseline="0" dirty="0">
                <a:solidFill>
                  <a:srgbClr val="2F5597"/>
                </a:solidFill>
                <a:uFillTx/>
                <a:latin typeface="Arial Rounded MT Bold" panose="020F0704030504030204" pitchFamily="34" charset="0"/>
              </a:rPr>
              <a:t>Isabell II of Spain </a:t>
            </a: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 Rounded MT Bold" panose="020F0704030504030204" pitchFamily="34" charset="0"/>
              </a:rPr>
              <a:t>15</a:t>
            </a:r>
            <a:r>
              <a:rPr lang="en-GB" sz="1800" b="0" i="0" u="none" strike="noStrike" kern="1200" cap="none" spc="0" baseline="0" dirty="0">
                <a:solidFill>
                  <a:srgbClr val="2F5597"/>
                </a:solidFill>
                <a:uFillTx/>
                <a:latin typeface="Arial Rounded MT Bold" panose="020F0704030504030204" pitchFamily="34" charset="0"/>
              </a:rPr>
              <a:t> </a:t>
            </a: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 Rounded MT Bold" panose="020F0704030504030204" pitchFamily="34" charset="0"/>
              </a:rPr>
              <a:t>may 1857 </a:t>
            </a:r>
            <a:r>
              <a:rPr lang="en-GB" sz="1800" b="1" i="0" u="none" strike="noStrike" kern="1200" cap="none" spc="0" baseline="0" dirty="0">
                <a:solidFill>
                  <a:srgbClr val="FF0000"/>
                </a:solidFill>
                <a:uFillTx/>
                <a:latin typeface="Arial Rounded MT Bold" panose="020F0704030504030204" pitchFamily="34" charset="0"/>
              </a:rPr>
              <a:t>Banco Santander</a:t>
            </a: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 Rounded MT Bold" panose="020F0704030504030204" pitchFamily="34" charset="0"/>
              </a:rPr>
              <a:t> was founded.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7A51443-6A7A-42D6-8E12-BA3B0928AD3A}"/>
              </a:ext>
            </a:extLst>
          </p:cNvPr>
          <p:cNvSpPr/>
          <p:nvPr/>
        </p:nvSpPr>
        <p:spPr>
          <a:xfrm>
            <a:off x="371063" y="24926"/>
            <a:ext cx="12191996" cy="507830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900" b="0" i="0" u="none" strike="noStrike" kern="1200" cap="none" spc="0" baseline="0">
              <a:solidFill>
                <a:srgbClr val="2962FF"/>
              </a:solidFill>
              <a:uFillTx/>
              <a:latin typeface="Roboto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</a:endParaRPr>
          </a:p>
        </p:txBody>
      </p:sp>
      <p:pic>
        <p:nvPicPr>
          <p:cNvPr id="5" name="Picture 2" descr="Image result for queen ISABELLE  II of spain">
            <a:hlinkClick r:id="rId2"/>
            <a:extLst>
              <a:ext uri="{FF2B5EF4-FFF2-40B4-BE49-F238E27FC236}">
                <a16:creationId xmlns:a16="http://schemas.microsoft.com/office/drawing/2014/main" id="{C72D897C-A8F2-44FA-B7AD-C75ECECB666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652789" y="2500054"/>
            <a:ext cx="2981739" cy="296298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10">
            <a:extLst>
              <a:ext uri="{FF2B5EF4-FFF2-40B4-BE49-F238E27FC236}">
                <a16:creationId xmlns:a16="http://schemas.microsoft.com/office/drawing/2014/main" id="{78AFE2E9-F3A3-4122-B56C-501BB4C74BB3}"/>
              </a:ext>
            </a:extLst>
          </p:cNvPr>
          <p:cNvSpPr txBox="1"/>
          <p:nvPr/>
        </p:nvSpPr>
        <p:spPr>
          <a:xfrm>
            <a:off x="4298609" y="2500054"/>
            <a:ext cx="2576325" cy="31700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R="0" lvl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FFC000"/>
                </a:solidFill>
                <a:uFillTx/>
                <a:latin typeface="Arial Rounded MT Bold" panose="020F0704030504030204" pitchFamily="34" charset="0"/>
              </a:rPr>
              <a:t>4 .</a:t>
            </a:r>
            <a:r>
              <a:rPr lang="en-GB" sz="2400" b="0" i="0" u="none" strike="noStrike" kern="1200" cap="none" spc="0" baseline="0" dirty="0">
                <a:solidFill>
                  <a:srgbClr val="000000"/>
                </a:solidFill>
                <a:uFillTx/>
                <a:latin typeface="Arial Rounded MT Bold" panose="020F0704030504030204" pitchFamily="34" charset="0"/>
              </a:rPr>
              <a:t>2010 </a:t>
            </a:r>
            <a:r>
              <a:rPr lang="en-GB" sz="2000" b="1" i="0" u="none" strike="noStrike" kern="1200" cap="none" spc="0" baseline="0" dirty="0">
                <a:solidFill>
                  <a:srgbClr val="2F5597"/>
                </a:solidFill>
                <a:uFillTx/>
                <a:latin typeface="Arial Rounded MT Bold" panose="020F0704030504030204" pitchFamily="34" charset="0"/>
              </a:rPr>
              <a:t>Abbey National, Alliance Leicester </a:t>
            </a: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 Rounded MT Bold" panose="020F0704030504030204" pitchFamily="34" charset="0"/>
              </a:rPr>
              <a:t>and</a:t>
            </a:r>
            <a:r>
              <a:rPr lang="en-GB" sz="2000" b="1" i="0" u="none" strike="noStrike" kern="1200" cap="none" spc="0" baseline="0" dirty="0">
                <a:solidFill>
                  <a:srgbClr val="000000"/>
                </a:solidFill>
                <a:uFillTx/>
                <a:latin typeface="Arial Rounded MT Bold" panose="020F0704030504030204" pitchFamily="34" charset="0"/>
              </a:rPr>
              <a:t> </a:t>
            </a:r>
            <a:r>
              <a:rPr lang="en-GB" sz="2000" b="1" i="0" u="none" strike="noStrike" kern="1200" cap="none" spc="0" baseline="0" dirty="0">
                <a:solidFill>
                  <a:srgbClr val="2F5597"/>
                </a:solidFill>
                <a:uFillTx/>
                <a:latin typeface="Arial Rounded MT Bold" panose="020F0704030504030204" pitchFamily="34" charset="0"/>
              </a:rPr>
              <a:t>Bradford e Bingley  </a:t>
            </a: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 Rounded MT Bold" panose="020F0704030504030204" pitchFamily="34" charset="0"/>
              </a:rPr>
              <a:t>were rebranded together as </a:t>
            </a:r>
            <a:r>
              <a:rPr lang="en-GB" sz="2000" b="1" i="0" u="none" strike="noStrike" kern="1200" cap="none" spc="0" baseline="0" dirty="0">
                <a:solidFill>
                  <a:srgbClr val="FF0000"/>
                </a:solidFill>
                <a:uFillTx/>
                <a:latin typeface="Arial Rounded MT Bold" panose="020F0704030504030204" pitchFamily="34" charset="0"/>
              </a:rPr>
              <a:t>Santander</a:t>
            </a: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 Rounded MT Bold" panose="020F0704030504030204" pitchFamily="34" charset="0"/>
              </a:rPr>
              <a:t> 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D16CE-8C48-4012-A8B2-D4EBD11A26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Challenges before the introduction of online banking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5538FB-9328-407C-A403-D9F15907CF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741084"/>
            <a:ext cx="10058400" cy="4023360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3600" dirty="0"/>
              <a:t>Bank book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600" dirty="0"/>
              <a:t>Money machine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600" dirty="0"/>
              <a:t>Check Balance</a:t>
            </a:r>
          </a:p>
        </p:txBody>
      </p:sp>
    </p:spTree>
    <p:extLst>
      <p:ext uri="{BB962C8B-B14F-4D97-AF65-F5344CB8AC3E}">
        <p14:creationId xmlns:p14="http://schemas.microsoft.com/office/powerpoint/2010/main" val="30694883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1F57811-6AF3-4528-8DDE-4558AFD767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81777" y="2759498"/>
            <a:ext cx="7125547" cy="896112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8000" dirty="0">
                <a:latin typeface="Arial Rounded MT Bold" panose="020F0704030504030204" pitchFamily="34" charset="0"/>
              </a:rPr>
              <a:t> How Started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8000" dirty="0">
                <a:latin typeface="Arial Rounded MT Bold" panose="020F0704030504030204" pitchFamily="34" charset="0"/>
              </a:rPr>
              <a:t> What can be done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8000" dirty="0">
                <a:latin typeface="Arial Rounded MT Bold" panose="020F0704030504030204" pitchFamily="34" charset="0"/>
              </a:rPr>
              <a:t> where to use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958EED6-9985-4E6A-B7BD-782925ED57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5246" y="584200"/>
            <a:ext cx="7679055" cy="89611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800" b="1" dirty="0">
                <a:solidFill>
                  <a:srgbClr val="FF0000"/>
                </a:solidFill>
              </a:rPr>
              <a:t>INSIGHTS</a:t>
            </a:r>
            <a:r>
              <a:rPr lang="en-GB" sz="4000" b="1" dirty="0">
                <a:solidFill>
                  <a:srgbClr val="FF0000"/>
                </a:solidFill>
              </a:rPr>
              <a:t> </a:t>
            </a:r>
            <a:br>
              <a:rPr lang="en-GB" sz="4000" b="1" dirty="0">
                <a:solidFill>
                  <a:srgbClr val="FF0000"/>
                </a:solidFill>
              </a:rPr>
            </a:br>
            <a:r>
              <a:rPr lang="en-GB" sz="4000" b="1" dirty="0">
                <a:solidFill>
                  <a:srgbClr val="FF0000"/>
                </a:solidFill>
              </a:rPr>
              <a:t>ONLINE BANKING</a:t>
            </a:r>
          </a:p>
        </p:txBody>
      </p:sp>
      <p:pic>
        <p:nvPicPr>
          <p:cNvPr id="7" name="Picture 6" descr="A person using a computer sitting on top of a table&#10;&#10;Description automatically generated">
            <a:extLst>
              <a:ext uri="{FF2B5EF4-FFF2-40B4-BE49-F238E27FC236}">
                <a16:creationId xmlns:a16="http://schemas.microsoft.com/office/drawing/2014/main" id="{E65977DA-2172-471B-B53A-85D6E5CA69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144" y="306756"/>
            <a:ext cx="3133725" cy="1761440"/>
          </a:xfrm>
          <a:prstGeom prst="rect">
            <a:avLst/>
          </a:prstGeom>
        </p:spPr>
      </p:pic>
      <p:pic>
        <p:nvPicPr>
          <p:cNvPr id="9" name="Picture 8" descr="A screen shot of an open computer sitting on top of a table&#10;&#10;Description automatically generated">
            <a:extLst>
              <a:ext uri="{FF2B5EF4-FFF2-40B4-BE49-F238E27FC236}">
                <a16:creationId xmlns:a16="http://schemas.microsoft.com/office/drawing/2014/main" id="{DFBC1826-13FD-428F-AE27-3C56D9C021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1293" y="3757698"/>
            <a:ext cx="3289678" cy="2228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52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FCC47-3FBF-48CA-B538-F1CC6D18F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Impact of online Banking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ADF4A-7142-4217-8D53-0B43A52C8F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4000" dirty="0">
                <a:latin typeface="Arial Rounded MT Bold" panose="020F0704030504030204" pitchFamily="34" charset="0"/>
              </a:rPr>
              <a:t>EASY MONEY TRANSFER 	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4000" dirty="0">
                <a:latin typeface="Arial Rounded MT Bold" panose="020F0704030504030204" pitchFamily="34" charset="0"/>
              </a:rPr>
              <a:t>AVAILABILITY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4000" dirty="0">
                <a:latin typeface="Arial Rounded MT Bold" panose="020F0704030504030204" pitchFamily="34" charset="0"/>
              </a:rPr>
              <a:t>KEEPING TRACK</a:t>
            </a:r>
          </a:p>
        </p:txBody>
      </p:sp>
    </p:spTree>
    <p:extLst>
      <p:ext uri="{BB962C8B-B14F-4D97-AF65-F5344CB8AC3E}">
        <p14:creationId xmlns:p14="http://schemas.microsoft.com/office/powerpoint/2010/main" val="7538101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4CDDC-4301-4A3F-BB0F-1363AC75DB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Lessons Drawn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E75F2-8E08-44B9-9DF5-DCB6AD9C30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History</a:t>
            </a:r>
          </a:p>
          <a:p>
            <a:r>
              <a:rPr lang="en-GB" dirty="0"/>
              <a:t>Challenges</a:t>
            </a:r>
          </a:p>
          <a:p>
            <a:r>
              <a:rPr lang="en-GB" dirty="0"/>
              <a:t>Insight</a:t>
            </a:r>
          </a:p>
          <a:p>
            <a:r>
              <a:rPr lang="en-GB" dirty="0"/>
              <a:t>Impact</a:t>
            </a:r>
          </a:p>
          <a:p>
            <a:r>
              <a:rPr lang="en-GB" dirty="0"/>
              <a:t>Advantages and disadvantages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37535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9E319-E7D6-4D7E-B8BC-F9377BDC2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93429D-71B2-4721-AF80-C352067C04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434856"/>
            <a:ext cx="10058400" cy="3434238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linkClick r:id="rId2"/>
              </a:rPr>
              <a:t>www.sapling.com</a:t>
            </a:r>
            <a:r>
              <a:rPr lang="en-GB" dirty="0"/>
              <a:t>   (09/12/2019)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linkClick r:id="rId3"/>
              </a:rPr>
              <a:t>www.santandertechnology.co.uk</a:t>
            </a:r>
            <a:r>
              <a:rPr lang="en-GB" dirty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linkClick r:id="rId4"/>
              </a:rPr>
              <a:t>www.gigabitmagazine.com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(How Santander technology transformation allows it improve customers lives</a:t>
            </a:r>
          </a:p>
        </p:txBody>
      </p:sp>
    </p:spTree>
    <p:extLst>
      <p:ext uri="{BB962C8B-B14F-4D97-AF65-F5344CB8AC3E}">
        <p14:creationId xmlns:p14="http://schemas.microsoft.com/office/powerpoint/2010/main" val="2693430947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10440</TotalTime>
  <Words>163</Words>
  <Application>Microsoft Office PowerPoint</Application>
  <PresentationFormat>Widescreen</PresentationFormat>
  <Paragraphs>43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Aharoni</vt:lpstr>
      <vt:lpstr>Arial</vt:lpstr>
      <vt:lpstr>Arial Rounded MT Bold</vt:lpstr>
      <vt:lpstr>Calibri</vt:lpstr>
      <vt:lpstr>Calibri Light</vt:lpstr>
      <vt:lpstr>Roboto</vt:lpstr>
      <vt:lpstr>Wingdings</vt:lpstr>
      <vt:lpstr>Retrospect</vt:lpstr>
      <vt:lpstr>PowerPoint Presentation</vt:lpstr>
      <vt:lpstr>PowerPoint Presentation</vt:lpstr>
      <vt:lpstr>Challenges before the introduction of online banking</vt:lpstr>
      <vt:lpstr>INSIGHTS  ONLINE BANKING</vt:lpstr>
      <vt:lpstr>Impact of online Banking</vt:lpstr>
      <vt:lpstr>Lessons Drawn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santander</dc:title>
  <dc:creator>Jerry osho</dc:creator>
  <cp:lastModifiedBy>Victorine Azonga (1908938)</cp:lastModifiedBy>
  <cp:revision>24</cp:revision>
  <dcterms:created xsi:type="dcterms:W3CDTF">2019-12-05T13:36:25Z</dcterms:created>
  <dcterms:modified xsi:type="dcterms:W3CDTF">2019-12-17T13:30:14Z</dcterms:modified>
</cp:coreProperties>
</file>