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2" r:id="rId6"/>
    <p:sldId id="267" r:id="rId7"/>
    <p:sldId id="263" r:id="rId8"/>
    <p:sldId id="264" r:id="rId9"/>
    <p:sldId id="265" r:id="rId10"/>
    <p:sldId id="266" r:id="rId11"/>
    <p:sldId id="268" r:id="rId12"/>
    <p:sldId id="270" r:id="rId13"/>
    <p:sldId id="271" r:id="rId14"/>
    <p:sldId id="272" r:id="rId15"/>
    <p:sldId id="273" r:id="rId16"/>
    <p:sldId id="275" r:id="rId17"/>
    <p:sldId id="276" r:id="rId18"/>
    <p:sldId id="274" r:id="rId19"/>
    <p:sldId id="277" r:id="rId20"/>
    <p:sldId id="278" r:id="rId21"/>
    <p:sldId id="280" r:id="rId22"/>
    <p:sldId id="282" r:id="rId23"/>
    <p:sldId id="283"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79D7D-DB12-83D6-C156-11C4FED9FFD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F4752D4-4B8A-3F54-E360-D1483CB94E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50799A-78C1-F5CA-1F74-4235BFEE3E46}"/>
              </a:ext>
            </a:extLst>
          </p:cNvPr>
          <p:cNvSpPr>
            <a:spLocks noGrp="1"/>
          </p:cNvSpPr>
          <p:nvPr>
            <p:ph type="dt" sz="half" idx="10"/>
          </p:nvPr>
        </p:nvSpPr>
        <p:spPr/>
        <p:txBody>
          <a:bodyPr/>
          <a:lstStyle/>
          <a:p>
            <a:fld id="{7B3F99A3-E15E-4223-8CAC-C46B5F3F7DE3}" type="datetimeFigureOut">
              <a:rPr lang="en-GB" smtClean="0"/>
              <a:t>05/04/2024</a:t>
            </a:fld>
            <a:endParaRPr lang="en-GB" dirty="0"/>
          </a:p>
        </p:txBody>
      </p:sp>
      <p:sp>
        <p:nvSpPr>
          <p:cNvPr id="5" name="Footer Placeholder 4">
            <a:extLst>
              <a:ext uri="{FF2B5EF4-FFF2-40B4-BE49-F238E27FC236}">
                <a16:creationId xmlns:a16="http://schemas.microsoft.com/office/drawing/2014/main" id="{7A1046F2-9C06-B4BC-34B0-8345F52159F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3363F94-6B2A-4EFB-E645-B6E76B362814}"/>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5321090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12B7C-FC49-CC41-C4CD-396685D994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89E708-6823-6895-8F6F-F94C2DF31F3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EF594B-166C-DB26-0E04-A8A069E4F60C}"/>
              </a:ext>
            </a:extLst>
          </p:cNvPr>
          <p:cNvSpPr>
            <a:spLocks noGrp="1"/>
          </p:cNvSpPr>
          <p:nvPr>
            <p:ph type="dt" sz="half" idx="10"/>
          </p:nvPr>
        </p:nvSpPr>
        <p:spPr/>
        <p:txBody>
          <a:bodyPr/>
          <a:lstStyle/>
          <a:p>
            <a:fld id="{7B3F99A3-E15E-4223-8CAC-C46B5F3F7DE3}" type="datetimeFigureOut">
              <a:rPr lang="en-GB" smtClean="0"/>
              <a:t>05/04/2024</a:t>
            </a:fld>
            <a:endParaRPr lang="en-GB" dirty="0"/>
          </a:p>
        </p:txBody>
      </p:sp>
      <p:sp>
        <p:nvSpPr>
          <p:cNvPr id="5" name="Footer Placeholder 4">
            <a:extLst>
              <a:ext uri="{FF2B5EF4-FFF2-40B4-BE49-F238E27FC236}">
                <a16:creationId xmlns:a16="http://schemas.microsoft.com/office/drawing/2014/main" id="{E517DC67-E2DD-754E-0D0A-F7C1C7B8B0F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9600148-91A6-EE8A-6CA4-B2DAC0C10121}"/>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17057145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6AFAD-5BC8-5E69-5C5A-1D7F6FFB6B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6917684-A5A4-737A-5984-B0740E2AF0C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E4E4BE2-BF66-733B-924A-DA35FB05D3EF}"/>
              </a:ext>
            </a:extLst>
          </p:cNvPr>
          <p:cNvSpPr>
            <a:spLocks noGrp="1"/>
          </p:cNvSpPr>
          <p:nvPr>
            <p:ph type="dt" sz="half" idx="10"/>
          </p:nvPr>
        </p:nvSpPr>
        <p:spPr/>
        <p:txBody>
          <a:bodyPr/>
          <a:lstStyle/>
          <a:p>
            <a:fld id="{7B3F99A3-E15E-4223-8CAC-C46B5F3F7DE3}" type="datetimeFigureOut">
              <a:rPr lang="en-GB" smtClean="0"/>
              <a:t>05/04/2024</a:t>
            </a:fld>
            <a:endParaRPr lang="en-GB" dirty="0"/>
          </a:p>
        </p:txBody>
      </p:sp>
      <p:sp>
        <p:nvSpPr>
          <p:cNvPr id="5" name="Footer Placeholder 4">
            <a:extLst>
              <a:ext uri="{FF2B5EF4-FFF2-40B4-BE49-F238E27FC236}">
                <a16:creationId xmlns:a16="http://schemas.microsoft.com/office/drawing/2014/main" id="{8CCF9B0E-B57E-0D9E-4902-6CC26A0CF83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20C9B43-29D8-ADCA-1D7E-FB29CD0C5D2C}"/>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9040580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EA647-B907-2CC3-5135-3AD72C5E20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15C90BC-F066-88C7-E0AF-90D8AFFA795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BB3D406-71BE-268F-26AB-5941D184648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A3B19BA-74E1-ABA7-E11E-F0229860A890}"/>
              </a:ext>
            </a:extLst>
          </p:cNvPr>
          <p:cNvSpPr>
            <a:spLocks noGrp="1"/>
          </p:cNvSpPr>
          <p:nvPr>
            <p:ph type="dt" sz="half" idx="10"/>
          </p:nvPr>
        </p:nvSpPr>
        <p:spPr/>
        <p:txBody>
          <a:bodyPr/>
          <a:lstStyle/>
          <a:p>
            <a:fld id="{7B3F99A3-E15E-4223-8CAC-C46B5F3F7DE3}" type="datetimeFigureOut">
              <a:rPr lang="en-GB" smtClean="0"/>
              <a:t>05/04/2024</a:t>
            </a:fld>
            <a:endParaRPr lang="en-GB" dirty="0"/>
          </a:p>
        </p:txBody>
      </p:sp>
      <p:sp>
        <p:nvSpPr>
          <p:cNvPr id="6" name="Footer Placeholder 5">
            <a:extLst>
              <a:ext uri="{FF2B5EF4-FFF2-40B4-BE49-F238E27FC236}">
                <a16:creationId xmlns:a16="http://schemas.microsoft.com/office/drawing/2014/main" id="{A8B79990-AF83-8D69-91F0-B3BD4DF1F564}"/>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265BEA8-5461-A248-84AF-79D044DB20D7}"/>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2745586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85C3C-35D3-4D91-3634-0387BB27FA3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76F19FD-16BB-303D-3B53-D122746DE9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4ECAB6B-C74B-52E9-EB72-1B549A257A2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BB2E164-EB9B-5155-91A6-F726C0E369A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AF3039-3ECB-4D6D-E836-26EAC993CC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EA8495C-C856-B762-77CE-88CEE79B574D}"/>
              </a:ext>
            </a:extLst>
          </p:cNvPr>
          <p:cNvSpPr>
            <a:spLocks noGrp="1"/>
          </p:cNvSpPr>
          <p:nvPr>
            <p:ph type="dt" sz="half" idx="10"/>
          </p:nvPr>
        </p:nvSpPr>
        <p:spPr/>
        <p:txBody>
          <a:bodyPr/>
          <a:lstStyle/>
          <a:p>
            <a:fld id="{7B3F99A3-E15E-4223-8CAC-C46B5F3F7DE3}" type="datetimeFigureOut">
              <a:rPr lang="en-GB" smtClean="0"/>
              <a:t>05/04/2024</a:t>
            </a:fld>
            <a:endParaRPr lang="en-GB" dirty="0"/>
          </a:p>
        </p:txBody>
      </p:sp>
      <p:sp>
        <p:nvSpPr>
          <p:cNvPr id="8" name="Footer Placeholder 7">
            <a:extLst>
              <a:ext uri="{FF2B5EF4-FFF2-40B4-BE49-F238E27FC236}">
                <a16:creationId xmlns:a16="http://schemas.microsoft.com/office/drawing/2014/main" id="{3130D95A-AEA9-8431-9EBC-140546BF5CEF}"/>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76954811-AFBF-B269-5C7E-17B175E0DE93}"/>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576633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8F408-E48F-1A64-59CB-ADDB126F4D9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93D97A-1DCC-42C7-29D6-1E770C586EED}"/>
              </a:ext>
            </a:extLst>
          </p:cNvPr>
          <p:cNvSpPr>
            <a:spLocks noGrp="1"/>
          </p:cNvSpPr>
          <p:nvPr>
            <p:ph type="dt" sz="half" idx="10"/>
          </p:nvPr>
        </p:nvSpPr>
        <p:spPr/>
        <p:txBody>
          <a:bodyPr/>
          <a:lstStyle/>
          <a:p>
            <a:fld id="{7B3F99A3-E15E-4223-8CAC-C46B5F3F7DE3}" type="datetimeFigureOut">
              <a:rPr lang="en-GB" smtClean="0"/>
              <a:t>05/04/2024</a:t>
            </a:fld>
            <a:endParaRPr lang="en-GB" dirty="0"/>
          </a:p>
        </p:txBody>
      </p:sp>
      <p:sp>
        <p:nvSpPr>
          <p:cNvPr id="4" name="Footer Placeholder 3">
            <a:extLst>
              <a:ext uri="{FF2B5EF4-FFF2-40B4-BE49-F238E27FC236}">
                <a16:creationId xmlns:a16="http://schemas.microsoft.com/office/drawing/2014/main" id="{3B55DB89-2A13-383F-C4D5-2522E455F68E}"/>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257DE674-75CC-8076-49C1-5A2242CFD993}"/>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758073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223F8B-E073-A785-A795-F848CD138A22}"/>
              </a:ext>
            </a:extLst>
          </p:cNvPr>
          <p:cNvSpPr>
            <a:spLocks noGrp="1"/>
          </p:cNvSpPr>
          <p:nvPr>
            <p:ph type="dt" sz="half" idx="10"/>
          </p:nvPr>
        </p:nvSpPr>
        <p:spPr/>
        <p:txBody>
          <a:bodyPr/>
          <a:lstStyle/>
          <a:p>
            <a:fld id="{7B3F99A3-E15E-4223-8CAC-C46B5F3F7DE3}" type="datetimeFigureOut">
              <a:rPr lang="en-GB" smtClean="0"/>
              <a:t>05/04/2024</a:t>
            </a:fld>
            <a:endParaRPr lang="en-GB" dirty="0"/>
          </a:p>
        </p:txBody>
      </p:sp>
      <p:sp>
        <p:nvSpPr>
          <p:cNvPr id="3" name="Footer Placeholder 2">
            <a:extLst>
              <a:ext uri="{FF2B5EF4-FFF2-40B4-BE49-F238E27FC236}">
                <a16:creationId xmlns:a16="http://schemas.microsoft.com/office/drawing/2014/main" id="{541C75A3-B430-6F3E-737E-5F789ACC91E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D46786D4-E002-F766-514E-CA03EA6E734C}"/>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7084185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80D3C-4642-CFD2-0EC2-897DE78F74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751676B-31EA-47BB-20C9-0B7CD35F4D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CF61FAB-8FF1-CEA0-DF40-0E0DE5597A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F9E798-3C56-CDDE-0886-95256EE79235}"/>
              </a:ext>
            </a:extLst>
          </p:cNvPr>
          <p:cNvSpPr>
            <a:spLocks noGrp="1"/>
          </p:cNvSpPr>
          <p:nvPr>
            <p:ph type="dt" sz="half" idx="10"/>
          </p:nvPr>
        </p:nvSpPr>
        <p:spPr/>
        <p:txBody>
          <a:bodyPr/>
          <a:lstStyle/>
          <a:p>
            <a:fld id="{7B3F99A3-E15E-4223-8CAC-C46B5F3F7DE3}" type="datetimeFigureOut">
              <a:rPr lang="en-GB" smtClean="0"/>
              <a:t>05/04/2024</a:t>
            </a:fld>
            <a:endParaRPr lang="en-GB" dirty="0"/>
          </a:p>
        </p:txBody>
      </p:sp>
      <p:sp>
        <p:nvSpPr>
          <p:cNvPr id="6" name="Footer Placeholder 5">
            <a:extLst>
              <a:ext uri="{FF2B5EF4-FFF2-40B4-BE49-F238E27FC236}">
                <a16:creationId xmlns:a16="http://schemas.microsoft.com/office/drawing/2014/main" id="{86EB252C-A82E-31A7-F1B5-622317B4453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D7A63BA-9095-BD60-67FF-7285B67D746B}"/>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368016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16E2C-4067-8C2A-569B-DC86DD985D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5C835AF-B21D-B19E-4FB7-88396A722A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A5289CC-38A5-82F7-8DB1-F1446417FB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BE3A45-E07D-B1FE-FAAA-973503C48F28}"/>
              </a:ext>
            </a:extLst>
          </p:cNvPr>
          <p:cNvSpPr>
            <a:spLocks noGrp="1"/>
          </p:cNvSpPr>
          <p:nvPr>
            <p:ph type="dt" sz="half" idx="10"/>
          </p:nvPr>
        </p:nvSpPr>
        <p:spPr/>
        <p:txBody>
          <a:bodyPr/>
          <a:lstStyle/>
          <a:p>
            <a:fld id="{7B3F99A3-E15E-4223-8CAC-C46B5F3F7DE3}" type="datetimeFigureOut">
              <a:rPr lang="en-GB" smtClean="0"/>
              <a:t>05/04/2024</a:t>
            </a:fld>
            <a:endParaRPr lang="en-GB" dirty="0"/>
          </a:p>
        </p:txBody>
      </p:sp>
      <p:sp>
        <p:nvSpPr>
          <p:cNvPr id="6" name="Footer Placeholder 5">
            <a:extLst>
              <a:ext uri="{FF2B5EF4-FFF2-40B4-BE49-F238E27FC236}">
                <a16:creationId xmlns:a16="http://schemas.microsoft.com/office/drawing/2014/main" id="{15B4D36C-A580-8486-5592-1FFD1EECD5D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891D860B-1181-FD1D-2A1D-22959AB73A8A}"/>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1707529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6E704-5F99-76CB-564D-6E4C6F37671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438E2D-EA7F-6B0B-56B1-3DED7A436FF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326DA7A-0EEE-B80A-0FBE-A067E965E389}"/>
              </a:ext>
            </a:extLst>
          </p:cNvPr>
          <p:cNvSpPr>
            <a:spLocks noGrp="1"/>
          </p:cNvSpPr>
          <p:nvPr>
            <p:ph type="dt" sz="half" idx="10"/>
          </p:nvPr>
        </p:nvSpPr>
        <p:spPr/>
        <p:txBody>
          <a:bodyPr/>
          <a:lstStyle/>
          <a:p>
            <a:fld id="{7B3F99A3-E15E-4223-8CAC-C46B5F3F7DE3}" type="datetimeFigureOut">
              <a:rPr lang="en-GB" smtClean="0"/>
              <a:t>05/04/2024</a:t>
            </a:fld>
            <a:endParaRPr lang="en-GB" dirty="0"/>
          </a:p>
        </p:txBody>
      </p:sp>
      <p:sp>
        <p:nvSpPr>
          <p:cNvPr id="5" name="Footer Placeholder 4">
            <a:extLst>
              <a:ext uri="{FF2B5EF4-FFF2-40B4-BE49-F238E27FC236}">
                <a16:creationId xmlns:a16="http://schemas.microsoft.com/office/drawing/2014/main" id="{15C8762E-1BC0-8DA7-4287-F55581D6DE4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EF6636E-2FE3-A797-0DD7-5E170B9108E3}"/>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39554798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4FA3E3-D913-BE25-C0B2-369F4DB57B0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78AF5D-B4D5-BF71-C94C-1A31CD9C94C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A0F998-093F-3189-7506-F93A9C0BA350}"/>
              </a:ext>
            </a:extLst>
          </p:cNvPr>
          <p:cNvSpPr>
            <a:spLocks noGrp="1"/>
          </p:cNvSpPr>
          <p:nvPr>
            <p:ph type="dt" sz="half" idx="10"/>
          </p:nvPr>
        </p:nvSpPr>
        <p:spPr/>
        <p:txBody>
          <a:bodyPr/>
          <a:lstStyle/>
          <a:p>
            <a:fld id="{7B3F99A3-E15E-4223-8CAC-C46B5F3F7DE3}" type="datetimeFigureOut">
              <a:rPr lang="en-GB" smtClean="0"/>
              <a:t>05/04/2024</a:t>
            </a:fld>
            <a:endParaRPr lang="en-GB" dirty="0"/>
          </a:p>
        </p:txBody>
      </p:sp>
      <p:sp>
        <p:nvSpPr>
          <p:cNvPr id="5" name="Footer Placeholder 4">
            <a:extLst>
              <a:ext uri="{FF2B5EF4-FFF2-40B4-BE49-F238E27FC236}">
                <a16:creationId xmlns:a16="http://schemas.microsoft.com/office/drawing/2014/main" id="{AFCB35C8-7CEC-A933-5FBE-8A3188C4C63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BF5A3F2-72EE-F61E-1C75-E693C91083E1}"/>
              </a:ext>
            </a:extLst>
          </p:cNvPr>
          <p:cNvSpPr>
            <a:spLocks noGrp="1"/>
          </p:cNvSpPr>
          <p:nvPr>
            <p:ph type="sldNum" sz="quarter" idx="12"/>
          </p:nvPr>
        </p:nvSpPr>
        <p:spPr/>
        <p:txBody>
          <a:bodyPr/>
          <a:lstStyle/>
          <a:p>
            <a:fld id="{10FF5ECB-1863-47C0-BAE5-6F0304F96689}" type="slidenum">
              <a:rPr lang="en-GB" smtClean="0"/>
              <a:t>‹#›</a:t>
            </a:fld>
            <a:endParaRPr lang="en-GB" dirty="0"/>
          </a:p>
        </p:txBody>
      </p:sp>
    </p:spTree>
    <p:extLst>
      <p:ext uri="{BB962C8B-B14F-4D97-AF65-F5344CB8AC3E}">
        <p14:creationId xmlns:p14="http://schemas.microsoft.com/office/powerpoint/2010/main" val="565468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2FC95E-125A-B412-2AAA-24ACFB6971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8E5125-7C1E-4EED-9004-E1146BAEF7B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BCBC5C-4D50-4BFF-DBE0-4DF10FF99A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3F99A3-E15E-4223-8CAC-C46B5F3F7DE3}" type="datetimeFigureOut">
              <a:rPr lang="en-GB" smtClean="0"/>
              <a:t>05/04/2024</a:t>
            </a:fld>
            <a:endParaRPr lang="en-GB" dirty="0"/>
          </a:p>
        </p:txBody>
      </p:sp>
      <p:sp>
        <p:nvSpPr>
          <p:cNvPr id="5" name="Footer Placeholder 4">
            <a:extLst>
              <a:ext uri="{FF2B5EF4-FFF2-40B4-BE49-F238E27FC236}">
                <a16:creationId xmlns:a16="http://schemas.microsoft.com/office/drawing/2014/main" id="{2543FC0B-B1E1-1AEA-EC79-8F288CA341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CDB761E3-725C-8B7E-F28F-4ECD9DD7C7C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FF5ECB-1863-47C0-BAE5-6F0304F96689}" type="slidenum">
              <a:rPr lang="en-GB" smtClean="0"/>
              <a:t>‹#›</a:t>
            </a:fld>
            <a:endParaRPr lang="en-GB" dirty="0"/>
          </a:p>
        </p:txBody>
      </p:sp>
    </p:spTree>
    <p:extLst>
      <p:ext uri="{BB962C8B-B14F-4D97-AF65-F5344CB8AC3E}">
        <p14:creationId xmlns:p14="http://schemas.microsoft.com/office/powerpoint/2010/main" val="41393248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ncbi.nlm.nih.gov/pmc/articles/PMC6862708/"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staffprofiles.bournemouth.ac.uk/display/mmoital" TargetMode="External"/><Relationship Id="rId2" Type="http://schemas.openxmlformats.org/officeDocument/2006/relationships/hyperlink" Target="https://www.youtube.com/watch?v=tfNctJuFV0k" TargetMode="Externa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bupa.com/sustainability/eco-disruptive-challenge"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bbc.co.uk/news/business-66293289"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20AE-E47C-B949-0E3F-8BDC51B4592D}"/>
              </a:ext>
            </a:extLst>
          </p:cNvPr>
          <p:cNvSpPr>
            <a:spLocks noGrp="1"/>
          </p:cNvSpPr>
          <p:nvPr>
            <p:ph type="ctrTitle"/>
          </p:nvPr>
        </p:nvSpPr>
        <p:spPr>
          <a:xfrm>
            <a:off x="383722" y="606489"/>
            <a:ext cx="11122090" cy="3950581"/>
          </a:xfrm>
        </p:spPr>
        <p:txBody>
          <a:bodyPr>
            <a:normAutofit fontScale="90000"/>
          </a:bodyPr>
          <a:lstStyle/>
          <a:p>
            <a:pPr algn="l">
              <a:lnSpc>
                <a:spcPct val="107000"/>
              </a:lnSpc>
              <a:spcAft>
                <a:spcPts val="800"/>
              </a:spcAft>
            </a:pP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sz="4900" dirty="0"/>
            </a:br>
            <a:br>
              <a:rPr lang="en-GB" sz="4900" dirty="0"/>
            </a:br>
            <a:br>
              <a:rPr lang="en-GB" sz="4900" dirty="0"/>
            </a:br>
            <a:br>
              <a:rPr lang="en-GB" sz="4900" dirty="0"/>
            </a:br>
            <a:br>
              <a:rPr lang="en-GB" sz="4900" dirty="0"/>
            </a:br>
            <a:br>
              <a:rPr lang="en-GB" sz="49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effectLst/>
                <a:latin typeface="Times New Roman" panose="02020603050405020304" pitchFamily="18" charset="0"/>
                <a:ea typeface="Times New Roman" panose="02020603050405020304" pitchFamily="18" charset="0"/>
              </a:rPr>
            </a:br>
            <a:br>
              <a:rPr lang="en-GB" sz="4000" dirty="0"/>
            </a:br>
            <a:br>
              <a:rPr lang="en-GB" sz="4000" dirty="0"/>
            </a:br>
            <a:br>
              <a:rPr lang="en-GB" sz="4000" dirty="0"/>
            </a:br>
            <a:br>
              <a:rPr lang="en-GB" sz="4000" dirty="0"/>
            </a:br>
            <a:r>
              <a:rPr lang="en-GB" sz="2700" b="1" kern="100" dirty="0">
                <a:effectLst/>
                <a:latin typeface="Arial" panose="020B0604020202020204" pitchFamily="34" charset="0"/>
                <a:ea typeface="Calibri" panose="020F0502020204030204" pitchFamily="34" charset="0"/>
                <a:cs typeface="Times New Roman" panose="02020603050405020304" pitchFamily="18" charset="0"/>
              </a:rPr>
              <a:t> </a:t>
            </a:r>
            <a:br>
              <a:rPr lang="en-GB" sz="2700" b="1" kern="100" dirty="0">
                <a:effectLst/>
                <a:latin typeface="Calibri" panose="020F0502020204030204" pitchFamily="34" charset="0"/>
                <a:ea typeface="Calibri" panose="020F0502020204030204" pitchFamily="34" charset="0"/>
                <a:cs typeface="Times New Roman" panose="02020603050405020304" pitchFamily="18" charset="0"/>
              </a:rPr>
            </a:br>
            <a:r>
              <a:rPr lang="en-GB" sz="2700" b="1" kern="100" dirty="0">
                <a:effectLst/>
                <a:latin typeface="Arial" panose="020B0604020202020204" pitchFamily="34" charset="0"/>
                <a:ea typeface="Calibri" panose="020F0502020204030204" pitchFamily="34" charset="0"/>
                <a:cs typeface="Times New Roman" panose="02020603050405020304" pitchFamily="18" charset="0"/>
              </a:rPr>
              <a:t> </a:t>
            </a:r>
            <a:br>
              <a:rPr lang="en-GB" sz="2700" b="1" kern="100" dirty="0">
                <a:effectLst/>
                <a:latin typeface="Calibri" panose="020F0502020204030204" pitchFamily="34" charset="0"/>
                <a:ea typeface="Calibri" panose="020F0502020204030204" pitchFamily="34" charset="0"/>
                <a:cs typeface="Times New Roman" panose="02020603050405020304" pitchFamily="18" charset="0"/>
              </a:rPr>
            </a:br>
            <a:br>
              <a:rPr lang="en-GB" sz="2700" b="1" kern="100" dirty="0">
                <a:effectLst/>
                <a:latin typeface="Calibri" panose="020F0502020204030204" pitchFamily="34" charset="0"/>
                <a:ea typeface="Calibri" panose="020F0502020204030204" pitchFamily="34" charset="0"/>
                <a:cs typeface="Times New Roman" panose="02020603050405020304" pitchFamily="18" charset="0"/>
              </a:rPr>
            </a:br>
            <a:br>
              <a:rPr lang="en-GB" sz="4000" b="1" kern="100" dirty="0">
                <a:effectLst/>
                <a:latin typeface="Calibri" panose="020F0502020204030204" pitchFamily="34" charset="0"/>
                <a:ea typeface="Calibri" panose="020F0502020204030204" pitchFamily="34" charset="0"/>
                <a:cs typeface="Times New Roman" panose="02020603050405020304" pitchFamily="18" charset="0"/>
              </a:rPr>
            </a:br>
            <a:br>
              <a:rPr lang="en-GB" sz="4000" b="1" kern="100" dirty="0">
                <a:effectLst/>
                <a:latin typeface="Calibri" panose="020F0502020204030204" pitchFamily="34" charset="0"/>
                <a:ea typeface="Calibri" panose="020F0502020204030204" pitchFamily="34" charset="0"/>
                <a:cs typeface="Times New Roman" panose="02020603050405020304" pitchFamily="18" charset="0"/>
              </a:rPr>
            </a:br>
            <a:br>
              <a:rPr lang="en-GB" sz="4000" b="1" kern="100" dirty="0">
                <a:effectLst/>
                <a:latin typeface="Calibri" panose="020F0502020204030204" pitchFamily="34" charset="0"/>
                <a:ea typeface="Calibri" panose="020F0502020204030204" pitchFamily="34" charset="0"/>
                <a:cs typeface="Times New Roman" panose="02020603050405020304" pitchFamily="18" charset="0"/>
              </a:rPr>
            </a:br>
            <a:br>
              <a:rPr lang="en-GB" sz="4000" b="1" kern="100" dirty="0">
                <a:effectLst/>
                <a:latin typeface="Calibri" panose="020F0502020204030204" pitchFamily="34" charset="0"/>
                <a:ea typeface="Calibri" panose="020F0502020204030204" pitchFamily="34" charset="0"/>
                <a:cs typeface="Times New Roman" panose="02020603050405020304" pitchFamily="18" charset="0"/>
              </a:rPr>
            </a:br>
            <a:br>
              <a:rPr lang="en-GB" sz="4000" b="1" kern="100" dirty="0">
                <a:effectLst/>
                <a:latin typeface="Calibri" panose="020F0502020204030204" pitchFamily="34" charset="0"/>
                <a:ea typeface="Calibri" panose="020F0502020204030204" pitchFamily="34" charset="0"/>
                <a:cs typeface="Times New Roman" panose="02020603050405020304" pitchFamily="18" charset="0"/>
              </a:rPr>
            </a:br>
            <a:br>
              <a:rPr lang="en-GB" sz="4000" b="1" kern="100" dirty="0">
                <a:effectLst/>
                <a:latin typeface="Calibri" panose="020F0502020204030204" pitchFamily="34" charset="0"/>
                <a:ea typeface="Calibri" panose="020F0502020204030204" pitchFamily="34" charset="0"/>
                <a:cs typeface="Times New Roman" panose="02020603050405020304" pitchFamily="18" charset="0"/>
              </a:rPr>
            </a:br>
            <a:br>
              <a:rPr lang="en-GB" sz="4000" b="1" kern="100" dirty="0">
                <a:effectLst/>
                <a:latin typeface="Calibri" panose="020F0502020204030204" pitchFamily="34" charset="0"/>
                <a:ea typeface="Calibri" panose="020F0502020204030204" pitchFamily="34" charset="0"/>
                <a:cs typeface="Times New Roman" panose="02020603050405020304" pitchFamily="18" charset="0"/>
              </a:rPr>
            </a:br>
            <a:br>
              <a:rPr lang="en-GB" sz="4000" b="1" kern="100" dirty="0">
                <a:effectLst/>
                <a:latin typeface="Calibri" panose="020F0502020204030204" pitchFamily="34" charset="0"/>
                <a:ea typeface="Calibri" panose="020F0502020204030204" pitchFamily="34" charset="0"/>
                <a:cs typeface="Times New Roman" panose="02020603050405020304" pitchFamily="18" charset="0"/>
              </a:rPr>
            </a:br>
            <a:r>
              <a:rPr lang="en-US" sz="4000" b="1" kern="100" dirty="0">
                <a:effectLst/>
                <a:latin typeface="Arial" panose="020B0604020202020204" pitchFamily="34" charset="0"/>
                <a:ea typeface="Calibri" panose="020F0502020204030204" pitchFamily="34" charset="0"/>
                <a:cs typeface="Times New Roman" panose="02020603050405020304" pitchFamily="18" charset="0"/>
              </a:rPr>
              <a:t>Critical Literature Review for </a:t>
            </a:r>
            <a:br>
              <a:rPr lang="en-US" sz="4000" b="1" kern="100" dirty="0">
                <a:effectLst/>
                <a:latin typeface="Arial" panose="020B0604020202020204" pitchFamily="34" charset="0"/>
                <a:ea typeface="Calibri" panose="020F0502020204030204" pitchFamily="34" charset="0"/>
                <a:cs typeface="Times New Roman" panose="02020603050405020304" pitchFamily="18" charset="0"/>
              </a:rPr>
            </a:br>
            <a:r>
              <a:rPr lang="en-US" sz="4000" b="1" kern="100" dirty="0">
                <a:effectLst/>
                <a:latin typeface="Arial" panose="020B0604020202020204" pitchFamily="34" charset="0"/>
                <a:ea typeface="Calibri" panose="020F0502020204030204" pitchFamily="34" charset="0"/>
                <a:cs typeface="Times New Roman" panose="02020603050405020304" pitchFamily="18" charset="0"/>
              </a:rPr>
              <a:t>Doctoral Research </a:t>
            </a:r>
            <a:br>
              <a:rPr lang="en-US" sz="4000" b="1" kern="100" dirty="0">
                <a:effectLst/>
                <a:latin typeface="Arial" panose="020B0604020202020204" pitchFamily="34" charset="0"/>
                <a:ea typeface="Calibri" panose="020F0502020204030204" pitchFamily="34" charset="0"/>
                <a:cs typeface="Times New Roman" panose="02020603050405020304" pitchFamily="18" charset="0"/>
              </a:rPr>
            </a:br>
            <a:r>
              <a:rPr lang="en-GB" sz="4000" b="1" kern="100" dirty="0">
                <a:effectLst/>
                <a:latin typeface="Arial" panose="020B0604020202020204" pitchFamily="34" charset="0"/>
                <a:ea typeface="Calibri" panose="020F0502020204030204" pitchFamily="34" charset="0"/>
                <a:cs typeface="Times New Roman" panose="02020603050405020304" pitchFamily="18" charset="0"/>
              </a:rPr>
              <a:t>(LCDB7009)</a:t>
            </a:r>
            <a:r>
              <a:rPr lang="en-GB" sz="4000" b="1" kern="100" dirty="0">
                <a:latin typeface="Calibri" panose="020F0502020204030204" pitchFamily="34" charset="0"/>
                <a:ea typeface="Calibri" panose="020F0502020204030204" pitchFamily="34" charset="0"/>
                <a:cs typeface="Times New Roman" panose="02020603050405020304" pitchFamily="18" charset="0"/>
              </a:rPr>
              <a:t>                                       </a:t>
            </a:r>
            <a:r>
              <a:rPr lang="en-GB" sz="4000" b="1" dirty="0"/>
              <a:t>(DBA Programme)</a:t>
            </a:r>
            <a:br>
              <a:rPr lang="en-GB" sz="4000" b="1" dirty="0"/>
            </a:br>
            <a:br>
              <a:rPr lang="en-GB" sz="4000" b="1" dirty="0"/>
            </a:br>
            <a:r>
              <a:rPr lang="en-GB" sz="4400" b="1" dirty="0"/>
              <a:t>Lecture 1: First thoughts and orientation.</a:t>
            </a:r>
          </a:p>
        </p:txBody>
      </p:sp>
      <p:sp>
        <p:nvSpPr>
          <p:cNvPr id="3" name="Subtitle 2">
            <a:extLst>
              <a:ext uri="{FF2B5EF4-FFF2-40B4-BE49-F238E27FC236}">
                <a16:creationId xmlns:a16="http://schemas.microsoft.com/office/drawing/2014/main" id="{0DCF5AB9-BAD7-E6A5-11A6-6081D58D7A69}"/>
              </a:ext>
            </a:extLst>
          </p:cNvPr>
          <p:cNvSpPr>
            <a:spLocks noGrp="1"/>
          </p:cNvSpPr>
          <p:nvPr>
            <p:ph type="subTitle" idx="1"/>
          </p:nvPr>
        </p:nvSpPr>
        <p:spPr>
          <a:xfrm>
            <a:off x="966651" y="5120640"/>
            <a:ext cx="10659292" cy="1471749"/>
          </a:xfrm>
        </p:spPr>
        <p:txBody>
          <a:bodyPr>
            <a:normAutofit fontScale="92500" lnSpcReduction="20000"/>
          </a:bodyPr>
          <a:lstStyle/>
          <a:p>
            <a:pPr algn="l"/>
            <a:r>
              <a:rPr lang="en-GB" sz="3600" i="1" dirty="0">
                <a:latin typeface="Arial" panose="020B0604020202020204" pitchFamily="34" charset="0"/>
                <a:cs typeface="Arial" panose="020B0604020202020204" pitchFamily="34" charset="0"/>
              </a:rPr>
              <a:t>Lecturer: Steve Griffiths       </a:t>
            </a:r>
            <a:r>
              <a:rPr lang="en-GB" kern="100" dirty="0">
                <a:effectLst/>
                <a:latin typeface="Arial" panose="020B0604020202020204" pitchFamily="34" charset="0"/>
                <a:ea typeface="Calibri" panose="020F0502020204030204" pitchFamily="34" charset="0"/>
                <a:cs typeface="Arial" panose="020B0604020202020204" pitchFamily="34" charset="0"/>
              </a:rPr>
              <a:t>09 February 2024</a:t>
            </a:r>
            <a:r>
              <a:rPr lang="en-GB" i="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a:t>
            </a:r>
          </a:p>
          <a:p>
            <a:pPr algn="l"/>
            <a:endParaRPr lang="en-GB" sz="3600" dirty="0">
              <a:latin typeface="Arial" panose="020B0604020202020204" pitchFamily="34" charset="0"/>
              <a:cs typeface="Arial" panose="020B0604020202020204" pitchFamily="34" charset="0"/>
            </a:endParaRPr>
          </a:p>
          <a:p>
            <a:pPr algn="l"/>
            <a:r>
              <a:rPr lang="en-GB" sz="3600" dirty="0">
                <a:latin typeface="Arial" panose="020B0604020202020204" pitchFamily="34" charset="0"/>
                <a:cs typeface="Arial" panose="020B0604020202020204" pitchFamily="34" charset="0"/>
              </a:rPr>
              <a:t>Welcome. Let’s enjoy the module!</a:t>
            </a:r>
          </a:p>
        </p:txBody>
      </p:sp>
      <p:pic>
        <p:nvPicPr>
          <p:cNvPr id="4" name="Picture 3" descr="uwtsd-logo-bilingual">
            <a:extLst>
              <a:ext uri="{FF2B5EF4-FFF2-40B4-BE49-F238E27FC236}">
                <a16:creationId xmlns:a16="http://schemas.microsoft.com/office/drawing/2014/main" id="{FEF12B7E-C1FE-71E0-3982-36465B9861C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46718" y="606489"/>
            <a:ext cx="4359094" cy="1471749"/>
          </a:xfrm>
          <a:prstGeom prst="rect">
            <a:avLst/>
          </a:prstGeom>
          <a:noFill/>
          <a:ln>
            <a:noFill/>
          </a:ln>
        </p:spPr>
      </p:pic>
    </p:spTree>
    <p:extLst>
      <p:ext uri="{BB962C8B-B14F-4D97-AF65-F5344CB8AC3E}">
        <p14:creationId xmlns:p14="http://schemas.microsoft.com/office/powerpoint/2010/main" val="3704749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3066E-5E44-7B53-6615-3C5228A3251B}"/>
              </a:ext>
            </a:extLst>
          </p:cNvPr>
          <p:cNvSpPr>
            <a:spLocks noGrp="1"/>
          </p:cNvSpPr>
          <p:nvPr>
            <p:ph type="title"/>
          </p:nvPr>
        </p:nvSpPr>
        <p:spPr>
          <a:xfrm>
            <a:off x="838200" y="-177281"/>
            <a:ext cx="10515600" cy="1867970"/>
          </a:xfrm>
        </p:spPr>
        <p:txBody>
          <a:bodyPr>
            <a:normAutofit/>
          </a:bodyPr>
          <a:lstStyle/>
          <a:p>
            <a:r>
              <a:rPr lang="en-GB" sz="2800" b="1" kern="100" dirty="0">
                <a:solidFill>
                  <a:srgbClr val="000000"/>
                </a:solidFill>
                <a:latin typeface="Arial" panose="020B0604020202020204" pitchFamily="34" charset="0"/>
                <a:ea typeface="Calibri" panose="020F0502020204030204" pitchFamily="34" charset="0"/>
                <a:cs typeface="Times New Roman" panose="02020603050405020304" pitchFamily="18" charset="0"/>
              </a:rPr>
              <a:t>ASSESSEMENT</a:t>
            </a:r>
            <a:br>
              <a:rPr lang="en-GB" sz="2800" kern="100" dirty="0">
                <a:latin typeface="Calibri" panose="020F0502020204030204" pitchFamily="34" charset="0"/>
                <a:ea typeface="Calibri" panose="020F0502020204030204" pitchFamily="34" charset="0"/>
                <a:cs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D0551A0B-ABEA-3653-F5E1-F872DE15F90B}"/>
              </a:ext>
            </a:extLst>
          </p:cNvPr>
          <p:cNvSpPr>
            <a:spLocks noGrp="1"/>
          </p:cNvSpPr>
          <p:nvPr>
            <p:ph idx="1"/>
          </p:nvPr>
        </p:nvSpPr>
        <p:spPr>
          <a:xfrm>
            <a:off x="399661" y="1045029"/>
            <a:ext cx="11384902" cy="5523722"/>
          </a:xfrm>
        </p:spPr>
        <p:txBody>
          <a:bodyPr>
            <a:normAutofit fontScale="92500" lnSpcReduction="20000"/>
          </a:bodyPr>
          <a:lstStyle/>
          <a:p>
            <a:pPr marL="0" indent="0" fontAlgn="base">
              <a:lnSpc>
                <a:spcPct val="107000"/>
              </a:lnSpc>
              <a:spcAft>
                <a:spcPts val="800"/>
              </a:spcAft>
              <a:buNone/>
            </a:pPr>
            <a:r>
              <a:rPr lang="en-GB" sz="1800" b="1"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Part 1- 1,500 words.</a:t>
            </a: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 draft to be completed and submitted for review by Week 7.</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800"/>
              </a:spcAft>
              <a:buNone/>
            </a:pP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Explore critically the purpose, content and format of a Critical Literature Review for Doctoral Research.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800"/>
              </a:spcAft>
              <a:buNone/>
            </a:pP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Please attach a reference list of sources, which you refer to in your account.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800"/>
              </a:spcAft>
              <a:buNone/>
            </a:pPr>
            <a:r>
              <a:rPr lang="en-GB" sz="1800" b="1"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Part 2- 3,500 words</a:t>
            </a: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15000"/>
              </a:lnSpc>
              <a:spcAft>
                <a:spcPts val="800"/>
              </a:spcAft>
              <a:buNone/>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Write a preliminary literature review on your chosen research topic. This should begin with a broad overview of the relevant field and close examination of key concepts and end with some tentative indications of the gaps in the field and some draft research questions.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15000"/>
              </a:lnSpc>
              <a:spcAft>
                <a:spcPts val="800"/>
              </a:spcAft>
              <a:buNone/>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You will need a List of References for this part for the actual sources cited.</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800"/>
              </a:spcAft>
              <a:buNone/>
            </a:pPr>
            <a:r>
              <a:rPr lang="en-GB" sz="1800" b="1"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Part 3- 2,500 words</a:t>
            </a:r>
            <a:endParaRPr lang="en-GB" sz="1800" b="1"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800"/>
              </a:spcAft>
              <a:buNone/>
            </a:pP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Present an annotated bibliography of at least 100 relevant sources with some brief comments on the usefulness and key points of each.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fontAlgn="base">
              <a:lnSpc>
                <a:spcPct val="107000"/>
              </a:lnSpc>
              <a:spcAft>
                <a:spcPts val="800"/>
              </a:spcAft>
              <a:buNone/>
            </a:pP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majority of these should be recent journal articles but some will be from classic sources that explore seminal concepts within your field. Ideally, this should be a real, live working document and can be presented in the actual format you will use for your notes.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5575925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77C70-201A-BA30-06A5-71A02005E2D2}"/>
              </a:ext>
            </a:extLst>
          </p:cNvPr>
          <p:cNvSpPr>
            <a:spLocks noGrp="1"/>
          </p:cNvSpPr>
          <p:nvPr>
            <p:ph type="title"/>
          </p:nvPr>
        </p:nvSpPr>
        <p:spPr/>
        <p:txBody>
          <a:bodyPr>
            <a:noAutofit/>
          </a:bodyPr>
          <a:lstStyle/>
          <a:p>
            <a:pPr>
              <a:lnSpc>
                <a:spcPct val="107000"/>
              </a:lnSpc>
              <a:spcAft>
                <a:spcPts val="800"/>
              </a:spcAft>
            </a:pPr>
            <a:r>
              <a:rPr lang="en-GB" sz="2800" b="1" kern="0" dirty="0">
                <a:solidFill>
                  <a:srgbClr val="1D2125"/>
                </a:solidFill>
                <a:latin typeface="Arial" panose="020B0604020202020204" pitchFamily="34" charset="0"/>
                <a:ea typeface="Times New Roman" panose="02020603050405020304" pitchFamily="18" charset="0"/>
                <a:cs typeface="Arial" panose="020B0604020202020204" pitchFamily="34" charset="0"/>
              </a:rPr>
              <a:t>Here are things you need to start thinking about:</a:t>
            </a:r>
            <a:br>
              <a:rPr lang="en-GB" sz="2800" kern="100" dirty="0">
                <a:latin typeface="Calibri" panose="020F0502020204030204" pitchFamily="34" charset="0"/>
                <a:ea typeface="Calibri" panose="020F0502020204030204" pitchFamily="34" charset="0"/>
                <a:cs typeface="Times New Roman" panose="02020603050405020304" pitchFamily="18" charset="0"/>
              </a:rPr>
            </a:br>
            <a:r>
              <a:rPr lang="en-GB" sz="2800" kern="0" dirty="0">
                <a:solidFill>
                  <a:srgbClr val="1D2125"/>
                </a:solidFill>
                <a:latin typeface="Segoe UI" panose="020B0502040204020203" pitchFamily="34" charset="0"/>
                <a:ea typeface="Times New Roman" panose="02020603050405020304" pitchFamily="18" charset="0"/>
                <a:cs typeface="Times New Roman" panose="02020603050405020304" pitchFamily="18" charset="0"/>
              </a:rPr>
              <a:t> </a:t>
            </a:r>
            <a:br>
              <a:rPr lang="en-GB" sz="2800" kern="100" dirty="0">
                <a:latin typeface="Calibri" panose="020F0502020204030204" pitchFamily="34" charset="0"/>
                <a:ea typeface="Calibri" panose="020F0502020204030204" pitchFamily="34" charset="0"/>
                <a:cs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0CDEB61D-FA30-3B53-8861-BFC6693537A8}"/>
              </a:ext>
            </a:extLst>
          </p:cNvPr>
          <p:cNvSpPr>
            <a:spLocks noGrp="1"/>
          </p:cNvSpPr>
          <p:nvPr>
            <p:ph idx="1"/>
          </p:nvPr>
        </p:nvSpPr>
        <p:spPr>
          <a:xfrm>
            <a:off x="643812" y="1259633"/>
            <a:ext cx="11548188" cy="5233242"/>
          </a:xfrm>
        </p:spPr>
        <p:txBody>
          <a:bodyPr>
            <a:normAutofit/>
          </a:bodyPr>
          <a:lstStyle/>
          <a:p>
            <a:pPr marL="342900" lvl="0" indent="-342900">
              <a:lnSpc>
                <a:spcPct val="107000"/>
              </a:lnSpc>
              <a:spcAft>
                <a:spcPts val="800"/>
              </a:spcAft>
              <a:buFont typeface="+mj-lt"/>
              <a:buAutoNum type="arabicPeriod"/>
              <a:tabLst>
                <a:tab pos="457200" algn="l"/>
              </a:tabLst>
            </a:pPr>
            <a:r>
              <a:rPr lang="en-GB" kern="0" dirty="0">
                <a:solidFill>
                  <a:srgbClr val="1D2125"/>
                </a:solidFill>
                <a:effectLst/>
                <a:latin typeface="Arial" panose="020B0604020202020204" pitchFamily="34" charset="0"/>
                <a:ea typeface="Times New Roman" panose="02020603050405020304" pitchFamily="18" charset="0"/>
                <a:cs typeface="Arial" panose="020B0604020202020204" pitchFamily="34" charset="0"/>
              </a:rPr>
              <a:t>Defining the research question</a:t>
            </a:r>
            <a:endParaRPr lang="en-GB" kern="100" dirty="0">
              <a:solidFill>
                <a:srgbClr val="1D2125"/>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kern="0" dirty="0">
                <a:solidFill>
                  <a:srgbClr val="1D2125"/>
                </a:solidFill>
                <a:effectLst/>
                <a:latin typeface="Arial" panose="020B0604020202020204" pitchFamily="34" charset="0"/>
                <a:ea typeface="Times New Roman" panose="02020603050405020304" pitchFamily="18" charset="0"/>
                <a:cs typeface="Arial" panose="020B0604020202020204" pitchFamily="34" charset="0"/>
              </a:rPr>
              <a:t>Determining inclusion/exclusion criteria</a:t>
            </a:r>
            <a:endParaRPr lang="en-GB" kern="100" dirty="0">
              <a:solidFill>
                <a:srgbClr val="1D2125"/>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kern="0" dirty="0">
                <a:solidFill>
                  <a:srgbClr val="1D2125"/>
                </a:solidFill>
                <a:effectLst/>
                <a:latin typeface="Arial" panose="020B0604020202020204" pitchFamily="34" charset="0"/>
                <a:ea typeface="Times New Roman" panose="02020603050405020304" pitchFamily="18" charset="0"/>
                <a:cs typeface="Arial" panose="020B0604020202020204" pitchFamily="34" charset="0"/>
              </a:rPr>
              <a:t>Choosing databases and conducting the search</a:t>
            </a:r>
            <a:endParaRPr lang="en-GB" kern="100" dirty="0">
              <a:solidFill>
                <a:srgbClr val="1D2125"/>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kern="0" dirty="0">
                <a:solidFill>
                  <a:srgbClr val="1D2125"/>
                </a:solidFill>
                <a:effectLst/>
                <a:latin typeface="Arial" panose="020B0604020202020204" pitchFamily="34" charset="0"/>
                <a:ea typeface="Times New Roman" panose="02020603050405020304" pitchFamily="18" charset="0"/>
                <a:cs typeface="Arial" panose="020B0604020202020204" pitchFamily="34" charset="0"/>
              </a:rPr>
              <a:t>Reviewing your results</a:t>
            </a:r>
            <a:endParaRPr lang="en-GB" kern="100" dirty="0">
              <a:solidFill>
                <a:srgbClr val="1D2125"/>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kern="0" dirty="0">
                <a:solidFill>
                  <a:srgbClr val="1D2125"/>
                </a:solidFill>
                <a:effectLst/>
                <a:latin typeface="Arial" panose="020B0604020202020204" pitchFamily="34" charset="0"/>
                <a:ea typeface="Times New Roman" panose="02020603050405020304" pitchFamily="18" charset="0"/>
                <a:cs typeface="Arial" panose="020B0604020202020204" pitchFamily="34" charset="0"/>
              </a:rPr>
              <a:t>Synthesising the information gathered</a:t>
            </a:r>
            <a:endParaRPr lang="en-GB" kern="100" dirty="0">
              <a:solidFill>
                <a:srgbClr val="1D2125"/>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kern="0" dirty="0">
                <a:solidFill>
                  <a:srgbClr val="1D2125"/>
                </a:solidFill>
                <a:effectLst/>
                <a:latin typeface="Arial" panose="020B0604020202020204" pitchFamily="34" charset="0"/>
                <a:ea typeface="Times New Roman" panose="02020603050405020304" pitchFamily="18" charset="0"/>
                <a:cs typeface="Arial" panose="020B0604020202020204" pitchFamily="34" charset="0"/>
              </a:rPr>
              <a:t>Analysing the information gathered</a:t>
            </a:r>
            <a:endParaRPr lang="en-GB" kern="100" dirty="0">
              <a:solidFill>
                <a:srgbClr val="1D2125"/>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kern="0" dirty="0">
                <a:solidFill>
                  <a:srgbClr val="1D2125"/>
                </a:solidFill>
                <a:effectLst/>
                <a:latin typeface="Arial" panose="020B0604020202020204" pitchFamily="34" charset="0"/>
                <a:ea typeface="Times New Roman" panose="02020603050405020304" pitchFamily="18" charset="0"/>
                <a:cs typeface="Arial" panose="020B0604020202020204" pitchFamily="34" charset="0"/>
              </a:rPr>
              <a:t>Writing the literature review</a:t>
            </a:r>
            <a:endParaRPr lang="en-GB" kern="100" dirty="0">
              <a:solidFill>
                <a:srgbClr val="1D2125"/>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1176155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5E1CD-E5E9-42B3-A3E6-207D6E5BF104}"/>
              </a:ext>
            </a:extLst>
          </p:cNvPr>
          <p:cNvSpPr>
            <a:spLocks noGrp="1"/>
          </p:cNvSpPr>
          <p:nvPr>
            <p:ph type="title"/>
          </p:nvPr>
        </p:nvSpPr>
        <p:spPr>
          <a:xfrm>
            <a:off x="838200" y="365125"/>
            <a:ext cx="10515600" cy="2648663"/>
          </a:xfrm>
        </p:spPr>
        <p:txBody>
          <a:bodyPr>
            <a:normAutofit/>
          </a:bodyPr>
          <a:lstStyle/>
          <a:p>
            <a:r>
              <a:rPr lang="en-GB" kern="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Why write a literature review?</a:t>
            </a:r>
            <a:br>
              <a:rPr lang="en-GB" kern="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br>
            <a:r>
              <a:rPr lang="en-GB" sz="2800" kern="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(This answer covers Part 1 of the assessment).</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2E4A2865-C832-9CEF-43B8-3A9078E439C2}"/>
              </a:ext>
            </a:extLst>
          </p:cNvPr>
          <p:cNvSpPr>
            <a:spLocks noGrp="1"/>
          </p:cNvSpPr>
          <p:nvPr>
            <p:ph idx="1"/>
          </p:nvPr>
        </p:nvSpPr>
        <p:spPr>
          <a:xfrm>
            <a:off x="838200" y="2939143"/>
            <a:ext cx="10515600" cy="3237820"/>
          </a:xfrm>
        </p:spPr>
        <p:txBody>
          <a:bodyPr/>
          <a:lstStyle/>
          <a:p>
            <a:pPr marL="0" indent="0">
              <a:lnSpc>
                <a:spcPct val="107000"/>
              </a:lnSpc>
              <a:spcAft>
                <a:spcPts val="750"/>
              </a:spcAft>
              <a:buNone/>
            </a:pP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New discoveries don't happen from nowhere; they build upon the findings of previous experiments and investigations. A literature review shows how the investigation you are conducting fits with what has gone before and puts it into context.</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24325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A9793-6B6F-ACEC-EB10-72D4548D026A}"/>
              </a:ext>
            </a:extLst>
          </p:cNvPr>
          <p:cNvSpPr>
            <a:spLocks noGrp="1"/>
          </p:cNvSpPr>
          <p:nvPr>
            <p:ph type="title"/>
          </p:nvPr>
        </p:nvSpPr>
        <p:spPr/>
        <p:txBody>
          <a:bodyPr>
            <a:normAutofit/>
          </a:bodyPr>
          <a:lstStyle/>
          <a:p>
            <a:r>
              <a:rPr lang="en-GB" sz="2800" kern="0" dirty="0">
                <a:effectLst/>
                <a:latin typeface="Arial" panose="020B0604020202020204" pitchFamily="34" charset="0"/>
                <a:ea typeface="Times New Roman" panose="02020603050405020304" pitchFamily="18" charset="0"/>
                <a:cs typeface="Arial" panose="020B0604020202020204" pitchFamily="34" charset="0"/>
              </a:rPr>
              <a:t>A literature review demonstrates to your reader that you are able to:</a:t>
            </a: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CD49D0E-5CB7-06CB-8CD7-27E16E66FA85}"/>
              </a:ext>
            </a:extLst>
          </p:cNvPr>
          <p:cNvSpPr>
            <a:spLocks noGrp="1"/>
          </p:cNvSpPr>
          <p:nvPr>
            <p:ph idx="1"/>
          </p:nvPr>
        </p:nvSpPr>
        <p:spPr>
          <a:xfrm>
            <a:off x="838200" y="1825625"/>
            <a:ext cx="10515600" cy="5442922"/>
          </a:xfrm>
        </p:spPr>
        <p:txBody>
          <a:bodyPr>
            <a:noAutofit/>
          </a:bodyPr>
          <a:lstStyle/>
          <a:p>
            <a:r>
              <a:rPr lang="en-GB" kern="0" dirty="0">
                <a:latin typeface="Arial" panose="020B0604020202020204" pitchFamily="34" charset="0"/>
                <a:ea typeface="Times New Roman" panose="02020603050405020304" pitchFamily="18" charset="0"/>
                <a:cs typeface="Arial" panose="020B0604020202020204" pitchFamily="34" charset="0"/>
              </a:rPr>
              <a:t>Understand and critically analyse the background research</a:t>
            </a:r>
            <a:endParaRPr lang="en-GB" kern="0" dirty="0">
              <a:effectLst/>
              <a:latin typeface="Arial" panose="020B0604020202020204" pitchFamily="34" charset="0"/>
              <a:ea typeface="Times New Roman" panose="02020603050405020304" pitchFamily="18" charset="0"/>
              <a:cs typeface="Arial" panose="020B0604020202020204" pitchFamily="34" charset="0"/>
            </a:endParaRPr>
          </a:p>
          <a:p>
            <a:r>
              <a:rPr lang="en-GB" kern="0" dirty="0">
                <a:effectLst/>
                <a:latin typeface="Arial" panose="020B0604020202020204" pitchFamily="34" charset="0"/>
                <a:ea typeface="Times New Roman" panose="02020603050405020304" pitchFamily="18" charset="0"/>
                <a:cs typeface="Arial" panose="020B0604020202020204" pitchFamily="34" charset="0"/>
              </a:rPr>
              <a:t>Select and source the information that is necessary to develop a context for your research</a:t>
            </a:r>
          </a:p>
          <a:p>
            <a:r>
              <a:rPr lang="en-GB" kern="0" dirty="0">
                <a:effectLst/>
                <a:latin typeface="Arial" panose="020B0604020202020204" pitchFamily="34" charset="0"/>
                <a:ea typeface="Times New Roman" panose="02020603050405020304" pitchFamily="18" charset="0"/>
                <a:cs typeface="Arial" panose="020B0604020202020204" pitchFamily="34" charset="0"/>
              </a:rPr>
              <a:t>Shows how your investigation relates to previous research</a:t>
            </a:r>
          </a:p>
          <a:p>
            <a:r>
              <a:rPr lang="en-GB" kern="0" dirty="0">
                <a:latin typeface="Arial" panose="020B0604020202020204" pitchFamily="34" charset="0"/>
                <a:ea typeface="Times New Roman" panose="02020603050405020304" pitchFamily="18" charset="0"/>
                <a:cs typeface="Arial" panose="020B0604020202020204" pitchFamily="34" charset="0"/>
              </a:rPr>
              <a:t>Reveals the contribution that your investigation makes to this field (fills a gap, or builds on existing research, for instance)</a:t>
            </a:r>
            <a:endParaRPr lang="en-GB" kern="0" dirty="0">
              <a:effectLst/>
              <a:latin typeface="Arial" panose="020B0604020202020204" pitchFamily="34" charset="0"/>
              <a:ea typeface="Times New Roman" panose="02020603050405020304" pitchFamily="18" charset="0"/>
              <a:cs typeface="Arial" panose="020B0604020202020204" pitchFamily="34" charset="0"/>
            </a:endParaRPr>
          </a:p>
          <a:p>
            <a:r>
              <a:rPr lang="en-GB" kern="0" dirty="0">
                <a:effectLst/>
                <a:latin typeface="Arial" panose="020B0604020202020204" pitchFamily="34" charset="0"/>
                <a:ea typeface="Times New Roman" panose="02020603050405020304" pitchFamily="18" charset="0"/>
                <a:cs typeface="Arial" panose="020B0604020202020204" pitchFamily="34" charset="0"/>
              </a:rPr>
              <a:t>Provides evidence that may help explain your findings later</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6184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6CBD4-54D7-9951-573F-EC812AA2B3BD}"/>
              </a:ext>
            </a:extLst>
          </p:cNvPr>
          <p:cNvSpPr>
            <a:spLocks noGrp="1"/>
          </p:cNvSpPr>
          <p:nvPr>
            <p:ph type="title"/>
          </p:nvPr>
        </p:nvSpPr>
        <p:spPr/>
        <p:txBody>
          <a:bodyPr/>
          <a:lstStyle/>
          <a:p>
            <a:r>
              <a:rPr lang="en-GB" sz="3200" b="1" kern="0" dirty="0">
                <a:solidFill>
                  <a:srgbClr val="313D41"/>
                </a:solidFill>
                <a:latin typeface="Arial" panose="020B0604020202020204" pitchFamily="34" charset="0"/>
                <a:ea typeface="Times New Roman" panose="02020603050405020304" pitchFamily="18" charset="0"/>
                <a:cs typeface="Times New Roman" panose="02020603050405020304" pitchFamily="18" charset="0"/>
              </a:rPr>
              <a:t>What is a Literature Review?</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C201F50-3EED-1524-0526-D6531D5EA783}"/>
              </a:ext>
            </a:extLst>
          </p:cNvPr>
          <p:cNvSpPr>
            <a:spLocks noGrp="1"/>
          </p:cNvSpPr>
          <p:nvPr>
            <p:ph idx="1"/>
          </p:nvPr>
        </p:nvSpPr>
        <p:spPr>
          <a:xfrm>
            <a:off x="838200" y="1156996"/>
            <a:ext cx="10515600" cy="5019967"/>
          </a:xfrm>
        </p:spPr>
        <p:txBody>
          <a:bodyPr>
            <a:normAutofit fontScale="92500"/>
          </a:bodyPr>
          <a:lstStyle/>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A literature review is a written overview of the existing research on a topic. A literature review is a critical component of a dissertation, thesis, or journal article. It can be used to:</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 Assess the current state of knowledge on a topic</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 Identify gaps in the existing research</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 Inform future research directions</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The best structure for a literature review depends on the purpose of the review and the audience. Ultimately, it is up to the researcher to decide which type of literature review is best suited for their needs.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371543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628D1-4135-B764-2D31-7C64A47D9324}"/>
              </a:ext>
            </a:extLst>
          </p:cNvPr>
          <p:cNvSpPr>
            <a:spLocks noGrp="1"/>
          </p:cNvSpPr>
          <p:nvPr>
            <p:ph type="title"/>
          </p:nvPr>
        </p:nvSpPr>
        <p:spPr>
          <a:xfrm>
            <a:off x="838200" y="-419877"/>
            <a:ext cx="10515600" cy="2110566"/>
          </a:xfrm>
        </p:spPr>
        <p:txBody>
          <a:bodyPr>
            <a:normAutofit/>
          </a:bodyPr>
          <a:lstStyle/>
          <a:p>
            <a:r>
              <a:rPr lang="en-GB" sz="3600" dirty="0">
                <a:latin typeface="Arial" panose="020B0604020202020204" pitchFamily="34" charset="0"/>
                <a:cs typeface="Arial" panose="020B0604020202020204" pitchFamily="34" charset="0"/>
              </a:rPr>
              <a:t>What does it look like? </a:t>
            </a:r>
            <a:r>
              <a:rPr lang="en-GB" sz="2800" dirty="0">
                <a:latin typeface="Arial" panose="020B0604020202020204" pitchFamily="34" charset="0"/>
                <a:cs typeface="Arial" panose="020B0604020202020204" pitchFamily="34" charset="0"/>
              </a:rPr>
              <a:t>(For section 2 of the assessment).</a:t>
            </a:r>
          </a:p>
        </p:txBody>
      </p:sp>
      <p:sp>
        <p:nvSpPr>
          <p:cNvPr id="3" name="Content Placeholder 2">
            <a:extLst>
              <a:ext uri="{FF2B5EF4-FFF2-40B4-BE49-F238E27FC236}">
                <a16:creationId xmlns:a16="http://schemas.microsoft.com/office/drawing/2014/main" id="{239A788B-A4A2-062F-1D9E-08201F585594}"/>
              </a:ext>
            </a:extLst>
          </p:cNvPr>
          <p:cNvSpPr>
            <a:spLocks noGrp="1"/>
          </p:cNvSpPr>
          <p:nvPr>
            <p:ph idx="1"/>
          </p:nvPr>
        </p:nvSpPr>
        <p:spPr>
          <a:xfrm>
            <a:off x="838200" y="1091682"/>
            <a:ext cx="10515600" cy="5085281"/>
          </a:xfrm>
        </p:spPr>
        <p:txBody>
          <a:bodyPr>
            <a:normAutofit fontScale="92500" lnSpcReduction="20000"/>
          </a:bodyPr>
          <a:lstStyle/>
          <a:p>
            <a:pPr>
              <a:lnSpc>
                <a:spcPct val="107000"/>
              </a:lnSpc>
              <a:spcAft>
                <a:spcPts val="750"/>
              </a:spcAft>
            </a:pP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A literature review is a select analysis of existing research which is relevant to your topic, showing how it relates to your investigation. It explains and justifies how your investigation may help answer some of the questions or gaps in this area of research.</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750"/>
              </a:spcAft>
            </a:pP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A literature review is not a straightforward summary of everything you have read on the topic and it is not a chronological description of what was discovered in your field.</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750"/>
              </a:spcAft>
            </a:pP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A longer literature review may </a:t>
            </a:r>
            <a:r>
              <a:rPr lang="en-GB" b="1"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have headings </a:t>
            </a: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to help group the relevant research into themes or topics. This gives a focus to your analysis, as you can group similar studies together and compare and contrast their approaches, any weaknesses or strengths in their methods, and their findings.</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2181218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467B9-1B0B-2FD4-C218-8063223ED335}"/>
              </a:ext>
            </a:extLst>
          </p:cNvPr>
          <p:cNvSpPr>
            <a:spLocks noGrp="1"/>
          </p:cNvSpPr>
          <p:nvPr>
            <p:ph type="title"/>
          </p:nvPr>
        </p:nvSpPr>
        <p:spPr>
          <a:xfrm>
            <a:off x="651588" y="542406"/>
            <a:ext cx="10515600" cy="1325563"/>
          </a:xfrm>
        </p:spPr>
        <p:txBody>
          <a:bodyPr>
            <a:normAutofit fontScale="90000"/>
          </a:bodyPr>
          <a:lstStyle/>
          <a:p>
            <a:r>
              <a:rPr lang="en-GB" sz="4000" dirty="0">
                <a:latin typeface="Arial" panose="020B0604020202020204" pitchFamily="34" charset="0"/>
                <a:cs typeface="Arial" panose="020B0604020202020204" pitchFamily="34" charset="0"/>
              </a:rPr>
              <a:t>Start broad (wide angle) then get more specific </a:t>
            </a:r>
            <a:r>
              <a:rPr lang="en-GB" sz="3100" dirty="0">
                <a:latin typeface="Arial" panose="020B0604020202020204" pitchFamily="34" charset="0"/>
                <a:cs typeface="Arial" panose="020B0604020202020204" pitchFamily="34" charset="0"/>
              </a:rPr>
              <a:t>(narrow down on what you are really interested in).</a:t>
            </a:r>
          </a:p>
        </p:txBody>
      </p:sp>
      <p:pic>
        <p:nvPicPr>
          <p:cNvPr id="4" name="Content Placeholder 3">
            <a:extLst>
              <a:ext uri="{FF2B5EF4-FFF2-40B4-BE49-F238E27FC236}">
                <a16:creationId xmlns:a16="http://schemas.microsoft.com/office/drawing/2014/main" id="{BF31D49A-C7E9-A70B-7D51-06FB7F1C026B}"/>
              </a:ext>
            </a:extLst>
          </p:cNvPr>
          <p:cNvPicPr>
            <a:picLocks noGrp="1" noChangeAspect="1"/>
          </p:cNvPicPr>
          <p:nvPr>
            <p:ph idx="1"/>
          </p:nvPr>
        </p:nvPicPr>
        <p:blipFill>
          <a:blip r:embed="rId2"/>
          <a:stretch>
            <a:fillRect/>
          </a:stretch>
        </p:blipFill>
        <p:spPr>
          <a:xfrm>
            <a:off x="1660849" y="2136711"/>
            <a:ext cx="8882743" cy="3452326"/>
          </a:xfrm>
          <a:prstGeom prst="rect">
            <a:avLst/>
          </a:prstGeom>
        </p:spPr>
      </p:pic>
    </p:spTree>
    <p:extLst>
      <p:ext uri="{BB962C8B-B14F-4D97-AF65-F5344CB8AC3E}">
        <p14:creationId xmlns:p14="http://schemas.microsoft.com/office/powerpoint/2010/main" val="42238933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13B9F-9FC9-02EA-D64D-4C2A255FE237}"/>
              </a:ext>
            </a:extLst>
          </p:cNvPr>
          <p:cNvSpPr>
            <a:spLocks noGrp="1"/>
          </p:cNvSpPr>
          <p:nvPr>
            <p:ph type="title"/>
          </p:nvPr>
        </p:nvSpPr>
        <p:spPr/>
        <p:txBody>
          <a:bodyPr/>
          <a:lstStyle/>
          <a:p>
            <a:r>
              <a:rPr lang="en-GB" dirty="0"/>
              <a:t>Narrowing down:</a:t>
            </a:r>
          </a:p>
        </p:txBody>
      </p:sp>
      <p:sp>
        <p:nvSpPr>
          <p:cNvPr id="3" name="Content Placeholder 2">
            <a:extLst>
              <a:ext uri="{FF2B5EF4-FFF2-40B4-BE49-F238E27FC236}">
                <a16:creationId xmlns:a16="http://schemas.microsoft.com/office/drawing/2014/main" id="{9D872200-65FE-2DC9-22C5-06BABBDE4768}"/>
              </a:ext>
            </a:extLst>
          </p:cNvPr>
          <p:cNvSpPr>
            <a:spLocks noGrp="1"/>
          </p:cNvSpPr>
          <p:nvPr>
            <p:ph idx="1"/>
          </p:nvPr>
        </p:nvSpPr>
        <p:spPr/>
        <p:txBody>
          <a:bodyPr>
            <a:normAutofit fontScale="92500"/>
          </a:bodyPr>
          <a:lstStyle/>
          <a:p>
            <a:pPr marL="0" indent="0">
              <a:lnSpc>
                <a:spcPct val="107000"/>
              </a:lnSpc>
              <a:spcAft>
                <a:spcPts val="800"/>
              </a:spcAft>
              <a:buSzPts val="1000"/>
              <a:buNone/>
              <a:tabLst>
                <a:tab pos="457200" algn="l"/>
              </a:tabLst>
            </a:pPr>
            <a:r>
              <a:rPr lang="en-GB" kern="0" dirty="0">
                <a:solidFill>
                  <a:srgbClr val="333333"/>
                </a:solidFill>
                <a:latin typeface="Arial" panose="020B0604020202020204" pitchFamily="34" charset="0"/>
                <a:ea typeface="Times New Roman" panose="02020603050405020304" pitchFamily="18" charset="0"/>
                <a:cs typeface="Times New Roman" panose="02020603050405020304" pitchFamily="18" charset="0"/>
              </a:rPr>
              <a:t>* </a:t>
            </a: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First briefly explain the broad issues related to your investigation; you don't need to write much about this, just demonstrate that you are aware of the breadth of your subject.</a:t>
            </a:r>
            <a:endParaRPr lang="en-GB" kern="1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SzPts val="1000"/>
              <a:buNone/>
              <a:tabLst>
                <a:tab pos="457200" algn="l"/>
              </a:tabLst>
            </a:pP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 Then narrow your focus to deal with the studies that overlap with your research.</a:t>
            </a:r>
            <a:endParaRPr lang="en-GB" kern="1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SzPts val="1000"/>
              <a:buNone/>
              <a:tabLst>
                <a:tab pos="457200" algn="l"/>
              </a:tabLst>
            </a:pPr>
            <a:r>
              <a:rPr lang="en-GB"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 Finally, focus on any research which is directly related to your specific investigation. Proportionally you spend most time discussing those studies which have most direct relevance to your research</a:t>
            </a:r>
            <a:r>
              <a:rPr lang="en-GB" sz="1800"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GB" sz="1800" kern="100" dirty="0">
              <a:solidFill>
                <a:srgbClr val="333333"/>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0601806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1D045-455E-B23C-3306-44528413C654}"/>
              </a:ext>
            </a:extLst>
          </p:cNvPr>
          <p:cNvSpPr>
            <a:spLocks noGrp="1"/>
          </p:cNvSpPr>
          <p:nvPr>
            <p:ph type="title"/>
          </p:nvPr>
        </p:nvSpPr>
        <p:spPr>
          <a:xfrm>
            <a:off x="838200" y="365126"/>
            <a:ext cx="10515600" cy="1146434"/>
          </a:xfrm>
        </p:spPr>
        <p:txBody>
          <a:bodyPr>
            <a:normAutofit/>
          </a:bodyPr>
          <a:lstStyle/>
          <a:p>
            <a:r>
              <a:rPr lang="en-GB" sz="3600" b="1" kern="0" dirty="0">
                <a:solidFill>
                  <a:srgbClr val="313D41"/>
                </a:solidFill>
                <a:latin typeface="Arial" panose="020B0604020202020204" pitchFamily="34" charset="0"/>
                <a:ea typeface="Times New Roman" panose="02020603050405020304" pitchFamily="18" charset="0"/>
                <a:cs typeface="Times New Roman" panose="02020603050405020304" pitchFamily="18" charset="0"/>
              </a:rPr>
              <a:t>Four Common Literature Review Structures</a:t>
            </a:r>
            <a:br>
              <a:rPr lang="en-GB" sz="3600" kern="100" dirty="0">
                <a:latin typeface="Calibri" panose="020F0502020204030204" pitchFamily="34" charset="0"/>
                <a:ea typeface="Calibri" panose="020F0502020204030204" pitchFamily="34" charset="0"/>
                <a:cs typeface="Times New Roman" panose="02020603050405020304" pitchFamily="18" charset="0"/>
              </a:rPr>
            </a:br>
            <a:endParaRPr lang="en-GB" sz="3600" dirty="0"/>
          </a:p>
        </p:txBody>
      </p:sp>
      <p:sp>
        <p:nvSpPr>
          <p:cNvPr id="3" name="Content Placeholder 2">
            <a:extLst>
              <a:ext uri="{FF2B5EF4-FFF2-40B4-BE49-F238E27FC236}">
                <a16:creationId xmlns:a16="http://schemas.microsoft.com/office/drawing/2014/main" id="{FB27A386-8877-1647-0A3A-DBB7BBB45380}"/>
              </a:ext>
            </a:extLst>
          </p:cNvPr>
          <p:cNvSpPr>
            <a:spLocks noGrp="1"/>
          </p:cNvSpPr>
          <p:nvPr>
            <p:ph idx="1"/>
          </p:nvPr>
        </p:nvSpPr>
        <p:spPr>
          <a:xfrm>
            <a:off x="615821" y="1073020"/>
            <a:ext cx="11318032" cy="5682343"/>
          </a:xfrm>
        </p:spPr>
        <p:txBody>
          <a:bodyPr>
            <a:normAutofit fontScale="85000" lnSpcReduction="20000"/>
          </a:bodyPr>
          <a:lstStyle/>
          <a:p>
            <a:pPr marL="0" indent="0">
              <a:lnSpc>
                <a:spcPct val="107000"/>
              </a:lnSpc>
              <a:spcAft>
                <a:spcPts val="800"/>
              </a:spcAft>
              <a:buNone/>
            </a:pPr>
            <a:r>
              <a:rPr lang="en-GB" b="1" i="1"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1. Theoretical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A theoretical literature review is a comprehensive survey of all the theories that relate to a particular area of research. It includes both published and unpublished works and covers both classic and contemporary theory.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Theoretical literature reviews can be divided into two main types: those that focus on a specific theory, and those that adopt a more general approach. In the former case, the review will critically assess the chosen theory and evaluate its strengths and weaknesses. In the latter case, the review will survey all the major theories in the field and identify common themes and areas of disagreement.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Theoretical literature reviews can be conducted at any stage in a research project, but they are usually most helpful when developing your research question and methodology. A good theoretical literature review will help to situate your research within the wider field, and to identify the gaps in current knowledge that your research aims to fill.</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8873548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3A393-0007-2762-8ED2-D0926D443997}"/>
              </a:ext>
            </a:extLst>
          </p:cNvPr>
          <p:cNvSpPr>
            <a:spLocks noGrp="1"/>
          </p:cNvSpPr>
          <p:nvPr>
            <p:ph type="title"/>
          </p:nvPr>
        </p:nvSpPr>
        <p:spPr/>
        <p:txBody>
          <a:bodyPr>
            <a:normAutofit/>
          </a:bodyPr>
          <a:lstStyle/>
          <a:p>
            <a:r>
              <a:rPr lang="en-GB" sz="3200" b="1" i="1" kern="0" dirty="0">
                <a:solidFill>
                  <a:srgbClr val="313D41"/>
                </a:solidFill>
                <a:latin typeface="Arial" panose="020B0604020202020204" pitchFamily="34" charset="0"/>
                <a:ea typeface="Times New Roman" panose="02020603050405020304" pitchFamily="18" charset="0"/>
                <a:cs typeface="Times New Roman" panose="02020603050405020304" pitchFamily="18" charset="0"/>
              </a:rPr>
              <a:t>2. Thematic</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4B3E9DFF-A115-B954-1023-846E12917771}"/>
              </a:ext>
            </a:extLst>
          </p:cNvPr>
          <p:cNvSpPr>
            <a:spLocks noGrp="1"/>
          </p:cNvSpPr>
          <p:nvPr>
            <p:ph idx="1"/>
          </p:nvPr>
        </p:nvSpPr>
        <p:spPr>
          <a:xfrm>
            <a:off x="838200" y="1250302"/>
            <a:ext cx="10515600" cy="5242573"/>
          </a:xfrm>
        </p:spPr>
        <p:txBody>
          <a:bodyPr>
            <a:normAutofit/>
          </a:bodyPr>
          <a:lstStyle/>
          <a:p>
            <a:pPr marL="0" indent="0" algn="just">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A thematic literature review is an evaluation of existing research on a particular topic, with a focus on themes or patterns that emerge from the work as a whole. This type of review can be helpful in identifying gaps in the current body of knowledge, or in pointing out areas where future research may be needed. In order to write a successful thematic literature review, it is important to select a manageable topic and to carefully read and analyse the existing body of work on that topic. It is also crucial to identify and articulate the main theme or pattern that emerges from the literature; this will be the focus of your review.</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455870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48582-8B7A-BF58-2F23-CF4635D40702}"/>
              </a:ext>
            </a:extLst>
          </p:cNvPr>
          <p:cNvSpPr>
            <a:spLocks noGrp="1"/>
          </p:cNvSpPr>
          <p:nvPr>
            <p:ph type="title"/>
          </p:nvPr>
        </p:nvSpPr>
        <p:spPr/>
        <p:txBody>
          <a:bodyPr/>
          <a:lstStyle/>
          <a:p>
            <a:r>
              <a:rPr lang="en-GB" sz="2800" b="1" i="1" kern="0" dirty="0">
                <a:solidFill>
                  <a:srgbClr val="313D41"/>
                </a:solidFill>
                <a:latin typeface="Arial" panose="020B0604020202020204" pitchFamily="34" charset="0"/>
                <a:ea typeface="Times New Roman" panose="02020603050405020304" pitchFamily="18" charset="0"/>
                <a:cs typeface="Times New Roman" panose="02020603050405020304" pitchFamily="18" charset="0"/>
              </a:rPr>
              <a:t>3. Methodological </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C5A4A3F8-524A-FEA3-3F35-53C84AF90778}"/>
              </a:ext>
            </a:extLst>
          </p:cNvPr>
          <p:cNvSpPr>
            <a:spLocks noGrp="1"/>
          </p:cNvSpPr>
          <p:nvPr>
            <p:ph idx="1"/>
          </p:nvPr>
        </p:nvSpPr>
        <p:spPr>
          <a:xfrm>
            <a:off x="838200" y="1129004"/>
            <a:ext cx="10834396" cy="5047959"/>
          </a:xfrm>
        </p:spPr>
        <p:txBody>
          <a:bodyPr>
            <a:normAutofit fontScale="85000" lnSpcReduction="20000"/>
          </a:bodyPr>
          <a:lstStyle/>
          <a:p>
            <a:pPr marL="0" indent="0" algn="just">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A methodological literature review is a detailed and comprehensive assessment of all the research methods used in a particular area of study. It involves critically evaluating the strengths and weaknesses of different research methods, and determining which method is best suited to answering a specific research question. A methodological literature review is an important tool for any researcher, as it helps to identify the most appropriate research methods for their particular area of inquiry.</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Research methods can be broadly classified into two categories: qualitative and quantitative. Qualitative methods are those that aim to gather an in-depth understanding of a phenomenon, often through interviews, observations, or case studies. Quantitative methods, on the other hand, focus on collecting large amounts of data that can be analysed statistically. A methodological literature review might compare the findings of a single approach or compare the results that have emerged in both approaches.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96111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C6462-C84E-4062-296C-C8EB054ACD3E}"/>
              </a:ext>
            </a:extLst>
          </p:cNvPr>
          <p:cNvSpPr>
            <a:spLocks noGrp="1"/>
          </p:cNvSpPr>
          <p:nvPr>
            <p:ph type="title"/>
          </p:nvPr>
        </p:nvSpPr>
        <p:spPr/>
        <p:txBody>
          <a:bodyPr/>
          <a:lstStyle/>
          <a:p>
            <a:r>
              <a:rPr lang="en-GB" sz="2800" b="1" i="1" kern="0" dirty="0">
                <a:solidFill>
                  <a:srgbClr val="313D41"/>
                </a:solidFill>
                <a:latin typeface="Arial" panose="020B0604020202020204" pitchFamily="34" charset="0"/>
                <a:ea typeface="Times New Roman" panose="02020603050405020304" pitchFamily="18" charset="0"/>
                <a:cs typeface="Times New Roman" panose="02020603050405020304" pitchFamily="18" charset="0"/>
              </a:rPr>
              <a:t>4. Chronological </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9675888-6F56-1620-900F-D4C7F6387FB3}"/>
              </a:ext>
            </a:extLst>
          </p:cNvPr>
          <p:cNvSpPr>
            <a:spLocks noGrp="1"/>
          </p:cNvSpPr>
          <p:nvPr>
            <p:ph idx="1"/>
          </p:nvPr>
        </p:nvSpPr>
        <p:spPr>
          <a:xfrm>
            <a:off x="838200" y="1352939"/>
            <a:ext cx="10515600" cy="4824024"/>
          </a:xfrm>
        </p:spPr>
        <p:txBody>
          <a:bodyPr>
            <a:normAutofit lnSpcReduction="10000"/>
          </a:bodyPr>
          <a:lstStyle/>
          <a:p>
            <a:pPr marL="0" indent="0" algn="just">
              <a:lnSpc>
                <a:spcPct val="107000"/>
              </a:lnSpc>
              <a:spcAft>
                <a:spcPts val="800"/>
              </a:spcAft>
              <a:buNone/>
            </a:pPr>
            <a:r>
              <a:rPr lang="en-GB" kern="0" dirty="0">
                <a:solidFill>
                  <a:srgbClr val="313D41"/>
                </a:solidFill>
                <a:effectLst/>
                <a:latin typeface="Arial" panose="020B0604020202020204" pitchFamily="34" charset="0"/>
                <a:ea typeface="Times New Roman" panose="02020603050405020304" pitchFamily="18" charset="0"/>
                <a:cs typeface="Arial" panose="020B0604020202020204" pitchFamily="34" charset="0"/>
              </a:rPr>
              <a:t>A chronological literature review is a type of review that looks at the development of a particular topic or idea over time. This can be helpful in understanding how an issue has evolved or changed over time and provide insights into current debates on the topic. In order to write a chronological literature review, you will need to identify and locate relevant sources that cover the topic in question. Once you have gathered your sources, you will need to read and analyse them in order to identify key trends and developments. Finally, you will need to synthesize this information in a way that tells a coherent story about the evolution of the topic.</a:t>
            </a:r>
            <a:endParaRPr lang="en-GB" kern="1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800536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449B-166D-A209-355F-C85EF1DC09BD}"/>
              </a:ext>
            </a:extLst>
          </p:cNvPr>
          <p:cNvSpPr>
            <a:spLocks noGrp="1"/>
          </p:cNvSpPr>
          <p:nvPr>
            <p:ph type="title"/>
          </p:nvPr>
        </p:nvSpPr>
        <p:spPr/>
        <p:txBody>
          <a:bodyPr>
            <a:normAutofit fontScale="90000"/>
          </a:bodyPr>
          <a:lstStyle/>
          <a:p>
            <a:r>
              <a:rPr lang="en-GB" sz="3600" b="1" kern="0" dirty="0">
                <a:solidFill>
                  <a:srgbClr val="313D41"/>
                </a:solidFill>
                <a:latin typeface="Arial" panose="020B0604020202020204" pitchFamily="34" charset="0"/>
                <a:ea typeface="Times New Roman" panose="02020603050405020304" pitchFamily="18" charset="0"/>
                <a:cs typeface="Times New Roman" panose="02020603050405020304" pitchFamily="18" charset="0"/>
              </a:rPr>
              <a:t>Factors to Consider When Choosing a Literature Review Structure</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DA23867-9BAD-CED3-558F-B47A8D5952DB}"/>
              </a:ext>
            </a:extLst>
          </p:cNvPr>
          <p:cNvSpPr>
            <a:spLocks noGrp="1"/>
          </p:cNvSpPr>
          <p:nvPr>
            <p:ph idx="1"/>
          </p:nvPr>
        </p:nvSpPr>
        <p:spPr>
          <a:xfrm>
            <a:off x="671804" y="1520890"/>
            <a:ext cx="10681996" cy="4656073"/>
          </a:xfrm>
        </p:spPr>
        <p:txBody>
          <a:bodyPr>
            <a:normAutofit/>
          </a:bodyPr>
          <a:lstStyle/>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When choosing a literature review structure, there are several factors to consider.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1. Purpose of the literature review. Is it to provide an overview of the field, or is it to evaluate a specific theory or research methodology?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2. Audience for the literature review. Will it be read by scholars in the field, or is it intended for a general audience?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3. Scope of the literature review. What time period should the sources cover? What types of sources do you need to identify? Are you focusing on a specific research method or theory?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4. Resources available. What sources will be used, and how will they be accessed? Will you include grey literature? Will you evaluate the quality of the sources?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kern="0" dirty="0">
                <a:solidFill>
                  <a:srgbClr val="313D41"/>
                </a:solidFill>
                <a:effectLst/>
                <a:latin typeface="Arial" panose="020B0604020202020204" pitchFamily="34" charset="0"/>
                <a:ea typeface="Times New Roman" panose="02020603050405020304" pitchFamily="18" charset="0"/>
                <a:cs typeface="Times New Roman" panose="02020603050405020304" pitchFamily="18" charset="0"/>
              </a:rPr>
              <a:t>With these considerations in mind, you can choose a literature review structure that best suits your needs.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98644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96D6A-FE32-132D-0AB9-ACFB73FB2792}"/>
              </a:ext>
            </a:extLst>
          </p:cNvPr>
          <p:cNvSpPr>
            <a:spLocks noGrp="1"/>
          </p:cNvSpPr>
          <p:nvPr>
            <p:ph type="title"/>
          </p:nvPr>
        </p:nvSpPr>
        <p:spPr>
          <a:xfrm>
            <a:off x="233265" y="401215"/>
            <a:ext cx="4627984" cy="6746033"/>
          </a:xfrm>
        </p:spPr>
        <p:txBody>
          <a:bodyPr>
            <a:normAutofit fontScale="90000"/>
          </a:bodyPr>
          <a:lstStyle/>
          <a:p>
            <a:r>
              <a:rPr lang="en-GB" sz="2800" kern="0" dirty="0">
                <a:solidFill>
                  <a:srgbClr val="313D41"/>
                </a:solidFill>
                <a:effectLst/>
                <a:latin typeface="Arial" panose="020B0604020202020204" pitchFamily="34" charset="0"/>
                <a:ea typeface="Times New Roman" panose="02020603050405020304" pitchFamily="18" charset="0"/>
              </a:rPr>
              <a:t>Literature reviews are an essential part of any research project. Understanding the different types of structures and how to select the best structure for your specific project is key to ensuring that you create the most effective review possible. </a:t>
            </a:r>
            <a:br>
              <a:rPr lang="en-GB" sz="1800" kern="0" dirty="0">
                <a:solidFill>
                  <a:srgbClr val="313D41"/>
                </a:solidFill>
                <a:effectLst/>
                <a:latin typeface="Arial" panose="020B0604020202020204" pitchFamily="34" charset="0"/>
                <a:ea typeface="Times New Roman" panose="02020603050405020304" pitchFamily="18" charset="0"/>
              </a:rPr>
            </a:br>
            <a:br>
              <a:rPr lang="en-GB" sz="1800" kern="0" dirty="0">
                <a:solidFill>
                  <a:srgbClr val="313D41"/>
                </a:solidFill>
                <a:effectLst/>
                <a:latin typeface="Arial" panose="020B0604020202020204" pitchFamily="34" charset="0"/>
                <a:ea typeface="Times New Roman" panose="02020603050405020304" pitchFamily="18" charset="0"/>
              </a:rPr>
            </a:br>
            <a:r>
              <a:rPr lang="en-GB" sz="1800" kern="100" dirty="0">
                <a:solidFill>
                  <a:srgbClr val="212121"/>
                </a:solidFill>
                <a:effectLst/>
                <a:latin typeface="Arial" panose="020B0604020202020204" pitchFamily="34" charset="0"/>
                <a:ea typeface="Calibri" panose="020F0502020204030204" pitchFamily="34" charset="0"/>
                <a:cs typeface="Times New Roman" panose="02020603050405020304" pitchFamily="18" charset="0"/>
              </a:rPr>
              <a:t>Leite D.F.B., Padilha, M.A.S. &amp; Cecatti J.G. *(2019) Approaching literature review for academic purposes: The Literature Review Checklist. </a:t>
            </a:r>
            <a:r>
              <a:rPr lang="en-GB" sz="1800" i="1" kern="100" dirty="0">
                <a:solidFill>
                  <a:srgbClr val="212121"/>
                </a:solidFill>
                <a:effectLst/>
                <a:latin typeface="Arial" panose="020B0604020202020204" pitchFamily="34" charset="0"/>
                <a:ea typeface="Calibri" panose="020F0502020204030204" pitchFamily="34" charset="0"/>
                <a:cs typeface="Times New Roman" panose="02020603050405020304" pitchFamily="18" charset="0"/>
              </a:rPr>
              <a:t>Clinics</a:t>
            </a:r>
            <a:r>
              <a:rPr lang="en-GB" sz="1800" kern="100" dirty="0">
                <a:solidFill>
                  <a:srgbClr val="212121"/>
                </a:solidFill>
                <a:effectLst/>
                <a:latin typeface="Arial" panose="020B0604020202020204" pitchFamily="34" charset="0"/>
                <a:ea typeface="Calibri" panose="020F0502020204030204" pitchFamily="34" charset="0"/>
                <a:cs typeface="Times New Roman" panose="02020603050405020304" pitchFamily="18" charset="0"/>
              </a:rPr>
              <a:t> (Sao Paulo). 2019 Nov 25;74:e1403. doi: 10.6061/clinics/2019/e1403.  PMID: 31778435; PMCID: PMC6862708.</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https://www.ncbi.nlm.nih.gov/pmc/articles/PMC6862708/</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4" name="Content Placeholder 3">
            <a:extLst>
              <a:ext uri="{FF2B5EF4-FFF2-40B4-BE49-F238E27FC236}">
                <a16:creationId xmlns:a16="http://schemas.microsoft.com/office/drawing/2014/main" id="{2ABEC8DF-7EF3-C37A-0CA0-BFEAF5DA3812}"/>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019869" y="242595"/>
            <a:ext cx="6873551" cy="6055567"/>
          </a:xfrm>
          <a:prstGeom prst="rect">
            <a:avLst/>
          </a:prstGeom>
          <a:noFill/>
        </p:spPr>
      </p:pic>
    </p:spTree>
    <p:extLst>
      <p:ext uri="{BB962C8B-B14F-4D97-AF65-F5344CB8AC3E}">
        <p14:creationId xmlns:p14="http://schemas.microsoft.com/office/powerpoint/2010/main" val="2215804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D770B-2F5B-2782-D13E-139644FA763F}"/>
              </a:ext>
            </a:extLst>
          </p:cNvPr>
          <p:cNvSpPr>
            <a:spLocks noGrp="1"/>
          </p:cNvSpPr>
          <p:nvPr>
            <p:ph type="title"/>
          </p:nvPr>
        </p:nvSpPr>
        <p:spPr>
          <a:xfrm>
            <a:off x="838200" y="365125"/>
            <a:ext cx="10515600" cy="2107487"/>
          </a:xfrm>
        </p:spPr>
        <p:txBody>
          <a:bodyPr>
            <a:normAutofit fontScale="90000"/>
          </a:bodyPr>
          <a:lstStyle/>
          <a:p>
            <a:pPr>
              <a:lnSpc>
                <a:spcPct val="107000"/>
              </a:lnSpc>
              <a:spcAft>
                <a:spcPts val="800"/>
              </a:spcAft>
            </a:pP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sz="3600" kern="100" dirty="0">
                <a:effectLst/>
                <a:latin typeface="Arial" panose="020B0604020202020204" pitchFamily="34" charset="0"/>
                <a:ea typeface="Calibri" panose="020F0502020204030204" pitchFamily="34" charset="0"/>
                <a:cs typeface="Arial" panose="020B0604020202020204" pitchFamily="34" charset="0"/>
              </a:rPr>
              <a:t>I quite like </a:t>
            </a:r>
            <a:r>
              <a:rPr lang="en-GB" sz="3600" kern="0" dirty="0">
                <a:effectLst/>
                <a:latin typeface="Arial" panose="020B0604020202020204" pitchFamily="34" charset="0"/>
                <a:ea typeface="Times New Roman" panose="02020603050405020304" pitchFamily="18" charset="0"/>
                <a:cs typeface="Arial" panose="020B0604020202020204" pitchFamily="34" charset="0"/>
              </a:rPr>
              <a:t>Dr Miguel’s videos on research methods, particularly his advice on doing the literature review.</a:t>
            </a:r>
            <a:br>
              <a:rPr lang="en-GB" sz="3600" kern="0" dirty="0">
                <a:effectLst/>
                <a:latin typeface="Arial" panose="020B0604020202020204" pitchFamily="34" charset="0"/>
                <a:ea typeface="Times New Roman" panose="02020603050405020304" pitchFamily="18" charset="0"/>
                <a:cs typeface="Arial" panose="020B0604020202020204" pitchFamily="34" charset="0"/>
              </a:rPr>
            </a:br>
            <a:br>
              <a:rPr lang="en-GB" sz="3600" kern="100" dirty="0">
                <a:effectLst/>
                <a:latin typeface="Arial" panose="020B0604020202020204" pitchFamily="34" charset="0"/>
                <a:ea typeface="Calibri" panose="020F0502020204030204" pitchFamily="34" charset="0"/>
                <a:cs typeface="Arial" panose="020B0604020202020204" pitchFamily="34" charset="0"/>
              </a:rPr>
            </a:br>
            <a:r>
              <a:rPr lang="en-GB" sz="3600" u="sng" kern="100" dirty="0">
                <a:solidFill>
                  <a:srgbClr val="0563C1"/>
                </a:solidFill>
                <a:latin typeface="Arial" panose="020B0604020202020204" pitchFamily="34" charset="0"/>
                <a:ea typeface="Calibri" panose="020F0502020204030204" pitchFamily="34" charset="0"/>
                <a:cs typeface="Arial" panose="020B0604020202020204" pitchFamily="34" charset="0"/>
                <a:hlinkClick r:id="rId2"/>
              </a:rPr>
              <a:t>https://www.youtube.com/watch?v=tfNctJuFV0k</a:t>
            </a:r>
            <a:r>
              <a:rPr lang="en-GB" sz="3600" kern="100" dirty="0">
                <a:latin typeface="Arial" panose="020B0604020202020204" pitchFamily="34" charset="0"/>
                <a:ea typeface="Calibri" panose="020F0502020204030204" pitchFamily="34" charset="0"/>
                <a:cs typeface="Arial" panose="020B0604020202020204" pitchFamily="34" charset="0"/>
              </a:rPr>
              <a:t> </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6BA4BD7-822A-5A28-6101-C1451DF1E1B8}"/>
              </a:ext>
            </a:extLst>
          </p:cNvPr>
          <p:cNvSpPr>
            <a:spLocks noGrp="1"/>
          </p:cNvSpPr>
          <p:nvPr>
            <p:ph idx="1"/>
          </p:nvPr>
        </p:nvSpPr>
        <p:spPr>
          <a:xfrm>
            <a:off x="838200" y="1825625"/>
            <a:ext cx="6296025" cy="4351338"/>
          </a:xfrm>
        </p:spPr>
        <p:txBody>
          <a:bodyPr>
            <a:normAutofit fontScale="92500" lnSpcReduction="20000"/>
          </a:bodyPr>
          <a:lstStyle/>
          <a:p>
            <a:pPr marL="0" indent="0">
              <a:buNone/>
            </a:pPr>
            <a:endParaRPr lang="en-GB" kern="100" dirty="0">
              <a:solidFill>
                <a:srgbClr val="131313"/>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kern="100" dirty="0">
              <a:solidFill>
                <a:srgbClr val="131313"/>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b="1" kern="1800" dirty="0">
              <a:latin typeface="Arial" panose="020B0604020202020204" pitchFamily="34" charset="0"/>
              <a:ea typeface="Times New Roman" panose="02020603050405020304" pitchFamily="18" charset="0"/>
              <a:cs typeface="Times New Roman" panose="02020603050405020304" pitchFamily="18" charset="0"/>
            </a:endParaRPr>
          </a:p>
          <a:p>
            <a:pPr marL="0" indent="0">
              <a:buNone/>
            </a:pPr>
            <a:r>
              <a:rPr lang="en-GB" b="1" kern="1800" dirty="0">
                <a:latin typeface="Arial" panose="020B0604020202020204" pitchFamily="34" charset="0"/>
                <a:ea typeface="Times New Roman" panose="02020603050405020304" pitchFamily="18" charset="0"/>
                <a:cs typeface="Times New Roman" panose="02020603050405020304" pitchFamily="18" charset="0"/>
              </a:rPr>
              <a:t>How to write a CRITICAL Literature Review: You MUST follow these 3 STEPS!</a:t>
            </a:r>
            <a:endParaRPr lang="en-GB" kern="1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kern="100" dirty="0">
              <a:solidFill>
                <a:srgbClr val="131313"/>
              </a:solidFill>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kern="100" dirty="0">
                <a:solidFill>
                  <a:srgbClr val="131313"/>
                </a:solidFill>
                <a:effectLst/>
                <a:latin typeface="Arial" panose="020B0604020202020204" pitchFamily="34" charset="0"/>
                <a:ea typeface="Calibri" panose="020F0502020204030204" pitchFamily="34" charset="0"/>
                <a:cs typeface="Times New Roman" panose="02020603050405020304" pitchFamily="18" charset="0"/>
              </a:rPr>
              <a:t>Dr. Miguel Moital explains the ‘intellectual ladder’ which an intuitive and effective way is to explain how to do a critical literature review.</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b="1" kern="1800" dirty="0">
                <a:effectLst/>
                <a:latin typeface="Arial" panose="020B0604020202020204" pitchFamily="34" charset="0"/>
                <a:ea typeface="Times New Roman" panose="02020603050405020304" pitchFamily="18" charset="0"/>
                <a:cs typeface="Times New Roman" panose="02020603050405020304" pitchFamily="18" charset="0"/>
                <a:hlinkClick r:id="rId3"/>
              </a:rPr>
              <a:t>https://staffprofiles.bournemouth.ac.uk/display/mmoital</a:t>
            </a:r>
            <a:r>
              <a:rPr lang="en-GB" sz="1800" b="1" kern="1800" dirty="0">
                <a:effectLst/>
                <a:latin typeface="Arial" panose="020B0604020202020204" pitchFamily="34" charset="0"/>
                <a:ea typeface="Times New Roman" panose="02020603050405020304" pitchFamily="18" charset="0"/>
                <a:cs typeface="Times New Roman" panose="02020603050405020304" pitchFamily="18" charset="0"/>
              </a:rPr>
              <a:t> </a:t>
            </a:r>
          </a:p>
          <a:p>
            <a:endParaRPr lang="en-GB" dirty="0"/>
          </a:p>
        </p:txBody>
      </p:sp>
      <p:pic>
        <p:nvPicPr>
          <p:cNvPr id="4" name="Picture 3">
            <a:extLst>
              <a:ext uri="{FF2B5EF4-FFF2-40B4-BE49-F238E27FC236}">
                <a16:creationId xmlns:a16="http://schemas.microsoft.com/office/drawing/2014/main" id="{397820B9-3717-2858-3883-1D6FB09AAA4D}"/>
              </a:ext>
            </a:extLst>
          </p:cNvPr>
          <p:cNvPicPr>
            <a:picLocks noChangeAspect="1"/>
          </p:cNvPicPr>
          <p:nvPr/>
        </p:nvPicPr>
        <p:blipFill>
          <a:blip r:embed="rId4"/>
          <a:stretch>
            <a:fillRect/>
          </a:stretch>
        </p:blipFill>
        <p:spPr>
          <a:xfrm>
            <a:off x="7753739" y="2767012"/>
            <a:ext cx="3405673" cy="3810000"/>
          </a:xfrm>
          <a:prstGeom prst="rect">
            <a:avLst/>
          </a:prstGeom>
        </p:spPr>
      </p:pic>
    </p:spTree>
    <p:extLst>
      <p:ext uri="{BB962C8B-B14F-4D97-AF65-F5344CB8AC3E}">
        <p14:creationId xmlns:p14="http://schemas.microsoft.com/office/powerpoint/2010/main" val="36521674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D53B6-2D71-C861-FAB7-7F8983D42F73}"/>
              </a:ext>
            </a:extLst>
          </p:cNvPr>
          <p:cNvSpPr>
            <a:spLocks noGrp="1"/>
          </p:cNvSpPr>
          <p:nvPr>
            <p:ph type="title"/>
          </p:nvPr>
        </p:nvSpPr>
        <p:spPr/>
        <p:txBody>
          <a:bodyPr>
            <a:normAutofit/>
          </a:bodyPr>
          <a:lstStyle/>
          <a:p>
            <a:r>
              <a:rPr lang="en-GB" sz="3600" b="1"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The 6 Cs of academic writing excellence.</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AAD554EB-AE99-72BF-7EAD-2EF566B6F2E2}"/>
              </a:ext>
            </a:extLst>
          </p:cNvPr>
          <p:cNvSpPr>
            <a:spLocks noGrp="1"/>
          </p:cNvSpPr>
          <p:nvPr>
            <p:ph idx="1"/>
          </p:nvPr>
        </p:nvSpPr>
        <p:spPr>
          <a:xfrm>
            <a:off x="597159" y="1250302"/>
            <a:ext cx="11187404" cy="5242573"/>
          </a:xfrm>
        </p:spPr>
        <p:txBody>
          <a:bodyPr>
            <a:normAutofit fontScale="47500" lnSpcReduction="20000"/>
          </a:bodyPr>
          <a:lstStyle/>
          <a:p>
            <a:pPr fontAlgn="base">
              <a:lnSpc>
                <a:spcPct val="107000"/>
              </a:lnSpc>
              <a:spcAft>
                <a:spcPts val="800"/>
              </a:spcAft>
            </a:pPr>
            <a:r>
              <a:rPr lang="en-GB" sz="7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Confined (to the aim and objectives of the study).</a:t>
            </a:r>
            <a:endParaRPr lang="en-GB" sz="7000" kern="100"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7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Corroborated </a:t>
            </a:r>
            <a:r>
              <a:rPr lang="en-GB" sz="70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(by evidence).</a:t>
            </a:r>
            <a:endParaRPr lang="en-GB" sz="7000" i="1" kern="100"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7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Critical </a:t>
            </a:r>
            <a:r>
              <a:rPr lang="en-GB" sz="70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(Actively engages with, rather than passively accepts, information).</a:t>
            </a:r>
            <a:endParaRPr lang="en-GB" sz="7000" i="1" kern="100"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7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Coherent </a:t>
            </a:r>
            <a:r>
              <a:rPr lang="en-GB" sz="70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(Logical and consistent).</a:t>
            </a:r>
            <a:endParaRPr lang="en-GB" sz="7000" i="1" kern="100" dirty="0">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7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Concise </a:t>
            </a:r>
            <a:r>
              <a:rPr lang="en-GB" sz="70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(Written in a brief, but comprehensive way).</a:t>
            </a:r>
            <a:endParaRPr lang="en-GB" sz="7000" kern="100" dirty="0">
              <a:effectLst/>
              <a:latin typeface="Calibri" panose="020F0502020204030204" pitchFamily="34" charset="0"/>
              <a:ea typeface="Calibri" panose="020F0502020204030204" pitchFamily="34" charset="0"/>
              <a:cs typeface="Times New Roman" panose="02020603050405020304" pitchFamily="18" charset="0"/>
            </a:endParaRPr>
          </a:p>
          <a:p>
            <a:pPr fontAlgn="base">
              <a:lnSpc>
                <a:spcPct val="107000"/>
              </a:lnSpc>
              <a:spcAft>
                <a:spcPts val="800"/>
              </a:spcAft>
            </a:pPr>
            <a:r>
              <a:rPr lang="en-GB" sz="7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Captivating </a:t>
            </a:r>
            <a:r>
              <a:rPr lang="en-GB" sz="70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(Able to capture and hold the attention of the reader).</a:t>
            </a:r>
            <a:endParaRPr lang="en-GB" sz="70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0589834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BDEAD-F4B5-090F-BF33-98FCD71C020D}"/>
              </a:ext>
            </a:extLst>
          </p:cNvPr>
          <p:cNvSpPr>
            <a:spLocks noGrp="1"/>
          </p:cNvSpPr>
          <p:nvPr>
            <p:ph type="title"/>
          </p:nvPr>
        </p:nvSpPr>
        <p:spPr/>
        <p:txBody>
          <a:bodyPr/>
          <a:lstStyle/>
          <a:p>
            <a:r>
              <a:rPr lang="en-GB" sz="3600" kern="100" dirty="0">
                <a:latin typeface="Arial" panose="020B0604020202020204" pitchFamily="34" charset="0"/>
                <a:ea typeface="Calibri" panose="020F0502020204030204" pitchFamily="34" charset="0"/>
                <a:cs typeface="Times New Roman" panose="02020603050405020304" pitchFamily="18" charset="0"/>
              </a:rPr>
              <a:t>We will cover:</a:t>
            </a:r>
            <a:br>
              <a:rPr lang="en-GB" kern="100"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FA5F816-B372-465B-6F52-79727B0C905B}"/>
              </a:ext>
            </a:extLst>
          </p:cNvPr>
          <p:cNvSpPr>
            <a:spLocks noGrp="1"/>
          </p:cNvSpPr>
          <p:nvPr>
            <p:ph idx="1"/>
          </p:nvPr>
        </p:nvSpPr>
        <p:spPr>
          <a:xfrm>
            <a:off x="838200" y="1492898"/>
            <a:ext cx="10515600" cy="4684065"/>
          </a:xfrm>
        </p:spPr>
        <p:txBody>
          <a:bodyPr>
            <a:normAutofit fontScale="85000" lnSpcReduction="20000"/>
          </a:bodyPr>
          <a:lstStyle/>
          <a:p>
            <a:pPr>
              <a:lnSpc>
                <a:spcPct val="107000"/>
              </a:lnSpc>
              <a:spcAft>
                <a:spcPts val="800"/>
              </a:spcAft>
            </a:pPr>
            <a:r>
              <a:rPr lang="en-GB" sz="3200" kern="100" dirty="0">
                <a:effectLst/>
                <a:latin typeface="Arial" panose="020B0604020202020204" pitchFamily="34" charset="0"/>
                <a:ea typeface="Calibri" panose="020F0502020204030204" pitchFamily="34" charset="0"/>
                <a:cs typeface="Times New Roman" panose="02020603050405020304" pitchFamily="18" charset="0"/>
              </a:rPr>
              <a:t>Getting started.</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kern="100" dirty="0">
                <a:effectLst/>
                <a:latin typeface="Arial" panose="020B0604020202020204" pitchFamily="34" charset="0"/>
                <a:ea typeface="Calibri" panose="020F0502020204030204" pitchFamily="34" charset="0"/>
                <a:cs typeface="Times New Roman" panose="02020603050405020304" pitchFamily="18" charset="0"/>
              </a:rPr>
              <a:t>Doing searches.</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kern="100" dirty="0">
                <a:effectLst/>
                <a:latin typeface="Arial" panose="020B0604020202020204" pitchFamily="34" charset="0"/>
                <a:ea typeface="Calibri" panose="020F0502020204030204" pitchFamily="34" charset="0"/>
                <a:cs typeface="Times New Roman" panose="02020603050405020304" pitchFamily="18" charset="0"/>
              </a:rPr>
              <a:t>Using themes.</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kern="100" dirty="0">
                <a:effectLst/>
                <a:latin typeface="Arial" panose="020B0604020202020204" pitchFamily="34" charset="0"/>
                <a:ea typeface="Calibri" panose="020F0502020204030204" pitchFamily="34" charset="0"/>
                <a:cs typeface="Times New Roman" panose="02020603050405020304" pitchFamily="18" charset="0"/>
              </a:rPr>
              <a:t>Being critical.</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kern="100" dirty="0">
                <a:effectLst/>
                <a:latin typeface="Arial" panose="020B0604020202020204" pitchFamily="34" charset="0"/>
                <a:ea typeface="Calibri" panose="020F0502020204030204" pitchFamily="34" charset="0"/>
                <a:cs typeface="Times New Roman" panose="02020603050405020304" pitchFamily="18" charset="0"/>
              </a:rPr>
              <a:t>Challenging sources.</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kern="100" dirty="0">
                <a:effectLst/>
                <a:latin typeface="Arial" panose="020B0604020202020204" pitchFamily="34" charset="0"/>
                <a:ea typeface="Calibri" panose="020F0502020204030204" pitchFamily="34" charset="0"/>
                <a:cs typeface="Times New Roman" panose="02020603050405020304" pitchFamily="18" charset="0"/>
              </a:rPr>
              <a:t>Coming to conclusions.</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3200" kern="100" dirty="0">
                <a:effectLst/>
                <a:latin typeface="Arial" panose="020B0604020202020204" pitchFamily="34" charset="0"/>
                <a:ea typeface="Calibri" panose="020F0502020204030204" pitchFamily="34" charset="0"/>
                <a:cs typeface="Times New Roman" panose="02020603050405020304" pitchFamily="18" charset="0"/>
              </a:rPr>
              <a:t>and </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kern="100" dirty="0">
                <a:effectLst/>
                <a:latin typeface="Arial" panose="020B0604020202020204" pitchFamily="34" charset="0"/>
                <a:ea typeface="Calibri" panose="020F0502020204030204" pitchFamily="34" charset="0"/>
                <a:cs typeface="Times New Roman" panose="02020603050405020304" pitchFamily="18" charset="0"/>
              </a:rPr>
              <a:t>Making recommendations.</a:t>
            </a:r>
            <a:endParaRPr lang="en-GB" sz="3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1265573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8CF42-7335-FBFC-BC8D-11D1ACC77B9C}"/>
              </a:ext>
            </a:extLst>
          </p:cNvPr>
          <p:cNvSpPr>
            <a:spLocks noGrp="1"/>
          </p:cNvSpPr>
          <p:nvPr>
            <p:ph type="title"/>
          </p:nvPr>
        </p:nvSpPr>
        <p:spPr/>
        <p:txBody>
          <a:bodyPr/>
          <a:lstStyle/>
          <a:p>
            <a:r>
              <a:rPr lang="en-GB" dirty="0"/>
              <a:t>Can you help me with my next project?</a:t>
            </a:r>
          </a:p>
        </p:txBody>
      </p:sp>
      <p:sp>
        <p:nvSpPr>
          <p:cNvPr id="3" name="Content Placeholder 2">
            <a:extLst>
              <a:ext uri="{FF2B5EF4-FFF2-40B4-BE49-F238E27FC236}">
                <a16:creationId xmlns:a16="http://schemas.microsoft.com/office/drawing/2014/main" id="{6B18471A-1FDC-19A6-A8C0-A11C82079333}"/>
              </a:ext>
            </a:extLst>
          </p:cNvPr>
          <p:cNvSpPr>
            <a:spLocks noGrp="1"/>
          </p:cNvSpPr>
          <p:nvPr>
            <p:ph idx="1"/>
          </p:nvPr>
        </p:nvSpPr>
        <p:spPr/>
        <p:txBody>
          <a:bodyPr>
            <a:normAutofit fontScale="92500" lnSpcReduction="10000"/>
          </a:bodyPr>
          <a:lstStyle/>
          <a:p>
            <a:pPr marL="0" indent="0">
              <a:lnSpc>
                <a:spcPct val="107000"/>
              </a:lnSpc>
              <a:spcAft>
                <a:spcPts val="800"/>
              </a:spcAft>
              <a:buNone/>
            </a:pPr>
            <a:r>
              <a:rPr lang="en-GB" b="1" kern="100" dirty="0">
                <a:effectLst/>
                <a:latin typeface="Arial" panose="020B0604020202020204" pitchFamily="34" charset="0"/>
                <a:ea typeface="Calibri" panose="020F0502020204030204" pitchFamily="34" charset="0"/>
                <a:cs typeface="Times New Roman" panose="02020603050405020304" pitchFamily="18" charset="0"/>
              </a:rPr>
              <a:t>An analysis of how SME startups can use ecological disruption conditions to influence large corporate CSR, using their marketing ethics strategy.</a:t>
            </a:r>
            <a:endParaRPr lang="en-GB" b="1"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Reference the BUPA initiative.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In June 2023, the private healthcare company Bupa launched their </a:t>
            </a:r>
            <a:r>
              <a:rPr lang="en-GB"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eco-Disruptive challenge</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aimed to encourage, “Bupa employees, entrepreneurs and start-ups come together to tackle sustainability challenges within our business and the health sector.” Eco-Disruptive is Bupa’s global talent and innovation programme, developed to improve sustainability within healthcare. Its goals are Mission Zero, Mission Accelerate, Mission Regenerate (Bupa.co.uk).</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8675029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7D993-BB7B-7DBE-5972-2C04F1FF7BF3}"/>
              </a:ext>
            </a:extLst>
          </p:cNvPr>
          <p:cNvSpPr>
            <a:spLocks noGrp="1"/>
          </p:cNvSpPr>
          <p:nvPr>
            <p:ph type="title"/>
          </p:nvPr>
        </p:nvSpPr>
        <p:spPr>
          <a:xfrm>
            <a:off x="3028950" y="365125"/>
            <a:ext cx="8324850" cy="1325563"/>
          </a:xfrm>
        </p:spPr>
        <p:txBody>
          <a:bodyPr/>
          <a:lstStyle/>
          <a:p>
            <a:r>
              <a:rPr lang="en-GB" dirty="0"/>
              <a:t>The eco environment impacts on strategy?</a:t>
            </a:r>
          </a:p>
        </p:txBody>
      </p:sp>
      <p:sp>
        <p:nvSpPr>
          <p:cNvPr id="3" name="Content Placeholder 2">
            <a:extLst>
              <a:ext uri="{FF2B5EF4-FFF2-40B4-BE49-F238E27FC236}">
                <a16:creationId xmlns:a16="http://schemas.microsoft.com/office/drawing/2014/main" id="{90705FFF-AF80-51F0-0B27-347BD7656711}"/>
              </a:ext>
            </a:extLst>
          </p:cNvPr>
          <p:cNvSpPr>
            <a:spLocks noGrp="1"/>
          </p:cNvSpPr>
          <p:nvPr>
            <p:ph idx="1"/>
          </p:nvPr>
        </p:nvSpPr>
        <p:spPr>
          <a:xfrm>
            <a:off x="333375" y="1854200"/>
            <a:ext cx="11668125" cy="4351338"/>
          </a:xfrm>
        </p:spPr>
        <p:txBody>
          <a:bodyPr>
            <a:normAutofit fontScale="85000" lnSpcReduction="10000"/>
          </a:bodyPr>
          <a:lstStyle/>
          <a:p>
            <a:pPr marL="0" indent="0">
              <a:lnSpc>
                <a:spcPct val="107000"/>
              </a:lnSpc>
              <a:spcAft>
                <a:spcPts val="800"/>
              </a:spcAft>
              <a:buNone/>
            </a:pPr>
            <a:r>
              <a:rPr lang="en-GB" kern="100" dirty="0">
                <a:effectLst/>
                <a:latin typeface="Arial" panose="020B0604020202020204" pitchFamily="34" charset="0"/>
                <a:ea typeface="Calibri" panose="020F0502020204030204" pitchFamily="34" charset="0"/>
                <a:cs typeface="Times New Roman" panose="02020603050405020304" pitchFamily="18" charset="0"/>
              </a:rPr>
              <a:t>                            Dragon’ Den expert and entrepreneur, Deborah Meaden,   </a:t>
            </a:r>
          </a:p>
          <a:p>
            <a:pPr marL="0" indent="0">
              <a:lnSpc>
                <a:spcPct val="107000"/>
              </a:lnSpc>
              <a:spcAft>
                <a:spcPts val="800"/>
              </a:spcAft>
              <a:buNone/>
            </a:pPr>
            <a:r>
              <a:rPr lang="en-GB" kern="100" dirty="0">
                <a:effectLst/>
                <a:latin typeface="Arial" panose="020B0604020202020204" pitchFamily="34" charset="0"/>
                <a:ea typeface="Calibri" panose="020F0502020204030204" pitchFamily="34" charset="0"/>
                <a:cs typeface="Times New Roman" panose="02020603050405020304" pitchFamily="18" charset="0"/>
              </a:rPr>
              <a:t>                            </a:t>
            </a:r>
            <a:r>
              <a:rPr lang="en-GB"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commented</a:t>
            </a:r>
            <a:r>
              <a:rPr lang="en-GB" kern="100" dirty="0">
                <a:effectLst/>
                <a:latin typeface="Arial" panose="020B0604020202020204" pitchFamily="34" charset="0"/>
                <a:ea typeface="Calibri" panose="020F0502020204030204" pitchFamily="34" charset="0"/>
                <a:cs typeface="Times New Roman" panose="02020603050405020304" pitchFamily="18" charset="0"/>
              </a:rPr>
              <a:t> about eco-Disruptive,</a:t>
            </a:r>
            <a:r>
              <a:rPr lang="en-GB" kern="100" dirty="0">
                <a:solidFill>
                  <a:srgbClr val="141414"/>
                </a:solidFill>
                <a:effectLst/>
                <a:latin typeface="Helvetica" panose="020B0604020202020204" pitchFamily="34" charset="0"/>
                <a:ea typeface="Calibri" panose="020F0502020204030204" pitchFamily="34" charset="0"/>
                <a:cs typeface="Times New Roman" panose="02020603050405020304" pitchFamily="18" charset="0"/>
              </a:rPr>
              <a:t> </a:t>
            </a:r>
          </a:p>
          <a:p>
            <a:pPr marL="0" indent="0">
              <a:lnSpc>
                <a:spcPct val="107000"/>
              </a:lnSpc>
              <a:spcAft>
                <a:spcPts val="800"/>
              </a:spcAft>
              <a:buNone/>
            </a:pPr>
            <a:r>
              <a:rPr lang="en-GB" sz="1900" u="sng" kern="100" dirty="0">
                <a:solidFill>
                  <a:srgbClr val="141414"/>
                </a:solidFill>
                <a:effectLst/>
                <a:latin typeface="Helvetica" panose="020B0604020202020204" pitchFamily="34" charset="0"/>
                <a:ea typeface="Calibri" panose="020F0502020204030204" pitchFamily="34" charset="0"/>
                <a:cs typeface="Times New Roman" panose="02020603050405020304" pitchFamily="18" charset="0"/>
                <a:hlinkClick r:id="rId2"/>
              </a:rPr>
              <a:t>https://www.bbc.co.uk/news/business-66293289</a:t>
            </a:r>
            <a:r>
              <a:rPr lang="en-GB" sz="1900" kern="100" dirty="0">
                <a:solidFill>
                  <a:srgbClr val="141414"/>
                </a:solidFill>
                <a:effectLst/>
                <a:latin typeface="Helvetica" panose="020B0604020202020204" pitchFamily="34" charset="0"/>
                <a:ea typeface="Calibri" panose="020F0502020204030204" pitchFamily="34" charset="0"/>
                <a:cs typeface="Times New Roman" panose="02020603050405020304" pitchFamily="18" charset="0"/>
              </a:rPr>
              <a:t> </a:t>
            </a:r>
            <a:endParaRPr lang="en-GB" sz="1900" kern="100" dirty="0">
              <a:effectLst/>
              <a:latin typeface="Calibri" panose="020F0502020204030204" pitchFamily="34" charset="0"/>
              <a:ea typeface="Calibri" panose="020F0502020204030204" pitchFamily="34" charset="0"/>
              <a:cs typeface="Times New Roman" panose="02020603050405020304" pitchFamily="18" charset="0"/>
            </a:endParaRPr>
          </a:p>
          <a:p>
            <a:pPr indent="0">
              <a:lnSpc>
                <a:spcPct val="107000"/>
              </a:lnSpc>
              <a:spcAft>
                <a:spcPts val="800"/>
              </a:spcAft>
              <a:buNone/>
            </a:pPr>
            <a:r>
              <a:rPr lang="en-GB" i="1" kern="100" dirty="0">
                <a:effectLst/>
                <a:latin typeface="Arial" panose="020B0604020202020204" pitchFamily="34" charset="0"/>
                <a:ea typeface="Calibri" panose="020F0502020204030204" pitchFamily="34" charset="0"/>
                <a:cs typeface="Times New Roman" panose="02020603050405020304" pitchFamily="18" charset="0"/>
              </a:rPr>
              <a:t>“Consumers have woken up to the power they have in their pockets in the past five or six years. They are telling businesses, you need to change the way you do things. They want to make sure businesses are reducing their planetary impact. And businesses will - and do - listen to the consumer.”</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100" dirty="0">
                <a:effectLst/>
                <a:latin typeface="Arial" panose="020B0604020202020204" pitchFamily="34" charset="0"/>
                <a:ea typeface="Calibri" panose="020F0502020204030204" pitchFamily="34" charset="0"/>
                <a:cs typeface="Times New Roman" panose="02020603050405020304" pitchFamily="18" charset="0"/>
              </a:rPr>
              <a:t> She went on to observe that unsustainable and green-washing big businesses will be brought into line by new breeds of small, start-up companies.</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4" name="Picture 3">
            <a:extLst>
              <a:ext uri="{FF2B5EF4-FFF2-40B4-BE49-F238E27FC236}">
                <a16:creationId xmlns:a16="http://schemas.microsoft.com/office/drawing/2014/main" id="{975D9A00-097E-2978-DD92-822679C49EB1}"/>
              </a:ext>
            </a:extLst>
          </p:cNvPr>
          <p:cNvPicPr>
            <a:picLocks noChangeAspect="1"/>
          </p:cNvPicPr>
          <p:nvPr/>
        </p:nvPicPr>
        <p:blipFill>
          <a:blip r:embed="rId3"/>
          <a:stretch>
            <a:fillRect/>
          </a:stretch>
        </p:blipFill>
        <p:spPr>
          <a:xfrm>
            <a:off x="333375" y="453231"/>
            <a:ext cx="2143125" cy="2300288"/>
          </a:xfrm>
          <a:prstGeom prst="rect">
            <a:avLst/>
          </a:prstGeom>
        </p:spPr>
      </p:pic>
    </p:spTree>
    <p:extLst>
      <p:ext uri="{BB962C8B-B14F-4D97-AF65-F5344CB8AC3E}">
        <p14:creationId xmlns:p14="http://schemas.microsoft.com/office/powerpoint/2010/main" val="9238511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74CEB9E-EDE0-98BF-F3E7-CAF626582789}"/>
              </a:ext>
            </a:extLst>
          </p:cNvPr>
          <p:cNvSpPr txBox="1"/>
          <p:nvPr/>
        </p:nvSpPr>
        <p:spPr>
          <a:xfrm>
            <a:off x="774440" y="1166842"/>
            <a:ext cx="10431625" cy="4524315"/>
          </a:xfrm>
          <a:prstGeom prst="rect">
            <a:avLst/>
          </a:prstGeom>
          <a:noFill/>
        </p:spPr>
        <p:txBody>
          <a:bodyPr wrap="square">
            <a:spAutoFit/>
          </a:bodyPr>
          <a:lstStyle/>
          <a:p>
            <a:pPr>
              <a:spcBef>
                <a:spcPts val="430"/>
              </a:spcBef>
              <a:spcAft>
                <a:spcPts val="1800"/>
              </a:spcAft>
            </a:pPr>
            <a:r>
              <a:rPr lang="en-GB" sz="3600" kern="1200" dirty="0">
                <a:effectLst/>
                <a:latin typeface="Arial" panose="020B0604020202020204" pitchFamily="34" charset="0"/>
                <a:ea typeface="Times New Roman" panose="02020603050405020304" pitchFamily="18" charset="0"/>
              </a:rPr>
              <a:t>Using knowledge of marketing ethics and marketing relationships </a:t>
            </a:r>
            <a:r>
              <a:rPr lang="en-GB" sz="3600" dirty="0">
                <a:effectLst/>
                <a:latin typeface="Arial" panose="020B0604020202020204" pitchFamily="34" charset="0"/>
                <a:ea typeface="Times New Roman" panose="02020603050405020304" pitchFamily="18" charset="0"/>
              </a:rPr>
              <a:t>and using contemporary examples</a:t>
            </a:r>
            <a:r>
              <a:rPr lang="en-GB" sz="3600" kern="1200" dirty="0">
                <a:effectLst/>
                <a:latin typeface="Arial" panose="020B0604020202020204" pitchFamily="34" charset="0"/>
                <a:ea typeface="Times New Roman" panose="02020603050405020304" pitchFamily="18" charset="0"/>
              </a:rPr>
              <a:t>, </a:t>
            </a:r>
            <a:r>
              <a:rPr lang="en-GB" sz="3600" dirty="0">
                <a:effectLst/>
                <a:latin typeface="Arial" panose="020B0604020202020204" pitchFamily="34" charset="0"/>
                <a:ea typeface="Times New Roman" panose="02020603050405020304" pitchFamily="18" charset="0"/>
              </a:rPr>
              <a:t>explore how small start-ups in the healthcare industry, such as those competing for the eco-Disruptive challenge, might be able to ethically influence larger and more established players in the industry to become more sustainable.</a:t>
            </a:r>
            <a:endParaRPr lang="en-GB" sz="3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6554300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3AAD22B-47DD-C179-A61E-793CA6F08514}"/>
              </a:ext>
            </a:extLst>
          </p:cNvPr>
          <p:cNvSpPr txBox="1"/>
          <p:nvPr/>
        </p:nvSpPr>
        <p:spPr>
          <a:xfrm>
            <a:off x="721567" y="315214"/>
            <a:ext cx="10748865" cy="6267613"/>
          </a:xfrm>
          <a:prstGeom prst="rect">
            <a:avLst/>
          </a:prstGeom>
          <a:noFill/>
        </p:spPr>
        <p:txBody>
          <a:bodyPr wrap="square">
            <a:spAutoFit/>
          </a:bodyPr>
          <a:lstStyle/>
          <a:p>
            <a:pPr>
              <a:lnSpc>
                <a:spcPct val="107000"/>
              </a:lnSpc>
              <a:spcAft>
                <a:spcPts val="800"/>
              </a:spcAft>
            </a:pPr>
            <a:r>
              <a:rPr lang="en-GB" sz="2800" kern="100" dirty="0">
                <a:solidFill>
                  <a:srgbClr val="A5A5A5"/>
                </a:solidFill>
                <a:effectLst/>
                <a:latin typeface="Arial" panose="020B0604020202020204" pitchFamily="34" charset="0"/>
                <a:ea typeface="Calibri" panose="020F0502020204030204" pitchFamily="34" charset="0"/>
                <a:cs typeface="Times New Roman" panose="02020603050405020304" pitchFamily="18" charset="0"/>
              </a:rPr>
              <a:t> </a:t>
            </a:r>
            <a:r>
              <a:rPr lang="en-GB" sz="2800" i="1"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 their response, I </a:t>
            </a:r>
            <a:r>
              <a:rPr lang="en-GB" sz="2800" i="1" kern="100" dirty="0">
                <a:solidFill>
                  <a:srgbClr val="000000"/>
                </a:solidFill>
                <a:latin typeface="Arial" panose="020B0604020202020204" pitchFamily="34" charset="0"/>
                <a:ea typeface="Calibri" panose="020F0502020204030204" pitchFamily="34" charset="0"/>
                <a:cs typeface="Times New Roman" panose="02020603050405020304" pitchFamily="18" charset="0"/>
              </a:rPr>
              <a:t>will </a:t>
            </a:r>
            <a:r>
              <a:rPr lang="en-GB" sz="2800" i="1"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make good use of the literature, adopting a critical approach to consider issues such as:</a:t>
            </a:r>
          </a:p>
          <a:p>
            <a:pPr>
              <a:lnSpc>
                <a:spcPct val="107000"/>
              </a:lnSpc>
              <a:spcAft>
                <a:spcPts val="800"/>
              </a:spcAft>
            </a:pP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800" i="1"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How the values of a brand and its ethical position or a brand might be affected by genuinely sustainable business practices?</a:t>
            </a:r>
          </a:p>
          <a:p>
            <a:pPr lvl="0">
              <a:lnSpc>
                <a:spcPct val="107000"/>
              </a:lnSpc>
            </a:pP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GB" sz="2800" i="1"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How might a start-up, whose core value is sustainability, manage their marketing relationships to amplify their influence in the industry and beyond?</a:t>
            </a:r>
          </a:p>
          <a:p>
            <a:pPr lvl="0">
              <a:lnSpc>
                <a:spcPct val="107000"/>
              </a:lnSpc>
            </a:pP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2800" i="1"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How marketing relationships might be used to engender trust and amplify customer awareness of and demand for more sustainable business practices?</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238718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0D2A9-7ADA-D811-9271-23DF9D1B2877}"/>
              </a:ext>
            </a:extLst>
          </p:cNvPr>
          <p:cNvSpPr>
            <a:spLocks noGrp="1"/>
          </p:cNvSpPr>
          <p:nvPr>
            <p:ph type="title"/>
          </p:nvPr>
        </p:nvSpPr>
        <p:spPr/>
        <p:txBody>
          <a:bodyPr>
            <a:normAutofit/>
          </a:bodyPr>
          <a:lstStyle/>
          <a:p>
            <a:r>
              <a:rPr lang="en-GB" sz="6000" b="1" dirty="0"/>
              <a:t>Where do we start?</a:t>
            </a:r>
          </a:p>
        </p:txBody>
      </p:sp>
      <p:sp>
        <p:nvSpPr>
          <p:cNvPr id="3" name="Content Placeholder 2">
            <a:extLst>
              <a:ext uri="{FF2B5EF4-FFF2-40B4-BE49-F238E27FC236}">
                <a16:creationId xmlns:a16="http://schemas.microsoft.com/office/drawing/2014/main" id="{8526152A-6BFB-1315-4F88-C0D32793D352}"/>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8989753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98</TotalTime>
  <Words>2274</Words>
  <Application>Microsoft Office PowerPoint</Application>
  <PresentationFormat>Widescreen</PresentationFormat>
  <Paragraphs>110</Paragraphs>
  <Slides>23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Arial</vt:lpstr>
      <vt:lpstr>Calibri</vt:lpstr>
      <vt:lpstr>Calibri Light</vt:lpstr>
      <vt:lpstr>Helvetica</vt:lpstr>
      <vt:lpstr>Segoe UI</vt:lpstr>
      <vt:lpstr>Symbol</vt:lpstr>
      <vt:lpstr>Times New Roman</vt:lpstr>
      <vt:lpstr>Office Theme</vt:lpstr>
      <vt:lpstr>                                               Critical Literature Review for  Doctoral Research  (LCDB7009)                                       (DBA Programme)  Lecture 1: First thoughts and orientation.</vt:lpstr>
      <vt:lpstr>ASSESSEMENT </vt:lpstr>
      <vt:lpstr>Here are things you need to start thinking about:   </vt:lpstr>
      <vt:lpstr>Why write a literature review? (This answer covers Part 1 of the assessment). </vt:lpstr>
      <vt:lpstr>A literature review demonstrates to your reader that you are able to:</vt:lpstr>
      <vt:lpstr>What is a Literature Review? </vt:lpstr>
      <vt:lpstr>What does it look like? (For section 2 of the assessment).</vt:lpstr>
      <vt:lpstr>Start broad (wide angle) then get more specific (narrow down on what you are really interested in).</vt:lpstr>
      <vt:lpstr>Narrowing down:</vt:lpstr>
      <vt:lpstr>Four Common Literature Review Structures </vt:lpstr>
      <vt:lpstr>2. Thematic </vt:lpstr>
      <vt:lpstr>3. Methodological  </vt:lpstr>
      <vt:lpstr>4. Chronological  </vt:lpstr>
      <vt:lpstr>Factors to Consider When Choosing a Literature Review Structure </vt:lpstr>
      <vt:lpstr>Literature reviews are an essential part of any research project. Understanding the different types of structures and how to select the best structure for your specific project is key to ensuring that you create the most effective review possible.   Leite D.F.B., Padilha, M.A.S. &amp; Cecatti J.G. *(2019) Approaching literature review for academic purposes: The Literature Review Checklist. Clinics (Sao Paulo). 2019 Nov 25;74:e1403. doi: 10.6061/clinics/2019/e1403.  PMID: 31778435; PMCID: PMC6862708. https://www.ncbi.nlm.nih.gov/pmc/articles/PMC6862708/ </vt:lpstr>
      <vt:lpstr> I quite like Dr Miguel’s videos on research methods, particularly his advice on doing the literature review.  https://www.youtube.com/watch?v=tfNctJuFV0k </vt:lpstr>
      <vt:lpstr>The 6 Cs of academic writing excellence. </vt:lpstr>
      <vt:lpstr>We will cover: </vt:lpstr>
      <vt:lpstr>Can you help me with my next project?</vt:lpstr>
      <vt:lpstr>The eco environment impacts on strategy?</vt:lpstr>
      <vt:lpstr>PowerPoint Presentation</vt:lpstr>
      <vt:lpstr>PowerPoint Presentation</vt:lpstr>
      <vt:lpstr>Where do we start?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Critical Literature Review for  Doctoral Research  (LCDB7009)                                       (DBA Programme)  Lecture 1: First thoughts and orientation.</dc:title>
  <dc:creator>Stephen Griffiths</dc:creator>
  <cp:lastModifiedBy>Stephen Griffiths</cp:lastModifiedBy>
  <cp:revision>13</cp:revision>
  <dcterms:created xsi:type="dcterms:W3CDTF">2024-02-08T18:38:41Z</dcterms:created>
  <dcterms:modified xsi:type="dcterms:W3CDTF">2024-04-04T23:42:59Z</dcterms:modified>
</cp:coreProperties>
</file>