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4" r:id="rId6"/>
    <p:sldId id="258" r:id="rId7"/>
    <p:sldId id="263" r:id="rId8"/>
    <p:sldId id="268" r:id="rId9"/>
    <p:sldId id="269" r:id="rId10"/>
    <p:sldId id="265" r:id="rId11"/>
    <p:sldId id="261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7A1189-CA79-A0D3-B2B5-8DF49038D7EE}" v="5" dt="2020-11-18T15:56:58.059"/>
    <p1510:client id="{1DAE5F57-C8E3-2102-AC53-D96D26A902ED}" v="33" dt="2020-11-20T09:59:11.541"/>
    <p1510:client id="{44CBA083-2C06-BBF8-7BA6-84260DD4A699}" v="50" dt="2020-11-12T20:37:01.052"/>
    <p1510:client id="{48CEAA82-69F4-AA48-8E98-CDFBCF85BC28}" v="1147" dt="2020-11-12T16:22:25.380"/>
    <p1510:client id="{60991661-3951-0745-B763-7E5CE8445739}" v="1477" dt="2020-11-19T20:57:40.938"/>
    <p1510:client id="{749DE127-D1BF-4907-B641-C0B9CF98DB2B}" v="42" dt="2020-11-05T11:39:54.238"/>
    <p1510:client id="{761D315D-3A2E-6756-0CB3-1FB09C3C24AD}" v="13" dt="2020-11-12T16:36:04.134"/>
    <p1510:client id="{913D589D-F44A-6502-2906-5B233CE725E3}" v="34" dt="2020-11-12T17:05:26.407"/>
    <p1510:client id="{9E37E69C-0C4B-DFAB-AE4E-FF560AC0AB1F}" v="20" dt="2020-11-16T17:17:49.640"/>
    <p1510:client id="{A4A89ACC-F734-0737-2643-8AA917466D8B}" v="408" dt="2020-11-19T00:19:54.643"/>
    <p1510:client id="{A4C6DEB9-4146-5333-944B-04E9A2FAF5E6}" v="26" dt="2020-11-16T20:42:25.047"/>
    <p1510:client id="{A9FDEF61-4A0C-D72D-EDC7-83E39CC922BA}" v="288" dt="2020-11-12T10:15:07.078"/>
    <p1510:client id="{F55AD669-668B-3360-3DE6-94B974C55EC8}" v="336" dt="2020-11-18T22:16:51.6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5.png"/><Relationship Id="rId7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image" Target="../media/image8.png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ib.bioninja.com.au/options/option-a-neurobiology-and/a4-innate-and-learned-behav/conditioning.html" TargetMode="External"/><Relationship Id="rId2" Type="http://schemas.openxmlformats.org/officeDocument/2006/relationships/hyperlink" Target="https://www.verywellmind.com/what-is-nature-versus-nurture-2795392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/>
              <a:t>BEHAVIOURIST APPROACH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800" b="1" dirty="0"/>
              <a:t>Madalina Neagu</a:t>
            </a:r>
          </a:p>
          <a:p>
            <a:r>
              <a:rPr lang="en-US" sz="2800" b="1" dirty="0"/>
              <a:t>2017359</a:t>
            </a:r>
          </a:p>
        </p:txBody>
      </p:sp>
    </p:spTree>
    <p:extLst>
      <p:ext uri="{BB962C8B-B14F-4D97-AF65-F5344CB8AC3E}">
        <p14:creationId xmlns:p14="http://schemas.microsoft.com/office/powerpoint/2010/main" val="27260699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BAB71-731B-4892-A9F4-1EE58EFD8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4A6F1-2726-4C2F-839A-BBC3CDBFB0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* Definition</a:t>
            </a:r>
            <a:endParaRPr lang="en-US" b="1" dirty="0"/>
          </a:p>
          <a:p>
            <a:pPr marL="0" indent="0">
              <a:buSzPct val="114999"/>
              <a:buNone/>
            </a:pPr>
            <a:r>
              <a:rPr lang="en-GB" b="1" dirty="0"/>
              <a:t>* Main Assumptions</a:t>
            </a:r>
          </a:p>
          <a:p>
            <a:pPr marL="0" indent="0">
              <a:buNone/>
            </a:pPr>
            <a:r>
              <a:rPr lang="en-GB" b="1"/>
              <a:t>* Main Theorists</a:t>
            </a:r>
          </a:p>
          <a:p>
            <a:pPr marL="0" indent="0">
              <a:buNone/>
            </a:pPr>
            <a:r>
              <a:rPr lang="en-GB" b="1" dirty="0"/>
              <a:t>* Relevant Experiments</a:t>
            </a:r>
          </a:p>
          <a:p>
            <a:pPr marL="0" indent="0">
              <a:buNone/>
            </a:pPr>
            <a:r>
              <a:rPr lang="en-GB" b="1" dirty="0"/>
              <a:t>* Nature or Nurture</a:t>
            </a:r>
          </a:p>
          <a:p>
            <a:pPr marL="0" indent="0">
              <a:buNone/>
            </a:pPr>
            <a:r>
              <a:rPr lang="en-GB" b="1"/>
              <a:t>* Behaviourism in childcare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SzPct val="114999"/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583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40EBF-EEC0-442F-91AC-36DB90D95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C81A60-100E-4174-895F-E8FA78A86E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>
                <a:ea typeface="+mn-lt"/>
                <a:cs typeface="+mn-lt"/>
              </a:rPr>
              <a:t>Behaviourism -states in which behaviour can be shaped by </a:t>
            </a:r>
            <a:r>
              <a:rPr lang="en-GB" sz="3200" b="1" dirty="0">
                <a:ea typeface="+mn-lt"/>
                <a:cs typeface="+mn-lt"/>
              </a:rPr>
              <a:t>positive, negative or no reinforcement such that desirable behaviour can be produced and undesirable behaviour discouraged(Brown 2006).</a:t>
            </a:r>
            <a:br>
              <a:rPr lang="en-GB" dirty="0">
                <a:ea typeface="+mn-lt"/>
                <a:cs typeface="+mn-lt"/>
              </a:rPr>
            </a:br>
            <a:br>
              <a:rPr lang="en-GB" dirty="0">
                <a:ea typeface="+mn-lt"/>
                <a:cs typeface="+mn-lt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0139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D2F8C-4528-43A9-956B-6668B2C6D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Main Assumptions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5A3D12-C74C-4C24-AED4-76F9719572F4}"/>
              </a:ext>
            </a:extLst>
          </p:cNvPr>
          <p:cNvSpPr txBox="1"/>
          <p:nvPr/>
        </p:nvSpPr>
        <p:spPr>
          <a:xfrm>
            <a:off x="1403231" y="2582175"/>
            <a:ext cx="9399916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latin typeface="Garamond"/>
                <a:cs typeface="Calibri"/>
              </a:rPr>
              <a:t>* we are born as a blank slate "tabula rasa"</a:t>
            </a:r>
            <a:endParaRPr lang="en-GB" sz="3200" b="1"/>
          </a:p>
          <a:p>
            <a:endParaRPr lang="en-GB" sz="3200" b="1" dirty="0">
              <a:latin typeface="Garamond"/>
              <a:cs typeface="Calibri"/>
            </a:endParaRPr>
          </a:p>
          <a:p>
            <a:r>
              <a:rPr lang="en-GB" sz="3200" b="1" dirty="0">
                <a:latin typeface="Garamond"/>
                <a:cs typeface="Calibri"/>
              </a:rPr>
              <a:t>* our mind is like a black box</a:t>
            </a:r>
          </a:p>
          <a:p>
            <a:endParaRPr lang="en-GB" sz="3200" b="1" dirty="0">
              <a:latin typeface="Garamond"/>
              <a:cs typeface="Calibri"/>
            </a:endParaRPr>
          </a:p>
          <a:p>
            <a:r>
              <a:rPr lang="en-GB" sz="3200" b="1">
                <a:latin typeface="Garamond"/>
                <a:cs typeface="Calibri"/>
              </a:rPr>
              <a:t>* we learn through conditioning (classical conditioning and operand conditioning).</a:t>
            </a:r>
          </a:p>
        </p:txBody>
      </p:sp>
    </p:spTree>
    <p:extLst>
      <p:ext uri="{BB962C8B-B14F-4D97-AF65-F5344CB8AC3E}">
        <p14:creationId xmlns:p14="http://schemas.microsoft.com/office/powerpoint/2010/main" val="3431537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3" name="Group 92">
            <a:extLst>
              <a:ext uri="{FF2B5EF4-FFF2-40B4-BE49-F238E27FC236}">
                <a16:creationId xmlns:a16="http://schemas.microsoft.com/office/drawing/2014/main" id="{5DBFD79F-58CA-430B-AB7A-E46B0CDA3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4" name="Picture 93">
              <a:extLst>
                <a:ext uri="{FF2B5EF4-FFF2-40B4-BE49-F238E27FC236}">
                  <a16:creationId xmlns:a16="http://schemas.microsoft.com/office/drawing/2014/main" id="{7661D9BE-82D9-4E10-877C-7D24A06880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5" name="Rectangle 94">
              <a:extLst>
                <a:ext uri="{FF2B5EF4-FFF2-40B4-BE49-F238E27FC236}">
                  <a16:creationId xmlns:a16="http://schemas.microsoft.com/office/drawing/2014/main" id="{9755CEE7-B1E8-46E2-A2A1-5721DB5E60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96" name="Picture 95">
              <a:extLst>
                <a:ext uri="{FF2B5EF4-FFF2-40B4-BE49-F238E27FC236}">
                  <a16:creationId xmlns:a16="http://schemas.microsoft.com/office/drawing/2014/main" id="{6791041A-2D19-4BAF-90AE-BB1266F11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97" name="Picture 96">
              <a:extLst>
                <a:ext uri="{FF2B5EF4-FFF2-40B4-BE49-F238E27FC236}">
                  <a16:creationId xmlns:a16="http://schemas.microsoft.com/office/drawing/2014/main" id="{63DF94CF-A48D-4F16-A7F1-B88A1F4D4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id="{C602262D-0941-477B-820D-3AA038CF4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1" name="Group 100">
            <a:extLst>
              <a:ext uri="{FF2B5EF4-FFF2-40B4-BE49-F238E27FC236}">
                <a16:creationId xmlns:a16="http://schemas.microsoft.com/office/drawing/2014/main" id="{6CC31129-8923-4250-B056-ACF3474E8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02" name="Rectangle 101">
              <a:extLst>
                <a:ext uri="{FF2B5EF4-FFF2-40B4-BE49-F238E27FC236}">
                  <a16:creationId xmlns:a16="http://schemas.microsoft.com/office/drawing/2014/main" id="{3466AE6C-4C8D-444E-8BEE-9F4A69551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3" name="Group 102">
              <a:extLst>
                <a:ext uri="{FF2B5EF4-FFF2-40B4-BE49-F238E27FC236}">
                  <a16:creationId xmlns:a16="http://schemas.microsoft.com/office/drawing/2014/main" id="{99A865B7-FB2C-484B-AE70-1599F6961F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104" name="Picture 103">
                <a:extLst>
                  <a:ext uri="{FF2B5EF4-FFF2-40B4-BE49-F238E27FC236}">
                    <a16:creationId xmlns:a16="http://schemas.microsoft.com/office/drawing/2014/main" id="{0F3AB4FA-F015-45CA-8ABD-3191D234F0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105" name="Rectangle 104">
                <a:extLst>
                  <a:ext uri="{FF2B5EF4-FFF2-40B4-BE49-F238E27FC236}">
                    <a16:creationId xmlns:a16="http://schemas.microsoft.com/office/drawing/2014/main" id="{91FF8826-A720-4693-95C3-848692C872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106" name="Picture 105">
                <a:extLst>
                  <a:ext uri="{FF2B5EF4-FFF2-40B4-BE49-F238E27FC236}">
                    <a16:creationId xmlns:a16="http://schemas.microsoft.com/office/drawing/2014/main" id="{6A50F819-4B57-4AEC-A45B-7CFF83566F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107" name="Picture 106">
                <a:extLst>
                  <a:ext uri="{FF2B5EF4-FFF2-40B4-BE49-F238E27FC236}">
                    <a16:creationId xmlns:a16="http://schemas.microsoft.com/office/drawing/2014/main" id="{FA2866BA-0BCB-436F-B2CD-033201940D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9C57979-9326-4204-A605-BBF2B291A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619" y="4404852"/>
            <a:ext cx="9989677" cy="10547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/>
              <a:t>Main Theorists</a:t>
            </a:r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18692671-3E80-4C3C-9796-B369DC446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11086" y="1092200"/>
            <a:ext cx="8962768" cy="3128346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A person wearing glasses posing for the camera&#10;&#10;Description automatically generated">
            <a:extLst>
              <a:ext uri="{FF2B5EF4-FFF2-40B4-BE49-F238E27FC236}">
                <a16:creationId xmlns:a16="http://schemas.microsoft.com/office/drawing/2014/main" id="{32A81C8A-7805-474D-9077-FF5B9BF8E5D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968" r="6680" b="-2"/>
          <a:stretch/>
        </p:blipFill>
        <p:spPr>
          <a:xfrm>
            <a:off x="8188265" y="1257342"/>
            <a:ext cx="2034916" cy="2798064"/>
          </a:xfrm>
          <a:prstGeom prst="rect">
            <a:avLst/>
          </a:prstGeom>
        </p:spPr>
      </p:pic>
      <p:pic>
        <p:nvPicPr>
          <p:cNvPr id="5" name="Picture 5" descr="A person wearing glasses and looking at the camera&#10;&#10;Description automatically generated">
            <a:extLst>
              <a:ext uri="{FF2B5EF4-FFF2-40B4-BE49-F238E27FC236}">
                <a16:creationId xmlns:a16="http://schemas.microsoft.com/office/drawing/2014/main" id="{6F84E337-7890-4A37-9E2C-1C2CD077DB1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8556" r="-5" b="-5"/>
          <a:stretch/>
        </p:blipFill>
        <p:spPr>
          <a:xfrm>
            <a:off x="1817986" y="1228586"/>
            <a:ext cx="2034916" cy="2798064"/>
          </a:xfrm>
          <a:prstGeom prst="rect">
            <a:avLst/>
          </a:prstGeom>
        </p:spPr>
      </p:pic>
      <p:pic>
        <p:nvPicPr>
          <p:cNvPr id="6" name="Picture 6" descr="A person wearing glasses and looking at the camera&#10;&#10;Description automatically generated">
            <a:extLst>
              <a:ext uri="{FF2B5EF4-FFF2-40B4-BE49-F238E27FC236}">
                <a16:creationId xmlns:a16="http://schemas.microsoft.com/office/drawing/2014/main" id="{2CC570A7-7527-451E-B143-1AE1357EAEAB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8561" r="-1" b="-1"/>
          <a:stretch/>
        </p:blipFill>
        <p:spPr>
          <a:xfrm>
            <a:off x="5008650" y="1228586"/>
            <a:ext cx="2034916" cy="2798064"/>
          </a:xfrm>
          <a:prstGeom prst="rect">
            <a:avLst/>
          </a:prstGeom>
        </p:spPr>
      </p:pic>
      <p:cxnSp>
        <p:nvCxnSpPr>
          <p:cNvPr id="111" name="Straight Connector 110">
            <a:extLst>
              <a:ext uri="{FF2B5EF4-FFF2-40B4-BE49-F238E27FC236}">
                <a16:creationId xmlns:a16="http://schemas.microsoft.com/office/drawing/2014/main" id="{9543266B-A578-4496-A367-C9D1D7901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164080" y="5518838"/>
            <a:ext cx="78638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ACB627D2-9E55-4D44-BF9E-7BB2F2D35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1008" y="5934456"/>
            <a:ext cx="551167" cy="279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57F1E4F-1CFF-5643-939E-217C01CDF565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AF9866-8A14-4A99-B2DC-CEC0337AB884}"/>
              </a:ext>
            </a:extLst>
          </p:cNvPr>
          <p:cNvSpPr txBox="1"/>
          <p:nvPr/>
        </p:nvSpPr>
        <p:spPr>
          <a:xfrm>
            <a:off x="8446339" y="394622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b="1"/>
              <a:t>Albert Bandura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9B337D3-CF5B-4CF1-A128-6AD706429DE0}"/>
              </a:ext>
            </a:extLst>
          </p:cNvPr>
          <p:cNvSpPr txBox="1"/>
          <p:nvPr/>
        </p:nvSpPr>
        <p:spPr>
          <a:xfrm>
            <a:off x="1946874" y="394532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b="1"/>
              <a:t>John B. Watson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F4F7E16-764A-432B-B347-5BC962D8A433}"/>
              </a:ext>
            </a:extLst>
          </p:cNvPr>
          <p:cNvSpPr txBox="1"/>
          <p:nvPr/>
        </p:nvSpPr>
        <p:spPr>
          <a:xfrm>
            <a:off x="5324656" y="394442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b="1"/>
              <a:t>B. F. Skinner</a:t>
            </a:r>
          </a:p>
        </p:txBody>
      </p:sp>
    </p:spTree>
    <p:extLst>
      <p:ext uri="{BB962C8B-B14F-4D97-AF65-F5344CB8AC3E}">
        <p14:creationId xmlns:p14="http://schemas.microsoft.com/office/powerpoint/2010/main" val="3120210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A631E79-93DF-426B-A471-7BF4B21B3D23}"/>
              </a:ext>
            </a:extLst>
          </p:cNvPr>
          <p:cNvSpPr txBox="1"/>
          <p:nvPr/>
        </p:nvSpPr>
        <p:spPr>
          <a:xfrm>
            <a:off x="684363" y="727495"/>
            <a:ext cx="10909539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b="1" dirty="0"/>
              <a:t>John Watson –1930</a:t>
            </a:r>
          </a:p>
          <a:p>
            <a:r>
              <a:rPr lang="en-GB" sz="3600" b="1" dirty="0"/>
              <a:t>-"Give me a dozen healthy infants, well-formed, and my own specified world to bring them up in and I`ll guarantee to take any one at random and train him to become any type of specialist I might select – doctor, lawyer, artist, merchant-chief, and yes, even beggar-man and thief, regardless of his talents, penchants, tendencies, abilities, vocations, and race of his  ancestors"</a:t>
            </a:r>
          </a:p>
        </p:txBody>
      </p:sp>
    </p:spTree>
    <p:extLst>
      <p:ext uri="{BB962C8B-B14F-4D97-AF65-F5344CB8AC3E}">
        <p14:creationId xmlns:p14="http://schemas.microsoft.com/office/powerpoint/2010/main" val="3999319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57979-9326-4204-A605-BBF2B291A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Relevant Experiments</a:t>
            </a:r>
          </a:p>
        </p:txBody>
      </p:sp>
      <p:pic>
        <p:nvPicPr>
          <p:cNvPr id="7" name="Picture 7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DA2DF24F-ED78-4F39-A8FC-04C3DA5B56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48" r="-98" b="23482"/>
          <a:stretch/>
        </p:blipFill>
        <p:spPr>
          <a:xfrm>
            <a:off x="1152111" y="1945886"/>
            <a:ext cx="9604958" cy="333898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F804777-740D-4F72-9B1A-3BAEE8D611F6}"/>
              </a:ext>
            </a:extLst>
          </p:cNvPr>
          <p:cNvSpPr txBox="1"/>
          <p:nvPr/>
        </p:nvSpPr>
        <p:spPr>
          <a:xfrm>
            <a:off x="4508740" y="5083834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b="1" u="sng">
              <a:solidFill>
                <a:srgbClr val="111111"/>
              </a:solidFill>
              <a:latin typeface="Arial"/>
              <a:cs typeface="Arial"/>
            </a:endParaRPr>
          </a:p>
          <a:p>
            <a:pPr algn="ctr"/>
            <a:endParaRPr lang="en-US">
              <a:solidFill>
                <a:srgbClr val="111111"/>
              </a:solidFill>
              <a:latin typeface="Georgia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C582CA-E889-427B-83FF-559A6FD62594}"/>
              </a:ext>
            </a:extLst>
          </p:cNvPr>
          <p:cNvSpPr txBox="1"/>
          <p:nvPr/>
        </p:nvSpPr>
        <p:spPr>
          <a:xfrm>
            <a:off x="4508740" y="5299494"/>
            <a:ext cx="362021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Classical conditioning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7119629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12">
            <a:extLst>
              <a:ext uri="{FF2B5EF4-FFF2-40B4-BE49-F238E27FC236}">
                <a16:creationId xmlns:a16="http://schemas.microsoft.com/office/drawing/2014/main" id="{809EA27C-DE62-4CEC-A6D3-4FA9EF40A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60C85430-865B-4E76-8C4F-882913F623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1111" b="1389"/>
          <a:stretch/>
        </p:blipFill>
        <p:spPr>
          <a:xfrm>
            <a:off x="767431" y="1490042"/>
            <a:ext cx="4969932" cy="3734142"/>
          </a:xfrm>
          <a:prstGeom prst="rect">
            <a:avLst/>
          </a:prstGeom>
          <a:ln w="127000" cap="sq">
            <a:solidFill>
              <a:srgbClr val="FFFFFF"/>
            </a:solidFill>
            <a:miter lim="800000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E0AB812-B367-4EB0-A463-E0723EE0E81D}"/>
              </a:ext>
            </a:extLst>
          </p:cNvPr>
          <p:cNvSpPr txBox="1"/>
          <p:nvPr/>
        </p:nvSpPr>
        <p:spPr>
          <a:xfrm>
            <a:off x="6132483" y="3012596"/>
            <a:ext cx="52304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Operant conditioning 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5C041D5-042A-406C-B06E-EE6D337F02DD}"/>
              </a:ext>
            </a:extLst>
          </p:cNvPr>
          <p:cNvCxnSpPr/>
          <p:nvPr/>
        </p:nvCxnSpPr>
        <p:spPr>
          <a:xfrm flipV="1">
            <a:off x="8699380" y="2734214"/>
            <a:ext cx="526212" cy="3508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E4CA173-E675-466F-818C-46C633DED7CF}"/>
              </a:ext>
            </a:extLst>
          </p:cNvPr>
          <p:cNvCxnSpPr/>
          <p:nvPr/>
        </p:nvCxnSpPr>
        <p:spPr>
          <a:xfrm>
            <a:off x="8698482" y="3328538"/>
            <a:ext cx="540589" cy="2817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A59CF97F-55F4-436D-B536-AA99A35316D7}"/>
              </a:ext>
            </a:extLst>
          </p:cNvPr>
          <p:cNvSpPr txBox="1"/>
          <p:nvPr/>
        </p:nvSpPr>
        <p:spPr>
          <a:xfrm>
            <a:off x="9307183" y="253544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Positive reinforcement</a:t>
            </a:r>
            <a:endParaRPr lang="en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0D4A21-8525-4556-86DA-46E07D595B25}"/>
              </a:ext>
            </a:extLst>
          </p:cNvPr>
          <p:cNvSpPr txBox="1"/>
          <p:nvPr/>
        </p:nvSpPr>
        <p:spPr>
          <a:xfrm>
            <a:off x="9306284" y="342594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Negative reinforcement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606099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7">
            <a:extLst>
              <a:ext uri="{FF2B5EF4-FFF2-40B4-BE49-F238E27FC236}">
                <a16:creationId xmlns:a16="http://schemas.microsoft.com/office/drawing/2014/main" id="{70F82E3E-E291-4077-9561-D03BD8817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13" name="Picture 8">
              <a:extLst>
                <a:ext uri="{FF2B5EF4-FFF2-40B4-BE49-F238E27FC236}">
                  <a16:creationId xmlns:a16="http://schemas.microsoft.com/office/drawing/2014/main" id="{064A9319-91FB-4B4F-815A-A046C6378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365E65E-138F-4485-AA9E-188DF346C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3" name="Picture 10">
              <a:extLst>
                <a:ext uri="{FF2B5EF4-FFF2-40B4-BE49-F238E27FC236}">
                  <a16:creationId xmlns:a16="http://schemas.microsoft.com/office/drawing/2014/main" id="{82DE2924-A79E-4612-8899-041380003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594B8494-882E-4FE9-BFAD-265155874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cxnSp>
        <p:nvCxnSpPr>
          <p:cNvPr id="25" name="Straight Connector 13">
            <a:extLst>
              <a:ext uri="{FF2B5EF4-FFF2-40B4-BE49-F238E27FC236}">
                <a16:creationId xmlns:a16="http://schemas.microsoft.com/office/drawing/2014/main" id="{9A5BFCFB-CCDF-43A8-888F-E16CF73D2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27" name="Group 15">
            <a:extLst>
              <a:ext uri="{FF2B5EF4-FFF2-40B4-BE49-F238E27FC236}">
                <a16:creationId xmlns:a16="http://schemas.microsoft.com/office/drawing/2014/main" id="{17E54A9A-C353-44DE-A4F2-CB4451345A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28" name="Rectangle 16">
              <a:extLst>
                <a:ext uri="{FF2B5EF4-FFF2-40B4-BE49-F238E27FC236}">
                  <a16:creationId xmlns:a16="http://schemas.microsoft.com/office/drawing/2014/main" id="{D4071868-6980-4C45-83AB-30058637D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9" name="Group 17">
              <a:extLst>
                <a:ext uri="{FF2B5EF4-FFF2-40B4-BE49-F238E27FC236}">
                  <a16:creationId xmlns:a16="http://schemas.microsoft.com/office/drawing/2014/main" id="{E16D8F9F-59A6-4BC9-8DFE-ED60618FC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30" name="Picture 18">
                <a:extLst>
                  <a:ext uri="{FF2B5EF4-FFF2-40B4-BE49-F238E27FC236}">
                    <a16:creationId xmlns:a16="http://schemas.microsoft.com/office/drawing/2014/main" id="{D9FE5CB9-13CA-4343-BC1A-DA1132B4D7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31" name="Rectangle 19">
                <a:extLst>
                  <a:ext uri="{FF2B5EF4-FFF2-40B4-BE49-F238E27FC236}">
                    <a16:creationId xmlns:a16="http://schemas.microsoft.com/office/drawing/2014/main" id="{B973DCF3-9BE0-4E66-8DFE-3FBE025F52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21" name="Picture 20">
                <a:extLst>
                  <a:ext uri="{FF2B5EF4-FFF2-40B4-BE49-F238E27FC236}">
                    <a16:creationId xmlns:a16="http://schemas.microsoft.com/office/drawing/2014/main" id="{D809BA1F-396A-41B1-A897-99476DBA8D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32" name="Picture 21">
                <a:extLst>
                  <a:ext uri="{FF2B5EF4-FFF2-40B4-BE49-F238E27FC236}">
                    <a16:creationId xmlns:a16="http://schemas.microsoft.com/office/drawing/2014/main" id="{FFAB676C-8A11-4B22-BA24-ACB2FB42B0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DFE88A4-0457-4297-B363-25D31F06D6A1}"/>
              </a:ext>
            </a:extLst>
          </p:cNvPr>
          <p:cNvSpPr txBox="1"/>
          <p:nvPr/>
        </p:nvSpPr>
        <p:spPr>
          <a:xfrm>
            <a:off x="6553770" y="1041401"/>
            <a:ext cx="4538526" cy="23452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Social learning</a:t>
            </a:r>
          </a:p>
        </p:txBody>
      </p:sp>
      <p:sp>
        <p:nvSpPr>
          <p:cNvPr id="33" name="Rectangle 23">
            <a:extLst>
              <a:ext uri="{FF2B5EF4-FFF2-40B4-BE49-F238E27FC236}">
                <a16:creationId xmlns:a16="http://schemas.microsoft.com/office/drawing/2014/main" id="{12A3A34B-F13A-40B6-99A9-41598F440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4976494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picture containing indoor, small, child, little&#10;&#10;Description automatically generated">
            <a:extLst>
              <a:ext uri="{FF2B5EF4-FFF2-40B4-BE49-F238E27FC236}">
                <a16:creationId xmlns:a16="http://schemas.microsoft.com/office/drawing/2014/main" id="{F9249468-6943-473A-9206-ABD8EBA23E9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12683" y="1744594"/>
            <a:ext cx="4348925" cy="3190008"/>
          </a:xfrm>
          <a:prstGeom prst="rect">
            <a:avLst/>
          </a:prstGeom>
        </p:spPr>
      </p:pic>
      <p:cxnSp>
        <p:nvCxnSpPr>
          <p:cNvPr id="34" name="Straight Connector 25">
            <a:extLst>
              <a:ext uri="{FF2B5EF4-FFF2-40B4-BE49-F238E27FC236}">
                <a16:creationId xmlns:a16="http://schemas.microsoft.com/office/drawing/2014/main" id="{0ADC4750-67CB-4B67-B80F-E157788C03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770" y="3522131"/>
            <a:ext cx="452063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4337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0F82E3E-E291-4077-9561-D03BD8817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064A9319-91FB-4B4F-815A-A046C6378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365E65E-138F-4485-AA9E-188DF346C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82DE2924-A79E-4612-8899-041380003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594B8494-882E-4FE9-BFAD-265155874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A5BFCFB-CCDF-43A8-888F-E16CF73D2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7A84A88-56D8-46EF-B003-C467C54DD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8" name="Rectangle 17">
              <a:extLst>
                <a:ext uri="{FF2B5EF4-FFF2-40B4-BE49-F238E27FC236}">
                  <a16:creationId xmlns:a16="http://schemas.microsoft.com/office/drawing/2014/main" id="{BE02409C-AAC9-4B71-B433-1F04779899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B04F123D-B711-484C-90B7-7E3EEA540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20" name="Picture 19">
                <a:extLst>
                  <a:ext uri="{FF2B5EF4-FFF2-40B4-BE49-F238E27FC236}">
                    <a16:creationId xmlns:a16="http://schemas.microsoft.com/office/drawing/2014/main" id="{FF5BA041-244A-457E-846E-ED0CBCD0EB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21C4581C-A5C4-46B6-994D-8E954AC8A0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22" name="Picture 21">
                <a:extLst>
                  <a:ext uri="{FF2B5EF4-FFF2-40B4-BE49-F238E27FC236}">
                    <a16:creationId xmlns:a16="http://schemas.microsoft.com/office/drawing/2014/main" id="{A50DE8B2-6159-4CEA-9388-88C104386F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23" name="Picture 22">
                <a:extLst>
                  <a:ext uri="{FF2B5EF4-FFF2-40B4-BE49-F238E27FC236}">
                    <a16:creationId xmlns:a16="http://schemas.microsoft.com/office/drawing/2014/main" id="{06A4A158-2E58-432F-839F-5B3A8133BD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9C57979-9326-4204-A605-BBF2B291A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3290" y="1041401"/>
            <a:ext cx="3079006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/>
              <a:t>Nature or Nurture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B057C70-1B97-42CE-9C74-A2B72760F9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6432130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30604BED-59D1-4534-973A-D9AE58EDBE4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49" r="-249" b="4240"/>
          <a:stretch/>
        </p:blipFill>
        <p:spPr>
          <a:xfrm>
            <a:off x="1427060" y="1411570"/>
            <a:ext cx="5784088" cy="3899067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EC6C006-F859-490E-A780-57D4CC530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9431" y="3509772"/>
            <a:ext cx="3074977" cy="1235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40047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57979-9326-4204-A605-BBF2B291A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Behaviorism in childcare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B7D6F2-1564-41DB-B00A-71564BC19B0E}"/>
              </a:ext>
            </a:extLst>
          </p:cNvPr>
          <p:cNvSpPr txBox="1"/>
          <p:nvPr/>
        </p:nvSpPr>
        <p:spPr>
          <a:xfrm>
            <a:off x="1403231" y="2639683"/>
            <a:ext cx="482791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* through positiv reinforcement</a:t>
            </a:r>
          </a:p>
          <a:p>
            <a:r>
              <a:rPr lang="en-GB" sz="2400" b="1"/>
              <a:t>* through negative reinforcement</a:t>
            </a:r>
          </a:p>
          <a:p>
            <a:r>
              <a:rPr lang="en-GB" sz="2400" b="1"/>
              <a:t>* through extinction</a:t>
            </a:r>
          </a:p>
          <a:p>
            <a:r>
              <a:rPr lang="en-GB" sz="2400" b="1"/>
              <a:t>* through punishment</a:t>
            </a:r>
            <a:endParaRPr lang="en-GB" sz="24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F09761-A805-47F4-9E72-9B76ECBD40BC}"/>
              </a:ext>
            </a:extLst>
          </p:cNvPr>
          <p:cNvSpPr txBox="1"/>
          <p:nvPr/>
        </p:nvSpPr>
        <p:spPr>
          <a:xfrm>
            <a:off x="6334664" y="2711570"/>
            <a:ext cx="412342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* by paing attention</a:t>
            </a:r>
          </a:p>
          <a:p>
            <a:r>
              <a:rPr lang="en-GB" sz="2400" b="1"/>
              <a:t>* by retention</a:t>
            </a:r>
          </a:p>
          <a:p>
            <a:r>
              <a:rPr lang="en-GB" sz="2400" b="1"/>
              <a:t>* reproduction</a:t>
            </a:r>
          </a:p>
          <a:p>
            <a:r>
              <a:rPr lang="en-GB" sz="2400" b="1"/>
              <a:t>* through motivation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5D51A3-9F1A-4E7E-AA67-A9BDE6877CB6}"/>
              </a:ext>
            </a:extLst>
          </p:cNvPr>
          <p:cNvSpPr txBox="1"/>
          <p:nvPr/>
        </p:nvSpPr>
        <p:spPr>
          <a:xfrm>
            <a:off x="1402332" y="4953540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Skynner`s theory</a:t>
            </a:r>
            <a:endParaRPr lang="en-GB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68974A-4249-41D3-8593-088CB01C1063}"/>
              </a:ext>
            </a:extLst>
          </p:cNvPr>
          <p:cNvSpPr txBox="1"/>
          <p:nvPr/>
        </p:nvSpPr>
        <p:spPr>
          <a:xfrm>
            <a:off x="6332867" y="4938263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Bandura`s theory</a:t>
            </a:r>
            <a:endParaRPr lang="en-GB" sz="2400" b="1" dirty="0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96F019CF-4431-44D6-AC05-2E0C7270AE44}"/>
              </a:ext>
            </a:extLst>
          </p:cNvPr>
          <p:cNvSpPr/>
          <p:nvPr/>
        </p:nvSpPr>
        <p:spPr>
          <a:xfrm>
            <a:off x="1396703" y="4205004"/>
            <a:ext cx="488830" cy="60384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A69BE264-7275-41BD-9364-7963D722B58C}"/>
              </a:ext>
            </a:extLst>
          </p:cNvPr>
          <p:cNvSpPr/>
          <p:nvPr/>
        </p:nvSpPr>
        <p:spPr>
          <a:xfrm>
            <a:off x="6327238" y="4204105"/>
            <a:ext cx="488830" cy="6038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0393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C67E5-38C9-4E7A-81E9-11863F5F2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B03F51-9EBA-4001-846F-89FA1A75B8AE}"/>
              </a:ext>
            </a:extLst>
          </p:cNvPr>
          <p:cNvSpPr txBox="1"/>
          <p:nvPr/>
        </p:nvSpPr>
        <p:spPr>
          <a:xfrm>
            <a:off x="1403231" y="2610929"/>
            <a:ext cx="9371161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ea typeface="+mn-lt"/>
                <a:cs typeface="+mn-lt"/>
              </a:rPr>
              <a:t>Brown, C., (2006) </a:t>
            </a:r>
            <a:r>
              <a:rPr lang="en-GB" b="1" i="1" dirty="0">
                <a:ea typeface="+mn-lt"/>
                <a:cs typeface="+mn-lt"/>
              </a:rPr>
              <a:t>Social psychology.</a:t>
            </a:r>
            <a:r>
              <a:rPr lang="en-GB" b="1" dirty="0">
                <a:ea typeface="+mn-lt"/>
                <a:cs typeface="+mn-lt"/>
              </a:rPr>
              <a:t> London: SAGE.</a:t>
            </a:r>
          </a:p>
          <a:p>
            <a:r>
              <a:rPr lang="en-GB" b="1" dirty="0">
                <a:ea typeface="+mn-lt"/>
                <a:cs typeface="+mn-lt"/>
              </a:rPr>
              <a:t>Watson, J. B. (1930) </a:t>
            </a:r>
            <a:r>
              <a:rPr lang="en-GB" b="1" i="1" err="1">
                <a:ea typeface="+mn-lt"/>
                <a:cs typeface="+mn-lt"/>
              </a:rPr>
              <a:t>Behaviorism</a:t>
            </a:r>
            <a:r>
              <a:rPr lang="en-GB" b="1" dirty="0">
                <a:ea typeface="+mn-lt"/>
                <a:cs typeface="+mn-lt"/>
              </a:rPr>
              <a:t>. 2nd </a:t>
            </a:r>
            <a:r>
              <a:rPr lang="en-GB" b="1" err="1">
                <a:ea typeface="+mn-lt"/>
                <a:cs typeface="+mn-lt"/>
              </a:rPr>
              <a:t>edn</a:t>
            </a:r>
            <a:r>
              <a:rPr lang="en-GB" b="1" dirty="0">
                <a:ea typeface="+mn-lt"/>
                <a:cs typeface="+mn-lt"/>
              </a:rPr>
              <a:t>. Chicago: University of Chicago Press.</a:t>
            </a:r>
            <a:endParaRPr lang="en-GB" b="1" dirty="0"/>
          </a:p>
          <a:p>
            <a:r>
              <a:rPr lang="en-GB" b="1" dirty="0"/>
              <a:t>Eysenck, M. W., (2000) </a:t>
            </a:r>
            <a:r>
              <a:rPr lang="en-GB" b="1" i="1" dirty="0"/>
              <a:t>Psychology: A Student`s Handbook. </a:t>
            </a:r>
            <a:r>
              <a:rPr lang="en-GB" b="1" dirty="0"/>
              <a:t>New York: Psychology Press.</a:t>
            </a:r>
          </a:p>
          <a:p>
            <a:r>
              <a:rPr lang="en-GB" b="1" dirty="0"/>
              <a:t>Dodge, F. L., (2008)</a:t>
            </a:r>
            <a:r>
              <a:rPr lang="en-GB" b="1" i="1" dirty="0"/>
              <a:t> Psychology: six perspectives. </a:t>
            </a:r>
            <a:r>
              <a:rPr lang="en-GB" b="1" dirty="0"/>
              <a:t>London: Los Angeles, Calif.</a:t>
            </a:r>
          </a:p>
          <a:p>
            <a:r>
              <a:rPr lang="en-GB" b="1" dirty="0">
                <a:ea typeface="+mn-lt"/>
                <a:cs typeface="+mn-lt"/>
              </a:rPr>
              <a:t>Cherry, K. (2019, July 1). </a:t>
            </a:r>
            <a:r>
              <a:rPr lang="en-GB" b="1" i="1" dirty="0">
                <a:ea typeface="+mn-lt"/>
                <a:cs typeface="+mn-lt"/>
              </a:rPr>
              <a:t>The Age Old Debate of Nature vs. Nurture</a:t>
            </a:r>
            <a:r>
              <a:rPr lang="en-GB" b="1" dirty="0">
                <a:ea typeface="+mn-lt"/>
                <a:cs typeface="+mn-lt"/>
              </a:rPr>
              <a:t>. Retrieved November 19, 2019, from </a:t>
            </a:r>
            <a:r>
              <a:rPr lang="en-GB" b="1" dirty="0">
                <a:ea typeface="+mn-lt"/>
                <a:cs typeface="+mn-lt"/>
                <a:hlinkClick r:id="rId2"/>
              </a:rPr>
              <a:t>https://www.verywellmind.com/what-is-nature-versus-nurture-2795392</a:t>
            </a:r>
            <a:r>
              <a:rPr lang="en-GB" b="1" dirty="0">
                <a:ea typeface="+mn-lt"/>
                <a:cs typeface="+mn-lt"/>
              </a:rPr>
              <a:t>.</a:t>
            </a:r>
          </a:p>
          <a:p>
            <a:r>
              <a:rPr lang="en-GB" b="1" dirty="0">
                <a:ea typeface="+mn-lt"/>
                <a:cs typeface="+mn-lt"/>
                <a:hlinkClick r:id="rId3"/>
              </a:rPr>
              <a:t>https://ib.bioninja.com.au/options/option-a-neurobiology-and/a4-innate-and-learned-behav/conditioning.html</a:t>
            </a:r>
            <a:r>
              <a:rPr lang="en-GB" b="1" dirty="0">
                <a:ea typeface="+mn-lt"/>
                <a:cs typeface="+mn-lt"/>
              </a:rPr>
              <a:t> (2020)</a:t>
            </a:r>
          </a:p>
          <a:p>
            <a:r>
              <a:rPr lang="en-GB" b="1" dirty="0"/>
              <a:t>Flores, R., (2013) </a:t>
            </a:r>
            <a:r>
              <a:rPr lang="en-GB" b="1" err="1"/>
              <a:t>Retrived</a:t>
            </a:r>
            <a:r>
              <a:rPr lang="en-GB" b="1" dirty="0"/>
              <a:t> from: </a:t>
            </a:r>
            <a:r>
              <a:rPr lang="en-GB" b="1" dirty="0">
                <a:ea typeface="+mn-lt"/>
                <a:cs typeface="+mn-lt"/>
              </a:rPr>
              <a:t>https://reynaldojrflores.wordpress.com/2013/06/30/the-legacy-of-bobo-doll-experiment/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2965862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Organic</vt:lpstr>
      <vt:lpstr>BEHAVIOURIST APPROACH</vt:lpstr>
      <vt:lpstr>Introduction</vt:lpstr>
      <vt:lpstr>Definition</vt:lpstr>
      <vt:lpstr>Main Assumptions</vt:lpstr>
      <vt:lpstr>Main Theorists</vt:lpstr>
      <vt:lpstr>PowerPoint Presentation</vt:lpstr>
      <vt:lpstr>Relevant Experiments</vt:lpstr>
      <vt:lpstr>PowerPoint Presentation</vt:lpstr>
      <vt:lpstr>PowerPoint Presentation</vt:lpstr>
      <vt:lpstr>Nature or Nurture</vt:lpstr>
      <vt:lpstr>Behaviorism in childcare</vt:lpstr>
      <vt:lpstr>Referencing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772</cp:revision>
  <dcterms:created xsi:type="dcterms:W3CDTF">2020-11-05T11:38:40Z</dcterms:created>
  <dcterms:modified xsi:type="dcterms:W3CDTF">2020-11-20T10:17:34Z</dcterms:modified>
</cp:coreProperties>
</file>