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Default Extension="svg" ContentType="image/sv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2" r:id="rId7"/>
    <p:sldId id="263" r:id="rId8"/>
    <p:sldId id="264" r:id="rId9"/>
    <p:sldId id="267" r:id="rId10"/>
    <p:sldId id="270" r:id="rId11"/>
    <p:sldId id="271" r:id="rId12"/>
  </p:sldIdLst>
  <p:sldSz cx="18288000" cy="10287000"/>
  <p:notesSz cx="6858000" cy="9144000"/>
  <p:embeddedFontLst>
    <p:embeddedFont>
      <p:font typeface="Calibri" pitchFamily="34" charset="0"/>
      <p:regular r:id="rId14"/>
      <p:bold r:id="rId15"/>
      <p:italic r:id="rId16"/>
      <p:boldItalic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2413" autoAdjust="0"/>
  </p:normalViewPr>
  <p:slideViewPr>
    <p:cSldViewPr showGuides="1">
      <p:cViewPr>
        <p:scale>
          <a:sx n="40" d="100"/>
          <a:sy n="40" d="100"/>
        </p:scale>
        <p:origin x="-1522" y="-31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A22943-4AC7-4221-B1D0-7E83CEF551C0}" type="datetimeFigureOut">
              <a:rPr lang="en-GB" smtClean="0"/>
              <a:pPr/>
              <a:t>15/12/2025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465194-6841-4021-8E6D-5AE44D46AF4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A465194-6841-4021-8E6D-5AE44D46AF49}" type="slidenum">
              <a:rPr lang="en-GB" smtClean="0"/>
              <a:pPr/>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hyperlink" Target="https://www.hrgrapevine.com/content/article/2024-11-11-the-3es-framework-astrazenecas-vp-of-global-talent-development-on-training-8000-employees-on-ai?utm_source=chatgpt.com" TargetMode="External"/><Relationship Id="rId2" Type="http://schemas.openxmlformats.org/officeDocument/2006/relationships/hyperlink" Target="https://www.astrazeneca.com/careers/great-place-to-work/learning-development.html" TargetMode="External"/><Relationship Id="rId1" Type="http://schemas.openxmlformats.org/officeDocument/2006/relationships/slideLayout" Target="../slideLayouts/slideLayout7.xml"/><Relationship Id="rId5" Type="http://schemas.openxmlformats.org/officeDocument/2006/relationships/hyperlink" Target="https://www.cipd.co.uk/" TargetMode="External"/><Relationship Id="rId4" Type="http://schemas.openxmlformats.org/officeDocument/2006/relationships/hyperlink" Target="https://careers.astrazeneca.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1A004A">
                <a:alpha val="100000"/>
              </a:srgbClr>
            </a:gs>
            <a:gs pos="100000">
              <a:srgbClr val="0060E0">
                <a:alpha val="100000"/>
              </a:srgbClr>
            </a:gs>
          </a:gsLst>
          <a:lin ang="0"/>
        </a:gradFill>
        <a:effectLst/>
      </p:bgPr>
    </p:bg>
    <p:spTree>
      <p:nvGrpSpPr>
        <p:cNvPr id="1" name=""/>
        <p:cNvGrpSpPr/>
        <p:nvPr/>
      </p:nvGrpSpPr>
      <p:grpSpPr>
        <a:xfrm>
          <a:off x="0" y="0"/>
          <a:ext cx="0" cy="0"/>
          <a:chOff x="0" y="0"/>
          <a:chExt cx="0" cy="0"/>
        </a:xfrm>
      </p:grpSpPr>
      <p:sp>
        <p:nvSpPr>
          <p:cNvPr id="2" name="AutoShape 2"/>
          <p:cNvSpPr/>
          <p:nvPr/>
        </p:nvSpPr>
        <p:spPr>
          <a:xfrm>
            <a:off x="1028700" y="6988066"/>
            <a:ext cx="7873582" cy="0"/>
          </a:xfrm>
          <a:prstGeom prst="line">
            <a:avLst/>
          </a:prstGeom>
          <a:ln w="66675" cap="flat">
            <a:solidFill>
              <a:srgbClr val="FFFFFF"/>
            </a:solidFill>
            <a:prstDash val="solid"/>
            <a:headEnd type="none" w="sm" len="sm"/>
            <a:tailEnd type="none" w="sm" len="sm"/>
          </a:ln>
        </p:spPr>
        <p:txBody>
          <a:bodyPr/>
          <a:lstStyle/>
          <a:p>
            <a:endParaRPr lang="en-GB">
              <a:latin typeface="Arial" panose="020B0604020202020204" pitchFamily="34" charset="0"/>
              <a:cs typeface="Arial" panose="020B0604020202020204" pitchFamily="34" charset="0"/>
            </a:endParaRPr>
          </a:p>
        </p:txBody>
      </p:sp>
      <p:grpSp>
        <p:nvGrpSpPr>
          <p:cNvPr id="6" name="Group 6"/>
          <p:cNvGrpSpPr/>
          <p:nvPr/>
        </p:nvGrpSpPr>
        <p:grpSpPr>
          <a:xfrm rot="2532329">
            <a:off x="7103702" y="-3243109"/>
            <a:ext cx="13220228" cy="7893755"/>
            <a:chOff x="0" y="0"/>
            <a:chExt cx="5002033" cy="2986698"/>
          </a:xfrm>
        </p:grpSpPr>
        <p:sp>
          <p:nvSpPr>
            <p:cNvPr id="7" name="Freeform 7"/>
            <p:cNvSpPr/>
            <p:nvPr/>
          </p:nvSpPr>
          <p:spPr>
            <a:xfrm>
              <a:off x="0" y="0"/>
              <a:ext cx="5002033" cy="2986698"/>
            </a:xfrm>
            <a:custGeom>
              <a:avLst/>
              <a:gdLst/>
              <a:ahLst/>
              <a:cxnLst/>
              <a:rect l="l" t="t" r="r" b="b"/>
              <a:pathLst>
                <a:path w="5002033" h="2986698">
                  <a:moveTo>
                    <a:pt x="0" y="0"/>
                  </a:moveTo>
                  <a:lnTo>
                    <a:pt x="5002033" y="0"/>
                  </a:lnTo>
                  <a:lnTo>
                    <a:pt x="5002033" y="2986698"/>
                  </a:lnTo>
                  <a:lnTo>
                    <a:pt x="0" y="2986698"/>
                  </a:lnTo>
                  <a:close/>
                </a:path>
              </a:pathLst>
            </a:custGeom>
            <a:gradFill rotWithShape="1">
              <a:gsLst>
                <a:gs pos="0">
                  <a:srgbClr val="1A004A">
                    <a:alpha val="100000"/>
                  </a:srgbClr>
                </a:gs>
                <a:gs pos="100000">
                  <a:srgbClr val="0060E0">
                    <a:alpha val="100000"/>
                  </a:srgbClr>
                </a:gs>
              </a:gsLst>
              <a:lin ang="0"/>
            </a:gra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38100"/>
              <a:ext cx="5002033" cy="3024798"/>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grpSp>
        <p:nvGrpSpPr>
          <p:cNvPr id="9" name="Group 9"/>
          <p:cNvGrpSpPr/>
          <p:nvPr/>
        </p:nvGrpSpPr>
        <p:grpSpPr>
          <a:xfrm>
            <a:off x="9862266" y="936767"/>
            <a:ext cx="6951998" cy="8089598"/>
            <a:chOff x="0" y="0"/>
            <a:chExt cx="698500" cy="812800"/>
          </a:xfrm>
        </p:grpSpPr>
        <p:sp>
          <p:nvSpPr>
            <p:cNvPr id="10" name="Freeform 1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blipFill>
              <a:blip r:embed="rId3" cstate="print"/>
              <a:stretch>
                <a:fillRect l="-37163" r="-37163"/>
              </a:stretch>
            </a:blipFill>
            <a:ln w="190500" cap="sq">
              <a:solidFill>
                <a:srgbClr val="FFFFFF"/>
              </a:solidFill>
              <a:prstDash val="solid"/>
              <a:miter/>
            </a:ln>
          </p:spPr>
          <p:txBody>
            <a:bodyPr/>
            <a:lstStyle/>
            <a:p>
              <a:endParaRPr lang="en-GB">
                <a:latin typeface="Arial" panose="020B0604020202020204" pitchFamily="34" charset="0"/>
                <a:cs typeface="Arial" panose="020B0604020202020204" pitchFamily="34" charset="0"/>
              </a:endParaRPr>
            </a:p>
          </p:txBody>
        </p:sp>
      </p:grpSp>
      <p:sp>
        <p:nvSpPr>
          <p:cNvPr id="11" name="TextBox 11"/>
          <p:cNvSpPr txBox="1"/>
          <p:nvPr/>
        </p:nvSpPr>
        <p:spPr>
          <a:xfrm>
            <a:off x="1028700" y="4413559"/>
            <a:ext cx="8653640" cy="1603388"/>
          </a:xfrm>
          <a:prstGeom prst="rect">
            <a:avLst/>
          </a:prstGeom>
        </p:spPr>
        <p:txBody>
          <a:bodyPr lIns="0" tIns="0" rIns="0" bIns="0" rtlCol="0" anchor="t">
            <a:spAutoFit/>
          </a:bodyPr>
          <a:lstStyle/>
          <a:p>
            <a:pPr algn="l">
              <a:lnSpc>
                <a:spcPts val="14045"/>
              </a:lnSpc>
            </a:pPr>
            <a:r>
              <a:rPr lang="en-US" sz="8000" dirty="0">
                <a:solidFill>
                  <a:srgbClr val="FFFFFF"/>
                </a:solidFill>
                <a:latin typeface="Arial" panose="020B0604020202020204" pitchFamily="34" charset="0"/>
                <a:ea typeface="Anton"/>
                <a:cs typeface="Arial" panose="020B0604020202020204" pitchFamily="34" charset="0"/>
                <a:sym typeface="Anton"/>
              </a:rPr>
              <a:t>DEVELOPMENT</a:t>
            </a:r>
          </a:p>
        </p:txBody>
      </p:sp>
      <p:sp>
        <p:nvSpPr>
          <p:cNvPr id="12" name="TextBox 12"/>
          <p:cNvSpPr txBox="1"/>
          <p:nvPr/>
        </p:nvSpPr>
        <p:spPr>
          <a:xfrm>
            <a:off x="1307548" y="991849"/>
            <a:ext cx="7315885" cy="1352127"/>
          </a:xfrm>
          <a:prstGeom prst="rect">
            <a:avLst/>
          </a:prstGeom>
        </p:spPr>
        <p:txBody>
          <a:bodyPr wrap="square" lIns="0" tIns="0" rIns="0" bIns="0" rtlCol="0" anchor="t">
            <a:spAutoFit/>
          </a:bodyPr>
          <a:lstStyle/>
          <a:p>
            <a:pPr algn="l">
              <a:lnSpc>
                <a:spcPts val="5480"/>
              </a:lnSpc>
            </a:pPr>
            <a:r>
              <a:rPr lang="en-US" sz="3915" dirty="0">
                <a:solidFill>
                  <a:srgbClr val="FFFFFF"/>
                </a:solidFill>
                <a:latin typeface="Arial" panose="020B0604020202020204" pitchFamily="34" charset="0"/>
                <a:ea typeface="Helvetica World"/>
                <a:cs typeface="Arial" panose="020B0604020202020204" pitchFamily="34" charset="0"/>
                <a:sym typeface="Helvetica World"/>
              </a:rPr>
              <a:t>Empowering People. Driving Performance. Inspiring Growth.</a:t>
            </a:r>
          </a:p>
        </p:txBody>
      </p:sp>
      <p:sp>
        <p:nvSpPr>
          <p:cNvPr id="13" name="TextBox 13"/>
          <p:cNvSpPr txBox="1"/>
          <p:nvPr/>
        </p:nvSpPr>
        <p:spPr>
          <a:xfrm>
            <a:off x="1028700" y="2829536"/>
            <a:ext cx="8833566" cy="1362937"/>
          </a:xfrm>
          <a:prstGeom prst="rect">
            <a:avLst/>
          </a:prstGeom>
        </p:spPr>
        <p:txBody>
          <a:bodyPr lIns="0" tIns="0" rIns="0" bIns="0" rtlCol="0" anchor="t">
            <a:spAutoFit/>
          </a:bodyPr>
          <a:lstStyle/>
          <a:p>
            <a:pPr algn="l">
              <a:lnSpc>
                <a:spcPts val="11505"/>
              </a:lnSpc>
            </a:pPr>
            <a:r>
              <a:rPr lang="en-US" sz="8000" dirty="0">
                <a:solidFill>
                  <a:srgbClr val="FFFFFF"/>
                </a:solidFill>
                <a:latin typeface="Arial" panose="020B0604020202020204" pitchFamily="34" charset="0"/>
                <a:ea typeface="Poppins"/>
                <a:cs typeface="Arial" panose="020B0604020202020204" pitchFamily="34" charset="0"/>
                <a:sym typeface="Poppins"/>
              </a:rPr>
              <a:t>TRAINING AND</a:t>
            </a:r>
          </a:p>
        </p:txBody>
      </p:sp>
      <p:grpSp>
        <p:nvGrpSpPr>
          <p:cNvPr id="14" name="Group 14"/>
          <p:cNvGrpSpPr/>
          <p:nvPr/>
        </p:nvGrpSpPr>
        <p:grpSpPr>
          <a:xfrm rot="7237822">
            <a:off x="9711838" y="4440475"/>
            <a:ext cx="13267599" cy="3570437"/>
            <a:chOff x="0" y="0"/>
            <a:chExt cx="5019957" cy="1350918"/>
          </a:xfrm>
        </p:grpSpPr>
        <p:sp>
          <p:nvSpPr>
            <p:cNvPr id="15" name="Freeform 15"/>
            <p:cNvSpPr/>
            <p:nvPr/>
          </p:nvSpPr>
          <p:spPr>
            <a:xfrm>
              <a:off x="0" y="0"/>
              <a:ext cx="5019957" cy="1350918"/>
            </a:xfrm>
            <a:custGeom>
              <a:avLst/>
              <a:gdLst/>
              <a:ahLst/>
              <a:cxnLst/>
              <a:rect l="l" t="t" r="r" b="b"/>
              <a:pathLst>
                <a:path w="5019957" h="1350918">
                  <a:moveTo>
                    <a:pt x="0" y="0"/>
                  </a:moveTo>
                  <a:lnTo>
                    <a:pt x="5019957" y="0"/>
                  </a:lnTo>
                  <a:lnTo>
                    <a:pt x="5019957" y="1350918"/>
                  </a:lnTo>
                  <a:lnTo>
                    <a:pt x="0" y="1350918"/>
                  </a:lnTo>
                  <a:close/>
                </a:path>
              </a:pathLst>
            </a:custGeom>
            <a:gradFill rotWithShape="1">
              <a:gsLst>
                <a:gs pos="0">
                  <a:srgbClr val="1A004A">
                    <a:alpha val="64000"/>
                  </a:srgbClr>
                </a:gs>
                <a:gs pos="100000">
                  <a:srgbClr val="0060E0">
                    <a:alpha val="64000"/>
                  </a:srgbClr>
                </a:gs>
              </a:gsLst>
              <a:lin ang="0"/>
            </a:gradFill>
          </p:spPr>
          <p:txBody>
            <a:bodyPr/>
            <a:lstStyle/>
            <a:p>
              <a:endParaRPr lang="en-GB">
                <a:latin typeface="Arial" panose="020B0604020202020204" pitchFamily="34" charset="0"/>
                <a:cs typeface="Arial" panose="020B0604020202020204" pitchFamily="34" charset="0"/>
              </a:endParaRPr>
            </a:p>
          </p:txBody>
        </p:sp>
        <p:sp>
          <p:nvSpPr>
            <p:cNvPr id="16" name="TextBox 16"/>
            <p:cNvSpPr txBox="1"/>
            <p:nvPr/>
          </p:nvSpPr>
          <p:spPr>
            <a:xfrm>
              <a:off x="0" y="-38100"/>
              <a:ext cx="5019957" cy="1389018"/>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grpSp>
        <p:nvGrpSpPr>
          <p:cNvPr id="17" name="Group 17"/>
          <p:cNvGrpSpPr/>
          <p:nvPr/>
        </p:nvGrpSpPr>
        <p:grpSpPr>
          <a:xfrm>
            <a:off x="13721941" y="3438027"/>
            <a:ext cx="5247393" cy="6106057"/>
            <a:chOff x="0" y="0"/>
            <a:chExt cx="698500" cy="812800"/>
          </a:xfrm>
        </p:grpSpPr>
        <p:sp>
          <p:nvSpPr>
            <p:cNvPr id="18" name="Freeform 18"/>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blipFill>
              <a:blip r:embed="rId4" cstate="print"/>
              <a:stretch>
                <a:fillRect l="-37245" r="-37245"/>
              </a:stretch>
            </a:blipFill>
            <a:ln w="190500" cap="sq">
              <a:solidFill>
                <a:srgbClr val="FFFFFF"/>
              </a:solidFill>
              <a:prstDash val="solid"/>
              <a:miter/>
            </a:ln>
          </p:spPr>
          <p:txBody>
            <a:bodyPr/>
            <a:lstStyle/>
            <a:p>
              <a:endParaRPr lang="en-GB">
                <a:latin typeface="Arial" panose="020B0604020202020204" pitchFamily="34" charset="0"/>
                <a:cs typeface="Arial" panose="020B0604020202020204" pitchFamily="34" charset="0"/>
              </a:endParaRPr>
            </a:p>
          </p:txBody>
        </p:sp>
      </p:grpSp>
      <p:sp>
        <p:nvSpPr>
          <p:cNvPr id="19" name="TextBox 18"/>
          <p:cNvSpPr txBox="1"/>
          <p:nvPr/>
        </p:nvSpPr>
        <p:spPr>
          <a:xfrm>
            <a:off x="1524000" y="7277100"/>
            <a:ext cx="6901735" cy="2122805"/>
          </a:xfrm>
          <a:prstGeom prst="rect">
            <a:avLst/>
          </a:prstGeom>
          <a:noFill/>
        </p:spPr>
        <p:txBody>
          <a:bodyPr wrap="square" rtlCol="0">
            <a:spAutoFit/>
          </a:bodyPr>
          <a:lstStyle/>
          <a:p>
            <a:r>
              <a:rPr lang="en-US" sz="2800" b="1" dirty="0">
                <a:solidFill>
                  <a:schemeClr val="bg1"/>
                </a:solidFill>
                <a:latin typeface="Arial" panose="020B0604020202020204" pitchFamily="34" charset="0"/>
                <a:cs typeface="Arial" panose="020B0604020202020204" pitchFamily="34" charset="0"/>
              </a:rPr>
              <a:t>Presented By</a:t>
            </a:r>
          </a:p>
          <a:p>
            <a:r>
              <a:rPr lang="en-US" sz="2800" b="1" dirty="0">
                <a:solidFill>
                  <a:schemeClr val="bg1"/>
                </a:solidFill>
                <a:latin typeface="Arial" panose="020B0604020202020204" pitchFamily="34" charset="0"/>
                <a:cs typeface="Arial" panose="020B0604020202020204" pitchFamily="34" charset="0"/>
              </a:rPr>
              <a:t>Md. Kawser Uzzaman</a:t>
            </a:r>
          </a:p>
          <a:p>
            <a:r>
              <a:rPr lang="en-US" sz="2800" b="1" dirty="0">
                <a:solidFill>
                  <a:schemeClr val="bg1"/>
                </a:solidFill>
                <a:latin typeface="Arial" panose="020B0604020202020204" pitchFamily="34" charset="0"/>
                <a:cs typeface="Arial" panose="020B0604020202020204" pitchFamily="34" charset="0"/>
              </a:rPr>
              <a:t>Student </a:t>
            </a:r>
            <a:r>
              <a:rPr lang="en-GB" sz="2400" b="1" dirty="0">
                <a:solidFill>
                  <a:schemeClr val="bg1"/>
                </a:solidFill>
                <a:latin typeface="Arial" panose="020B0604020202020204" pitchFamily="34" charset="0"/>
                <a:cs typeface="Arial" panose="020B0604020202020204" pitchFamily="34" charset="0"/>
              </a:rPr>
              <a:t>Number: 2431</a:t>
            </a:r>
            <a:r>
              <a:rPr lang="en-US" altLang="en-GB" sz="2400" b="1" dirty="0">
                <a:solidFill>
                  <a:schemeClr val="bg1"/>
                </a:solidFill>
                <a:latin typeface="Arial" panose="020B0604020202020204" pitchFamily="34" charset="0"/>
                <a:cs typeface="Arial" panose="020B0604020202020204" pitchFamily="34" charset="0"/>
              </a:rPr>
              <a:t>8</a:t>
            </a:r>
            <a:r>
              <a:rPr lang="en-GB" sz="2400" b="1" dirty="0">
                <a:solidFill>
                  <a:schemeClr val="bg1"/>
                </a:solidFill>
                <a:latin typeface="Arial" panose="020B0604020202020204" pitchFamily="34" charset="0"/>
                <a:cs typeface="Arial" panose="020B0604020202020204" pitchFamily="34" charset="0"/>
              </a:rPr>
              <a:t>70</a:t>
            </a:r>
          </a:p>
          <a:p>
            <a:r>
              <a:rPr lang="en-GB" sz="2400" b="1" dirty="0">
                <a:solidFill>
                  <a:schemeClr val="bg1"/>
                </a:solidFill>
                <a:latin typeface="Arial" panose="020B0604020202020204" pitchFamily="34" charset="0"/>
                <a:cs typeface="Arial" panose="020B0604020202020204" pitchFamily="34" charset="0"/>
              </a:rPr>
              <a:t>Module </a:t>
            </a:r>
            <a:r>
              <a:rPr lang="en-GB" sz="2400" b="1" dirty="0" smtClean="0">
                <a:solidFill>
                  <a:schemeClr val="bg1"/>
                </a:solidFill>
                <a:latin typeface="Arial" panose="020B0604020202020204" pitchFamily="34" charset="0"/>
                <a:cs typeface="Arial" panose="020B0604020202020204" pitchFamily="34" charset="0"/>
              </a:rPr>
              <a:t>Code</a:t>
            </a:r>
            <a:r>
              <a:rPr lang="en-GB" sz="2400" b="1" dirty="0">
                <a:solidFill>
                  <a:schemeClr val="bg1"/>
                </a:solidFill>
                <a:latin typeface="Arial" panose="020B0604020202020204" pitchFamily="34" charset="0"/>
                <a:cs typeface="Arial" panose="020B0604020202020204" pitchFamily="34" charset="0"/>
              </a:rPr>
              <a:t>: LCMB7023 </a:t>
            </a:r>
          </a:p>
          <a:p>
            <a:r>
              <a:rPr lang="en-GB" sz="2400" dirty="0">
                <a:solidFill>
                  <a:schemeClr val="bg1"/>
                </a:solidFill>
                <a:latin typeface="Arial" panose="020B0604020202020204" pitchFamily="34" charset="0"/>
                <a:cs typeface="Arial" panose="020B0604020202020204" pitchFamily="34" charset="0"/>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stretch>
              <a:fillRect t="-9333" b="-9333"/>
            </a:stretch>
          </a:blipFill>
        </p:spPr>
        <p:txBody>
          <a:bodyPr/>
          <a:lstStyle/>
          <a:p>
            <a:endParaRPr lang="en-GB">
              <a:latin typeface="Arial" panose="020B0604020202020204" pitchFamily="34" charset="0"/>
              <a:cs typeface="Arial" panose="020B0604020202020204" pitchFamily="34" charset="0"/>
            </a:endParaRPr>
          </a:p>
        </p:txBody>
      </p:sp>
      <p:sp>
        <p:nvSpPr>
          <p:cNvPr id="3" name="Freeform 3"/>
          <p:cNvSpPr/>
          <p:nvPr/>
        </p:nvSpPr>
        <p:spPr>
          <a:xfrm>
            <a:off x="14626143" y="4351912"/>
            <a:ext cx="8233030" cy="8229600"/>
          </a:xfrm>
          <a:custGeom>
            <a:avLst/>
            <a:gdLst/>
            <a:ahLst/>
            <a:cxnLst/>
            <a:rect l="l" t="t" r="r" b="b"/>
            <a:pathLst>
              <a:path w="8233030" h="8229600">
                <a:moveTo>
                  <a:pt x="0" y="0"/>
                </a:moveTo>
                <a:lnTo>
                  <a:pt x="8233030" y="0"/>
                </a:lnTo>
                <a:lnTo>
                  <a:pt x="8233030" y="8229600"/>
                </a:lnTo>
                <a:lnTo>
                  <a:pt x="0" y="8229600"/>
                </a:lnTo>
                <a:lnTo>
                  <a:pt x="0" y="0"/>
                </a:lnTo>
                <a:close/>
              </a:path>
            </a:pathLst>
          </a:custGeom>
          <a:blipFill>
            <a:blip r:embed="rId3" cstate="print">
              <a:alphaModFix amt="31999"/>
            </a:blip>
            <a:stretch>
              <a:fillRect/>
            </a:stretch>
          </a:blipFill>
        </p:spPr>
        <p:txBody>
          <a:bodyPr/>
          <a:lstStyle/>
          <a:p>
            <a:endParaRPr lang="en-GB">
              <a:latin typeface="Arial" panose="020B0604020202020204" pitchFamily="34" charset="0"/>
              <a:cs typeface="Arial" panose="020B0604020202020204" pitchFamily="34" charset="0"/>
            </a:endParaRPr>
          </a:p>
        </p:txBody>
      </p:sp>
      <p:grpSp>
        <p:nvGrpSpPr>
          <p:cNvPr id="4" name="Group 4"/>
          <p:cNvGrpSpPr/>
          <p:nvPr/>
        </p:nvGrpSpPr>
        <p:grpSpPr>
          <a:xfrm rot="-3482365">
            <a:off x="-5320236" y="-812827"/>
            <a:ext cx="14343644" cy="8708128"/>
            <a:chOff x="0" y="0"/>
            <a:chExt cx="5427091" cy="3294826"/>
          </a:xfrm>
        </p:grpSpPr>
        <p:sp>
          <p:nvSpPr>
            <p:cNvPr id="5" name="Freeform 5"/>
            <p:cNvSpPr/>
            <p:nvPr/>
          </p:nvSpPr>
          <p:spPr>
            <a:xfrm>
              <a:off x="0" y="0"/>
              <a:ext cx="5427092" cy="3294826"/>
            </a:xfrm>
            <a:custGeom>
              <a:avLst/>
              <a:gdLst/>
              <a:ahLst/>
              <a:cxnLst/>
              <a:rect l="l" t="t" r="r" b="b"/>
              <a:pathLst>
                <a:path w="5427092" h="3294826">
                  <a:moveTo>
                    <a:pt x="0" y="0"/>
                  </a:moveTo>
                  <a:lnTo>
                    <a:pt x="5427092" y="0"/>
                  </a:lnTo>
                  <a:lnTo>
                    <a:pt x="5427092" y="3294826"/>
                  </a:lnTo>
                  <a:lnTo>
                    <a:pt x="0" y="3294826"/>
                  </a:lnTo>
                  <a:close/>
                </a:path>
              </a:pathLst>
            </a:custGeom>
            <a:gradFill rotWithShape="1">
              <a:gsLst>
                <a:gs pos="0">
                  <a:srgbClr val="1A004A">
                    <a:alpha val="100000"/>
                  </a:srgbClr>
                </a:gs>
                <a:gs pos="100000">
                  <a:srgbClr val="0060E0">
                    <a:alpha val="100000"/>
                  </a:srgbClr>
                </a:gs>
              </a:gsLst>
              <a:lin ang="0"/>
            </a:gradFill>
          </p:spPr>
          <p:txBody>
            <a:bodyPr/>
            <a:lstStyle/>
            <a:p>
              <a:endParaRPr lang="en-GB">
                <a:latin typeface="Arial" panose="020B0604020202020204" pitchFamily="34" charset="0"/>
                <a:cs typeface="Arial" panose="020B0604020202020204" pitchFamily="34" charset="0"/>
              </a:endParaRPr>
            </a:p>
          </p:txBody>
        </p:sp>
        <p:sp>
          <p:nvSpPr>
            <p:cNvPr id="6" name="TextBox 6"/>
            <p:cNvSpPr txBox="1"/>
            <p:nvPr/>
          </p:nvSpPr>
          <p:spPr>
            <a:xfrm>
              <a:off x="0" y="-38100"/>
              <a:ext cx="5427091" cy="3332926"/>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grpSp>
        <p:nvGrpSpPr>
          <p:cNvPr id="7" name="Group 7"/>
          <p:cNvGrpSpPr/>
          <p:nvPr/>
        </p:nvGrpSpPr>
        <p:grpSpPr>
          <a:xfrm rot="-3482365">
            <a:off x="-3783117" y="-1032978"/>
            <a:ext cx="9623633" cy="6870724"/>
            <a:chOff x="0" y="0"/>
            <a:chExt cx="3641218" cy="2599622"/>
          </a:xfrm>
        </p:grpSpPr>
        <p:sp>
          <p:nvSpPr>
            <p:cNvPr id="8" name="Freeform 8"/>
            <p:cNvSpPr/>
            <p:nvPr/>
          </p:nvSpPr>
          <p:spPr>
            <a:xfrm>
              <a:off x="0" y="0"/>
              <a:ext cx="3641218" cy="2599622"/>
            </a:xfrm>
            <a:custGeom>
              <a:avLst/>
              <a:gdLst/>
              <a:ahLst/>
              <a:cxnLst/>
              <a:rect l="l" t="t" r="r" b="b"/>
              <a:pathLst>
                <a:path w="3641218" h="2599622">
                  <a:moveTo>
                    <a:pt x="0" y="0"/>
                  </a:moveTo>
                  <a:lnTo>
                    <a:pt x="3641218" y="0"/>
                  </a:lnTo>
                  <a:lnTo>
                    <a:pt x="3641218" y="2599622"/>
                  </a:lnTo>
                  <a:lnTo>
                    <a:pt x="0" y="2599622"/>
                  </a:lnTo>
                  <a:close/>
                </a:path>
              </a:pathLst>
            </a:custGeom>
            <a:gradFill rotWithShape="1">
              <a:gsLst>
                <a:gs pos="0">
                  <a:srgbClr val="1A004A">
                    <a:alpha val="55000"/>
                  </a:srgbClr>
                </a:gs>
                <a:gs pos="100000">
                  <a:srgbClr val="0060E0">
                    <a:alpha val="55000"/>
                  </a:srgbClr>
                </a:gs>
              </a:gsLst>
              <a:lin ang="5400000"/>
            </a:gradFill>
          </p:spPr>
          <p:txBody>
            <a:bodyPr/>
            <a:lstStyle/>
            <a:p>
              <a:endParaRPr lang="en-GB">
                <a:latin typeface="Arial" panose="020B0604020202020204" pitchFamily="34" charset="0"/>
                <a:cs typeface="Arial" panose="020B0604020202020204" pitchFamily="34" charset="0"/>
              </a:endParaRPr>
            </a:p>
          </p:txBody>
        </p:sp>
        <p:sp>
          <p:nvSpPr>
            <p:cNvPr id="9" name="TextBox 9"/>
            <p:cNvSpPr txBox="1"/>
            <p:nvPr/>
          </p:nvSpPr>
          <p:spPr>
            <a:xfrm>
              <a:off x="0" y="-38100"/>
              <a:ext cx="3641218" cy="2637722"/>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grpSp>
        <p:nvGrpSpPr>
          <p:cNvPr id="10" name="Group 10"/>
          <p:cNvGrpSpPr/>
          <p:nvPr/>
        </p:nvGrpSpPr>
        <p:grpSpPr>
          <a:xfrm>
            <a:off x="746067" y="2215421"/>
            <a:ext cx="8195350" cy="7042879"/>
            <a:chOff x="0" y="0"/>
            <a:chExt cx="812800" cy="698500"/>
          </a:xfrm>
        </p:grpSpPr>
        <p:sp>
          <p:nvSpPr>
            <p:cNvPr id="11" name="Freeform 11"/>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4" cstate="print"/>
              <a:stretch>
                <a:fillRect l="-42279" t="-2480" b="-7927"/>
              </a:stretch>
            </a:blipFill>
            <a:ln w="219075" cap="sq">
              <a:solidFill>
                <a:srgbClr val="FFFFFF"/>
              </a:solidFill>
              <a:prstDash val="solid"/>
              <a:miter/>
            </a:ln>
          </p:spPr>
          <p:txBody>
            <a:bodyPr/>
            <a:lstStyle/>
            <a:p>
              <a:endParaRPr lang="en-GB">
                <a:latin typeface="Arial" panose="020B0604020202020204" pitchFamily="34" charset="0"/>
                <a:cs typeface="Arial" panose="020B0604020202020204" pitchFamily="34" charset="0"/>
              </a:endParaRPr>
            </a:p>
          </p:txBody>
        </p:sp>
      </p:grpSp>
      <p:sp>
        <p:nvSpPr>
          <p:cNvPr id="14" name="TextBox 14"/>
          <p:cNvSpPr txBox="1"/>
          <p:nvPr/>
        </p:nvSpPr>
        <p:spPr>
          <a:xfrm>
            <a:off x="8873103" y="2696725"/>
            <a:ext cx="9242367" cy="6782306"/>
          </a:xfrm>
          <a:prstGeom prst="rect">
            <a:avLst/>
          </a:prstGeom>
        </p:spPr>
        <p:txBody>
          <a:bodyPr wrap="square" lIns="0" tIns="0" rIns="0" bIns="0" rtlCol="0" anchor="t">
            <a:spAutoFit/>
          </a:bodyPr>
          <a:lstStyle/>
          <a:p>
            <a:pPr marL="342900" indent="-342900">
              <a:lnSpc>
                <a:spcPts val="3825"/>
              </a:lnSpc>
              <a:buFont typeface="Wingdings" panose="05000000000000000000" pitchFamily="2" charset="2"/>
              <a:buChar char="v"/>
            </a:pPr>
            <a:r>
              <a:rPr lang="en-GB" sz="2800" dirty="0">
                <a:solidFill>
                  <a:srgbClr val="000000"/>
                </a:solidFill>
                <a:latin typeface="Arial" panose="020B0604020202020204" pitchFamily="34" charset="0"/>
                <a:ea typeface="Helvetica World"/>
                <a:cs typeface="Arial" panose="020B0604020202020204" pitchFamily="34" charset="0"/>
                <a:sym typeface="Helvetica World"/>
              </a:rPr>
              <a:t>AstraZeneca fosters lifelong learning culture to make employees flexible and future-focused (AstraZeneca, 2025).</a:t>
            </a:r>
          </a:p>
          <a:p>
            <a:pPr marL="342900" indent="-342900">
              <a:lnSpc>
                <a:spcPts val="3825"/>
              </a:lnSpc>
              <a:buFont typeface="Wingdings" panose="05000000000000000000" pitchFamily="2" charset="2"/>
              <a:buChar char="v"/>
            </a:pPr>
            <a:r>
              <a:rPr lang="en-GB" sz="2800" dirty="0">
                <a:solidFill>
                  <a:srgbClr val="000000"/>
                </a:solidFill>
                <a:latin typeface="Arial" panose="020B0604020202020204" pitchFamily="34" charset="0"/>
                <a:ea typeface="Helvetica World"/>
                <a:cs typeface="Arial" panose="020B0604020202020204" pitchFamily="34" charset="0"/>
                <a:sym typeface="Helvetica World"/>
              </a:rPr>
              <a:t>The 3Es learning model that the organisation employs to foster various development requirements is Education, Exposure, Experience (HR Grapevine, 2024).</a:t>
            </a:r>
          </a:p>
          <a:p>
            <a:pPr marL="342900" indent="-342900">
              <a:lnSpc>
                <a:spcPts val="3825"/>
              </a:lnSpc>
              <a:buFont typeface="Wingdings" panose="05000000000000000000" pitchFamily="2" charset="2"/>
              <a:buChar char="v"/>
            </a:pPr>
            <a:r>
              <a:rPr lang="en-GB" sz="2800" dirty="0">
                <a:solidFill>
                  <a:srgbClr val="000000"/>
                </a:solidFill>
                <a:latin typeface="Arial" panose="020B0604020202020204" pitchFamily="34" charset="0"/>
                <a:ea typeface="Helvetica World"/>
                <a:cs typeface="Arial" panose="020B0604020202020204" pitchFamily="34" charset="0"/>
                <a:sym typeface="Helvetica World"/>
              </a:rPr>
              <a:t>Digital learning is accessible to employees all over the world, via an integrated platform like Degreed which assists them to develop at their own pace (Degreed, 2023).</a:t>
            </a:r>
          </a:p>
          <a:p>
            <a:pPr marL="342900" indent="-342900">
              <a:lnSpc>
                <a:spcPts val="3825"/>
              </a:lnSpc>
              <a:buFont typeface="Wingdings" panose="05000000000000000000" pitchFamily="2" charset="2"/>
              <a:buChar char="v"/>
            </a:pPr>
            <a:r>
              <a:rPr lang="en-GB" sz="2800" dirty="0">
                <a:solidFill>
                  <a:srgbClr val="000000"/>
                </a:solidFill>
                <a:latin typeface="Arial" panose="020B0604020202020204" pitchFamily="34" charset="0"/>
                <a:ea typeface="Helvetica World"/>
                <a:cs typeface="Arial" panose="020B0604020202020204" pitchFamily="34" charset="0"/>
                <a:sym typeface="Helvetica World"/>
              </a:rPr>
              <a:t>Significant emphasis on digital and AI-related upskilling to make workforce resilient to the future and increase scientific capacity (AstraZeneca, 2025).</a:t>
            </a:r>
            <a:endParaRPr lang="en-US" sz="2800" dirty="0">
              <a:solidFill>
                <a:srgbClr val="000000"/>
              </a:solidFill>
              <a:latin typeface="Arial" panose="020B0604020202020204" pitchFamily="34" charset="0"/>
              <a:ea typeface="Helvetica World"/>
              <a:cs typeface="Arial" panose="020B0604020202020204" pitchFamily="34" charset="0"/>
              <a:sym typeface="Helvetica World"/>
            </a:endParaRPr>
          </a:p>
        </p:txBody>
      </p:sp>
      <p:sp>
        <p:nvSpPr>
          <p:cNvPr id="16" name="TextBox 15"/>
          <p:cNvSpPr txBox="1"/>
          <p:nvPr/>
        </p:nvSpPr>
        <p:spPr>
          <a:xfrm>
            <a:off x="8610600" y="72211"/>
            <a:ext cx="9090034" cy="2400657"/>
          </a:xfrm>
          <a:prstGeom prst="rect">
            <a:avLst/>
          </a:prstGeom>
          <a:noFill/>
        </p:spPr>
        <p:txBody>
          <a:bodyPr wrap="square">
            <a:spAutoFit/>
          </a:bodyPr>
          <a:lstStyle/>
          <a:p>
            <a:pPr algn="ctr"/>
            <a:r>
              <a:rPr lang="en-GB" sz="4800" b="1" dirty="0">
                <a:solidFill>
                  <a:schemeClr val="accent6">
                    <a:lumMod val="75000"/>
                  </a:schemeClr>
                </a:solidFill>
                <a:latin typeface="Arial" panose="020B0604020202020204" pitchFamily="34" charset="0"/>
                <a:cs typeface="Arial" panose="020B0604020202020204" pitchFamily="34" charset="0"/>
              </a:rPr>
              <a:t>Enhancing Workforce </a:t>
            </a:r>
            <a:r>
              <a:rPr lang="en-GB" sz="5400" b="1" dirty="0">
                <a:solidFill>
                  <a:schemeClr val="accent6">
                    <a:lumMod val="75000"/>
                  </a:schemeClr>
                </a:solidFill>
                <a:latin typeface="Arial" panose="020B0604020202020204" pitchFamily="34" charset="0"/>
                <a:cs typeface="Arial" panose="020B0604020202020204" pitchFamily="34" charset="0"/>
              </a:rPr>
              <a:t>Capability</a:t>
            </a:r>
            <a:r>
              <a:rPr lang="en-GB" sz="4800" b="1" dirty="0">
                <a:solidFill>
                  <a:schemeClr val="accent6">
                    <a:lumMod val="75000"/>
                  </a:schemeClr>
                </a:solidFill>
                <a:latin typeface="Arial" panose="020B0604020202020204" pitchFamily="34" charset="0"/>
                <a:cs typeface="Arial" panose="020B0604020202020204" pitchFamily="34" charset="0"/>
              </a:rPr>
              <a:t> Through Strategic Learning at AstraZeneca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1A004A">
                <a:alpha val="100000"/>
              </a:srgbClr>
            </a:gs>
            <a:gs pos="100000">
              <a:srgbClr val="0060E0">
                <a:alpha val="100000"/>
              </a:srgbClr>
            </a:gs>
          </a:gsLst>
          <a:lin ang="5400000"/>
        </a:gradFill>
        <a:effectLst/>
      </p:bgPr>
    </p:bg>
    <p:spTree>
      <p:nvGrpSpPr>
        <p:cNvPr id="1" name=""/>
        <p:cNvGrpSpPr/>
        <p:nvPr/>
      </p:nvGrpSpPr>
      <p:grpSpPr>
        <a:xfrm>
          <a:off x="0" y="0"/>
          <a:ext cx="0" cy="0"/>
          <a:chOff x="0" y="0"/>
          <a:chExt cx="0" cy="0"/>
        </a:xfrm>
      </p:grpSpPr>
      <p:grpSp>
        <p:nvGrpSpPr>
          <p:cNvPr id="2" name="Group 2"/>
          <p:cNvGrpSpPr/>
          <p:nvPr/>
        </p:nvGrpSpPr>
        <p:grpSpPr>
          <a:xfrm rot="2532329">
            <a:off x="7791269" y="1258424"/>
            <a:ext cx="13944670" cy="3809782"/>
            <a:chOff x="0" y="0"/>
            <a:chExt cx="5276135" cy="1441477"/>
          </a:xfrm>
        </p:grpSpPr>
        <p:sp>
          <p:nvSpPr>
            <p:cNvPr id="3" name="Freeform 3"/>
            <p:cNvSpPr/>
            <p:nvPr/>
          </p:nvSpPr>
          <p:spPr>
            <a:xfrm>
              <a:off x="0" y="0"/>
              <a:ext cx="5276135" cy="1441477"/>
            </a:xfrm>
            <a:custGeom>
              <a:avLst/>
              <a:gdLst/>
              <a:ahLst/>
              <a:cxnLst/>
              <a:rect l="l" t="t" r="r" b="b"/>
              <a:pathLst>
                <a:path w="5276135" h="1441477">
                  <a:moveTo>
                    <a:pt x="0" y="0"/>
                  </a:moveTo>
                  <a:lnTo>
                    <a:pt x="5276135" y="0"/>
                  </a:lnTo>
                  <a:lnTo>
                    <a:pt x="5276135" y="1441477"/>
                  </a:lnTo>
                  <a:lnTo>
                    <a:pt x="0" y="1441477"/>
                  </a:lnTo>
                  <a:close/>
                </a:path>
              </a:pathLst>
            </a:custGeom>
            <a:solidFill>
              <a:srgbClr val="FFFFFF"/>
            </a:solidFill>
          </p:spPr>
          <p:txBody>
            <a:bodyPr/>
            <a:lstStyle/>
            <a:p>
              <a:endParaRPr lang="en-GB">
                <a:latin typeface="Arial" panose="020B0604020202020204" pitchFamily="34" charset="0"/>
                <a:cs typeface="Arial" panose="020B0604020202020204" pitchFamily="34" charset="0"/>
              </a:endParaRPr>
            </a:p>
          </p:txBody>
        </p:sp>
        <p:sp>
          <p:nvSpPr>
            <p:cNvPr id="4" name="TextBox 4"/>
            <p:cNvSpPr txBox="1"/>
            <p:nvPr/>
          </p:nvSpPr>
          <p:spPr>
            <a:xfrm>
              <a:off x="0" y="-38100"/>
              <a:ext cx="5276135" cy="1479577"/>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grpSp>
        <p:nvGrpSpPr>
          <p:cNvPr id="5" name="Group 5"/>
          <p:cNvGrpSpPr/>
          <p:nvPr/>
        </p:nvGrpSpPr>
        <p:grpSpPr>
          <a:xfrm rot="-3303058">
            <a:off x="9211507" y="3835414"/>
            <a:ext cx="15343821" cy="5773539"/>
            <a:chOff x="0" y="0"/>
            <a:chExt cx="5805521" cy="2184488"/>
          </a:xfrm>
        </p:grpSpPr>
        <p:sp>
          <p:nvSpPr>
            <p:cNvPr id="6" name="Freeform 6"/>
            <p:cNvSpPr/>
            <p:nvPr/>
          </p:nvSpPr>
          <p:spPr>
            <a:xfrm>
              <a:off x="0" y="0"/>
              <a:ext cx="5805520" cy="2184489"/>
            </a:xfrm>
            <a:custGeom>
              <a:avLst/>
              <a:gdLst/>
              <a:ahLst/>
              <a:cxnLst/>
              <a:rect l="l" t="t" r="r" b="b"/>
              <a:pathLst>
                <a:path w="5805520" h="2184489">
                  <a:moveTo>
                    <a:pt x="0" y="0"/>
                  </a:moveTo>
                  <a:lnTo>
                    <a:pt x="5805520" y="0"/>
                  </a:lnTo>
                  <a:lnTo>
                    <a:pt x="5805520" y="2184489"/>
                  </a:lnTo>
                  <a:lnTo>
                    <a:pt x="0" y="2184489"/>
                  </a:lnTo>
                  <a:close/>
                </a:path>
              </a:pathLst>
            </a:custGeom>
            <a:gradFill rotWithShape="1">
              <a:gsLst>
                <a:gs pos="0">
                  <a:srgbClr val="1A004A">
                    <a:alpha val="59000"/>
                  </a:srgbClr>
                </a:gs>
                <a:gs pos="100000">
                  <a:srgbClr val="0060E0">
                    <a:alpha val="59000"/>
                  </a:srgbClr>
                </a:gs>
              </a:gsLst>
              <a:lin ang="0"/>
            </a:gradFill>
          </p:spPr>
          <p:txBody>
            <a:bodyPr/>
            <a:lstStyle/>
            <a:p>
              <a:endParaRPr lang="en-GB">
                <a:latin typeface="Arial" panose="020B0604020202020204" pitchFamily="34" charset="0"/>
                <a:cs typeface="Arial" panose="020B0604020202020204" pitchFamily="34" charset="0"/>
              </a:endParaRPr>
            </a:p>
          </p:txBody>
        </p:sp>
        <p:sp>
          <p:nvSpPr>
            <p:cNvPr id="7" name="TextBox 7"/>
            <p:cNvSpPr txBox="1"/>
            <p:nvPr/>
          </p:nvSpPr>
          <p:spPr>
            <a:xfrm>
              <a:off x="0" y="-38100"/>
              <a:ext cx="5805521" cy="2222588"/>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grpSp>
        <p:nvGrpSpPr>
          <p:cNvPr id="8" name="Group 8"/>
          <p:cNvGrpSpPr/>
          <p:nvPr/>
        </p:nvGrpSpPr>
        <p:grpSpPr>
          <a:xfrm>
            <a:off x="11582400" y="1045037"/>
            <a:ext cx="6629400" cy="8304746"/>
            <a:chOff x="0" y="0"/>
            <a:chExt cx="698500" cy="812800"/>
          </a:xfrm>
        </p:grpSpPr>
        <p:sp>
          <p:nvSpPr>
            <p:cNvPr id="9" name="Freeform 9"/>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blipFill>
              <a:blip r:embed="rId2" cstate="print"/>
              <a:stretch>
                <a:fillRect l="-37272" r="-37272"/>
              </a:stretch>
            </a:blipFill>
            <a:ln w="238125" cap="sq">
              <a:solidFill>
                <a:srgbClr val="FFFFFF"/>
              </a:solidFill>
              <a:prstDash val="solid"/>
              <a:miter/>
            </a:ln>
          </p:spPr>
          <p:txBody>
            <a:bodyPr/>
            <a:lstStyle/>
            <a:p>
              <a:endParaRPr lang="en-GB">
                <a:latin typeface="Arial" panose="020B0604020202020204" pitchFamily="34" charset="0"/>
                <a:cs typeface="Arial" panose="020B0604020202020204" pitchFamily="34" charset="0"/>
              </a:endParaRPr>
            </a:p>
          </p:txBody>
        </p:sp>
      </p:grpSp>
      <p:sp>
        <p:nvSpPr>
          <p:cNvPr id="10" name="TextBox 10"/>
          <p:cNvSpPr txBox="1"/>
          <p:nvPr/>
        </p:nvSpPr>
        <p:spPr>
          <a:xfrm>
            <a:off x="1337447" y="354593"/>
            <a:ext cx="12607153" cy="1077218"/>
          </a:xfrm>
          <a:prstGeom prst="rect">
            <a:avLst/>
          </a:prstGeom>
        </p:spPr>
        <p:txBody>
          <a:bodyPr wrap="square" lIns="0" tIns="0" rIns="0" bIns="0" rtlCol="0" anchor="t">
            <a:spAutoFit/>
          </a:bodyPr>
          <a:lstStyle/>
          <a:p>
            <a:pPr algn="ctr">
              <a:lnSpc>
                <a:spcPts val="8355"/>
              </a:lnSpc>
            </a:pPr>
            <a:r>
              <a:rPr lang="en-US" sz="6600" b="1" dirty="0">
                <a:solidFill>
                  <a:schemeClr val="accent6">
                    <a:lumMod val="75000"/>
                  </a:schemeClr>
                </a:solidFill>
                <a:latin typeface="Arial" panose="020B0604020202020204" pitchFamily="34" charset="0"/>
                <a:ea typeface="Poppins Bold"/>
                <a:cs typeface="Arial" panose="020B0604020202020204" pitchFamily="34" charset="0"/>
                <a:sym typeface="Poppins Bold"/>
              </a:rPr>
              <a:t>Presentation Overview</a:t>
            </a:r>
          </a:p>
        </p:txBody>
      </p:sp>
      <p:sp>
        <p:nvSpPr>
          <p:cNvPr id="11" name="TextBox 11"/>
          <p:cNvSpPr txBox="1"/>
          <p:nvPr/>
        </p:nvSpPr>
        <p:spPr>
          <a:xfrm>
            <a:off x="152400" y="2095500"/>
            <a:ext cx="11506200" cy="8674169"/>
          </a:xfrm>
          <a:prstGeom prst="rect">
            <a:avLst/>
          </a:prstGeom>
          <a:noFill/>
          <a:ln>
            <a:noFill/>
          </a:ln>
        </p:spPr>
        <p:txBody>
          <a:bodyPr wrap="square" lIns="0" tIns="0" rIns="0" bIns="0" rtlCol="0" anchor="t">
            <a:spAutoFit/>
          </a:bodyPr>
          <a:lstStyle/>
          <a:p>
            <a:pPr>
              <a:buFont typeface="Wingdings" pitchFamily="2" charset="2"/>
              <a:buChar char="Ø"/>
            </a:pPr>
            <a:r>
              <a:rPr lang="en-US" sz="2800" dirty="0" smtClean="0">
                <a:solidFill>
                  <a:schemeClr val="bg1"/>
                </a:solidFill>
                <a:latin typeface="Arial" pitchFamily="34" charset="0"/>
                <a:cs typeface="Arial" pitchFamily="34" charset="0"/>
              </a:rPr>
              <a:t>This presentation will review the training and development practices at AstraZeneca and how they will help them create a qualified workforce that is prepared to face the future ( AstraZeneca, 2025).</a:t>
            </a:r>
          </a:p>
          <a:p>
            <a:endParaRPr lang="en-US" sz="2800" dirty="0" smtClean="0">
              <a:solidFill>
                <a:schemeClr val="bg1"/>
              </a:solidFill>
              <a:latin typeface="Arial" pitchFamily="34" charset="0"/>
              <a:cs typeface="Arial" pitchFamily="34" charset="0"/>
            </a:endParaRPr>
          </a:p>
          <a:p>
            <a:pPr>
              <a:buFont typeface="Wingdings" pitchFamily="2" charset="2"/>
              <a:buChar char="Ø"/>
            </a:pPr>
            <a:r>
              <a:rPr lang="en-US" sz="2800" dirty="0" smtClean="0">
                <a:solidFill>
                  <a:schemeClr val="bg1"/>
                </a:solidFill>
                <a:latin typeface="Arial" pitchFamily="34" charset="0"/>
                <a:cs typeface="Arial" pitchFamily="34" charset="0"/>
              </a:rPr>
              <a:t> It analyses the contributions of line managers towards learning, building capabilities and growth of performance (CIPD, 2023).</a:t>
            </a:r>
          </a:p>
          <a:p>
            <a:endParaRPr lang="en-US" sz="2800" dirty="0" smtClean="0">
              <a:solidFill>
                <a:schemeClr val="bg1"/>
              </a:solidFill>
              <a:latin typeface="Arial" pitchFamily="34" charset="0"/>
              <a:cs typeface="Arial" pitchFamily="34" charset="0"/>
            </a:endParaRPr>
          </a:p>
          <a:p>
            <a:pPr>
              <a:buFont typeface="Wingdings" pitchFamily="2" charset="2"/>
              <a:buChar char="Ø"/>
            </a:pPr>
            <a:r>
              <a:rPr lang="en-US" sz="2800" dirty="0" smtClean="0">
                <a:solidFill>
                  <a:schemeClr val="bg1"/>
                </a:solidFill>
                <a:latin typeface="Arial" pitchFamily="34" charset="0"/>
                <a:cs typeface="Arial" pitchFamily="34" charset="0"/>
              </a:rPr>
              <a:t>The discussion </a:t>
            </a:r>
            <a:r>
              <a:rPr lang="en-US" sz="2800" dirty="0" err="1" smtClean="0">
                <a:solidFill>
                  <a:schemeClr val="bg1"/>
                </a:solidFill>
                <a:latin typeface="Arial" pitchFamily="34" charset="0"/>
                <a:cs typeface="Arial" pitchFamily="34" charset="0"/>
              </a:rPr>
              <a:t>emphasise</a:t>
            </a:r>
            <a:r>
              <a:rPr lang="en-US" sz="2800" dirty="0" smtClean="0">
                <a:solidFill>
                  <a:schemeClr val="bg1"/>
                </a:solidFill>
                <a:latin typeface="Arial" pitchFamily="34" charset="0"/>
                <a:cs typeface="Arial" pitchFamily="34" charset="0"/>
              </a:rPr>
              <a:t> the fact that L&amp;D initiatives correspond to the strategic objectives of AstraZeneca, such as innovation, scientific excellence, and digital transformation ( AstraZeneca Annual Report, 2024).</a:t>
            </a:r>
          </a:p>
          <a:p>
            <a:endParaRPr lang="en-US" sz="2800" dirty="0" smtClean="0">
              <a:solidFill>
                <a:schemeClr val="bg1"/>
              </a:solidFill>
              <a:latin typeface="Arial" pitchFamily="34" charset="0"/>
              <a:cs typeface="Arial" pitchFamily="34" charset="0"/>
            </a:endParaRPr>
          </a:p>
          <a:p>
            <a:pPr>
              <a:buFont typeface="Wingdings" pitchFamily="2" charset="2"/>
              <a:buChar char="Ø"/>
            </a:pPr>
            <a:r>
              <a:rPr lang="en-US" sz="2800" dirty="0" smtClean="0">
                <a:solidFill>
                  <a:schemeClr val="bg1"/>
                </a:solidFill>
                <a:latin typeface="Arial" pitchFamily="34" charset="0"/>
                <a:cs typeface="Arial" pitchFamily="34" charset="0"/>
              </a:rPr>
              <a:t>The most important HR issues in international training delivery are digital proficiency gap, executive capacity, and international uniformity, which are examined critically (Ulrich et al., 2022).</a:t>
            </a:r>
          </a:p>
          <a:p>
            <a:pPr>
              <a:buFont typeface="Wingdings" pitchFamily="2" charset="2"/>
              <a:buChar char="Ø"/>
            </a:pPr>
            <a:endParaRPr lang="en-US" sz="2800" dirty="0" smtClean="0">
              <a:solidFill>
                <a:schemeClr val="bg1"/>
              </a:solidFill>
              <a:latin typeface="Arial" pitchFamily="34" charset="0"/>
              <a:cs typeface="Arial" pitchFamily="34" charset="0"/>
            </a:endParaRPr>
          </a:p>
          <a:p>
            <a:pPr>
              <a:buFont typeface="Wingdings" pitchFamily="2" charset="2"/>
              <a:buChar char="Ø"/>
            </a:pPr>
            <a:r>
              <a:rPr lang="en-US" sz="2800" dirty="0" smtClean="0">
                <a:solidFill>
                  <a:schemeClr val="bg1"/>
                </a:solidFill>
                <a:latin typeface="Arial" pitchFamily="34" charset="0"/>
                <a:cs typeface="Arial" pitchFamily="34" charset="0"/>
              </a:rPr>
              <a:t>Finally, the presentation will end with some practical recommendations that will help to enhance the performance of L&amp;D and performance of the </a:t>
            </a:r>
            <a:r>
              <a:rPr lang="en-US" sz="2800" dirty="0" err="1" smtClean="0">
                <a:solidFill>
                  <a:schemeClr val="bg1"/>
                </a:solidFill>
                <a:latin typeface="Arial" pitchFamily="34" charset="0"/>
                <a:cs typeface="Arial" pitchFamily="34" charset="0"/>
              </a:rPr>
              <a:t>organisation</a:t>
            </a:r>
            <a:r>
              <a:rPr lang="en-US" sz="2800" dirty="0" smtClean="0">
                <a:solidFill>
                  <a:schemeClr val="bg1"/>
                </a:solidFill>
                <a:latin typeface="Arial" pitchFamily="34" charset="0"/>
                <a:cs typeface="Arial" pitchFamily="34" charset="0"/>
              </a:rPr>
              <a:t> (</a:t>
            </a:r>
            <a:r>
              <a:rPr lang="en-US" sz="2800" dirty="0" err="1" smtClean="0">
                <a:solidFill>
                  <a:schemeClr val="bg1"/>
                </a:solidFill>
                <a:latin typeface="Arial" pitchFamily="34" charset="0"/>
                <a:cs typeface="Arial" pitchFamily="34" charset="0"/>
              </a:rPr>
              <a:t>Noe</a:t>
            </a:r>
            <a:r>
              <a:rPr lang="en-US" sz="2800" dirty="0" smtClean="0">
                <a:solidFill>
                  <a:schemeClr val="bg1"/>
                </a:solidFill>
                <a:latin typeface="Arial" pitchFamily="34" charset="0"/>
                <a:cs typeface="Arial" pitchFamily="34" charset="0"/>
              </a:rPr>
              <a:t>, 2020).</a:t>
            </a:r>
          </a:p>
          <a:p>
            <a:pPr marL="342900" indent="-342900">
              <a:lnSpc>
                <a:spcPts val="3825"/>
              </a:lnSpc>
              <a:buFont typeface="Wingdings" panose="05000000000000000000" pitchFamily="2" charset="2"/>
              <a:buChar char="Ø"/>
            </a:pPr>
            <a:endParaRPr lang="en-US" sz="3600" dirty="0">
              <a:solidFill>
                <a:schemeClr val="bg1"/>
              </a:solidFill>
              <a:highlight>
                <a:srgbClr val="00FFFF"/>
              </a:highlight>
              <a:latin typeface="Arial" pitchFamily="34" charset="0"/>
              <a:ea typeface="Helvetica World"/>
              <a:cs typeface="Arial" pitchFamily="34" charset="0"/>
              <a:sym typeface="Helvetica Wor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stretch>
              <a:fillRect t="-9333" b="-9333"/>
            </a:stretch>
          </a:blipFill>
        </p:spPr>
        <p:txBody>
          <a:bodyPr/>
          <a:lstStyle/>
          <a:p>
            <a:endParaRPr lang="en-GB">
              <a:latin typeface="Arial" panose="020B0604020202020204" pitchFamily="34" charset="0"/>
              <a:cs typeface="Arial" panose="020B0604020202020204" pitchFamily="34" charset="0"/>
            </a:endParaRPr>
          </a:p>
        </p:txBody>
      </p:sp>
      <p:sp>
        <p:nvSpPr>
          <p:cNvPr id="3" name="Freeform 3"/>
          <p:cNvSpPr/>
          <p:nvPr/>
        </p:nvSpPr>
        <p:spPr>
          <a:xfrm>
            <a:off x="13882800" y="-2552700"/>
            <a:ext cx="8233030" cy="8229600"/>
          </a:xfrm>
          <a:custGeom>
            <a:avLst/>
            <a:gdLst/>
            <a:ahLst/>
            <a:cxnLst/>
            <a:rect l="l" t="t" r="r" b="b"/>
            <a:pathLst>
              <a:path w="8233030" h="8229600">
                <a:moveTo>
                  <a:pt x="0" y="0"/>
                </a:moveTo>
                <a:lnTo>
                  <a:pt x="8233031" y="0"/>
                </a:lnTo>
                <a:lnTo>
                  <a:pt x="8233031" y="8229600"/>
                </a:lnTo>
                <a:lnTo>
                  <a:pt x="0" y="8229600"/>
                </a:lnTo>
                <a:lnTo>
                  <a:pt x="0" y="0"/>
                </a:lnTo>
                <a:close/>
              </a:path>
            </a:pathLst>
          </a:custGeom>
          <a:blipFill>
            <a:blip r:embed="rId3" cstate="print">
              <a:alphaModFix amt="31999"/>
            </a:blip>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2438400" y="199033"/>
            <a:ext cx="13411200" cy="1744067"/>
          </a:xfrm>
          <a:prstGeom prst="rect">
            <a:avLst/>
          </a:prstGeom>
        </p:spPr>
        <p:txBody>
          <a:bodyPr wrap="square" lIns="0" tIns="0" rIns="0" bIns="0" rtlCol="0" anchor="t">
            <a:spAutoFit/>
          </a:bodyPr>
          <a:lstStyle/>
          <a:p>
            <a:pPr algn="ctr">
              <a:lnSpc>
                <a:spcPts val="6780"/>
              </a:lnSpc>
            </a:pPr>
            <a:r>
              <a:rPr lang="en-US" sz="6055" b="1" dirty="0">
                <a:solidFill>
                  <a:schemeClr val="accent6">
                    <a:lumMod val="75000"/>
                  </a:schemeClr>
                </a:solidFill>
                <a:latin typeface="Arial" panose="020B0604020202020204" pitchFamily="34" charset="0"/>
                <a:ea typeface="Poppins Bold"/>
                <a:cs typeface="Arial" panose="020B0604020202020204" pitchFamily="34" charset="0"/>
                <a:sym typeface="Poppins Bold"/>
              </a:rPr>
              <a:t>Current Training &amp; Development Practices?</a:t>
            </a:r>
          </a:p>
        </p:txBody>
      </p:sp>
      <p:grpSp>
        <p:nvGrpSpPr>
          <p:cNvPr id="9" name="Group 9"/>
          <p:cNvGrpSpPr/>
          <p:nvPr/>
        </p:nvGrpSpPr>
        <p:grpSpPr>
          <a:xfrm rot="-3415595">
            <a:off x="-7187628" y="-2699025"/>
            <a:ext cx="13274577" cy="9714047"/>
            <a:chOff x="0" y="0"/>
            <a:chExt cx="5022597" cy="3675427"/>
          </a:xfrm>
        </p:grpSpPr>
        <p:sp>
          <p:nvSpPr>
            <p:cNvPr id="10" name="Freeform 10"/>
            <p:cNvSpPr/>
            <p:nvPr/>
          </p:nvSpPr>
          <p:spPr>
            <a:xfrm>
              <a:off x="0" y="0"/>
              <a:ext cx="5022597" cy="3675428"/>
            </a:xfrm>
            <a:custGeom>
              <a:avLst/>
              <a:gdLst/>
              <a:ahLst/>
              <a:cxnLst/>
              <a:rect l="l" t="t" r="r" b="b"/>
              <a:pathLst>
                <a:path w="5022597" h="3675428">
                  <a:moveTo>
                    <a:pt x="0" y="0"/>
                  </a:moveTo>
                  <a:lnTo>
                    <a:pt x="5022597" y="0"/>
                  </a:lnTo>
                  <a:lnTo>
                    <a:pt x="5022597" y="3675428"/>
                  </a:lnTo>
                  <a:lnTo>
                    <a:pt x="0" y="3675428"/>
                  </a:lnTo>
                  <a:close/>
                </a:path>
              </a:pathLst>
            </a:custGeom>
            <a:gradFill rotWithShape="1">
              <a:gsLst>
                <a:gs pos="0">
                  <a:srgbClr val="1A004A">
                    <a:alpha val="20000"/>
                  </a:srgbClr>
                </a:gs>
                <a:gs pos="100000">
                  <a:srgbClr val="0060E0">
                    <a:alpha val="20000"/>
                  </a:srgbClr>
                </a:gs>
              </a:gsLst>
              <a:lin ang="5400000"/>
            </a:gradFill>
          </p:spPr>
          <p:txBody>
            <a:bodyPr/>
            <a:lstStyle/>
            <a:p>
              <a:endParaRPr lang="en-GB">
                <a:latin typeface="Arial" panose="020B0604020202020204" pitchFamily="34" charset="0"/>
                <a:cs typeface="Arial" panose="020B0604020202020204" pitchFamily="34" charset="0"/>
              </a:endParaRPr>
            </a:p>
          </p:txBody>
        </p:sp>
        <p:sp>
          <p:nvSpPr>
            <p:cNvPr id="11" name="TextBox 11"/>
            <p:cNvSpPr txBox="1"/>
            <p:nvPr/>
          </p:nvSpPr>
          <p:spPr>
            <a:xfrm>
              <a:off x="0" y="-38100"/>
              <a:ext cx="5022597" cy="3713527"/>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sp>
        <p:nvSpPr>
          <p:cNvPr id="19" name="TextBox 18"/>
          <p:cNvSpPr txBox="1"/>
          <p:nvPr/>
        </p:nvSpPr>
        <p:spPr>
          <a:xfrm>
            <a:off x="1446218" y="2309886"/>
            <a:ext cx="15395564" cy="7940635"/>
          </a:xfrm>
          <a:prstGeom prst="rect">
            <a:avLst/>
          </a:prstGeom>
          <a:noFill/>
        </p:spPr>
        <p:txBody>
          <a:bodyPr wrap="square">
            <a:spAutoFit/>
          </a:bodyPr>
          <a:lstStyle/>
          <a:p>
            <a:pPr marL="342900" indent="-342900" algn="just">
              <a:buFont typeface="Wingdings" panose="05000000000000000000" pitchFamily="2" charset="2"/>
              <a:buChar char="Ø"/>
            </a:pPr>
            <a:r>
              <a:rPr lang="en-GB" sz="3400" dirty="0">
                <a:latin typeface="Arial" panose="020B0604020202020204" pitchFamily="34" charset="0"/>
                <a:cs typeface="Arial" panose="020B0604020202020204" pitchFamily="34" charset="0"/>
              </a:rPr>
              <a:t>AstraZeneca also advocates the culture of lifelong learning so that the employees could constantly acquire scientific, digital, and leadership skills (AstraZeneca, 2025).</a:t>
            </a:r>
          </a:p>
          <a:p>
            <a:pPr marL="342900" indent="-342900" algn="just">
              <a:buFont typeface="Wingdings" panose="05000000000000000000" pitchFamily="2" charset="2"/>
              <a:buChar char="Ø"/>
            </a:pPr>
            <a:r>
              <a:rPr lang="en-GB" sz="3400" dirty="0">
                <a:latin typeface="Arial" panose="020B0604020202020204" pitchFamily="34" charset="0"/>
                <a:cs typeface="Arial" panose="020B0604020202020204" pitchFamily="34" charset="0"/>
              </a:rPr>
              <a:t>The 3Es learning model - Education, Exposure, Experience - is the model used by the organisation to provide structured and diversified development pathways (HR Grapevine, 2024).</a:t>
            </a:r>
          </a:p>
          <a:p>
            <a:pPr marL="342900" indent="-342900" algn="just">
              <a:buFont typeface="Wingdings" panose="05000000000000000000" pitchFamily="2" charset="2"/>
              <a:buChar char="Ø"/>
            </a:pPr>
            <a:r>
              <a:rPr lang="en-GB" sz="3400" dirty="0">
                <a:latin typeface="Arial" panose="020B0604020202020204" pitchFamily="34" charset="0"/>
                <a:cs typeface="Arial" panose="020B0604020202020204" pitchFamily="34" charset="0"/>
              </a:rPr>
              <a:t>The training is provided on a global basis to employees using an integrated digital learning ecosystem, which allows learning to be self-paced and on-demand (Degreed, 2023).</a:t>
            </a:r>
          </a:p>
          <a:p>
            <a:pPr marL="342900" indent="-342900" algn="just">
              <a:buFont typeface="Wingdings" panose="05000000000000000000" pitchFamily="2" charset="2"/>
              <a:buChar char="Ø"/>
            </a:pPr>
            <a:r>
              <a:rPr lang="en-GB" sz="3400" dirty="0">
                <a:latin typeface="Arial" panose="020B0604020202020204" pitchFamily="34" charset="0"/>
                <a:cs typeface="Arial" panose="020B0604020202020204" pitchFamily="34" charset="0"/>
              </a:rPr>
              <a:t>AstraZeneca operates organised graduate, apprenticeship, and early-talent programmes, such as rotational development in functions all over the world (AstraZeneca Early Careers, 2024).</a:t>
            </a:r>
          </a:p>
          <a:p>
            <a:pPr marL="342900" indent="-342900" algn="just">
              <a:buFont typeface="Wingdings" panose="05000000000000000000" pitchFamily="2" charset="2"/>
              <a:buChar char="Ø"/>
            </a:pPr>
            <a:r>
              <a:rPr lang="en-GB" sz="3400" dirty="0">
                <a:latin typeface="Arial" panose="020B0604020202020204" pitchFamily="34" charset="0"/>
                <a:cs typeface="Arial" panose="020B0604020202020204" pitchFamily="34" charset="0"/>
              </a:rPr>
              <a:t>Recently, the company has increased AI and digital-skills upskilling programmes to make it ready to new technologies in science and operations (AstraZeneca,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1A004A">
                <a:alpha val="100000"/>
              </a:srgbClr>
            </a:gs>
            <a:gs pos="100000">
              <a:srgbClr val="0060E0">
                <a:alpha val="100000"/>
              </a:srgbClr>
            </a:gs>
          </a:gsLst>
          <a:lin ang="0"/>
        </a:gradFill>
        <a:effectLst/>
      </p:bgPr>
    </p:bg>
    <p:spTree>
      <p:nvGrpSpPr>
        <p:cNvPr id="1" name=""/>
        <p:cNvGrpSpPr/>
        <p:nvPr/>
      </p:nvGrpSpPr>
      <p:grpSpPr>
        <a:xfrm>
          <a:off x="0" y="0"/>
          <a:ext cx="0" cy="0"/>
          <a:chOff x="0" y="0"/>
          <a:chExt cx="0" cy="0"/>
        </a:xfrm>
      </p:grpSpPr>
      <p:sp>
        <p:nvSpPr>
          <p:cNvPr id="3" name="TextBox 3"/>
          <p:cNvSpPr txBox="1"/>
          <p:nvPr/>
        </p:nvSpPr>
        <p:spPr>
          <a:xfrm>
            <a:off x="1600200" y="464407"/>
            <a:ext cx="9587257" cy="872034"/>
          </a:xfrm>
          <a:prstGeom prst="rect">
            <a:avLst/>
          </a:prstGeom>
        </p:spPr>
        <p:txBody>
          <a:bodyPr wrap="square" lIns="0" tIns="0" rIns="0" bIns="0" rtlCol="0" anchor="t">
            <a:spAutoFit/>
          </a:bodyPr>
          <a:lstStyle/>
          <a:p>
            <a:pPr algn="l">
              <a:lnSpc>
                <a:spcPts val="6780"/>
              </a:lnSpc>
            </a:pPr>
            <a:r>
              <a:rPr lang="en-US" sz="6055" b="1" dirty="0">
                <a:solidFill>
                  <a:schemeClr val="accent6">
                    <a:lumMod val="75000"/>
                  </a:schemeClr>
                </a:solidFill>
                <a:latin typeface="Arial" panose="020B0604020202020204" pitchFamily="34" charset="0"/>
                <a:ea typeface="Poppins Bold"/>
                <a:cs typeface="Arial" panose="020B0604020202020204" pitchFamily="34" charset="0"/>
                <a:sym typeface="Poppins Bold"/>
              </a:rPr>
              <a:t>Role of Line Managers</a:t>
            </a:r>
          </a:p>
        </p:txBody>
      </p:sp>
      <p:grpSp>
        <p:nvGrpSpPr>
          <p:cNvPr id="6" name="Group 6"/>
          <p:cNvGrpSpPr/>
          <p:nvPr/>
        </p:nvGrpSpPr>
        <p:grpSpPr>
          <a:xfrm rot="-7286173">
            <a:off x="10190442" y="-824647"/>
            <a:ext cx="16195116" cy="9871675"/>
            <a:chOff x="0" y="0"/>
            <a:chExt cx="6127618" cy="3735068"/>
          </a:xfrm>
        </p:grpSpPr>
        <p:sp>
          <p:nvSpPr>
            <p:cNvPr id="7" name="Freeform 7"/>
            <p:cNvSpPr/>
            <p:nvPr/>
          </p:nvSpPr>
          <p:spPr>
            <a:xfrm>
              <a:off x="0" y="0"/>
              <a:ext cx="6127618" cy="3735068"/>
            </a:xfrm>
            <a:custGeom>
              <a:avLst/>
              <a:gdLst/>
              <a:ahLst/>
              <a:cxnLst/>
              <a:rect l="l" t="t" r="r" b="b"/>
              <a:pathLst>
                <a:path w="6127618" h="3735068">
                  <a:moveTo>
                    <a:pt x="0" y="0"/>
                  </a:moveTo>
                  <a:lnTo>
                    <a:pt x="6127618" y="0"/>
                  </a:lnTo>
                  <a:lnTo>
                    <a:pt x="6127618" y="3735068"/>
                  </a:lnTo>
                  <a:lnTo>
                    <a:pt x="0" y="3735068"/>
                  </a:lnTo>
                  <a:close/>
                </a:path>
              </a:pathLst>
            </a:custGeom>
            <a:gradFill rotWithShape="1">
              <a:gsLst>
                <a:gs pos="0">
                  <a:srgbClr val="1A004A">
                    <a:alpha val="100000"/>
                  </a:srgbClr>
                </a:gs>
                <a:gs pos="100000">
                  <a:srgbClr val="0060E0">
                    <a:alpha val="100000"/>
                  </a:srgbClr>
                </a:gs>
              </a:gsLst>
              <a:lin ang="0"/>
            </a:gra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38100"/>
              <a:ext cx="6127618" cy="3773168"/>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grpSp>
        <p:nvGrpSpPr>
          <p:cNvPr id="9" name="Group 9"/>
          <p:cNvGrpSpPr/>
          <p:nvPr/>
        </p:nvGrpSpPr>
        <p:grpSpPr>
          <a:xfrm>
            <a:off x="10841657" y="1132546"/>
            <a:ext cx="6227143" cy="3933792"/>
            <a:chOff x="0" y="0"/>
            <a:chExt cx="926913" cy="585547"/>
          </a:xfrm>
        </p:grpSpPr>
        <p:sp>
          <p:nvSpPr>
            <p:cNvPr id="10" name="Freeform 10"/>
            <p:cNvSpPr/>
            <p:nvPr/>
          </p:nvSpPr>
          <p:spPr>
            <a:xfrm>
              <a:off x="0" y="0"/>
              <a:ext cx="926913" cy="585547"/>
            </a:xfrm>
            <a:custGeom>
              <a:avLst/>
              <a:gdLst/>
              <a:ahLst/>
              <a:cxnLst/>
              <a:rect l="l" t="t" r="r" b="b"/>
              <a:pathLst>
                <a:path w="926913" h="585547">
                  <a:moveTo>
                    <a:pt x="0" y="0"/>
                  </a:moveTo>
                  <a:lnTo>
                    <a:pt x="926913" y="0"/>
                  </a:lnTo>
                  <a:lnTo>
                    <a:pt x="926913" y="585547"/>
                  </a:lnTo>
                  <a:lnTo>
                    <a:pt x="0" y="585547"/>
                  </a:lnTo>
                  <a:close/>
                </a:path>
              </a:pathLst>
            </a:custGeom>
            <a:blipFill>
              <a:blip r:embed="rId2" cstate="print"/>
              <a:stretch>
                <a:fillRect l="-15236" t="-21649"/>
              </a:stretch>
            </a:blipFill>
            <a:ln w="152400" cap="sq">
              <a:solidFill>
                <a:srgbClr val="FFFFFF"/>
              </a:solidFill>
              <a:prstDash val="solid"/>
              <a:miter/>
            </a:ln>
          </p:spPr>
          <p:txBody>
            <a:bodyPr/>
            <a:lstStyle/>
            <a:p>
              <a:endParaRPr lang="en-GB">
                <a:latin typeface="Arial" panose="020B0604020202020204" pitchFamily="34" charset="0"/>
                <a:cs typeface="Arial" panose="020B0604020202020204" pitchFamily="34" charset="0"/>
              </a:endParaRPr>
            </a:p>
          </p:txBody>
        </p:sp>
      </p:grpSp>
      <p:sp>
        <p:nvSpPr>
          <p:cNvPr id="19" name="TextBox 18"/>
          <p:cNvSpPr txBox="1"/>
          <p:nvPr/>
        </p:nvSpPr>
        <p:spPr>
          <a:xfrm>
            <a:off x="237298" y="1881958"/>
            <a:ext cx="10485201" cy="7940635"/>
          </a:xfrm>
          <a:prstGeom prst="rect">
            <a:avLst/>
          </a:prstGeom>
          <a:solidFill>
            <a:schemeClr val="bg1">
              <a:lumMod val="95000"/>
            </a:schemeClr>
          </a:solidFill>
        </p:spPr>
        <p:txBody>
          <a:bodyPr wrap="square">
            <a:spAutoFit/>
          </a:bodyPr>
          <a:lstStyle/>
          <a:p>
            <a:pPr marL="342900" indent="-342900">
              <a:buFont typeface="Wingdings" panose="05000000000000000000" pitchFamily="2" charset="2"/>
              <a:buChar char="v"/>
            </a:pPr>
            <a:r>
              <a:rPr lang="en-GB" sz="3000" dirty="0">
                <a:latin typeface="Arial" panose="020B0604020202020204" pitchFamily="34" charset="0"/>
                <a:cs typeface="Arial" panose="020B0604020202020204" pitchFamily="34" charset="0"/>
              </a:rPr>
              <a:t>Line managers also serve as learning facilitators, and they are able to diagnose the skills gaps of employees and assist them in elaborated development strategies (CIPD, 2023).</a:t>
            </a:r>
          </a:p>
          <a:p>
            <a:pPr marL="342900" indent="-342900">
              <a:buFont typeface="Wingdings" panose="05000000000000000000" pitchFamily="2" charset="2"/>
              <a:buChar char="v"/>
            </a:pPr>
            <a:r>
              <a:rPr lang="en-GB" sz="3000" dirty="0">
                <a:latin typeface="Arial" panose="020B0604020202020204" pitchFamily="34" charset="0"/>
                <a:cs typeface="Arial" panose="020B0604020202020204" pitchFamily="34" charset="0"/>
              </a:rPr>
              <a:t>They offer coaching, feedback, and mentoring and assist the employees to put learning into practise in real work situations (Noe, 2020).</a:t>
            </a:r>
          </a:p>
          <a:p>
            <a:pPr marL="342900" indent="-342900">
              <a:buFont typeface="Wingdings" panose="05000000000000000000" pitchFamily="2" charset="2"/>
              <a:buChar char="v"/>
            </a:pPr>
            <a:r>
              <a:rPr lang="en-GB" sz="3000" dirty="0">
                <a:latin typeface="Arial" panose="020B0604020202020204" pitchFamily="34" charset="0"/>
                <a:cs typeface="Arial" panose="020B0604020202020204" pitchFamily="34" charset="0"/>
              </a:rPr>
              <a:t>Managers can contribute significantly to fostering an interest in the participation of AstraZeneca in digital learning platforms and 3Es development model (HR Grapevine, 2024).</a:t>
            </a:r>
          </a:p>
          <a:p>
            <a:pPr marL="342900" indent="-342900">
              <a:buFont typeface="Wingdings" panose="05000000000000000000" pitchFamily="2" charset="2"/>
              <a:buChar char="v"/>
            </a:pPr>
            <a:r>
              <a:rPr lang="en-GB" sz="3000" dirty="0">
                <a:latin typeface="Arial" panose="020B0604020202020204" pitchFamily="34" charset="0"/>
                <a:cs typeface="Arial" panose="020B0604020202020204" pitchFamily="34" charset="0"/>
              </a:rPr>
              <a:t>They also make sure that training is strategic and team-oriented, which supports strategic capability development (Ulrich et al., 2022).</a:t>
            </a:r>
          </a:p>
          <a:p>
            <a:pPr marL="342900" indent="-342900">
              <a:buFont typeface="Wingdings" panose="05000000000000000000" pitchFamily="2" charset="2"/>
              <a:buChar char="v"/>
            </a:pPr>
            <a:r>
              <a:rPr lang="en-GB" sz="3000" dirty="0">
                <a:latin typeface="Arial" panose="020B0604020202020204" pitchFamily="34" charset="0"/>
                <a:cs typeface="Arial" panose="020B0604020202020204" pitchFamily="34" charset="0"/>
              </a:rPr>
              <a:t>The line managers observe the progress of the performance following the training and support the on-the-job implementation of the new skills (AstraZeneca, 2024).</a:t>
            </a:r>
          </a:p>
        </p:txBody>
      </p:sp>
      <p:pic>
        <p:nvPicPr>
          <p:cNvPr id="2050" name="Picture 2"/>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0841657" y="5220663"/>
            <a:ext cx="6323780" cy="4487250"/>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1A004A">
                <a:alpha val="100000"/>
              </a:srgbClr>
            </a:gs>
            <a:gs pos="100000">
              <a:srgbClr val="0060E0">
                <a:alpha val="100000"/>
              </a:srgbClr>
            </a:gs>
          </a:gsLst>
          <a:lin ang="0"/>
        </a:gradFill>
        <a:effectLst/>
      </p:bgPr>
    </p:bg>
    <p:spTree>
      <p:nvGrpSpPr>
        <p:cNvPr id="1" name=""/>
        <p:cNvGrpSpPr/>
        <p:nvPr/>
      </p:nvGrpSpPr>
      <p:grpSpPr>
        <a:xfrm>
          <a:off x="0" y="0"/>
          <a:ext cx="0" cy="0"/>
          <a:chOff x="0" y="0"/>
          <a:chExt cx="0" cy="0"/>
        </a:xfrm>
      </p:grpSpPr>
      <p:grpSp>
        <p:nvGrpSpPr>
          <p:cNvPr id="3" name="Group 3"/>
          <p:cNvGrpSpPr/>
          <p:nvPr/>
        </p:nvGrpSpPr>
        <p:grpSpPr>
          <a:xfrm rot="2532329">
            <a:off x="9009491" y="-1898223"/>
            <a:ext cx="13944670" cy="7436568"/>
            <a:chOff x="0" y="0"/>
            <a:chExt cx="5276135" cy="2813716"/>
          </a:xfrm>
        </p:grpSpPr>
        <p:sp>
          <p:nvSpPr>
            <p:cNvPr id="4" name="Freeform 4"/>
            <p:cNvSpPr/>
            <p:nvPr/>
          </p:nvSpPr>
          <p:spPr>
            <a:xfrm>
              <a:off x="0" y="0"/>
              <a:ext cx="5276135" cy="2813716"/>
            </a:xfrm>
            <a:custGeom>
              <a:avLst/>
              <a:gdLst/>
              <a:ahLst/>
              <a:cxnLst/>
              <a:rect l="l" t="t" r="r" b="b"/>
              <a:pathLst>
                <a:path w="5276135" h="2813716">
                  <a:moveTo>
                    <a:pt x="0" y="0"/>
                  </a:moveTo>
                  <a:lnTo>
                    <a:pt x="5276135" y="0"/>
                  </a:lnTo>
                  <a:lnTo>
                    <a:pt x="5276135" y="2813716"/>
                  </a:lnTo>
                  <a:lnTo>
                    <a:pt x="0" y="2813716"/>
                  </a:lnTo>
                  <a:close/>
                </a:path>
              </a:pathLst>
            </a:custGeom>
            <a:solidFill>
              <a:srgbClr val="FFFFFF"/>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38100"/>
              <a:ext cx="5276135" cy="2851816"/>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grpSp>
        <p:nvGrpSpPr>
          <p:cNvPr id="6" name="Group 6"/>
          <p:cNvGrpSpPr/>
          <p:nvPr/>
        </p:nvGrpSpPr>
        <p:grpSpPr>
          <a:xfrm rot="-3303058">
            <a:off x="9531842" y="3249271"/>
            <a:ext cx="15343821" cy="7332119"/>
            <a:chOff x="0" y="0"/>
            <a:chExt cx="5805521" cy="2774196"/>
          </a:xfrm>
        </p:grpSpPr>
        <p:sp>
          <p:nvSpPr>
            <p:cNvPr id="7" name="Freeform 7"/>
            <p:cNvSpPr/>
            <p:nvPr/>
          </p:nvSpPr>
          <p:spPr>
            <a:xfrm>
              <a:off x="0" y="0"/>
              <a:ext cx="5805520" cy="2774196"/>
            </a:xfrm>
            <a:custGeom>
              <a:avLst/>
              <a:gdLst/>
              <a:ahLst/>
              <a:cxnLst/>
              <a:rect l="l" t="t" r="r" b="b"/>
              <a:pathLst>
                <a:path w="5805520" h="2774196">
                  <a:moveTo>
                    <a:pt x="0" y="0"/>
                  </a:moveTo>
                  <a:lnTo>
                    <a:pt x="5805520" y="0"/>
                  </a:lnTo>
                  <a:lnTo>
                    <a:pt x="5805520" y="2774196"/>
                  </a:lnTo>
                  <a:lnTo>
                    <a:pt x="0" y="2774196"/>
                  </a:lnTo>
                  <a:close/>
                </a:path>
              </a:pathLst>
            </a:custGeom>
            <a:gradFill rotWithShape="1">
              <a:gsLst>
                <a:gs pos="0">
                  <a:srgbClr val="1A004A">
                    <a:alpha val="100000"/>
                  </a:srgbClr>
                </a:gs>
                <a:gs pos="100000">
                  <a:srgbClr val="0060E0">
                    <a:alpha val="100000"/>
                  </a:srgbClr>
                </a:gs>
              </a:gsLst>
              <a:lin ang="0"/>
            </a:gra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38100"/>
              <a:ext cx="5805521" cy="2812296"/>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sp>
        <p:nvSpPr>
          <p:cNvPr id="9" name="Freeform 9"/>
          <p:cNvSpPr/>
          <p:nvPr/>
        </p:nvSpPr>
        <p:spPr>
          <a:xfrm>
            <a:off x="9144000" y="551174"/>
            <a:ext cx="8239900" cy="8229600"/>
          </a:xfrm>
          <a:custGeom>
            <a:avLst/>
            <a:gdLst/>
            <a:ahLst/>
            <a:cxnLst/>
            <a:rect l="l" t="t" r="r" b="b"/>
            <a:pathLst>
              <a:path w="8239900" h="8229600">
                <a:moveTo>
                  <a:pt x="0" y="0"/>
                </a:moveTo>
                <a:lnTo>
                  <a:pt x="8239900" y="0"/>
                </a:lnTo>
                <a:lnTo>
                  <a:pt x="8239900" y="8229600"/>
                </a:lnTo>
                <a:lnTo>
                  <a:pt x="0" y="8229600"/>
                </a:lnTo>
                <a:lnTo>
                  <a:pt x="0" y="0"/>
                </a:lnTo>
                <a:close/>
              </a:path>
            </a:pathLst>
          </a:custGeom>
          <a:blipFill>
            <a:blip r:embed="rId2" cstate="print">
              <a:alphaModFix amt="63000"/>
            </a:blip>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10" name="Freeform 10"/>
          <p:cNvSpPr/>
          <p:nvPr/>
        </p:nvSpPr>
        <p:spPr>
          <a:xfrm>
            <a:off x="12741183" y="1200740"/>
            <a:ext cx="6645218" cy="11371496"/>
          </a:xfrm>
          <a:custGeom>
            <a:avLst/>
            <a:gdLst/>
            <a:ahLst/>
            <a:cxnLst/>
            <a:rect l="l" t="t" r="r" b="b"/>
            <a:pathLst>
              <a:path w="6645218" h="11371496">
                <a:moveTo>
                  <a:pt x="0" y="0"/>
                </a:moveTo>
                <a:lnTo>
                  <a:pt x="6645218" y="0"/>
                </a:lnTo>
                <a:lnTo>
                  <a:pt x="6645218" y="11371496"/>
                </a:lnTo>
                <a:lnTo>
                  <a:pt x="0" y="11371496"/>
                </a:lnTo>
                <a:lnTo>
                  <a:pt x="0" y="0"/>
                </a:lnTo>
                <a:close/>
              </a:path>
            </a:pathLst>
          </a:custGeom>
          <a:blipFill>
            <a:blip r:embed="rId3" cstate="print"/>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11" name="Freeform 11"/>
          <p:cNvSpPr/>
          <p:nvPr/>
        </p:nvSpPr>
        <p:spPr>
          <a:xfrm>
            <a:off x="15981826" y="4219998"/>
            <a:ext cx="3657600" cy="2001705"/>
          </a:xfrm>
          <a:custGeom>
            <a:avLst/>
            <a:gdLst/>
            <a:ahLst/>
            <a:cxnLst/>
            <a:rect l="l" t="t" r="r" b="b"/>
            <a:pathLst>
              <a:path w="3657600" h="2001705">
                <a:moveTo>
                  <a:pt x="0" y="0"/>
                </a:moveTo>
                <a:lnTo>
                  <a:pt x="3657600" y="0"/>
                </a:lnTo>
                <a:lnTo>
                  <a:pt x="3657600" y="2001705"/>
                </a:lnTo>
                <a:lnTo>
                  <a:pt x="0" y="2001705"/>
                </a:lnTo>
                <a:lnTo>
                  <a:pt x="0" y="0"/>
                </a:lnTo>
                <a:close/>
              </a:path>
            </a:pathLst>
          </a:custGeom>
          <a:blipFill>
            <a:blip r:embed="rId4" cstate="print">
              <a:extLst>
                <a:ext uri="{96DAC541-7B7A-43D3-8B79-37D633B846F1}">
                  <asvg:svgBlip xmlns="" xmlns:asvg="http://schemas.microsoft.com/office/drawing/2016/SVG/main" r:embed="rId5"/>
                </a:ext>
              </a:extLst>
            </a:blip>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12" name="TextBox 12"/>
          <p:cNvSpPr txBox="1"/>
          <p:nvPr/>
        </p:nvSpPr>
        <p:spPr>
          <a:xfrm>
            <a:off x="1752600" y="75994"/>
            <a:ext cx="8625103" cy="1744067"/>
          </a:xfrm>
          <a:prstGeom prst="rect">
            <a:avLst/>
          </a:prstGeom>
        </p:spPr>
        <p:txBody>
          <a:bodyPr wrap="square" lIns="0" tIns="0" rIns="0" bIns="0" rtlCol="0" anchor="t">
            <a:spAutoFit/>
          </a:bodyPr>
          <a:lstStyle/>
          <a:p>
            <a:pPr algn="ctr">
              <a:lnSpc>
                <a:spcPts val="6780"/>
              </a:lnSpc>
            </a:pPr>
            <a:r>
              <a:rPr lang="en-GB" sz="6055" b="1" dirty="0">
                <a:solidFill>
                  <a:schemeClr val="accent6">
                    <a:lumMod val="75000"/>
                  </a:schemeClr>
                </a:solidFill>
                <a:latin typeface="Arial" panose="020B0604020202020204" pitchFamily="34" charset="0"/>
                <a:ea typeface="Poppins Bold"/>
                <a:cs typeface="Arial" panose="020B0604020202020204" pitchFamily="34" charset="0"/>
                <a:sym typeface="Poppins Bold"/>
              </a:rPr>
              <a:t>Strategic Alignment with Business Goals</a:t>
            </a:r>
            <a:endParaRPr lang="en-US" sz="6055" b="1" dirty="0">
              <a:solidFill>
                <a:schemeClr val="accent6">
                  <a:lumMod val="75000"/>
                </a:schemeClr>
              </a:solidFill>
              <a:latin typeface="Arial" panose="020B0604020202020204" pitchFamily="34" charset="0"/>
              <a:ea typeface="Poppins Bold"/>
              <a:cs typeface="Arial" panose="020B0604020202020204" pitchFamily="34" charset="0"/>
              <a:sym typeface="Poppins Bold"/>
            </a:endParaRPr>
          </a:p>
        </p:txBody>
      </p:sp>
      <p:sp>
        <p:nvSpPr>
          <p:cNvPr id="18" name="TextBox 17"/>
          <p:cNvSpPr txBox="1"/>
          <p:nvPr/>
        </p:nvSpPr>
        <p:spPr>
          <a:xfrm>
            <a:off x="739158" y="2393138"/>
            <a:ext cx="12725400" cy="7478970"/>
          </a:xfrm>
          <a:prstGeom prst="rect">
            <a:avLst/>
          </a:prstGeom>
          <a:noFill/>
        </p:spPr>
        <p:txBody>
          <a:bodyPr wrap="square">
            <a:spAutoFit/>
          </a:bodyPr>
          <a:lstStyle/>
          <a:p>
            <a:pPr marL="457200" indent="-457200" algn="just">
              <a:buFont typeface="Wingdings" panose="05000000000000000000" pitchFamily="2" charset="2"/>
              <a:buChar char="v"/>
            </a:pPr>
            <a:r>
              <a:rPr lang="en-GB" sz="3200" dirty="0">
                <a:solidFill>
                  <a:schemeClr val="bg1"/>
                </a:solidFill>
                <a:latin typeface="Arial" panose="020B0604020202020204" pitchFamily="34" charset="0"/>
                <a:cs typeface="Arial" panose="020B0604020202020204" pitchFamily="34" charset="0"/>
              </a:rPr>
              <a:t>The L&amp;D activities are planned to assist the mission of AstraZeneca in providing life-changing medicines with the help of innovation (AstraZeneca, 2024).</a:t>
            </a:r>
          </a:p>
          <a:p>
            <a:pPr marL="457200" indent="-457200" algn="just">
              <a:buFont typeface="Wingdings" panose="05000000000000000000" pitchFamily="2" charset="2"/>
              <a:buChar char="v"/>
            </a:pPr>
            <a:r>
              <a:rPr lang="en-GB" sz="3200" dirty="0">
                <a:solidFill>
                  <a:schemeClr val="bg1"/>
                </a:solidFill>
                <a:latin typeface="Arial" panose="020B0604020202020204" pitchFamily="34" charset="0"/>
                <a:cs typeface="Arial" panose="020B0604020202020204" pitchFamily="34" charset="0"/>
              </a:rPr>
              <a:t>The training programmes develop essential scientific, technical, and digital capabilities, which are in line with the business priorities (AstraZeneca, 2025).</a:t>
            </a:r>
          </a:p>
          <a:p>
            <a:pPr marL="457200" indent="-457200" algn="just">
              <a:buFont typeface="Wingdings" panose="05000000000000000000" pitchFamily="2" charset="2"/>
              <a:buChar char="v"/>
            </a:pPr>
            <a:r>
              <a:rPr lang="en-GB" sz="3200" dirty="0">
                <a:solidFill>
                  <a:schemeClr val="bg1"/>
                </a:solidFill>
                <a:latin typeface="Arial" panose="020B0604020202020204" pitchFamily="34" charset="0"/>
                <a:cs typeface="Arial" panose="020B0604020202020204" pitchFamily="34" charset="0"/>
              </a:rPr>
              <a:t>The leadership capability and succession planning are supported by learning strategies, which guarantee sustainable talent pipelines (Ulrich et al., 2022).</a:t>
            </a:r>
          </a:p>
          <a:p>
            <a:pPr marL="457200" indent="-457200" algn="just">
              <a:buFont typeface="Wingdings" panose="05000000000000000000" pitchFamily="2" charset="2"/>
              <a:buChar char="v"/>
            </a:pPr>
            <a:r>
              <a:rPr lang="en-GB" sz="3200" dirty="0">
                <a:solidFill>
                  <a:schemeClr val="bg1"/>
                </a:solidFill>
                <a:latin typeface="Arial" panose="020B0604020202020204" pitchFamily="34" charset="0"/>
                <a:cs typeface="Arial" panose="020B0604020202020204" pitchFamily="34" charset="0"/>
              </a:rPr>
              <a:t>Agile workforce worldwide and 3Es model The online education and models of 3Es can support the process of agility and allow uniformity of standards in different regions (HR Grapevine, 2024).</a:t>
            </a:r>
          </a:p>
          <a:p>
            <a:pPr marL="457200" indent="-457200" algn="just">
              <a:buFont typeface="Wingdings" panose="05000000000000000000" pitchFamily="2" charset="2"/>
              <a:buChar char="v"/>
            </a:pPr>
            <a:r>
              <a:rPr lang="en-GB" sz="3200" dirty="0">
                <a:solidFill>
                  <a:schemeClr val="bg1"/>
                </a:solidFill>
                <a:latin typeface="Arial" panose="020B0604020202020204" pitchFamily="34" charset="0"/>
                <a:cs typeface="Arial" panose="020B0604020202020204" pitchFamily="34" charset="0"/>
              </a:rPr>
              <a:t>Strategic alignment is used to make sure that development activities are translated into quantifiable business value, such as innovation deliverables and performance change (Noe, 2020).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811"/>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stretch>
              <a:fillRect t="-9333" b="-9333"/>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0" y="5810054"/>
            <a:ext cx="18288000" cy="6261615"/>
            <a:chOff x="0" y="0"/>
            <a:chExt cx="7402399" cy="2369158"/>
          </a:xfrm>
        </p:grpSpPr>
        <p:sp>
          <p:nvSpPr>
            <p:cNvPr id="4" name="Freeform 4"/>
            <p:cNvSpPr/>
            <p:nvPr/>
          </p:nvSpPr>
          <p:spPr>
            <a:xfrm>
              <a:off x="0" y="0"/>
              <a:ext cx="7402399" cy="2369158"/>
            </a:xfrm>
            <a:custGeom>
              <a:avLst/>
              <a:gdLst/>
              <a:ahLst/>
              <a:cxnLst/>
              <a:rect l="l" t="t" r="r" b="b"/>
              <a:pathLst>
                <a:path w="7402399" h="2369158">
                  <a:moveTo>
                    <a:pt x="0" y="0"/>
                  </a:moveTo>
                  <a:lnTo>
                    <a:pt x="7402399" y="0"/>
                  </a:lnTo>
                  <a:lnTo>
                    <a:pt x="7402399" y="2369158"/>
                  </a:lnTo>
                  <a:lnTo>
                    <a:pt x="0" y="2369158"/>
                  </a:lnTo>
                  <a:close/>
                </a:path>
              </a:pathLst>
            </a:custGeom>
            <a:gradFill rotWithShape="1">
              <a:gsLst>
                <a:gs pos="0">
                  <a:srgbClr val="1A004A">
                    <a:alpha val="100000"/>
                  </a:srgbClr>
                </a:gs>
                <a:gs pos="100000">
                  <a:srgbClr val="0060E0">
                    <a:alpha val="100000"/>
                  </a:srgbClr>
                </a:gs>
              </a:gsLst>
              <a:lin ang="0"/>
            </a:gra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38100"/>
              <a:ext cx="7402399" cy="2407258"/>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1149286" y="4023016"/>
            <a:ext cx="3071472" cy="3574076"/>
            <a:chOff x="0" y="0"/>
            <a:chExt cx="698500" cy="812800"/>
          </a:xfrm>
        </p:grpSpPr>
        <p:sp>
          <p:nvSpPr>
            <p:cNvPr id="7" name="Freeform 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a:ln cap="sq">
              <a:noFill/>
              <a:prstDash val="solid"/>
              <a:miter/>
            </a:ln>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101600"/>
              <a:ext cx="698500" cy="571500"/>
            </a:xfrm>
            <a:prstGeom prst="rect">
              <a:avLst/>
            </a:prstGeom>
          </p:spPr>
          <p:txBody>
            <a:bodyPr lIns="50800" tIns="50800" rIns="50800" bIns="50800" rtlCol="0" anchor="ctr"/>
            <a:lstStyle/>
            <a:p>
              <a:pPr algn="ctr">
                <a:lnSpc>
                  <a:spcPts val="2660"/>
                </a:lnSpc>
                <a:spcBef>
                  <a:spcPct val="0"/>
                </a:spcBef>
              </a:pPr>
              <a:endParaRPr>
                <a:latin typeface="Arial" panose="020B0604020202020204" pitchFamily="34" charset="0"/>
                <a:cs typeface="Arial" panose="020B0604020202020204" pitchFamily="34" charset="0"/>
              </a:endParaRPr>
            </a:p>
          </p:txBody>
        </p:sp>
      </p:grpSp>
      <p:sp>
        <p:nvSpPr>
          <p:cNvPr id="9" name="TextBox 9"/>
          <p:cNvSpPr txBox="1"/>
          <p:nvPr/>
        </p:nvSpPr>
        <p:spPr>
          <a:xfrm>
            <a:off x="1733550" y="326232"/>
            <a:ext cx="14820900" cy="2235933"/>
          </a:xfrm>
          <a:prstGeom prst="rect">
            <a:avLst/>
          </a:prstGeom>
        </p:spPr>
        <p:txBody>
          <a:bodyPr wrap="square" lIns="0" tIns="0" rIns="0" bIns="0" rtlCol="0" anchor="t">
            <a:spAutoFit/>
          </a:bodyPr>
          <a:lstStyle/>
          <a:p>
            <a:pPr algn="ctr">
              <a:lnSpc>
                <a:spcPts val="8690"/>
              </a:lnSpc>
            </a:pPr>
            <a:r>
              <a:rPr lang="en-GB" sz="8000" dirty="0">
                <a:solidFill>
                  <a:schemeClr val="accent6">
                    <a:lumMod val="75000"/>
                  </a:schemeClr>
                </a:solidFill>
                <a:latin typeface="Arial" panose="020B0604020202020204" pitchFamily="34" charset="0"/>
                <a:cs typeface="Arial" panose="020B0604020202020204" pitchFamily="34" charset="0"/>
              </a:rPr>
              <a:t>Key HR Challenges in Training &amp; Development</a:t>
            </a:r>
            <a:endParaRPr lang="en-US" sz="7760" b="1" dirty="0">
              <a:solidFill>
                <a:schemeClr val="accent6">
                  <a:lumMod val="75000"/>
                </a:schemeClr>
              </a:solidFill>
              <a:latin typeface="Arial" panose="020B0604020202020204" pitchFamily="34" charset="0"/>
              <a:ea typeface="Poppins Bold"/>
              <a:cs typeface="Arial" panose="020B0604020202020204" pitchFamily="34" charset="0"/>
              <a:sym typeface="Poppins Bold"/>
            </a:endParaRPr>
          </a:p>
        </p:txBody>
      </p:sp>
      <p:grpSp>
        <p:nvGrpSpPr>
          <p:cNvPr id="11" name="Group 11"/>
          <p:cNvGrpSpPr/>
          <p:nvPr/>
        </p:nvGrpSpPr>
        <p:grpSpPr>
          <a:xfrm>
            <a:off x="5414707" y="4023016"/>
            <a:ext cx="3071472" cy="3574076"/>
            <a:chOff x="0" y="0"/>
            <a:chExt cx="698500" cy="812800"/>
          </a:xfrm>
        </p:grpSpPr>
        <p:sp>
          <p:nvSpPr>
            <p:cNvPr id="12" name="Freeform 1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a:ln cap="sq">
              <a:noFill/>
              <a:prstDash val="solid"/>
              <a:miter/>
            </a:ln>
          </p:spPr>
          <p:txBody>
            <a:bodyPr/>
            <a:lstStyle/>
            <a:p>
              <a:endParaRPr lang="en-GB">
                <a:latin typeface="Arial" panose="020B0604020202020204" pitchFamily="34" charset="0"/>
                <a:cs typeface="Arial" panose="020B0604020202020204" pitchFamily="34" charset="0"/>
              </a:endParaRPr>
            </a:p>
          </p:txBody>
        </p:sp>
        <p:sp>
          <p:nvSpPr>
            <p:cNvPr id="13" name="TextBox 13"/>
            <p:cNvSpPr txBox="1"/>
            <p:nvPr/>
          </p:nvSpPr>
          <p:spPr>
            <a:xfrm>
              <a:off x="0" y="101600"/>
              <a:ext cx="698500" cy="571500"/>
            </a:xfrm>
            <a:prstGeom prst="rect">
              <a:avLst/>
            </a:prstGeom>
          </p:spPr>
          <p:txBody>
            <a:bodyPr lIns="50800" tIns="50800" rIns="50800" bIns="50800" rtlCol="0" anchor="ctr"/>
            <a:lstStyle/>
            <a:p>
              <a:pPr algn="ctr">
                <a:lnSpc>
                  <a:spcPts val="2660"/>
                </a:lnSpc>
                <a:spcBef>
                  <a:spcPct val="0"/>
                </a:spcBef>
              </a:pPr>
              <a:endParaRPr>
                <a:latin typeface="Arial" panose="020B0604020202020204" pitchFamily="34" charset="0"/>
                <a:cs typeface="Arial" panose="020B0604020202020204" pitchFamily="34" charset="0"/>
              </a:endParaRPr>
            </a:p>
          </p:txBody>
        </p:sp>
      </p:grpSp>
      <p:grpSp>
        <p:nvGrpSpPr>
          <p:cNvPr id="14" name="Group 14"/>
          <p:cNvGrpSpPr/>
          <p:nvPr/>
        </p:nvGrpSpPr>
        <p:grpSpPr>
          <a:xfrm>
            <a:off x="9799238" y="4023016"/>
            <a:ext cx="3071472" cy="3574076"/>
            <a:chOff x="0" y="0"/>
            <a:chExt cx="698500" cy="812800"/>
          </a:xfrm>
        </p:grpSpPr>
        <p:sp>
          <p:nvSpPr>
            <p:cNvPr id="15" name="Freeform 15"/>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a:ln cap="sq">
              <a:noFill/>
              <a:prstDash val="solid"/>
              <a:miter/>
            </a:ln>
          </p:spPr>
          <p:txBody>
            <a:bodyPr/>
            <a:lstStyle/>
            <a:p>
              <a:endParaRPr lang="en-GB">
                <a:latin typeface="Arial" panose="020B0604020202020204" pitchFamily="34" charset="0"/>
                <a:cs typeface="Arial" panose="020B0604020202020204" pitchFamily="34" charset="0"/>
              </a:endParaRPr>
            </a:p>
          </p:txBody>
        </p:sp>
        <p:sp>
          <p:nvSpPr>
            <p:cNvPr id="16" name="TextBox 16"/>
            <p:cNvSpPr txBox="1"/>
            <p:nvPr/>
          </p:nvSpPr>
          <p:spPr>
            <a:xfrm>
              <a:off x="0" y="101600"/>
              <a:ext cx="698500" cy="571500"/>
            </a:xfrm>
            <a:prstGeom prst="rect">
              <a:avLst/>
            </a:prstGeom>
          </p:spPr>
          <p:txBody>
            <a:bodyPr lIns="50800" tIns="50800" rIns="50800" bIns="50800" rtlCol="0" anchor="ctr"/>
            <a:lstStyle/>
            <a:p>
              <a:pPr algn="ctr">
                <a:lnSpc>
                  <a:spcPts val="2660"/>
                </a:lnSpc>
                <a:spcBef>
                  <a:spcPct val="0"/>
                </a:spcBef>
              </a:pPr>
              <a:endParaRPr>
                <a:latin typeface="Arial" panose="020B0604020202020204" pitchFamily="34" charset="0"/>
                <a:cs typeface="Arial" panose="020B0604020202020204" pitchFamily="34" charset="0"/>
              </a:endParaRPr>
            </a:p>
          </p:txBody>
        </p:sp>
      </p:grpSp>
      <p:sp>
        <p:nvSpPr>
          <p:cNvPr id="17" name="TextBox 17"/>
          <p:cNvSpPr txBox="1"/>
          <p:nvPr/>
        </p:nvSpPr>
        <p:spPr>
          <a:xfrm>
            <a:off x="1395450" y="5316204"/>
            <a:ext cx="2460288" cy="1354538"/>
          </a:xfrm>
          <a:prstGeom prst="rect">
            <a:avLst/>
          </a:prstGeom>
        </p:spPr>
        <p:txBody>
          <a:bodyPr lIns="0" tIns="0" rIns="0" bIns="0" rtlCol="0" anchor="t">
            <a:spAutoFit/>
          </a:bodyPr>
          <a:lstStyle/>
          <a:p>
            <a:pPr algn="ctr">
              <a:lnSpc>
                <a:spcPts val="3460"/>
              </a:lnSpc>
            </a:pPr>
            <a:r>
              <a:rPr lang="en-US" sz="3600" b="1" dirty="0">
                <a:solidFill>
                  <a:srgbClr val="1800AD"/>
                </a:solidFill>
                <a:latin typeface="Arial" panose="020B0604020202020204" pitchFamily="34" charset="0"/>
                <a:ea typeface="Poppins Bold"/>
                <a:cs typeface="Arial" panose="020B0604020202020204" pitchFamily="34" charset="0"/>
                <a:sym typeface="Poppins Bold"/>
              </a:rPr>
              <a:t>Going global with learning</a:t>
            </a:r>
          </a:p>
        </p:txBody>
      </p:sp>
      <p:sp>
        <p:nvSpPr>
          <p:cNvPr id="18" name="TextBox 18"/>
          <p:cNvSpPr txBox="1"/>
          <p:nvPr/>
        </p:nvSpPr>
        <p:spPr>
          <a:xfrm>
            <a:off x="5661862" y="5140254"/>
            <a:ext cx="2609587" cy="2244204"/>
          </a:xfrm>
          <a:prstGeom prst="rect">
            <a:avLst/>
          </a:prstGeom>
        </p:spPr>
        <p:txBody>
          <a:bodyPr wrap="square" lIns="0" tIns="0" rIns="0" bIns="0" rtlCol="0" anchor="t">
            <a:spAutoFit/>
          </a:bodyPr>
          <a:lstStyle/>
          <a:p>
            <a:pPr algn="ctr">
              <a:lnSpc>
                <a:spcPts val="3460"/>
              </a:lnSpc>
            </a:pPr>
            <a:r>
              <a:rPr lang="en-GB" sz="3600" b="1" dirty="0">
                <a:solidFill>
                  <a:srgbClr val="1800AD"/>
                </a:solidFill>
                <a:latin typeface="Arial" panose="020B0604020202020204" pitchFamily="34" charset="0"/>
                <a:ea typeface="Poppins Bold"/>
                <a:cs typeface="Arial" panose="020B0604020202020204" pitchFamily="34" charset="0"/>
                <a:sym typeface="Poppins Bold"/>
              </a:rPr>
              <a:t>Evaluating the effectiveness of learning</a:t>
            </a:r>
            <a:endParaRPr lang="en-US" sz="3600" b="1" dirty="0">
              <a:solidFill>
                <a:srgbClr val="1800AD"/>
              </a:solidFill>
              <a:latin typeface="Arial" panose="020B0604020202020204" pitchFamily="34" charset="0"/>
              <a:ea typeface="Poppins Bold"/>
              <a:cs typeface="Arial" panose="020B0604020202020204" pitchFamily="34" charset="0"/>
              <a:sym typeface="Poppins Bold"/>
            </a:endParaRPr>
          </a:p>
        </p:txBody>
      </p:sp>
      <p:grpSp>
        <p:nvGrpSpPr>
          <p:cNvPr id="19" name="Group 19"/>
          <p:cNvGrpSpPr/>
          <p:nvPr/>
        </p:nvGrpSpPr>
        <p:grpSpPr>
          <a:xfrm>
            <a:off x="14182755" y="4023016"/>
            <a:ext cx="3071472" cy="3574076"/>
            <a:chOff x="0" y="0"/>
            <a:chExt cx="698500" cy="812800"/>
          </a:xfrm>
        </p:grpSpPr>
        <p:sp>
          <p:nvSpPr>
            <p:cNvPr id="20" name="Freeform 20"/>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FFFFFF"/>
            </a:solidFill>
            <a:ln cap="sq">
              <a:noFill/>
              <a:prstDash val="solid"/>
              <a:miter/>
            </a:ln>
          </p:spPr>
          <p:txBody>
            <a:bodyPr/>
            <a:lstStyle/>
            <a:p>
              <a:endParaRPr lang="en-GB">
                <a:latin typeface="Arial" panose="020B0604020202020204" pitchFamily="34" charset="0"/>
                <a:cs typeface="Arial" panose="020B0604020202020204" pitchFamily="34" charset="0"/>
              </a:endParaRPr>
            </a:p>
          </p:txBody>
        </p:sp>
        <p:sp>
          <p:nvSpPr>
            <p:cNvPr id="21" name="TextBox 21"/>
            <p:cNvSpPr txBox="1"/>
            <p:nvPr/>
          </p:nvSpPr>
          <p:spPr>
            <a:xfrm>
              <a:off x="0" y="101600"/>
              <a:ext cx="698500" cy="571500"/>
            </a:xfrm>
            <a:prstGeom prst="rect">
              <a:avLst/>
            </a:prstGeom>
          </p:spPr>
          <p:txBody>
            <a:bodyPr lIns="50800" tIns="50800" rIns="50800" bIns="50800" rtlCol="0" anchor="ctr"/>
            <a:lstStyle/>
            <a:p>
              <a:pPr algn="ctr">
                <a:lnSpc>
                  <a:spcPts val="2660"/>
                </a:lnSpc>
                <a:spcBef>
                  <a:spcPct val="0"/>
                </a:spcBef>
              </a:pPr>
              <a:endParaRPr>
                <a:latin typeface="Arial" panose="020B0604020202020204" pitchFamily="34" charset="0"/>
                <a:cs typeface="Arial" panose="020B0604020202020204" pitchFamily="34" charset="0"/>
              </a:endParaRPr>
            </a:p>
          </p:txBody>
        </p:sp>
      </p:grpSp>
      <p:sp>
        <p:nvSpPr>
          <p:cNvPr id="22" name="TextBox 22"/>
          <p:cNvSpPr txBox="1"/>
          <p:nvPr/>
        </p:nvSpPr>
        <p:spPr>
          <a:xfrm>
            <a:off x="10006444" y="4931693"/>
            <a:ext cx="2657058" cy="2244204"/>
          </a:xfrm>
          <a:prstGeom prst="rect">
            <a:avLst/>
          </a:prstGeom>
        </p:spPr>
        <p:txBody>
          <a:bodyPr wrap="square" lIns="0" tIns="0" rIns="0" bIns="0" rtlCol="0" anchor="t">
            <a:spAutoFit/>
          </a:bodyPr>
          <a:lstStyle/>
          <a:p>
            <a:pPr algn="ctr">
              <a:lnSpc>
                <a:spcPts val="3460"/>
              </a:lnSpc>
            </a:pPr>
            <a:r>
              <a:rPr lang="en-US" sz="3600" b="1" dirty="0">
                <a:solidFill>
                  <a:srgbClr val="1800AD"/>
                </a:solidFill>
                <a:latin typeface="Arial" panose="020B0604020202020204" pitchFamily="34" charset="0"/>
                <a:ea typeface="Poppins Bold"/>
                <a:cs typeface="Arial" panose="020B0604020202020204" pitchFamily="34" charset="0"/>
                <a:sym typeface="Poppins Bold"/>
              </a:rPr>
              <a:t>Quick retraining on new technologies</a:t>
            </a:r>
          </a:p>
        </p:txBody>
      </p:sp>
      <p:sp>
        <p:nvSpPr>
          <p:cNvPr id="23" name="TextBox 23"/>
          <p:cNvSpPr txBox="1"/>
          <p:nvPr/>
        </p:nvSpPr>
        <p:spPr>
          <a:xfrm>
            <a:off x="14374515" y="5015408"/>
            <a:ext cx="2687952" cy="1347292"/>
          </a:xfrm>
          <a:prstGeom prst="rect">
            <a:avLst/>
          </a:prstGeom>
        </p:spPr>
        <p:txBody>
          <a:bodyPr wrap="square" lIns="0" tIns="0" rIns="0" bIns="0" rtlCol="0" anchor="t">
            <a:spAutoFit/>
          </a:bodyPr>
          <a:lstStyle/>
          <a:p>
            <a:pPr algn="ctr">
              <a:lnSpc>
                <a:spcPts val="3460"/>
              </a:lnSpc>
            </a:pPr>
            <a:r>
              <a:rPr lang="en-US" sz="3600" b="1" dirty="0">
                <a:solidFill>
                  <a:srgbClr val="1800AD"/>
                </a:solidFill>
                <a:latin typeface="Arial" panose="020B0604020202020204" pitchFamily="34" charset="0"/>
                <a:ea typeface="Poppins Bold"/>
                <a:cs typeface="Arial" panose="020B0604020202020204" pitchFamily="34" charset="0"/>
                <a:sym typeface="Poppins Bold"/>
              </a:rPr>
              <a:t>Manager capability constraints</a:t>
            </a:r>
          </a:p>
        </p:txBody>
      </p:sp>
      <p:sp>
        <p:nvSpPr>
          <p:cNvPr id="24" name="TextBox 24"/>
          <p:cNvSpPr txBox="1"/>
          <p:nvPr/>
        </p:nvSpPr>
        <p:spPr>
          <a:xfrm>
            <a:off x="843991" y="8063787"/>
            <a:ext cx="3682061" cy="1795363"/>
          </a:xfrm>
          <a:prstGeom prst="rect">
            <a:avLst/>
          </a:prstGeom>
        </p:spPr>
        <p:txBody>
          <a:bodyPr lIns="0" tIns="0" rIns="0" bIns="0" rtlCol="0" anchor="t">
            <a:spAutoFit/>
          </a:bodyPr>
          <a:lstStyle/>
          <a:p>
            <a:pPr algn="ctr">
              <a:lnSpc>
                <a:spcPts val="3475"/>
              </a:lnSpc>
            </a:pPr>
            <a:r>
              <a:rPr lang="en-GB" sz="3105" dirty="0">
                <a:solidFill>
                  <a:srgbClr val="FFFFFF"/>
                </a:solidFill>
                <a:latin typeface="Arial" panose="020B0604020202020204" pitchFamily="34" charset="0"/>
                <a:ea typeface="Poppins"/>
                <a:cs typeface="Arial" panose="020B0604020202020204" pitchFamily="34" charset="0"/>
                <a:sym typeface="Poppins"/>
              </a:rPr>
              <a:t>Providing equitable opportunities and adoption in different regions and teams.</a:t>
            </a:r>
            <a:endParaRPr lang="en-US" sz="3105" dirty="0">
              <a:solidFill>
                <a:srgbClr val="FFFFFF"/>
              </a:solidFill>
              <a:latin typeface="Arial" panose="020B0604020202020204" pitchFamily="34" charset="0"/>
              <a:ea typeface="Poppins"/>
              <a:cs typeface="Arial" panose="020B0604020202020204" pitchFamily="34" charset="0"/>
              <a:sym typeface="Poppins"/>
            </a:endParaRPr>
          </a:p>
        </p:txBody>
      </p:sp>
      <p:sp>
        <p:nvSpPr>
          <p:cNvPr id="25" name="TextBox 25"/>
          <p:cNvSpPr txBox="1"/>
          <p:nvPr/>
        </p:nvSpPr>
        <p:spPr>
          <a:xfrm>
            <a:off x="5430920" y="7876351"/>
            <a:ext cx="3071472" cy="2693045"/>
          </a:xfrm>
          <a:prstGeom prst="rect">
            <a:avLst/>
          </a:prstGeom>
        </p:spPr>
        <p:txBody>
          <a:bodyPr wrap="square" lIns="0" tIns="0" rIns="0" bIns="0" rtlCol="0" anchor="t">
            <a:spAutoFit/>
          </a:bodyPr>
          <a:lstStyle/>
          <a:p>
            <a:pPr algn="ctr">
              <a:lnSpc>
                <a:spcPts val="3475"/>
              </a:lnSpc>
            </a:pPr>
            <a:r>
              <a:rPr lang="en-GB" sz="3105" dirty="0">
                <a:solidFill>
                  <a:srgbClr val="FFFFFF"/>
                </a:solidFill>
                <a:latin typeface="Arial" panose="020B0604020202020204" pitchFamily="34" charset="0"/>
                <a:ea typeface="Poppins"/>
                <a:cs typeface="Arial" panose="020B0604020202020204" pitchFamily="34" charset="0"/>
                <a:sym typeface="Poppins"/>
              </a:rPr>
              <a:t>It is difficult to associate training attendance with business performance and ROI.</a:t>
            </a:r>
            <a:endParaRPr lang="en-US" sz="3105" dirty="0">
              <a:solidFill>
                <a:srgbClr val="FFFFFF"/>
              </a:solidFill>
              <a:latin typeface="Arial" panose="020B0604020202020204" pitchFamily="34" charset="0"/>
              <a:ea typeface="Poppins"/>
              <a:cs typeface="Arial" panose="020B0604020202020204" pitchFamily="34" charset="0"/>
              <a:sym typeface="Poppins"/>
            </a:endParaRPr>
          </a:p>
        </p:txBody>
      </p:sp>
      <p:sp>
        <p:nvSpPr>
          <p:cNvPr id="26" name="TextBox 26"/>
          <p:cNvSpPr txBox="1"/>
          <p:nvPr/>
        </p:nvSpPr>
        <p:spPr>
          <a:xfrm>
            <a:off x="9784406" y="7994969"/>
            <a:ext cx="3233039" cy="2693045"/>
          </a:xfrm>
          <a:prstGeom prst="rect">
            <a:avLst/>
          </a:prstGeom>
        </p:spPr>
        <p:txBody>
          <a:bodyPr wrap="square" lIns="0" tIns="0" rIns="0" bIns="0" rtlCol="0" anchor="t">
            <a:spAutoFit/>
          </a:bodyPr>
          <a:lstStyle/>
          <a:p>
            <a:pPr algn="ctr">
              <a:lnSpc>
                <a:spcPts val="3475"/>
              </a:lnSpc>
            </a:pPr>
            <a:r>
              <a:rPr lang="en-GB" sz="3105" dirty="0">
                <a:solidFill>
                  <a:srgbClr val="FFFFFF"/>
                </a:solidFill>
                <a:latin typeface="Arial" panose="020B0604020202020204" pitchFamily="34" charset="0"/>
                <a:ea typeface="Poppins"/>
                <a:cs typeface="Arial" panose="020B0604020202020204" pitchFamily="34" charset="0"/>
                <a:sym typeface="Poppins"/>
              </a:rPr>
              <a:t>Rapidly digital and AI-skilling workers without compromising regulatory measures.</a:t>
            </a:r>
            <a:endParaRPr lang="en-US" sz="3105" dirty="0">
              <a:solidFill>
                <a:srgbClr val="FFFFFF"/>
              </a:solidFill>
              <a:latin typeface="Arial" panose="020B0604020202020204" pitchFamily="34" charset="0"/>
              <a:ea typeface="Poppins"/>
              <a:cs typeface="Arial" panose="020B0604020202020204" pitchFamily="34" charset="0"/>
              <a:sym typeface="Poppins"/>
            </a:endParaRPr>
          </a:p>
        </p:txBody>
      </p:sp>
      <p:sp>
        <p:nvSpPr>
          <p:cNvPr id="27" name="TextBox 27"/>
          <p:cNvSpPr txBox="1"/>
          <p:nvPr/>
        </p:nvSpPr>
        <p:spPr>
          <a:xfrm>
            <a:off x="14028278" y="7876351"/>
            <a:ext cx="3421522" cy="3141886"/>
          </a:xfrm>
          <a:prstGeom prst="rect">
            <a:avLst/>
          </a:prstGeom>
        </p:spPr>
        <p:txBody>
          <a:bodyPr wrap="square" lIns="0" tIns="0" rIns="0" bIns="0" rtlCol="0" anchor="t">
            <a:spAutoFit/>
          </a:bodyPr>
          <a:lstStyle/>
          <a:p>
            <a:pPr algn="ctr">
              <a:lnSpc>
                <a:spcPts val="3475"/>
              </a:lnSpc>
            </a:pPr>
            <a:r>
              <a:rPr lang="en-GB" sz="3105" dirty="0">
                <a:solidFill>
                  <a:srgbClr val="FFFFFF"/>
                </a:solidFill>
                <a:latin typeface="Arial" panose="020B0604020202020204" pitchFamily="34" charset="0"/>
                <a:ea typeface="Poppins"/>
                <a:cs typeface="Arial" panose="020B0604020202020204" pitchFamily="34" charset="0"/>
                <a:sym typeface="Poppins"/>
              </a:rPr>
              <a:t>Line managers might not have the time or the ability to coach efficiently and facilitate learning through on-the-job.</a:t>
            </a:r>
            <a:endParaRPr lang="en-US" sz="3105" dirty="0">
              <a:solidFill>
                <a:srgbClr val="FFFFFF"/>
              </a:solidFill>
              <a:latin typeface="Arial" panose="020B0604020202020204" pitchFamily="34" charset="0"/>
              <a:ea typeface="Poppins"/>
              <a:cs typeface="Arial" panose="020B0604020202020204" pitchFamily="34" charset="0"/>
              <a:sym typeface="Poppi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1A004A">
                <a:alpha val="100000"/>
              </a:srgbClr>
            </a:gs>
            <a:gs pos="100000">
              <a:srgbClr val="0060E0">
                <a:alpha val="100000"/>
              </a:srgbClr>
            </a:gs>
          </a:gsLst>
          <a:lin ang="5400000"/>
        </a:gradFill>
        <a:effectLst/>
      </p:bgPr>
    </p:bg>
    <p:spTree>
      <p:nvGrpSpPr>
        <p:cNvPr id="1" name=""/>
        <p:cNvGrpSpPr/>
        <p:nvPr/>
      </p:nvGrpSpPr>
      <p:grpSpPr>
        <a:xfrm>
          <a:off x="0" y="0"/>
          <a:ext cx="0" cy="0"/>
          <a:chOff x="0" y="0"/>
          <a:chExt cx="0" cy="0"/>
        </a:xfrm>
      </p:grpSpPr>
      <p:grpSp>
        <p:nvGrpSpPr>
          <p:cNvPr id="2" name="Group 2"/>
          <p:cNvGrpSpPr/>
          <p:nvPr/>
        </p:nvGrpSpPr>
        <p:grpSpPr>
          <a:xfrm rot="7128459">
            <a:off x="-7120387" y="-2356415"/>
            <a:ext cx="15448924" cy="10275430"/>
            <a:chOff x="0" y="0"/>
            <a:chExt cx="5845288" cy="3887833"/>
          </a:xfrm>
          <a:solidFill>
            <a:schemeClr val="tx1">
              <a:lumMod val="50000"/>
              <a:lumOff val="50000"/>
            </a:schemeClr>
          </a:solidFill>
        </p:grpSpPr>
        <p:sp>
          <p:nvSpPr>
            <p:cNvPr id="3" name="Freeform 3"/>
            <p:cNvSpPr/>
            <p:nvPr/>
          </p:nvSpPr>
          <p:spPr>
            <a:xfrm>
              <a:off x="0" y="0"/>
              <a:ext cx="5845287" cy="3887833"/>
            </a:xfrm>
            <a:custGeom>
              <a:avLst/>
              <a:gdLst/>
              <a:ahLst/>
              <a:cxnLst/>
              <a:rect l="l" t="t" r="r" b="b"/>
              <a:pathLst>
                <a:path w="5845287" h="3887833">
                  <a:moveTo>
                    <a:pt x="0" y="0"/>
                  </a:moveTo>
                  <a:lnTo>
                    <a:pt x="5845287" y="0"/>
                  </a:lnTo>
                  <a:lnTo>
                    <a:pt x="5845287" y="3887833"/>
                  </a:lnTo>
                  <a:lnTo>
                    <a:pt x="0" y="3887833"/>
                  </a:lnTo>
                  <a:close/>
                </a:path>
              </a:pathLst>
            </a:custGeom>
            <a:grpFill/>
          </p:spPr>
          <p:txBody>
            <a:bodyPr/>
            <a:lstStyle/>
            <a:p>
              <a:endParaRPr lang="en-GB">
                <a:latin typeface="Arial" panose="020B0604020202020204" pitchFamily="34" charset="0"/>
                <a:cs typeface="Arial" panose="020B0604020202020204" pitchFamily="34" charset="0"/>
              </a:endParaRPr>
            </a:p>
          </p:txBody>
        </p:sp>
        <p:sp>
          <p:nvSpPr>
            <p:cNvPr id="4" name="TextBox 4"/>
            <p:cNvSpPr txBox="1"/>
            <p:nvPr/>
          </p:nvSpPr>
          <p:spPr>
            <a:xfrm>
              <a:off x="0" y="-38100"/>
              <a:ext cx="5845288" cy="3925933"/>
            </a:xfrm>
            <a:prstGeom prst="rect">
              <a:avLst/>
            </a:prstGeom>
            <a:grpFill/>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grpSp>
        <p:nvGrpSpPr>
          <p:cNvPr id="5" name="Group 5"/>
          <p:cNvGrpSpPr/>
          <p:nvPr/>
        </p:nvGrpSpPr>
        <p:grpSpPr>
          <a:xfrm rot="-7956719">
            <a:off x="-5351602" y="4209020"/>
            <a:ext cx="15343821" cy="7213213"/>
            <a:chOff x="0" y="0"/>
            <a:chExt cx="5805521" cy="2729206"/>
          </a:xfrm>
        </p:grpSpPr>
        <p:sp>
          <p:nvSpPr>
            <p:cNvPr id="6" name="Freeform 6"/>
            <p:cNvSpPr/>
            <p:nvPr/>
          </p:nvSpPr>
          <p:spPr>
            <a:xfrm>
              <a:off x="0" y="0"/>
              <a:ext cx="5805520" cy="2729206"/>
            </a:xfrm>
            <a:custGeom>
              <a:avLst/>
              <a:gdLst/>
              <a:ahLst/>
              <a:cxnLst/>
              <a:rect l="l" t="t" r="r" b="b"/>
              <a:pathLst>
                <a:path w="5805520" h="2729206">
                  <a:moveTo>
                    <a:pt x="0" y="0"/>
                  </a:moveTo>
                  <a:lnTo>
                    <a:pt x="5805520" y="0"/>
                  </a:lnTo>
                  <a:lnTo>
                    <a:pt x="5805520" y="2729206"/>
                  </a:lnTo>
                  <a:lnTo>
                    <a:pt x="0" y="2729206"/>
                  </a:lnTo>
                  <a:close/>
                </a:path>
              </a:pathLst>
            </a:custGeom>
            <a:gradFill rotWithShape="1">
              <a:gsLst>
                <a:gs pos="0">
                  <a:srgbClr val="1A004A">
                    <a:alpha val="100000"/>
                  </a:srgbClr>
                </a:gs>
                <a:gs pos="100000">
                  <a:srgbClr val="0060E0">
                    <a:alpha val="100000"/>
                  </a:srgbClr>
                </a:gs>
              </a:gsLst>
              <a:lin ang="0"/>
            </a:gradFill>
          </p:spPr>
          <p:txBody>
            <a:bodyPr/>
            <a:lstStyle/>
            <a:p>
              <a:endParaRPr lang="en-GB">
                <a:latin typeface="Arial" panose="020B0604020202020204" pitchFamily="34" charset="0"/>
                <a:cs typeface="Arial" panose="020B0604020202020204" pitchFamily="34" charset="0"/>
              </a:endParaRPr>
            </a:p>
          </p:txBody>
        </p:sp>
        <p:sp>
          <p:nvSpPr>
            <p:cNvPr id="7" name="TextBox 7"/>
            <p:cNvSpPr txBox="1"/>
            <p:nvPr/>
          </p:nvSpPr>
          <p:spPr>
            <a:xfrm>
              <a:off x="0" y="-38100"/>
              <a:ext cx="5805521" cy="2767306"/>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sp>
        <p:nvSpPr>
          <p:cNvPr id="10" name="TextBox 10"/>
          <p:cNvSpPr txBox="1"/>
          <p:nvPr/>
        </p:nvSpPr>
        <p:spPr>
          <a:xfrm>
            <a:off x="3699753" y="56660"/>
            <a:ext cx="12175622" cy="1085425"/>
          </a:xfrm>
          <a:prstGeom prst="rect">
            <a:avLst/>
          </a:prstGeom>
        </p:spPr>
        <p:txBody>
          <a:bodyPr wrap="square" lIns="0" tIns="0" rIns="0" bIns="0" rtlCol="0" anchor="t">
            <a:spAutoFit/>
          </a:bodyPr>
          <a:lstStyle/>
          <a:p>
            <a:pPr algn="ctr">
              <a:lnSpc>
                <a:spcPts val="9130"/>
              </a:lnSpc>
            </a:pPr>
            <a:r>
              <a:rPr lang="en-GB" sz="7200" dirty="0">
                <a:solidFill>
                  <a:schemeClr val="accent6">
                    <a:lumMod val="75000"/>
                  </a:schemeClr>
                </a:solidFill>
                <a:latin typeface="Arial" panose="020B0604020202020204" pitchFamily="34" charset="0"/>
                <a:cs typeface="Arial" panose="020B0604020202020204" pitchFamily="34" charset="0"/>
              </a:rPr>
              <a:t>Practical Recommendations</a:t>
            </a:r>
            <a:endParaRPr lang="en-US" sz="7200" b="1" dirty="0">
              <a:solidFill>
                <a:schemeClr val="accent6">
                  <a:lumMod val="75000"/>
                </a:schemeClr>
              </a:solidFill>
              <a:latin typeface="Arial" panose="020B0604020202020204" pitchFamily="34" charset="0"/>
              <a:ea typeface="Poppins Bold"/>
              <a:cs typeface="Arial" panose="020B0604020202020204" pitchFamily="34" charset="0"/>
              <a:sym typeface="Poppins Bold"/>
            </a:endParaRPr>
          </a:p>
        </p:txBody>
      </p:sp>
      <p:sp>
        <p:nvSpPr>
          <p:cNvPr id="17" name="TextBox 16"/>
          <p:cNvSpPr txBox="1"/>
          <p:nvPr/>
        </p:nvSpPr>
        <p:spPr>
          <a:xfrm>
            <a:off x="1722689" y="2167837"/>
            <a:ext cx="14842622" cy="7848302"/>
          </a:xfrm>
          <a:prstGeom prst="rect">
            <a:avLst/>
          </a:prstGeom>
          <a:noFill/>
        </p:spPr>
        <p:txBody>
          <a:bodyPr wrap="square">
            <a:spAutoFit/>
          </a:bodyPr>
          <a:lstStyle/>
          <a:p>
            <a:pPr marL="571500" indent="-571500" algn="just">
              <a:buFont typeface="Wingdings" panose="05000000000000000000" pitchFamily="2" charset="2"/>
              <a:buChar char="Ø"/>
            </a:pPr>
            <a:r>
              <a:rPr lang="en-GB" sz="3600" b="1" dirty="0">
                <a:solidFill>
                  <a:schemeClr val="bg1"/>
                </a:solidFill>
                <a:latin typeface="Arial" panose="020B0604020202020204" pitchFamily="34" charset="0"/>
                <a:cs typeface="Arial" panose="020B0604020202020204" pitchFamily="34" charset="0"/>
              </a:rPr>
              <a:t>Adopt an L&amp;D ROI scheme</a:t>
            </a:r>
            <a:r>
              <a:rPr lang="en-GB" sz="3600" dirty="0">
                <a:solidFill>
                  <a:schemeClr val="bg1"/>
                </a:solidFill>
                <a:latin typeface="Arial" panose="020B0604020202020204" pitchFamily="34" charset="0"/>
                <a:cs typeface="Arial" panose="020B0604020202020204" pitchFamily="34" charset="0"/>
              </a:rPr>
              <a:t>: Measure the results of learning to determine business results (Noe, 2020).</a:t>
            </a:r>
          </a:p>
          <a:p>
            <a:pPr marL="571500" indent="-571500" algn="just">
              <a:buFont typeface="Wingdings" panose="05000000000000000000" pitchFamily="2" charset="2"/>
              <a:buChar char="Ø"/>
            </a:pPr>
            <a:r>
              <a:rPr lang="en-GB" sz="3600" b="1" dirty="0">
                <a:solidFill>
                  <a:schemeClr val="bg1"/>
                </a:solidFill>
                <a:latin typeface="Arial" panose="020B0604020202020204" pitchFamily="34" charset="0"/>
                <a:cs typeface="Arial" panose="020B0604020202020204" pitchFamily="34" charset="0"/>
              </a:rPr>
              <a:t>Mixed international-local delivery</a:t>
            </a:r>
            <a:r>
              <a:rPr lang="en-GB" sz="3600" dirty="0">
                <a:solidFill>
                  <a:schemeClr val="bg1"/>
                </a:solidFill>
                <a:latin typeface="Arial" panose="020B0604020202020204" pitchFamily="34" charset="0"/>
                <a:cs typeface="Arial" panose="020B0604020202020204" pitchFamily="34" charset="0"/>
              </a:rPr>
              <a:t>: Hybridise central digital learning with culturally and regulations-</a:t>
            </a:r>
            <a:r>
              <a:rPr lang="en-GB" sz="3600" dirty="0" err="1">
                <a:solidFill>
                  <a:schemeClr val="bg1"/>
                </a:solidFill>
                <a:latin typeface="Arial" panose="020B0604020202020204" pitchFamily="34" charset="0"/>
                <a:cs typeface="Arial" panose="020B0604020202020204" pitchFamily="34" charset="0"/>
              </a:rPr>
              <a:t>aneed</a:t>
            </a:r>
            <a:r>
              <a:rPr lang="en-GB" sz="3600" dirty="0">
                <a:solidFill>
                  <a:schemeClr val="bg1"/>
                </a:solidFill>
                <a:latin typeface="Arial" panose="020B0604020202020204" pitchFamily="34" charset="0"/>
                <a:cs typeface="Arial" panose="020B0604020202020204" pitchFamily="34" charset="0"/>
              </a:rPr>
              <a:t> locally-specific cohorts (AstraZeneca, 2025).</a:t>
            </a:r>
          </a:p>
          <a:p>
            <a:pPr marL="571500" indent="-571500" algn="just">
              <a:buFont typeface="Wingdings" panose="05000000000000000000" pitchFamily="2" charset="2"/>
              <a:buChar char="Ø"/>
            </a:pPr>
            <a:r>
              <a:rPr lang="en-GB" sz="3600" b="1" dirty="0">
                <a:solidFill>
                  <a:schemeClr val="bg1"/>
                </a:solidFill>
                <a:latin typeface="Arial" panose="020B0604020202020204" pitchFamily="34" charset="0"/>
                <a:cs typeface="Arial" panose="020B0604020202020204" pitchFamily="34" charset="0"/>
              </a:rPr>
              <a:t>Manager enablement programmes</a:t>
            </a:r>
            <a:r>
              <a:rPr lang="en-GB" sz="3600" dirty="0">
                <a:solidFill>
                  <a:schemeClr val="bg1"/>
                </a:solidFill>
                <a:latin typeface="Arial" panose="020B0604020202020204" pitchFamily="34" charset="0"/>
                <a:cs typeface="Arial" panose="020B0604020202020204" pitchFamily="34" charset="0"/>
              </a:rPr>
              <a:t>: Short coaching and development accreditation in enhancing line manager capability in facilitating learning (CIPD, 2023).</a:t>
            </a:r>
          </a:p>
          <a:p>
            <a:pPr marL="571500" indent="-571500" algn="just">
              <a:buFont typeface="Wingdings" panose="05000000000000000000" pitchFamily="2" charset="2"/>
              <a:buChar char="Ø"/>
            </a:pPr>
            <a:r>
              <a:rPr lang="en-GB" sz="3600" b="1" dirty="0">
                <a:solidFill>
                  <a:schemeClr val="bg1"/>
                </a:solidFill>
                <a:latin typeface="Arial" panose="020B0604020202020204" pitchFamily="34" charset="0"/>
                <a:cs typeface="Arial" panose="020B0604020202020204" pitchFamily="34" charset="0"/>
              </a:rPr>
              <a:t>AI and digital upskilling routes</a:t>
            </a:r>
            <a:r>
              <a:rPr lang="en-GB" sz="3600" dirty="0">
                <a:solidFill>
                  <a:schemeClr val="bg1"/>
                </a:solidFill>
                <a:latin typeface="Arial" panose="020B0604020202020204" pitchFamily="34" charset="0"/>
                <a:cs typeface="Arial" panose="020B0604020202020204" pitchFamily="34" charset="0"/>
              </a:rPr>
              <a:t>: Modular role-based courses and practical labs and mentoring to futureproof workforce skills (AstraZeneca, 2025).</a:t>
            </a:r>
          </a:p>
          <a:p>
            <a:pPr marL="571500" indent="-571500" algn="just">
              <a:buFont typeface="Wingdings" panose="05000000000000000000" pitchFamily="2" charset="2"/>
              <a:buChar char="Ø"/>
            </a:pPr>
            <a:r>
              <a:rPr lang="en-GB" sz="3600" b="1" dirty="0">
                <a:solidFill>
                  <a:schemeClr val="bg1"/>
                </a:solidFill>
                <a:latin typeface="Arial" panose="020B0604020202020204" pitchFamily="34" charset="0"/>
                <a:cs typeface="Arial" panose="020B0604020202020204" pitchFamily="34" charset="0"/>
              </a:rPr>
              <a:t>Talent mobility dashboard</a:t>
            </a:r>
            <a:r>
              <a:rPr lang="en-GB" sz="3600" dirty="0">
                <a:solidFill>
                  <a:schemeClr val="bg1"/>
                </a:solidFill>
                <a:latin typeface="Arial" panose="020B0604020202020204" pitchFamily="34" charset="0"/>
                <a:cs typeface="Arial" panose="020B0604020202020204" pitchFamily="34" charset="0"/>
              </a:rPr>
              <a:t>: Monitor rotations, skill development, and internal movement to demonstrate the development progress and retention impact (Ulrich et al., 2022).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print"/>
            <a:stretch>
              <a:fillRect t="-9333" b="-9333"/>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rot="-7286173">
            <a:off x="6143616" y="-1686972"/>
            <a:ext cx="18076218" cy="9750489"/>
            <a:chOff x="0" y="0"/>
            <a:chExt cx="6839356" cy="3689216"/>
          </a:xfrm>
        </p:grpSpPr>
        <p:sp>
          <p:nvSpPr>
            <p:cNvPr id="4" name="Freeform 4"/>
            <p:cNvSpPr/>
            <p:nvPr/>
          </p:nvSpPr>
          <p:spPr>
            <a:xfrm>
              <a:off x="0" y="0"/>
              <a:ext cx="6839356" cy="3689216"/>
            </a:xfrm>
            <a:custGeom>
              <a:avLst/>
              <a:gdLst/>
              <a:ahLst/>
              <a:cxnLst/>
              <a:rect l="l" t="t" r="r" b="b"/>
              <a:pathLst>
                <a:path w="6839356" h="3689216">
                  <a:moveTo>
                    <a:pt x="0" y="0"/>
                  </a:moveTo>
                  <a:lnTo>
                    <a:pt x="6839356" y="0"/>
                  </a:lnTo>
                  <a:lnTo>
                    <a:pt x="6839356" y="3689216"/>
                  </a:lnTo>
                  <a:lnTo>
                    <a:pt x="0" y="3689216"/>
                  </a:lnTo>
                  <a:close/>
                </a:path>
              </a:pathLst>
            </a:custGeom>
            <a:gradFill rotWithShape="1">
              <a:gsLst>
                <a:gs pos="0">
                  <a:srgbClr val="1A004A">
                    <a:alpha val="100000"/>
                  </a:srgbClr>
                </a:gs>
                <a:gs pos="100000">
                  <a:srgbClr val="0060E0">
                    <a:alpha val="100000"/>
                  </a:srgbClr>
                </a:gs>
              </a:gsLst>
              <a:lin ang="0"/>
            </a:gra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38100"/>
              <a:ext cx="6839356" cy="3727316"/>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grpSp>
        <p:nvGrpSpPr>
          <p:cNvPr id="6" name="Group 6"/>
          <p:cNvGrpSpPr/>
          <p:nvPr/>
        </p:nvGrpSpPr>
        <p:grpSpPr>
          <a:xfrm rot="-10800000">
            <a:off x="11155453" y="1215501"/>
            <a:ext cx="7540087" cy="8131747"/>
            <a:chOff x="0" y="0"/>
            <a:chExt cx="507581" cy="547410"/>
          </a:xfrm>
        </p:grpSpPr>
        <p:sp>
          <p:nvSpPr>
            <p:cNvPr id="7" name="Freeform 7"/>
            <p:cNvSpPr/>
            <p:nvPr/>
          </p:nvSpPr>
          <p:spPr>
            <a:xfrm rot="-10800000">
              <a:off x="0" y="0"/>
              <a:ext cx="507581" cy="547410"/>
            </a:xfrm>
            <a:custGeom>
              <a:avLst/>
              <a:gdLst/>
              <a:ahLst/>
              <a:cxnLst/>
              <a:rect l="l" t="t" r="r" b="b"/>
              <a:pathLst>
                <a:path w="507581" h="547410">
                  <a:moveTo>
                    <a:pt x="0" y="547410"/>
                  </a:moveTo>
                  <a:lnTo>
                    <a:pt x="0" y="114300"/>
                  </a:lnTo>
                  <a:lnTo>
                    <a:pt x="253790" y="0"/>
                  </a:lnTo>
                  <a:lnTo>
                    <a:pt x="507581" y="114300"/>
                  </a:lnTo>
                  <a:lnTo>
                    <a:pt x="507581" y="547410"/>
                  </a:lnTo>
                  <a:lnTo>
                    <a:pt x="0" y="547410"/>
                  </a:lnTo>
                  <a:close/>
                </a:path>
              </a:pathLst>
            </a:custGeom>
            <a:blipFill>
              <a:blip r:embed="rId3" cstate="print"/>
              <a:stretch>
                <a:fillRect l="-35541" t="-17775" r="-54925"/>
              </a:stretch>
            </a:blipFill>
            <a:ln w="152400" cap="sq">
              <a:solidFill>
                <a:srgbClr val="FFFFFF"/>
              </a:solidFill>
              <a:prstDash val="solid"/>
              <a:miter/>
            </a:ln>
          </p:spPr>
          <p:txBody>
            <a:bodyPr/>
            <a:lstStyle/>
            <a:p>
              <a:endParaRPr lang="en-GB">
                <a:latin typeface="Arial" panose="020B0604020202020204" pitchFamily="34" charset="0"/>
                <a:cs typeface="Arial" panose="020B0604020202020204" pitchFamily="34" charset="0"/>
              </a:endParaRPr>
            </a:p>
          </p:txBody>
        </p:sp>
      </p:grpSp>
      <p:grpSp>
        <p:nvGrpSpPr>
          <p:cNvPr id="8" name="Group 8"/>
          <p:cNvGrpSpPr/>
          <p:nvPr/>
        </p:nvGrpSpPr>
        <p:grpSpPr>
          <a:xfrm rot="7940750">
            <a:off x="13115653" y="6062939"/>
            <a:ext cx="10199419" cy="5892325"/>
            <a:chOff x="0" y="0"/>
            <a:chExt cx="3859074" cy="2229432"/>
          </a:xfrm>
        </p:grpSpPr>
        <p:sp>
          <p:nvSpPr>
            <p:cNvPr id="9" name="Freeform 9"/>
            <p:cNvSpPr/>
            <p:nvPr/>
          </p:nvSpPr>
          <p:spPr>
            <a:xfrm>
              <a:off x="0" y="0"/>
              <a:ext cx="3859074" cy="2229433"/>
            </a:xfrm>
            <a:custGeom>
              <a:avLst/>
              <a:gdLst/>
              <a:ahLst/>
              <a:cxnLst/>
              <a:rect l="l" t="t" r="r" b="b"/>
              <a:pathLst>
                <a:path w="3859074" h="2229433">
                  <a:moveTo>
                    <a:pt x="0" y="0"/>
                  </a:moveTo>
                  <a:lnTo>
                    <a:pt x="3859074" y="0"/>
                  </a:lnTo>
                  <a:lnTo>
                    <a:pt x="3859074" y="2229433"/>
                  </a:lnTo>
                  <a:lnTo>
                    <a:pt x="0" y="2229433"/>
                  </a:lnTo>
                  <a:close/>
                </a:path>
              </a:pathLst>
            </a:custGeom>
            <a:gradFill rotWithShape="1">
              <a:gsLst>
                <a:gs pos="0">
                  <a:srgbClr val="1A004A">
                    <a:alpha val="86000"/>
                  </a:srgbClr>
                </a:gs>
                <a:gs pos="100000">
                  <a:srgbClr val="0060E0">
                    <a:alpha val="86000"/>
                  </a:srgbClr>
                </a:gs>
              </a:gsLst>
              <a:lin ang="5400000"/>
            </a:gradFill>
          </p:spPr>
          <p:txBody>
            <a:bodyPr/>
            <a:lstStyle/>
            <a:p>
              <a:endParaRPr lang="en-GB">
                <a:latin typeface="Arial" panose="020B0604020202020204" pitchFamily="34" charset="0"/>
                <a:cs typeface="Arial" panose="020B0604020202020204" pitchFamily="34" charset="0"/>
              </a:endParaRPr>
            </a:p>
          </p:txBody>
        </p:sp>
        <p:sp>
          <p:nvSpPr>
            <p:cNvPr id="10" name="TextBox 10"/>
            <p:cNvSpPr txBox="1"/>
            <p:nvPr/>
          </p:nvSpPr>
          <p:spPr>
            <a:xfrm>
              <a:off x="0" y="-38100"/>
              <a:ext cx="3859074" cy="2267532"/>
            </a:xfrm>
            <a:prstGeom prst="rect">
              <a:avLst/>
            </a:prstGeom>
          </p:spPr>
          <p:txBody>
            <a:bodyPr lIns="29464" tIns="29464" rIns="29464" bIns="29464" rtlCol="0" anchor="ctr"/>
            <a:lstStyle/>
            <a:p>
              <a:pPr algn="ctr">
                <a:lnSpc>
                  <a:spcPts val="1540"/>
                </a:lnSpc>
                <a:spcBef>
                  <a:spcPct val="0"/>
                </a:spcBef>
              </a:pPr>
              <a:endParaRPr>
                <a:latin typeface="Arial" panose="020B0604020202020204" pitchFamily="34" charset="0"/>
                <a:cs typeface="Arial" panose="020B0604020202020204" pitchFamily="34" charset="0"/>
              </a:endParaRPr>
            </a:p>
          </p:txBody>
        </p:sp>
      </p:grpSp>
      <p:sp>
        <p:nvSpPr>
          <p:cNvPr id="20" name="TextBox 20"/>
          <p:cNvSpPr txBox="1"/>
          <p:nvPr/>
        </p:nvSpPr>
        <p:spPr>
          <a:xfrm>
            <a:off x="6194766" y="266700"/>
            <a:ext cx="7025079" cy="1150828"/>
          </a:xfrm>
          <a:prstGeom prst="rect">
            <a:avLst/>
          </a:prstGeom>
        </p:spPr>
        <p:txBody>
          <a:bodyPr lIns="0" tIns="0" rIns="0" bIns="0" rtlCol="0" anchor="t">
            <a:spAutoFit/>
          </a:bodyPr>
          <a:lstStyle/>
          <a:p>
            <a:pPr algn="l">
              <a:lnSpc>
                <a:spcPts val="8660"/>
              </a:lnSpc>
            </a:pPr>
            <a:r>
              <a:rPr lang="en-US" sz="8745" b="1" dirty="0">
                <a:solidFill>
                  <a:schemeClr val="accent6">
                    <a:lumMod val="75000"/>
                  </a:schemeClr>
                </a:solidFill>
                <a:latin typeface="Arial" panose="020B0604020202020204" pitchFamily="34" charset="0"/>
                <a:ea typeface="Poppins Bold"/>
                <a:cs typeface="Arial" panose="020B0604020202020204" pitchFamily="34" charset="0"/>
                <a:sym typeface="Poppins Bold"/>
              </a:rPr>
              <a:t>Conclusion</a:t>
            </a:r>
          </a:p>
        </p:txBody>
      </p:sp>
      <p:sp>
        <p:nvSpPr>
          <p:cNvPr id="25" name="TextBox 24"/>
          <p:cNvSpPr txBox="1"/>
          <p:nvPr/>
        </p:nvSpPr>
        <p:spPr>
          <a:xfrm>
            <a:off x="398993" y="2780008"/>
            <a:ext cx="10498044" cy="6494085"/>
          </a:xfrm>
          <a:prstGeom prst="rect">
            <a:avLst/>
          </a:prstGeom>
          <a:noFill/>
        </p:spPr>
        <p:txBody>
          <a:bodyPr wrap="square">
            <a:spAutoFit/>
          </a:bodyPr>
          <a:lstStyle/>
          <a:p>
            <a:pPr algn="just"/>
            <a:r>
              <a:rPr lang="en-GB" sz="3200" dirty="0">
                <a:latin typeface="Arial" panose="020B0604020202020204" pitchFamily="34" charset="0"/>
                <a:cs typeface="Arial" panose="020B0604020202020204" pitchFamily="34" charset="0"/>
              </a:rPr>
              <a:t>The Training and Development programmes of AstraZeneca are important in capability building of the working force, innovation, and to sustain the strategic goals of the company. The organisation can promote lifelong learning and apply the 3Es model (Education, Exposure, Experience) to make sure that employees constantly acquire the skills necessary to address the changing scientific and business needs (AstraZeneca, 2025; HR Grapevine, 2024). Altogether, the development of the culture of learning will place AstraZeneca in a better position to be agile, competitive, and ready to address future healthcare and technological challenges (AstraZeneca Annual Report,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1A004A">
                <a:alpha val="100000"/>
              </a:srgbClr>
            </a:gs>
            <a:gs pos="100000">
              <a:srgbClr val="0060E0">
                <a:alpha val="100000"/>
              </a:srgbClr>
            </a:gs>
          </a:gsLst>
          <a:lin ang="0"/>
        </a:gradFill>
        <a:effectLst/>
      </p:bgPr>
    </p:bg>
    <p:spTree>
      <p:nvGrpSpPr>
        <p:cNvPr id="1" name=""/>
        <p:cNvGrpSpPr/>
        <p:nvPr/>
      </p:nvGrpSpPr>
      <p:grpSpPr>
        <a:xfrm>
          <a:off x="0" y="0"/>
          <a:ext cx="0" cy="0"/>
          <a:chOff x="0" y="0"/>
          <a:chExt cx="0" cy="0"/>
        </a:xfrm>
      </p:grpSpPr>
      <p:sp>
        <p:nvSpPr>
          <p:cNvPr id="5" name="TextBox 5"/>
          <p:cNvSpPr txBox="1"/>
          <p:nvPr/>
        </p:nvSpPr>
        <p:spPr>
          <a:xfrm>
            <a:off x="1028700" y="6575408"/>
            <a:ext cx="8929540" cy="2188854"/>
          </a:xfrm>
          <a:prstGeom prst="rect">
            <a:avLst/>
          </a:prstGeom>
        </p:spPr>
        <p:txBody>
          <a:bodyPr lIns="0" tIns="0" rIns="0" bIns="0" rtlCol="0" anchor="t">
            <a:spAutoFit/>
          </a:bodyPr>
          <a:lstStyle/>
          <a:p>
            <a:pPr algn="l">
              <a:lnSpc>
                <a:spcPts val="17030"/>
              </a:lnSpc>
            </a:pPr>
            <a:r>
              <a:rPr lang="en-US" sz="15205">
                <a:solidFill>
                  <a:srgbClr val="FFFFFF"/>
                </a:solidFill>
                <a:latin typeface="Anton"/>
                <a:ea typeface="Anton"/>
                <a:cs typeface="Anton"/>
                <a:sym typeface="Anton"/>
              </a:rPr>
              <a:t>THANK YOU</a:t>
            </a:r>
          </a:p>
        </p:txBody>
      </p:sp>
      <p:sp>
        <p:nvSpPr>
          <p:cNvPr id="7" name="AutoShape 7"/>
          <p:cNvSpPr/>
          <p:nvPr/>
        </p:nvSpPr>
        <p:spPr>
          <a:xfrm>
            <a:off x="1028700" y="5999146"/>
            <a:ext cx="7806526" cy="0"/>
          </a:xfrm>
          <a:prstGeom prst="line">
            <a:avLst/>
          </a:prstGeom>
          <a:ln w="66675" cap="flat">
            <a:solidFill>
              <a:srgbClr val="FFFFFF"/>
            </a:solidFill>
            <a:prstDash val="solid"/>
            <a:headEnd type="none" w="sm" len="sm"/>
            <a:tailEnd type="none" w="sm" len="sm"/>
          </a:ln>
        </p:spPr>
        <p:txBody>
          <a:bodyPr/>
          <a:lstStyle/>
          <a:p>
            <a:endParaRPr lang="en-GB"/>
          </a:p>
        </p:txBody>
      </p:sp>
      <p:grpSp>
        <p:nvGrpSpPr>
          <p:cNvPr id="8" name="Group 8"/>
          <p:cNvGrpSpPr/>
          <p:nvPr/>
        </p:nvGrpSpPr>
        <p:grpSpPr>
          <a:xfrm rot="2532329">
            <a:off x="7262183" y="-3653764"/>
            <a:ext cx="13432290" cy="8447410"/>
            <a:chOff x="0" y="0"/>
            <a:chExt cx="5082270" cy="3196180"/>
          </a:xfrm>
        </p:grpSpPr>
        <p:sp>
          <p:nvSpPr>
            <p:cNvPr id="9" name="Freeform 9"/>
            <p:cNvSpPr/>
            <p:nvPr/>
          </p:nvSpPr>
          <p:spPr>
            <a:xfrm>
              <a:off x="0" y="0"/>
              <a:ext cx="5082270" cy="3196180"/>
            </a:xfrm>
            <a:custGeom>
              <a:avLst/>
              <a:gdLst/>
              <a:ahLst/>
              <a:cxnLst/>
              <a:rect l="l" t="t" r="r" b="b"/>
              <a:pathLst>
                <a:path w="5082270" h="3196180">
                  <a:moveTo>
                    <a:pt x="0" y="0"/>
                  </a:moveTo>
                  <a:lnTo>
                    <a:pt x="5082270" y="0"/>
                  </a:lnTo>
                  <a:lnTo>
                    <a:pt x="5082270" y="3196180"/>
                  </a:lnTo>
                  <a:lnTo>
                    <a:pt x="0" y="3196180"/>
                  </a:lnTo>
                  <a:close/>
                </a:path>
              </a:pathLst>
            </a:custGeom>
            <a:gradFill rotWithShape="1">
              <a:gsLst>
                <a:gs pos="0">
                  <a:srgbClr val="1A004A">
                    <a:alpha val="100000"/>
                  </a:srgbClr>
                </a:gs>
                <a:gs pos="100000">
                  <a:srgbClr val="0060E0">
                    <a:alpha val="100000"/>
                  </a:srgbClr>
                </a:gs>
              </a:gsLst>
              <a:lin ang="0"/>
            </a:gradFill>
          </p:spPr>
          <p:txBody>
            <a:bodyPr/>
            <a:lstStyle/>
            <a:p>
              <a:endParaRPr lang="en-GB"/>
            </a:p>
          </p:txBody>
        </p:sp>
        <p:sp>
          <p:nvSpPr>
            <p:cNvPr id="10" name="TextBox 10"/>
            <p:cNvSpPr txBox="1"/>
            <p:nvPr/>
          </p:nvSpPr>
          <p:spPr>
            <a:xfrm>
              <a:off x="0" y="-38100"/>
              <a:ext cx="5082270" cy="3234280"/>
            </a:xfrm>
            <a:prstGeom prst="rect">
              <a:avLst/>
            </a:prstGeom>
          </p:spPr>
          <p:txBody>
            <a:bodyPr lIns="29464" tIns="29464" rIns="29464" bIns="29464" rtlCol="0" anchor="ctr"/>
            <a:lstStyle/>
            <a:p>
              <a:pPr algn="ctr">
                <a:lnSpc>
                  <a:spcPts val="1540"/>
                </a:lnSpc>
                <a:spcBef>
                  <a:spcPct val="0"/>
                </a:spcBef>
              </a:pPr>
              <a:endParaRPr/>
            </a:p>
          </p:txBody>
        </p:sp>
      </p:grpSp>
      <p:grpSp>
        <p:nvGrpSpPr>
          <p:cNvPr id="11" name="Group 11"/>
          <p:cNvGrpSpPr/>
          <p:nvPr/>
        </p:nvGrpSpPr>
        <p:grpSpPr>
          <a:xfrm>
            <a:off x="9862266" y="936767"/>
            <a:ext cx="6951998" cy="8089598"/>
            <a:chOff x="0" y="0"/>
            <a:chExt cx="698500" cy="812800"/>
          </a:xfrm>
        </p:grpSpPr>
        <p:sp>
          <p:nvSpPr>
            <p:cNvPr id="12" name="Freeform 12"/>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blipFill>
              <a:blip r:embed="rId2" cstate="print"/>
              <a:stretch>
                <a:fillRect l="-46969" r="-46969"/>
              </a:stretch>
            </a:blipFill>
            <a:ln w="190500" cap="sq">
              <a:solidFill>
                <a:srgbClr val="FFFFFF"/>
              </a:solidFill>
              <a:prstDash val="solid"/>
              <a:miter/>
            </a:ln>
          </p:spPr>
          <p:txBody>
            <a:bodyPr/>
            <a:lstStyle/>
            <a:p>
              <a:endParaRPr lang="en-GB"/>
            </a:p>
          </p:txBody>
        </p:sp>
      </p:grpSp>
      <p:grpSp>
        <p:nvGrpSpPr>
          <p:cNvPr id="13" name="Group 13"/>
          <p:cNvGrpSpPr/>
          <p:nvPr/>
        </p:nvGrpSpPr>
        <p:grpSpPr>
          <a:xfrm rot="7237822">
            <a:off x="9711838" y="4440475"/>
            <a:ext cx="13267599" cy="3570437"/>
            <a:chOff x="0" y="0"/>
            <a:chExt cx="5019957" cy="1350918"/>
          </a:xfrm>
        </p:grpSpPr>
        <p:sp>
          <p:nvSpPr>
            <p:cNvPr id="14" name="Freeform 14"/>
            <p:cNvSpPr/>
            <p:nvPr/>
          </p:nvSpPr>
          <p:spPr>
            <a:xfrm>
              <a:off x="0" y="0"/>
              <a:ext cx="5019957" cy="1350918"/>
            </a:xfrm>
            <a:custGeom>
              <a:avLst/>
              <a:gdLst/>
              <a:ahLst/>
              <a:cxnLst/>
              <a:rect l="l" t="t" r="r" b="b"/>
              <a:pathLst>
                <a:path w="5019957" h="1350918">
                  <a:moveTo>
                    <a:pt x="0" y="0"/>
                  </a:moveTo>
                  <a:lnTo>
                    <a:pt x="5019957" y="0"/>
                  </a:lnTo>
                  <a:lnTo>
                    <a:pt x="5019957" y="1350918"/>
                  </a:lnTo>
                  <a:lnTo>
                    <a:pt x="0" y="1350918"/>
                  </a:lnTo>
                  <a:close/>
                </a:path>
              </a:pathLst>
            </a:custGeom>
            <a:gradFill rotWithShape="1">
              <a:gsLst>
                <a:gs pos="0">
                  <a:srgbClr val="1A004A">
                    <a:alpha val="64000"/>
                  </a:srgbClr>
                </a:gs>
                <a:gs pos="100000">
                  <a:srgbClr val="0060E0">
                    <a:alpha val="64000"/>
                  </a:srgbClr>
                </a:gs>
              </a:gsLst>
              <a:lin ang="0"/>
            </a:gradFill>
          </p:spPr>
          <p:txBody>
            <a:bodyPr/>
            <a:lstStyle/>
            <a:p>
              <a:endParaRPr lang="en-GB"/>
            </a:p>
          </p:txBody>
        </p:sp>
        <p:sp>
          <p:nvSpPr>
            <p:cNvPr id="15" name="TextBox 15"/>
            <p:cNvSpPr txBox="1"/>
            <p:nvPr/>
          </p:nvSpPr>
          <p:spPr>
            <a:xfrm>
              <a:off x="0" y="-38100"/>
              <a:ext cx="5019957" cy="1389018"/>
            </a:xfrm>
            <a:prstGeom prst="rect">
              <a:avLst/>
            </a:prstGeom>
          </p:spPr>
          <p:txBody>
            <a:bodyPr lIns="29464" tIns="29464" rIns="29464" bIns="29464" rtlCol="0" anchor="ctr"/>
            <a:lstStyle/>
            <a:p>
              <a:pPr algn="ctr">
                <a:lnSpc>
                  <a:spcPts val="1540"/>
                </a:lnSpc>
                <a:spcBef>
                  <a:spcPct val="0"/>
                </a:spcBef>
              </a:pPr>
              <a:endParaRPr/>
            </a:p>
          </p:txBody>
        </p:sp>
      </p:grpSp>
      <p:grpSp>
        <p:nvGrpSpPr>
          <p:cNvPr id="16" name="Group 16"/>
          <p:cNvGrpSpPr/>
          <p:nvPr/>
        </p:nvGrpSpPr>
        <p:grpSpPr>
          <a:xfrm>
            <a:off x="13721941" y="3438027"/>
            <a:ext cx="5247393" cy="6106057"/>
            <a:chOff x="0" y="0"/>
            <a:chExt cx="698500" cy="812800"/>
          </a:xfrm>
        </p:grpSpPr>
        <p:sp>
          <p:nvSpPr>
            <p:cNvPr id="17" name="Freeform 17"/>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blipFill>
              <a:blip r:embed="rId3" cstate="print"/>
              <a:stretch>
                <a:fillRect l="-47015" r="-52636" b="-14383"/>
              </a:stretch>
            </a:blipFill>
            <a:ln w="190500" cap="sq">
              <a:solidFill>
                <a:srgbClr val="FFFFFF"/>
              </a:solidFill>
              <a:prstDash val="solid"/>
              <a:miter/>
            </a:ln>
          </p:spPr>
          <p:txBody>
            <a:bodyPr/>
            <a:lstStyle/>
            <a:p>
              <a:endParaRPr lang="en-GB"/>
            </a:p>
          </p:txBody>
        </p:sp>
      </p:grpSp>
      <p:pic>
        <p:nvPicPr>
          <p:cNvPr id="1026" name="Picture 2" descr="An illustrative image of a person holding a medical syringe and vale in front of the AstraZeneca logo displayed on a screen. On Monday, February 1 in..."/>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1015832" y="678198"/>
            <a:ext cx="7798522" cy="5058845"/>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19900" y="250865"/>
            <a:ext cx="4572000" cy="923330"/>
          </a:xfrm>
          <a:prstGeom prst="rect">
            <a:avLst/>
          </a:prstGeom>
          <a:noFill/>
        </p:spPr>
        <p:txBody>
          <a:bodyPr wrap="square" rtlCol="0">
            <a:spAutoFit/>
          </a:bodyPr>
          <a:lstStyle/>
          <a:p>
            <a:pPr algn="ctr"/>
            <a:r>
              <a:rPr lang="en-US" sz="5400" b="1" dirty="0">
                <a:solidFill>
                  <a:schemeClr val="accent6">
                    <a:lumMod val="75000"/>
                  </a:schemeClr>
                </a:solidFill>
                <a:latin typeface="Arial" panose="020B0604020202020204" pitchFamily="34" charset="0"/>
                <a:cs typeface="Arial" panose="020B0604020202020204" pitchFamily="34" charset="0"/>
              </a:rPr>
              <a:t>References</a:t>
            </a:r>
            <a:endParaRPr lang="en-GB" sz="5400" b="1" dirty="0">
              <a:solidFill>
                <a:schemeClr val="accent6">
                  <a:lumMod val="75000"/>
                </a:schemeClr>
              </a:solidFill>
              <a:latin typeface="Arial" panose="020B0604020202020204" pitchFamily="34" charset="0"/>
              <a:cs typeface="Arial" panose="020B0604020202020204" pitchFamily="34" charset="0"/>
            </a:endParaRPr>
          </a:p>
        </p:txBody>
      </p:sp>
      <p:sp>
        <p:nvSpPr>
          <p:cNvPr id="4" name="TextBox 3"/>
          <p:cNvSpPr txBox="1"/>
          <p:nvPr/>
        </p:nvSpPr>
        <p:spPr>
          <a:xfrm>
            <a:off x="1962150" y="1787723"/>
            <a:ext cx="14363700" cy="8248412"/>
          </a:xfrm>
          <a:prstGeom prst="rect">
            <a:avLst/>
          </a:prstGeom>
          <a:noFill/>
        </p:spPr>
        <p:txBody>
          <a:bodyPr wrap="square">
            <a:spAutoFit/>
          </a:bodyPr>
          <a:lstStyle/>
          <a:p>
            <a:pPr algn="just">
              <a:spcAft>
                <a:spcPts val="1200"/>
              </a:spcAft>
            </a:pPr>
            <a:r>
              <a:rPr lang="en-GB" sz="3200" dirty="0">
                <a:latin typeface="Arial" panose="020B0604020202020204" pitchFamily="34" charset="0"/>
                <a:cs typeface="Arial" panose="020B0604020202020204" pitchFamily="34" charset="0"/>
              </a:rPr>
              <a:t>AstraZeneca (2025) </a:t>
            </a:r>
            <a:r>
              <a:rPr lang="en-GB" sz="3200" i="1" dirty="0">
                <a:latin typeface="Arial" panose="020B0604020202020204" pitchFamily="34" charset="0"/>
                <a:cs typeface="Arial" panose="020B0604020202020204" pitchFamily="34" charset="0"/>
              </a:rPr>
              <a:t>Learning and Development</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2"/>
              </a:rPr>
              <a:t>https://www.astrazeneca.com/careers/great-place-to-work/learning-development.html</a:t>
            </a:r>
            <a:r>
              <a:rPr lang="en-GB" sz="3200" dirty="0">
                <a:latin typeface="Arial" panose="020B0604020202020204" pitchFamily="34" charset="0"/>
                <a:cs typeface="Arial" panose="020B0604020202020204" pitchFamily="34" charset="0"/>
              </a:rPr>
              <a:t> (Accessed: 6 December 2025).</a:t>
            </a:r>
          </a:p>
          <a:p>
            <a:pPr algn="just">
              <a:spcAft>
                <a:spcPts val="1200"/>
              </a:spcAft>
            </a:pPr>
            <a:r>
              <a:rPr lang="en-GB" sz="3200" dirty="0">
                <a:latin typeface="Arial" panose="020B0604020202020204" pitchFamily="34" charset="0"/>
                <a:cs typeface="Arial" panose="020B0604020202020204" pitchFamily="34" charset="0"/>
              </a:rPr>
              <a:t>HR Grapevine (2024) ‘The “3Es” framework: AstraZeneca’s VP of Global Talent Development on training employees in AI’. Available at: </a:t>
            </a:r>
            <a:r>
              <a:rPr lang="en-GB" sz="3200" dirty="0">
                <a:latin typeface="Arial" panose="020B0604020202020204" pitchFamily="34" charset="0"/>
                <a:cs typeface="Arial" panose="020B0604020202020204" pitchFamily="34" charset="0"/>
                <a:hlinkClick r:id="rId3"/>
              </a:rPr>
              <a:t>https://www.hrgrapevine.com/content/article/2024-11-11-the-3es-framework-astrazenecas-vp-of-global-talent-development-on-training-8000-employees-on-ai</a:t>
            </a:r>
            <a:r>
              <a:rPr lang="en-GB" sz="3200" dirty="0">
                <a:latin typeface="Arial" panose="020B0604020202020204" pitchFamily="34" charset="0"/>
                <a:cs typeface="Arial" panose="020B0604020202020204" pitchFamily="34" charset="0"/>
              </a:rPr>
              <a:t> (Accessed: 6 December 2025).</a:t>
            </a:r>
          </a:p>
          <a:p>
            <a:pPr algn="just">
              <a:spcAft>
                <a:spcPts val="1200"/>
              </a:spcAft>
            </a:pPr>
            <a:r>
              <a:rPr lang="en-GB" sz="3200" dirty="0">
                <a:latin typeface="Arial" panose="020B0604020202020204" pitchFamily="34" charset="0"/>
                <a:cs typeface="Arial" panose="020B0604020202020204" pitchFamily="34" charset="0"/>
              </a:rPr>
              <a:t>AstraZeneca Early Careers (2024) </a:t>
            </a:r>
            <a:r>
              <a:rPr lang="en-GB" sz="3200" i="1" dirty="0">
                <a:latin typeface="Arial" panose="020B0604020202020204" pitchFamily="34" charset="0"/>
                <a:cs typeface="Arial" panose="020B0604020202020204" pitchFamily="34" charset="0"/>
              </a:rPr>
              <a:t>Graduate and Apprenticeship Programmes</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4"/>
              </a:rPr>
              <a:t>https://careers.astrazeneca.com</a:t>
            </a:r>
            <a:r>
              <a:rPr lang="en-GB" sz="3200" dirty="0">
                <a:latin typeface="Arial" panose="020B0604020202020204" pitchFamily="34" charset="0"/>
                <a:cs typeface="Arial" panose="020B0604020202020204" pitchFamily="34" charset="0"/>
              </a:rPr>
              <a:t> (Accessed: 6 December 2025).</a:t>
            </a:r>
          </a:p>
          <a:p>
            <a:pPr algn="just">
              <a:spcAft>
                <a:spcPts val="1200"/>
              </a:spcAft>
            </a:pPr>
            <a:r>
              <a:rPr lang="en-GB" sz="3200" dirty="0">
                <a:latin typeface="Arial" panose="020B0604020202020204" pitchFamily="34" charset="0"/>
                <a:cs typeface="Arial" panose="020B0604020202020204" pitchFamily="34" charset="0"/>
              </a:rPr>
              <a:t>CIPD (2023) </a:t>
            </a:r>
            <a:r>
              <a:rPr lang="en-GB" sz="3200" i="1" dirty="0">
                <a:latin typeface="Arial" panose="020B0604020202020204" pitchFamily="34" charset="0"/>
                <a:cs typeface="Arial" panose="020B0604020202020204" pitchFamily="34" charset="0"/>
              </a:rPr>
              <a:t>The Role of Line Managers in Learning and Development</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5"/>
              </a:rPr>
              <a:t>https://www.cipd.co.uk</a:t>
            </a:r>
            <a:r>
              <a:rPr lang="en-GB" sz="3200" dirty="0">
                <a:latin typeface="Arial" panose="020B0604020202020204" pitchFamily="34" charset="0"/>
                <a:cs typeface="Arial" panose="020B0604020202020204" pitchFamily="34" charset="0"/>
              </a:rPr>
              <a:t> (Accessed: 6 December 2025).</a:t>
            </a:r>
          </a:p>
          <a:p>
            <a:pPr algn="just">
              <a:spcAft>
                <a:spcPts val="1200"/>
              </a:spcAft>
            </a:pPr>
            <a:r>
              <a:rPr lang="en-GB" sz="3200" dirty="0">
                <a:latin typeface="Arial" panose="020B0604020202020204" pitchFamily="34" charset="0"/>
                <a:cs typeface="Arial" panose="020B0604020202020204" pitchFamily="34" charset="0"/>
              </a:rPr>
              <a:t>Noe, R. (2020) </a:t>
            </a:r>
            <a:r>
              <a:rPr lang="en-GB" sz="3200" i="1" dirty="0">
                <a:latin typeface="Arial" panose="020B0604020202020204" pitchFamily="34" charset="0"/>
                <a:cs typeface="Arial" panose="020B0604020202020204" pitchFamily="34" charset="0"/>
              </a:rPr>
              <a:t>Employee Training and Development</a:t>
            </a:r>
            <a:r>
              <a:rPr lang="en-GB" sz="3200" dirty="0">
                <a:latin typeface="Arial" panose="020B0604020202020204" pitchFamily="34" charset="0"/>
                <a:cs typeface="Arial" panose="020B0604020202020204" pitchFamily="34" charset="0"/>
              </a:rPr>
              <a:t>. 8th </a:t>
            </a:r>
            <a:r>
              <a:rPr lang="en-GB" sz="3200" dirty="0" err="1">
                <a:latin typeface="Arial" panose="020B0604020202020204" pitchFamily="34" charset="0"/>
                <a:cs typeface="Arial" panose="020B0604020202020204" pitchFamily="34" charset="0"/>
              </a:rPr>
              <a:t>edn</a:t>
            </a:r>
            <a:r>
              <a:rPr lang="en-GB" sz="3200" dirty="0">
                <a:latin typeface="Arial" panose="020B0604020202020204" pitchFamily="34" charset="0"/>
                <a:cs typeface="Arial" panose="020B0604020202020204" pitchFamily="34" charset="0"/>
              </a:rPr>
              <a:t>. McGraw-Hill.</a:t>
            </a:r>
          </a:p>
          <a:p>
            <a:pPr algn="just">
              <a:spcAft>
                <a:spcPts val="1200"/>
              </a:spcAft>
            </a:pPr>
            <a:r>
              <a:rPr lang="en-GB" sz="3200" dirty="0">
                <a:latin typeface="Arial" panose="020B0604020202020204" pitchFamily="34" charset="0"/>
                <a:cs typeface="Arial" panose="020B0604020202020204" pitchFamily="34" charset="0"/>
              </a:rPr>
              <a:t>Ulrich, D., Younger, J., Brockbank, W. and Ulrich, M. (2022) </a:t>
            </a:r>
            <a:r>
              <a:rPr lang="en-GB" sz="3200" i="1" dirty="0">
                <a:latin typeface="Arial" panose="020B0604020202020204" pitchFamily="34" charset="0"/>
                <a:cs typeface="Arial" panose="020B0604020202020204" pitchFamily="34" charset="0"/>
              </a:rPr>
              <a:t>HR Capability Building</a:t>
            </a:r>
            <a:r>
              <a:rPr lang="en-GB" sz="3200" dirty="0">
                <a:latin typeface="Arial" panose="020B0604020202020204" pitchFamily="34" charset="0"/>
                <a:cs typeface="Arial" panose="020B0604020202020204" pitchFamily="34" charset="0"/>
              </a:rPr>
              <a:t>. Harvard Business Press.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1173</Words>
  <Application>Microsoft Office PowerPoint</Application>
  <PresentationFormat>Custom</PresentationFormat>
  <Paragraphs>67</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Anton</vt:lpstr>
      <vt:lpstr>Helvetica World</vt:lpstr>
      <vt:lpstr>Poppins</vt:lpstr>
      <vt:lpstr>Wingdings</vt:lpstr>
      <vt:lpstr>Poppins Bold</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Training and Development Presentation</dc:title>
  <dc:creator>Akash</dc:creator>
  <cp:lastModifiedBy>Akash</cp:lastModifiedBy>
  <cp:revision>10</cp:revision>
  <dcterms:created xsi:type="dcterms:W3CDTF">2006-08-16T00:00:00Z</dcterms:created>
  <dcterms:modified xsi:type="dcterms:W3CDTF">2025-12-15T15:25:54Z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C6849A71DA004AEE92D0CA1386B04D11_12</vt:lpwstr>
  </property>
  <property fmtid="{D5CDD505-2E9C-101B-9397-08002B2CF9AE}" pid="3" name="KSOProductBuildVer">
    <vt:lpwstr>1033-12.2.0.23155</vt:lpwstr>
  </property>
</Properties>
</file>