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1"/>
    <p:restoredTop sz="94658"/>
  </p:normalViewPr>
  <p:slideViewPr>
    <p:cSldViewPr snapToGrid="0">
      <p:cViewPr varScale="1">
        <p:scale>
          <a:sx n="120" d="100"/>
          <a:sy n="120" d="100"/>
        </p:scale>
        <p:origin x="1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7E981-D029-F75A-04CD-18F7C00829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Supporting Amira’s Development using Bowlby’s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83DED2-3EB0-D1F5-3C85-E6BB005265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54953" y="4129260"/>
            <a:ext cx="7182452" cy="1516628"/>
          </a:xfrm>
        </p:spPr>
        <p:txBody>
          <a:bodyPr>
            <a:normAutofit fontScale="47500" lnSpcReduction="20000"/>
          </a:bodyPr>
          <a:lstStyle/>
          <a:p>
            <a:r>
              <a:rPr lang="en-US" sz="4500" dirty="0"/>
              <a:t>Nazish Zeb</a:t>
            </a:r>
          </a:p>
          <a:p>
            <a:r>
              <a:rPr lang="en-US" sz="4500" dirty="0"/>
              <a:t>2427071</a:t>
            </a:r>
          </a:p>
          <a:p>
            <a:r>
              <a:rPr lang="en-US" sz="4500" dirty="0"/>
              <a:t>Psychology in Health and Social Care – LCHS4010</a:t>
            </a:r>
          </a:p>
          <a:p>
            <a:r>
              <a:rPr lang="en-US" sz="4500" dirty="0"/>
              <a:t>13</a:t>
            </a:r>
            <a:r>
              <a:rPr lang="en-US" sz="4500" baseline="30000" dirty="0"/>
              <a:t>th</a:t>
            </a:r>
            <a:r>
              <a:rPr lang="en-US" sz="4500" dirty="0"/>
              <a:t> October 2025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770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DDA5A-7D90-70DF-7B4A-CF01A1B27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Amira's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D746C-3FDC-9737-292C-AF45060DC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451123"/>
            <a:ext cx="7729728" cy="3101983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Amira’s Background</a:t>
            </a:r>
          </a:p>
          <a:p>
            <a:r>
              <a:rPr lang="en-US" b="1" dirty="0"/>
              <a:t>3 years old</a:t>
            </a:r>
          </a:p>
          <a:p>
            <a:r>
              <a:rPr lang="en-US" b="1" dirty="0"/>
              <a:t>Recently joined the nursery</a:t>
            </a:r>
          </a:p>
          <a:p>
            <a:r>
              <a:rPr lang="en-US" b="1" dirty="0"/>
              <a:t>Becomes anxious when carers leave</a:t>
            </a:r>
          </a:p>
          <a:p>
            <a:r>
              <a:rPr lang="en-US" b="1" dirty="0"/>
              <a:t>Limited verbal communication </a:t>
            </a:r>
          </a:p>
          <a:p>
            <a:r>
              <a:rPr lang="en-US" b="1" dirty="0"/>
              <a:t>Struggles to join in group play </a:t>
            </a:r>
          </a:p>
          <a:p>
            <a:pPr marL="0" indent="0">
              <a:buNone/>
            </a:pPr>
            <a:r>
              <a:rPr lang="en-US" b="1" dirty="0"/>
              <a:t>Key focus: Supporting Amira’s emotional, social, cognitive and physical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2495701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575F3-98DA-BC69-BB84-F98ADEE90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690A6-E3FA-E809-FD70-C94994AA3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79627"/>
            <a:ext cx="7729728" cy="4478373"/>
          </a:xfrm>
        </p:spPr>
        <p:txBody>
          <a:bodyPr>
            <a:normAutofit/>
          </a:bodyPr>
          <a:lstStyle/>
          <a:p>
            <a:r>
              <a:rPr lang="en-US" dirty="0"/>
              <a:t>The Attachment Theory was developed by John Bowlby to explain the strong emotional bond between a child and their caregiver, which is vital for health psychological development (Bowlby, 1969). </a:t>
            </a:r>
          </a:p>
          <a:p>
            <a:r>
              <a:rPr lang="en-US" dirty="0"/>
              <a:t>Bowlby proposed that when a child forms a secure attachment, they feel safe and confident to explore their environment, using the caregiver as a “secure base” (Bowlby, 1969). </a:t>
            </a:r>
          </a:p>
          <a:p>
            <a:r>
              <a:rPr lang="en-US" dirty="0"/>
              <a:t>He also identified a critical period in the first five years of life during which attachment must form to ensure normal emotional growth (Bowlby, 1969). </a:t>
            </a:r>
          </a:p>
          <a:p>
            <a:r>
              <a:rPr lang="en-US" dirty="0"/>
              <a:t>Later, Mary Ainsworth built upon Bowlby’s work through her “Strange Situation” study, identifying, secure, insecure-avoidant and insecure-resistant attachment styles (Ainsworth et al., 1978).</a:t>
            </a:r>
          </a:p>
          <a:p>
            <a:r>
              <a:rPr lang="en-US" dirty="0"/>
              <a:t>Strong attachments support a child’s emotional and social development, whereas insecure attachments can lead to anxiety or withdrawal (McLeod, 2018)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42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E45E2-736B-0C9F-A4B9-7ED5A9918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Applying Bowlby’s theory to </a:t>
            </a:r>
            <a:r>
              <a:rPr lang="en-US" dirty="0" err="1"/>
              <a:t>amira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6090B-29C0-E0AF-558B-0968F2955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3159" y="2339870"/>
            <a:ext cx="8085681" cy="4219956"/>
          </a:xfrm>
        </p:spPr>
        <p:txBody>
          <a:bodyPr>
            <a:normAutofit/>
          </a:bodyPr>
          <a:lstStyle/>
          <a:p>
            <a:r>
              <a:rPr lang="en-US" dirty="0"/>
              <a:t>Amira’s anxiety when separated from her carers may indicate an insecure attachment, showing she does not yet feel emotionally secure in her new environment (Bowlby, 1969).</a:t>
            </a:r>
          </a:p>
          <a:p>
            <a:r>
              <a:rPr lang="en-US" dirty="0"/>
              <a:t>Children with secure attachments are confident exploring and engaging with others, while those with insecure attachments may become withdrawn or clingy (Bowlby, 1969).</a:t>
            </a:r>
          </a:p>
          <a:p>
            <a:r>
              <a:rPr lang="en-US" dirty="0"/>
              <a:t>Ainsworth et al. (1978) found that inconsistent caregiving can lead to distress and difficulty trusting unfamiliar adults.</a:t>
            </a:r>
          </a:p>
          <a:p>
            <a:r>
              <a:rPr lang="en-US" dirty="0"/>
              <a:t>Amira’s limited verbal communication might make it harder for her to express needs and feelings, increasing anxiety and affecting peer interaction (McLeod, 2018).</a:t>
            </a:r>
          </a:p>
          <a:p>
            <a:r>
              <a:rPr lang="en-US" dirty="0"/>
              <a:t>Providing a consistent, nurturing key worker relationship can help Amira feel safe and build trust within the nursery environment (Department for Education, 2021).</a:t>
            </a:r>
          </a:p>
        </p:txBody>
      </p:sp>
    </p:spTree>
    <p:extLst>
      <p:ext uri="{BB962C8B-B14F-4D97-AF65-F5344CB8AC3E}">
        <p14:creationId xmlns:p14="http://schemas.microsoft.com/office/powerpoint/2010/main" val="2714830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68605-B202-800C-AA4B-A6FE4664D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STRATEGIES TO SUPPORT AMIRA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3A1F5-7E3D-9169-9E6D-903650A8A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5106" y="2339870"/>
            <a:ext cx="8760615" cy="4518130"/>
          </a:xfrm>
        </p:spPr>
        <p:txBody>
          <a:bodyPr>
            <a:normAutofit/>
          </a:bodyPr>
          <a:lstStyle/>
          <a:p>
            <a:r>
              <a:rPr lang="en-US" dirty="0"/>
              <a:t>Assign Amira a key worker to build a consistent, trusting relationship and provide emotional security (Department for Education, 2021).</a:t>
            </a:r>
          </a:p>
          <a:p>
            <a:r>
              <a:rPr lang="en-US" dirty="0"/>
              <a:t>Create a gradual separation routine so Amira feels safe when carers leave (Bowlby, 1969).</a:t>
            </a:r>
          </a:p>
          <a:p>
            <a:r>
              <a:rPr lang="en-US" dirty="0"/>
              <a:t>Use comfort items such as a toy or blanket to reduce distress during transitions (Ainsworth et al., 1978).</a:t>
            </a:r>
          </a:p>
          <a:p>
            <a:r>
              <a:rPr lang="en-US" dirty="0"/>
              <a:t>Encourage small-group play activities to develop social confidence and interaction skills (McLeod, 2018).</a:t>
            </a:r>
          </a:p>
          <a:p>
            <a:r>
              <a:rPr lang="en-US" dirty="0"/>
              <a:t>Include language-rich activities such as singing, storytelling, and role play to improve communication (Department for Education, 2021).</a:t>
            </a:r>
          </a:p>
          <a:p>
            <a:r>
              <a:rPr lang="en-US" dirty="0"/>
              <a:t>Offer consistent praise and reassurance to build self-esteem and emotional resilience (Bowlby, 1969).</a:t>
            </a:r>
          </a:p>
        </p:txBody>
      </p:sp>
    </p:spTree>
    <p:extLst>
      <p:ext uri="{BB962C8B-B14F-4D97-AF65-F5344CB8AC3E}">
        <p14:creationId xmlns:p14="http://schemas.microsoft.com/office/powerpoint/2010/main" val="701316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52287-785B-4D63-163C-14E6C0AC1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VS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047E8-3E52-E6AE-6C6F-5617DC190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4011" y="2395828"/>
            <a:ext cx="8363978" cy="4617521"/>
          </a:xfrm>
        </p:spPr>
        <p:txBody>
          <a:bodyPr>
            <a:normAutofit/>
          </a:bodyPr>
          <a:lstStyle/>
          <a:p>
            <a:r>
              <a:rPr lang="en-US" dirty="0"/>
              <a:t>Nature refers to the biological and genetic factors that influence development, such as temperament and brain development (Gross, 2020).</a:t>
            </a:r>
          </a:p>
          <a:p>
            <a:r>
              <a:rPr lang="en-US" dirty="0"/>
              <a:t>Nurture relates to environmental influences like family, culture, and early caregiving experiences (McLeod, 2018).</a:t>
            </a:r>
          </a:p>
          <a:p>
            <a:r>
              <a:rPr lang="en-US" dirty="0"/>
              <a:t>Bowlby (1969) believed both nature and nurture shape attachment — children are biologically driven to form attachments, but the quality of care determines security.</a:t>
            </a:r>
          </a:p>
          <a:p>
            <a:r>
              <a:rPr lang="en-US" dirty="0"/>
              <a:t>Amira’s anxiety may reflect her biological sensitivity combined with challenges adjusting to a new environment (Bowlby, 1969).</a:t>
            </a:r>
          </a:p>
          <a:p>
            <a:r>
              <a:rPr lang="en-US" dirty="0"/>
              <a:t>Supportive, consistent caregiving can help balance her biological needs and promote secure attachment (Department for Education, 2021).</a:t>
            </a:r>
          </a:p>
        </p:txBody>
      </p:sp>
    </p:spTree>
    <p:extLst>
      <p:ext uri="{BB962C8B-B14F-4D97-AF65-F5344CB8AC3E}">
        <p14:creationId xmlns:p14="http://schemas.microsoft.com/office/powerpoint/2010/main" val="2178223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9E6AC-8DA1-8741-C08D-9597AC676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 OF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40CB3-0227-B5D8-8F0D-939FE907FB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3707" y="2431708"/>
            <a:ext cx="8264586" cy="44262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Usefulness:</a:t>
            </a:r>
          </a:p>
          <a:p>
            <a:r>
              <a:rPr lang="en-US" dirty="0"/>
              <a:t>Bowlby’s theory highlights the importance of early emotional bonds for healthy social and emotional development (Bowlby, 1969).</a:t>
            </a:r>
          </a:p>
          <a:p>
            <a:r>
              <a:rPr lang="en-US" dirty="0"/>
              <a:t>It has strongly influenced early years practice and policies such as the EYFS, which promote secure relationships with key workers (Department for Education, 2021).</a:t>
            </a:r>
          </a:p>
          <a:p>
            <a:r>
              <a:rPr lang="en-US" dirty="0"/>
              <a:t>Ainsworth et al. (1978) provided valuable empirical support through her “Strange Situation” study.</a:t>
            </a:r>
          </a:p>
          <a:p>
            <a:pPr marL="0" indent="0">
              <a:buNone/>
            </a:pPr>
            <a:r>
              <a:rPr lang="en-US" dirty="0"/>
              <a:t>Limitations:</a:t>
            </a:r>
          </a:p>
          <a:p>
            <a:r>
              <a:rPr lang="en-US" dirty="0"/>
              <a:t>Critics argue Bowlby over emphasised the role of the mother and underestimated the impact of multiple attachments (Gross, 2020).</a:t>
            </a:r>
          </a:p>
          <a:p>
            <a:r>
              <a:rPr lang="en-US" dirty="0"/>
              <a:t>Rutter (1981) suggested that deprivation and privation should be distinguished — not all disruptions lead to poor outcomes.</a:t>
            </a:r>
          </a:p>
          <a:p>
            <a:r>
              <a:rPr lang="en-US" dirty="0"/>
              <a:t>The theory may lack consideration of cultural differences, as attachment behaviours vary globally (McLeod, 2018).</a:t>
            </a:r>
          </a:p>
        </p:txBody>
      </p:sp>
    </p:spTree>
    <p:extLst>
      <p:ext uri="{BB962C8B-B14F-4D97-AF65-F5344CB8AC3E}">
        <p14:creationId xmlns:p14="http://schemas.microsoft.com/office/powerpoint/2010/main" val="577406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73016-2E3B-BB84-52EE-5B68C4322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78233-5A4C-FC48-7CCB-E4EFB48E5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19992"/>
            <a:ext cx="7729728" cy="4398860"/>
          </a:xfrm>
        </p:spPr>
        <p:txBody>
          <a:bodyPr>
            <a:normAutofit/>
          </a:bodyPr>
          <a:lstStyle/>
          <a:p>
            <a:r>
              <a:rPr lang="en-US" dirty="0"/>
              <a:t>Bowlby’s Attachment Theory helps explain Amira’s anxiety and social withdrawal as signs of insecure attachment (Bowlby, 1969).</a:t>
            </a:r>
          </a:p>
          <a:p>
            <a:r>
              <a:rPr lang="en-US" dirty="0"/>
              <a:t>Applying the theory shows how a secure, consistent caregiver relationship can support emotional and social growth (Ainsworth et al., 1978).</a:t>
            </a:r>
          </a:p>
          <a:p>
            <a:r>
              <a:rPr lang="en-US" dirty="0"/>
              <a:t>Considering both nature and nurture helps understand how Amira’s temperament and environment influence her development (Gross, 2020).</a:t>
            </a:r>
          </a:p>
          <a:p>
            <a:r>
              <a:rPr lang="en-US" dirty="0"/>
              <a:t>Practical strategies, such as key worker support, routine, and positive reinforcement, align with the EYFS framework and promote secure attachment (Department for Education, 2021).</a:t>
            </a:r>
          </a:p>
          <a:p>
            <a:r>
              <a:rPr lang="en-US" dirty="0"/>
              <a:t>While the theory has some limitations, it remains a vital foundation for understanding emotional development in early years (Rutter, 1981; McLeod, 2018).</a:t>
            </a:r>
          </a:p>
        </p:txBody>
      </p:sp>
    </p:spTree>
    <p:extLst>
      <p:ext uri="{BB962C8B-B14F-4D97-AF65-F5344CB8AC3E}">
        <p14:creationId xmlns:p14="http://schemas.microsoft.com/office/powerpoint/2010/main" val="613668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E864F-147C-020F-7425-7D5BF3EFB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0429F-65D2-4951-5882-6A924B8A4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39870"/>
            <a:ext cx="7729728" cy="4378982"/>
          </a:xfrm>
        </p:spPr>
        <p:txBody>
          <a:bodyPr>
            <a:normAutofit fontScale="92500"/>
          </a:bodyPr>
          <a:lstStyle/>
          <a:p>
            <a:r>
              <a:rPr lang="en-US" dirty="0"/>
              <a:t>Ainsworth, M.D.S., </a:t>
            </a:r>
            <a:r>
              <a:rPr lang="en-US" dirty="0" err="1"/>
              <a:t>Blehar</a:t>
            </a:r>
            <a:r>
              <a:rPr lang="en-US" dirty="0"/>
              <a:t>, M.C., Waters, E. and Wall, S. (1978) Patterns of Attachment: A Psychological Study of the Strange Situation. Hillsdale, NJ: Lawrence Erlbaum Associates.</a:t>
            </a:r>
          </a:p>
          <a:p>
            <a:r>
              <a:rPr lang="en-US" dirty="0"/>
              <a:t>Bowlby, J. (1969) Attachment and Loss: Volume 1 – Attachment. London: Basic Books.</a:t>
            </a:r>
          </a:p>
          <a:p>
            <a:r>
              <a:rPr lang="en-US" dirty="0"/>
              <a:t>Department for Education. (2021) Statutory Framework for the Early Years Foundation Stage (EYFS): Setting the Standards for Learning, Development and Care for Children from Birth to Five. London: DfE.</a:t>
            </a:r>
          </a:p>
          <a:p>
            <a:r>
              <a:rPr lang="en-US" dirty="0"/>
              <a:t>Gross, R. (2020) Psychology: The Science of Mind and </a:t>
            </a:r>
            <a:r>
              <a:rPr lang="en-US" dirty="0" err="1"/>
              <a:t>Behaviour</a:t>
            </a:r>
            <a:r>
              <a:rPr lang="en-US" dirty="0"/>
              <a:t>. 8th ed. London: Hodder Education.</a:t>
            </a:r>
          </a:p>
          <a:p>
            <a:r>
              <a:rPr lang="en-US" dirty="0"/>
              <a:t>McLeod, S. (2018) ‘Attachment Theory’, Simply Psychology. Available at: https://</a:t>
            </a:r>
            <a:r>
              <a:rPr lang="en-US" dirty="0" err="1"/>
              <a:t>www.simplypsychology.org</a:t>
            </a:r>
            <a:r>
              <a:rPr lang="en-US" dirty="0"/>
              <a:t>/</a:t>
            </a:r>
            <a:r>
              <a:rPr lang="en-US" dirty="0" err="1"/>
              <a:t>attachment.html</a:t>
            </a:r>
            <a:r>
              <a:rPr lang="en-US" dirty="0"/>
              <a:t> [Accessed 1 October 2025].</a:t>
            </a:r>
          </a:p>
          <a:p>
            <a:r>
              <a:rPr lang="en-US" dirty="0"/>
              <a:t>Rutter, M. (1981) Maternal Deprivation Reassessed. 2nd ed. Harmondsworth: Penguin Books.</a:t>
            </a:r>
          </a:p>
        </p:txBody>
      </p:sp>
    </p:spTree>
    <p:extLst>
      <p:ext uri="{BB962C8B-B14F-4D97-AF65-F5344CB8AC3E}">
        <p14:creationId xmlns:p14="http://schemas.microsoft.com/office/powerpoint/2010/main" val="351231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CD145-5C2F-550E-8B77-551A30D8A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834640"/>
            <a:ext cx="7729728" cy="1188720"/>
          </a:xfrm>
        </p:spPr>
        <p:txBody>
          <a:bodyPr/>
          <a:lstStyle/>
          <a:p>
            <a:r>
              <a:rPr lang="en-US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19986611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103</TotalTime>
  <Words>1034</Words>
  <Application>Microsoft Macintosh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Gill Sans MT</vt:lpstr>
      <vt:lpstr>Parcel</vt:lpstr>
      <vt:lpstr>Supporting Amira’s Development using Bowlby’s Attachment theory</vt:lpstr>
      <vt:lpstr>Amira's case</vt:lpstr>
      <vt:lpstr>Bowlby’s Attachment theory</vt:lpstr>
      <vt:lpstr>Applying Bowlby’s theory to amira</vt:lpstr>
      <vt:lpstr>PRACTICAL STRATEGIES TO SUPPORT AMIRA </vt:lpstr>
      <vt:lpstr>NATURE VS NURTURE</vt:lpstr>
      <vt:lpstr>EVALUATION OF BOWLBY’S THEORY</vt:lpstr>
      <vt:lpstr>CONCLUSION</vt:lpstr>
      <vt:lpstr>References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Rania Zeb</dc:creator>
  <cp:lastModifiedBy>Rania Zeb</cp:lastModifiedBy>
  <cp:revision>4</cp:revision>
  <dcterms:created xsi:type="dcterms:W3CDTF">2025-10-10T12:44:58Z</dcterms:created>
  <dcterms:modified xsi:type="dcterms:W3CDTF">2025-10-11T15:05:45Z</dcterms:modified>
</cp:coreProperties>
</file>