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80" r:id="rId3"/>
    <p:sldId id="259" r:id="rId4"/>
    <p:sldId id="270" r:id="rId5"/>
    <p:sldId id="271" r:id="rId6"/>
    <p:sldId id="272" r:id="rId7"/>
    <p:sldId id="273" r:id="rId8"/>
    <p:sldId id="274" r:id="rId9"/>
    <p:sldId id="275" r:id="rId10"/>
    <p:sldId id="276" r:id="rId11"/>
    <p:sldId id="277" r:id="rId12"/>
    <p:sldId id="278" r:id="rId13"/>
    <p:sldId id="279"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68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2F4B4E-9B23-439B-98B9-316AD63DF6D9}" type="datetimeFigureOut">
              <a:rPr lang="en-US" smtClean="0"/>
              <a:t>3/30/2024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196926-E15D-4DD8-A985-138943C4A3AC}" type="slidenum">
              <a:rPr lang="en-US" smtClean="0"/>
              <a:t>‹#›</a:t>
            </a:fld>
            <a:endParaRPr lang="en-US"/>
          </a:p>
        </p:txBody>
      </p:sp>
    </p:spTree>
    <p:extLst>
      <p:ext uri="{BB962C8B-B14F-4D97-AF65-F5344CB8AC3E}">
        <p14:creationId xmlns:p14="http://schemas.microsoft.com/office/powerpoint/2010/main" val="2395895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0196926-E15D-4DD8-A985-138943C4A3AC}" type="slidenum">
              <a:rPr lang="en-US" smtClean="0"/>
              <a:t>1</a:t>
            </a:fld>
            <a:endParaRPr lang="en-US"/>
          </a:p>
        </p:txBody>
      </p:sp>
    </p:spTree>
    <p:extLst>
      <p:ext uri="{BB962C8B-B14F-4D97-AF65-F5344CB8AC3E}">
        <p14:creationId xmlns:p14="http://schemas.microsoft.com/office/powerpoint/2010/main" val="682226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0196926-E15D-4DD8-A985-138943C4A3AC}" type="slidenum">
              <a:rPr lang="en-US" smtClean="0"/>
              <a:t>2</a:t>
            </a:fld>
            <a:endParaRPr lang="en-US"/>
          </a:p>
        </p:txBody>
      </p:sp>
    </p:spTree>
    <p:extLst>
      <p:ext uri="{BB962C8B-B14F-4D97-AF65-F5344CB8AC3E}">
        <p14:creationId xmlns:p14="http://schemas.microsoft.com/office/powerpoint/2010/main" val="595869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2820142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2458340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1784475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4837C46-3278-4575-BEDB-F668ACBF94A4}" type="datetimeFigureOut">
              <a:rPr lang="en-US" smtClean="0"/>
              <a:t>3/30/2024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170884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4837C46-3278-4575-BEDB-F668ACBF94A4}" type="datetimeFigureOut">
              <a:rPr lang="en-US" smtClean="0"/>
              <a:t>3/30/2024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2558801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4837C46-3278-4575-BEDB-F668ACBF94A4}" type="datetimeFigureOut">
              <a:rPr lang="en-US" smtClean="0"/>
              <a:t>3/30/2024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3982957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837C46-3278-4575-BEDB-F668ACBF94A4}" type="datetimeFigureOut">
              <a:rPr lang="en-US" smtClean="0"/>
              <a:t>3/30/2024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3801605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837C46-3278-4575-BEDB-F668ACBF94A4}" type="datetimeFigureOut">
              <a:rPr lang="en-US" smtClean="0"/>
              <a:t>3/30/2024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924036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837C46-3278-4575-BEDB-F668ACBF94A4}" type="datetimeFigureOut">
              <a:rPr lang="en-US" smtClean="0"/>
              <a:t>3/30/2024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223451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837C46-3278-4575-BEDB-F668ACBF94A4}" type="datetimeFigureOut">
              <a:rPr lang="en-US" smtClean="0"/>
              <a:t>3/30/2024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3218521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2424328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2695980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2025107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4164231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4256740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1731273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837C46-3278-4575-BEDB-F668ACBF94A4}" type="datetimeFigureOut">
              <a:rPr lang="en-US" smtClean="0"/>
              <a:t>3/30/2024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E56720-95D2-48DD-ADC7-A97EA4B46C82}" type="slidenum">
              <a:rPr lang="en-US" smtClean="0"/>
              <a:t>‹#›</a:t>
            </a:fld>
            <a:endParaRPr lang="en-US"/>
          </a:p>
        </p:txBody>
      </p:sp>
    </p:spTree>
    <p:extLst>
      <p:ext uri="{BB962C8B-B14F-4D97-AF65-F5344CB8AC3E}">
        <p14:creationId xmlns:p14="http://schemas.microsoft.com/office/powerpoint/2010/main" val="3999917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4837C46-3278-4575-BEDB-F668ACBF94A4}" type="datetimeFigureOut">
              <a:rPr lang="en-US" smtClean="0"/>
              <a:t>3/30/2024</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8E56720-95D2-48DD-ADC7-A97EA4B46C82}" type="slidenum">
              <a:rPr lang="en-US" smtClean="0"/>
              <a:t>‹#›</a:t>
            </a:fld>
            <a:endParaRPr lang="en-US"/>
          </a:p>
        </p:txBody>
      </p:sp>
    </p:spTree>
    <p:extLst>
      <p:ext uri="{BB962C8B-B14F-4D97-AF65-F5344CB8AC3E}">
        <p14:creationId xmlns:p14="http://schemas.microsoft.com/office/powerpoint/2010/main" val="7883251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08979" y="0"/>
            <a:ext cx="3583021" cy="1492926"/>
          </a:xfrm>
          <a:prstGeom prst="rect">
            <a:avLst/>
          </a:prstGeom>
          <a:noFill/>
        </p:spPr>
      </p:pic>
      <p:sp>
        <p:nvSpPr>
          <p:cNvPr id="7" name="TextBox 6"/>
          <p:cNvSpPr txBox="1"/>
          <p:nvPr/>
        </p:nvSpPr>
        <p:spPr>
          <a:xfrm>
            <a:off x="107004" y="1906620"/>
            <a:ext cx="11848290" cy="4031873"/>
          </a:xfrm>
          <a:prstGeom prst="rect">
            <a:avLst/>
          </a:prstGeom>
          <a:noFill/>
        </p:spPr>
        <p:txBody>
          <a:bodyPr wrap="square" rtlCol="0">
            <a:spAutoFit/>
          </a:bodyPr>
          <a:lstStyle/>
          <a:p>
            <a:pPr algn="ctr"/>
            <a:r>
              <a:rPr lang="en-US" sz="3200" b="1" dirty="0" smtClean="0">
                <a:latin typeface="Arial" panose="020B0604020202020204" pitchFamily="34" charset="0"/>
                <a:cs typeface="Arial" panose="020B0604020202020204" pitchFamily="34" charset="0"/>
              </a:rPr>
              <a:t>BRITISH AMERICAN TOBACCO (BAT)</a:t>
            </a:r>
            <a:r>
              <a:rPr lang="en-GB" sz="3200" b="1" dirty="0" smtClean="0">
                <a:latin typeface="Arial" panose="020B0604020202020204" pitchFamily="34" charset="0"/>
                <a:cs typeface="Arial" panose="020B0604020202020204" pitchFamily="34" charset="0"/>
              </a:rPr>
              <a:t> EXPANSION IN GERMANY</a:t>
            </a:r>
            <a:endParaRPr lang="en-US" sz="3200" dirty="0" smtClean="0">
              <a:latin typeface="Arial" panose="020B0604020202020204" pitchFamily="34" charset="0"/>
              <a:cs typeface="Arial" panose="020B0604020202020204" pitchFamily="34" charset="0"/>
            </a:endParaRPr>
          </a:p>
          <a:p>
            <a:endParaRPr lang="en-GB" sz="3200" dirty="0" smtClean="0">
              <a:latin typeface="Arial" panose="020B0604020202020204" pitchFamily="34" charset="0"/>
              <a:cs typeface="Arial" panose="020B0604020202020204" pitchFamily="34" charset="0"/>
            </a:endParaRPr>
          </a:p>
          <a:p>
            <a:r>
              <a:rPr lang="en-GB" sz="3200" dirty="0" smtClean="0">
                <a:latin typeface="Arial" panose="020B0604020202020204" pitchFamily="34" charset="0"/>
                <a:cs typeface="Arial" panose="020B0604020202020204" pitchFamily="34" charset="0"/>
              </a:rPr>
              <a:t>Module </a:t>
            </a:r>
            <a:r>
              <a:rPr lang="en-GB" sz="3200" dirty="0">
                <a:latin typeface="Arial" panose="020B0604020202020204" pitchFamily="34" charset="0"/>
                <a:cs typeface="Arial" panose="020B0604020202020204" pitchFamily="34" charset="0"/>
              </a:rPr>
              <a:t>name and code: </a:t>
            </a:r>
            <a:r>
              <a:rPr lang="en-GB" sz="3200" dirty="0" smtClean="0">
                <a:latin typeface="Arial" panose="020B0604020202020204" pitchFamily="34" charset="0"/>
                <a:cs typeface="Arial" panose="020B0604020202020204" pitchFamily="34" charset="0"/>
              </a:rPr>
              <a:t>BA Business Management </a:t>
            </a:r>
            <a:r>
              <a:rPr lang="en-GB" sz="3200" dirty="0">
                <a:latin typeface="Arial" panose="020B0604020202020204" pitchFamily="34" charset="0"/>
                <a:cs typeface="Arial" panose="020B0604020202020204" pitchFamily="34" charset="0"/>
              </a:rPr>
              <a:t>(</a:t>
            </a:r>
            <a:r>
              <a:rPr lang="en-GB" sz="3200" dirty="0" smtClean="0">
                <a:latin typeface="Arial" panose="020B0604020202020204" pitchFamily="34" charset="0"/>
                <a:cs typeface="Arial" panose="020B0604020202020204" pitchFamily="34" charset="0"/>
              </a:rPr>
              <a:t>LCBB6001</a:t>
            </a:r>
            <a:r>
              <a:rPr lang="en-GB" sz="3200" dirty="0">
                <a:latin typeface="Arial" panose="020B0604020202020204" pitchFamily="34" charset="0"/>
                <a:cs typeface="Arial" panose="020B0604020202020204" pitchFamily="34" charset="0"/>
              </a:rPr>
              <a:t>)</a:t>
            </a:r>
            <a:endParaRPr lang="en-US"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Student name: Zlatko </a:t>
            </a:r>
            <a:r>
              <a:rPr lang="en-GB" sz="3200" dirty="0" err="1">
                <a:latin typeface="Arial" panose="020B0604020202020204" pitchFamily="34" charset="0"/>
                <a:cs typeface="Arial" panose="020B0604020202020204" pitchFamily="34" charset="0"/>
              </a:rPr>
              <a:t>Nalbanski</a:t>
            </a:r>
            <a:r>
              <a:rPr lang="en-GB" sz="3200" dirty="0">
                <a:latin typeface="Arial" panose="020B0604020202020204" pitchFamily="34" charset="0"/>
                <a:cs typeface="Arial" panose="020B0604020202020204" pitchFamily="34" charset="0"/>
              </a:rPr>
              <a:t> </a:t>
            </a:r>
            <a:endParaRPr lang="en-US"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Student ID: 2124047</a:t>
            </a:r>
            <a:endParaRPr lang="en-US"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Location: London Campus (Winchester House)</a:t>
            </a:r>
            <a:endParaRPr lang="en-US"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Lecturer name</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Dr.</a:t>
            </a:r>
            <a:r>
              <a:rPr lang="en-GB" sz="3200" dirty="0" smtClean="0">
                <a:latin typeface="Arial" panose="020B0604020202020204" pitchFamily="34" charset="0"/>
                <a:cs typeface="Arial" panose="020B0604020202020204" pitchFamily="34" charset="0"/>
              </a:rPr>
              <a:t> Charles </a:t>
            </a:r>
            <a:r>
              <a:rPr lang="en-GB" sz="3200" dirty="0" err="1" smtClean="0">
                <a:latin typeface="Arial" panose="020B0604020202020204" pitchFamily="34" charset="0"/>
                <a:cs typeface="Arial" panose="020B0604020202020204" pitchFamily="34" charset="0"/>
              </a:rPr>
              <a:t>Nwaogwugwu</a:t>
            </a:r>
            <a:r>
              <a:rPr lang="en-GB" sz="3200" dirty="0" smtClean="0">
                <a:latin typeface="Arial" panose="020B0604020202020204" pitchFamily="34" charset="0"/>
                <a:cs typeface="Arial" panose="020B0604020202020204" pitchFamily="34" charset="0"/>
              </a:rPr>
              <a:t> Zainab Atta</a:t>
            </a:r>
            <a:endParaRPr lang="en-US" dirty="0">
              <a:latin typeface="Arial" panose="020B0604020202020204" pitchFamily="34" charset="0"/>
              <a:cs typeface="Arial" panose="020B0604020202020204" pitchFamily="34" charset="0"/>
            </a:endParaRPr>
          </a:p>
        </p:txBody>
      </p:sp>
      <p:pic>
        <p:nvPicPr>
          <p:cNvPr id="1028" name="Picture 4" descr="Replacement ID Card | University of Wales Trinity Saint David - Online Store"/>
          <p:cNvPicPr>
            <a:picLocks noChangeAspect="1" noChangeArrowheads="1"/>
          </p:cNvPicPr>
          <p:nvPr/>
        </p:nvPicPr>
        <p:blipFill rotWithShape="1">
          <a:blip r:embed="rId4">
            <a:lum contrast="-5000"/>
            <a:extLst>
              <a:ext uri="{28A0092B-C50C-407E-A947-70E740481C1C}">
                <a14:useLocalDpi xmlns:a14="http://schemas.microsoft.com/office/drawing/2010/main" val="0"/>
              </a:ext>
            </a:extLst>
          </a:blip>
          <a:srcRect r="41407" b="64377"/>
          <a:stretch/>
        </p:blipFill>
        <p:spPr bwMode="auto">
          <a:xfrm>
            <a:off x="0" y="0"/>
            <a:ext cx="2879387"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6428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08979" y="0"/>
            <a:ext cx="3583021" cy="1492926"/>
          </a:xfrm>
          <a:prstGeom prst="rect">
            <a:avLst/>
          </a:prstGeom>
          <a:noFill/>
        </p:spPr>
      </p:pic>
      <p:sp>
        <p:nvSpPr>
          <p:cNvPr id="7" name="TextBox 6"/>
          <p:cNvSpPr txBox="1"/>
          <p:nvPr/>
        </p:nvSpPr>
        <p:spPr>
          <a:xfrm>
            <a:off x="340468" y="1906620"/>
            <a:ext cx="10758792" cy="4757841"/>
          </a:xfrm>
          <a:prstGeom prst="rect">
            <a:avLst/>
          </a:prstGeom>
          <a:noFill/>
        </p:spPr>
        <p:txBody>
          <a:bodyPr wrap="square" rtlCol="0">
            <a:spAutoFit/>
          </a:bodyPr>
          <a:lstStyle/>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Introduction to BAT's Expansion Goals</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BAT's Strategic Vision for Germany</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Cultural Overview: UK vs. Germany</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Business and Work-Related Attitudes</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Intercultural Communication Theories</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Identifying Cultural Challenges and Communication Barriers</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Strategies for Effective Intercultural Communication</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Adapting Business Practices for Germany</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Case Studies of UK-Germany Business Successes</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Hofstede’s Cultural Dimensions: Recommendations for BAT</a:t>
            </a:r>
          </a:p>
          <a:p>
            <a:pPr>
              <a:lnSpc>
                <a:spcPct val="107000"/>
              </a:lnSpc>
              <a:spcAft>
                <a:spcPts val="800"/>
              </a:spcAft>
            </a:pPr>
            <a:r>
              <a:rPr lang="en-US" b="1" dirty="0" smtClean="0">
                <a:effectLst/>
                <a:latin typeface="Arial" panose="020B0604020202020204" pitchFamily="34" charset="0"/>
                <a:ea typeface="Calibri" panose="020F0502020204030204" pitchFamily="34" charset="0"/>
                <a:cs typeface="Arial" panose="020B0604020202020204" pitchFamily="34" charset="0"/>
              </a:rPr>
              <a:t>Conclusion and Strategic Recommendations</a:t>
            </a:r>
          </a:p>
          <a:p>
            <a:pPr algn="ctr"/>
            <a:endParaRPr lang="en-US" dirty="0"/>
          </a:p>
        </p:txBody>
      </p:sp>
      <p:pic>
        <p:nvPicPr>
          <p:cNvPr id="1028" name="Picture 4" descr="Replacement ID Card | University of Wales Trinity Saint David - Online Store"/>
          <p:cNvPicPr>
            <a:picLocks noChangeAspect="1" noChangeArrowheads="1"/>
          </p:cNvPicPr>
          <p:nvPr/>
        </p:nvPicPr>
        <p:blipFill rotWithShape="1">
          <a:blip r:embed="rId4">
            <a:lum contrast="-5000"/>
            <a:extLst>
              <a:ext uri="{28A0092B-C50C-407E-A947-70E740481C1C}">
                <a14:useLocalDpi xmlns:a14="http://schemas.microsoft.com/office/drawing/2010/main" val="0"/>
              </a:ext>
            </a:extLst>
          </a:blip>
          <a:srcRect r="41407" b="64377"/>
          <a:stretch/>
        </p:blipFill>
        <p:spPr bwMode="auto">
          <a:xfrm>
            <a:off x="0" y="0"/>
            <a:ext cx="2879387"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1582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583021"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879387"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129699" y="2263712"/>
            <a:ext cx="10064889" cy="71715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algn="just"/>
            <a:r>
              <a:rPr lang="en-US" b="1" dirty="0" smtClean="0">
                <a:latin typeface="Arial" panose="020B0604020202020204" pitchFamily="34" charset="0"/>
                <a:cs typeface="Arial" panose="020B0604020202020204" pitchFamily="34" charset="0"/>
              </a:rPr>
              <a:t>Global </a:t>
            </a:r>
            <a:r>
              <a:rPr lang="en-US" b="1" dirty="0">
                <a:latin typeface="Arial" panose="020B0604020202020204" pitchFamily="34" charset="0"/>
                <a:cs typeface="Arial" panose="020B0604020202020204" pitchFamily="34" charset="0"/>
              </a:rPr>
              <a:t>Presence:</a:t>
            </a:r>
            <a:r>
              <a:rPr lang="en-US" dirty="0">
                <a:latin typeface="Arial" panose="020B0604020202020204" pitchFamily="34" charset="0"/>
                <a:cs typeface="Arial" panose="020B0604020202020204" pitchFamily="34" charset="0"/>
              </a:rPr>
              <a:t> British American </a:t>
            </a:r>
            <a:r>
              <a:rPr lang="en-US" dirty="0" smtClean="0">
                <a:latin typeface="Arial" panose="020B0604020202020204" pitchFamily="34" charset="0"/>
                <a:cs typeface="Arial" panose="020B0604020202020204" pitchFamily="34" charset="0"/>
              </a:rPr>
              <a:t>Tobacco (founded in 1902) </a:t>
            </a:r>
            <a:r>
              <a:rPr lang="en-US" dirty="0">
                <a:latin typeface="Arial" panose="020B0604020202020204" pitchFamily="34" charset="0"/>
                <a:cs typeface="Arial" panose="020B0604020202020204" pitchFamily="34" charset="0"/>
              </a:rPr>
              <a:t>is one of the world's leading multinational tobacco companies, with brands sold in over 200 markets</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(BAT Business, 2024)</a:t>
            </a:r>
            <a:endParaRPr lang="en-US" dirty="0">
              <a:latin typeface="Arial" panose="020B0604020202020204" pitchFamily="34" charset="0"/>
              <a:cs typeface="Arial" panose="020B0604020202020204" pitchFamily="34" charset="0"/>
            </a:endParaRPr>
          </a:p>
          <a:p>
            <a:pPr algn="ct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2785350" y="3122858"/>
            <a:ext cx="8868384" cy="8028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b="1" dirty="0" smtClean="0">
              <a:latin typeface="Arial" panose="020B0604020202020204" pitchFamily="34" charset="0"/>
              <a:cs typeface="Arial" panose="020B0604020202020204" pitchFamily="34" charset="0"/>
            </a:endParaRPr>
          </a:p>
          <a:p>
            <a:pPr algn="just"/>
            <a:r>
              <a:rPr lang="en-US" b="1" dirty="0" smtClean="0">
                <a:latin typeface="Arial" panose="020B0604020202020204" pitchFamily="34" charset="0"/>
                <a:cs typeface="Arial" panose="020B0604020202020204" pitchFamily="34" charset="0"/>
              </a:rPr>
              <a:t>Expansion </a:t>
            </a:r>
            <a:r>
              <a:rPr lang="en-US" b="1" dirty="0">
                <a:latin typeface="Arial" panose="020B0604020202020204" pitchFamily="34" charset="0"/>
                <a:cs typeface="Arial" panose="020B0604020202020204" pitchFamily="34" charset="0"/>
              </a:rPr>
              <a:t>Objectives:</a:t>
            </a:r>
            <a:r>
              <a:rPr lang="en-US" dirty="0">
                <a:latin typeface="Arial" panose="020B0604020202020204" pitchFamily="34" charset="0"/>
                <a:cs typeface="Arial" panose="020B0604020202020204" pitchFamily="34" charset="0"/>
              </a:rPr>
              <a:t> BAT aims to expand into Germany to enhance its global trading network and establish a strategic management hub in the EU.</a:t>
            </a:r>
          </a:p>
          <a:p>
            <a:pPr algn="ctr"/>
            <a:endParaRPr lang="en-US" dirty="0">
              <a:latin typeface="Arial" panose="020B0604020202020204" pitchFamily="34" charset="0"/>
              <a:cs typeface="Arial" panose="020B0604020202020204" pitchFamily="34" charset="0"/>
            </a:endParaRPr>
          </a:p>
        </p:txBody>
      </p:sp>
      <p:sp>
        <p:nvSpPr>
          <p:cNvPr id="7" name="Rounded Rectangle 6"/>
          <p:cNvSpPr/>
          <p:nvPr/>
        </p:nvSpPr>
        <p:spPr>
          <a:xfrm>
            <a:off x="381000" y="4048214"/>
            <a:ext cx="8626811" cy="7714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algn="just"/>
            <a:endParaRPr lang="en-US" b="1" dirty="0" smtClean="0">
              <a:latin typeface="Arial" panose="020B0604020202020204" pitchFamily="34" charset="0"/>
              <a:cs typeface="Arial" panose="020B0604020202020204" pitchFamily="34" charset="0"/>
            </a:endParaRPr>
          </a:p>
          <a:p>
            <a:pPr algn="just"/>
            <a:r>
              <a:rPr lang="en-US" b="1" dirty="0" smtClean="0">
                <a:latin typeface="Arial" panose="020B0604020202020204" pitchFamily="34" charset="0"/>
                <a:cs typeface="Arial" panose="020B0604020202020204" pitchFamily="34" charset="0"/>
              </a:rPr>
              <a:t>Strategic Importance of Germany:</a:t>
            </a:r>
            <a:r>
              <a:rPr lang="en-US" dirty="0" smtClean="0">
                <a:latin typeface="Arial" panose="020B0604020202020204" pitchFamily="34" charset="0"/>
                <a:cs typeface="Arial" panose="020B0604020202020204" pitchFamily="34" charset="0"/>
              </a:rPr>
              <a:t> Germany offers a pivotal market within the EU due to its economic strength and central location. </a:t>
            </a:r>
            <a:r>
              <a:rPr lang="en-US" dirty="0">
                <a:latin typeface="Arial" panose="020B060402020202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Grüning</a:t>
            </a:r>
            <a:r>
              <a:rPr lang="en-US" dirty="0" smtClean="0">
                <a:latin typeface="Arial" panose="020B0604020202020204" pitchFamily="34" charset="0"/>
                <a:cs typeface="Arial" panose="020B0604020202020204" pitchFamily="34" charset="0"/>
              </a:rPr>
              <a:t> et al., 2012</a:t>
            </a:r>
            <a:r>
              <a:rPr lang="en-US" dirty="0">
                <a:latin typeface="Arial" panose="020B0604020202020204" pitchFamily="34" charset="0"/>
                <a:cs typeface="Arial" panose="020B0604020202020204" pitchFamily="34" charset="0"/>
              </a:rPr>
              <a:t>)</a:t>
            </a:r>
          </a:p>
          <a:p>
            <a:pPr algn="just"/>
            <a:r>
              <a:rPr lang="en-US" dirty="0" smtClean="0">
                <a:latin typeface="Arial" panose="020B0604020202020204" pitchFamily="34" charset="0"/>
                <a:cs typeface="Arial" panose="020B0604020202020204" pitchFamily="34" charset="0"/>
              </a:rPr>
              <a:t> </a:t>
            </a:r>
          </a:p>
          <a:p>
            <a:pPr algn="ctr"/>
            <a:endParaRPr lang="en-US" dirty="0">
              <a:latin typeface="Arial" panose="020B0604020202020204" pitchFamily="34" charset="0"/>
              <a:cs typeface="Arial" panose="020B0604020202020204" pitchFamily="34" charset="0"/>
            </a:endParaRPr>
          </a:p>
        </p:txBody>
      </p:sp>
      <p:sp>
        <p:nvSpPr>
          <p:cNvPr id="8" name="Rounded Rectangle 7"/>
          <p:cNvSpPr/>
          <p:nvPr/>
        </p:nvSpPr>
        <p:spPr>
          <a:xfrm>
            <a:off x="1411117" y="4993009"/>
            <a:ext cx="10066507" cy="9874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algn="just"/>
            <a:endParaRPr lang="en-US" b="1" dirty="0" smtClean="0">
              <a:latin typeface="Arial" panose="020B0604020202020204" pitchFamily="34" charset="0"/>
              <a:cs typeface="Arial" panose="020B0604020202020204" pitchFamily="34" charset="0"/>
            </a:endParaRPr>
          </a:p>
          <a:p>
            <a:pPr algn="just"/>
            <a:r>
              <a:rPr lang="en-US" b="1" dirty="0" smtClean="0">
                <a:latin typeface="Arial" panose="020B0604020202020204" pitchFamily="34" charset="0"/>
                <a:cs typeface="Arial" panose="020B0604020202020204" pitchFamily="34" charset="0"/>
              </a:rPr>
              <a:t>Understanding Cultural Differences:</a:t>
            </a:r>
            <a:r>
              <a:rPr lang="en-US" dirty="0" smtClean="0">
                <a:latin typeface="Arial" panose="020B0604020202020204" pitchFamily="34" charset="0"/>
                <a:cs typeface="Arial" panose="020B0604020202020204" pitchFamily="34" charset="0"/>
              </a:rPr>
              <a:t> Recognizing the cultural nuances between the UK and Germany is crucial for adapting marketing strategies and business operations. (</a:t>
            </a:r>
            <a:r>
              <a:rPr lang="nl-NL" dirty="0" smtClean="0">
                <a:latin typeface="Arial" panose="020B0604020202020204" pitchFamily="34" charset="0"/>
                <a:cs typeface="Arial" panose="020B0604020202020204" pitchFamily="34" charset="0"/>
              </a:rPr>
              <a:t>Kehoe and </a:t>
            </a:r>
            <a:r>
              <a:rPr lang="nl-NL" dirty="0">
                <a:latin typeface="Arial" panose="020B0604020202020204" pitchFamily="34" charset="0"/>
                <a:cs typeface="Arial" panose="020B0604020202020204" pitchFamily="34" charset="0"/>
              </a:rPr>
              <a:t>Greenhalgh, </a:t>
            </a:r>
            <a:r>
              <a:rPr lang="nl-NL" dirty="0" smtClean="0">
                <a:latin typeface="Arial" panose="020B0604020202020204" pitchFamily="34" charset="0"/>
                <a:cs typeface="Arial" panose="020B0604020202020204" pitchFamily="34" charset="0"/>
              </a:rPr>
              <a:t>2018</a:t>
            </a:r>
            <a:r>
              <a:rPr lang="nl-NL" dirty="0">
                <a:latin typeface="Arial" panose="020B0604020202020204" pitchFamily="34" charset="0"/>
                <a:cs typeface="Arial" panose="020B0604020202020204" pitchFamily="34" charset="0"/>
              </a:rPr>
              <a:t>). </a:t>
            </a:r>
          </a:p>
          <a:p>
            <a:pPr algn="just"/>
            <a:endParaRPr lang="en-US" dirty="0" smtClean="0">
              <a:latin typeface="Arial" panose="020B0604020202020204" pitchFamily="34" charset="0"/>
              <a:cs typeface="Arial" panose="020B0604020202020204" pitchFamily="34" charset="0"/>
            </a:endParaRPr>
          </a:p>
          <a:p>
            <a:pPr algn="ctr"/>
            <a:endParaRPr lang="en-US" dirty="0">
              <a:latin typeface="Arial" panose="020B0604020202020204" pitchFamily="34" charset="0"/>
              <a:cs typeface="Arial" panose="020B0604020202020204" pitchFamily="34" charset="0"/>
            </a:endParaRPr>
          </a:p>
        </p:txBody>
      </p:sp>
      <p:sp>
        <p:nvSpPr>
          <p:cNvPr id="9" name="Rounded Rectangle 8"/>
          <p:cNvSpPr/>
          <p:nvPr/>
        </p:nvSpPr>
        <p:spPr>
          <a:xfrm>
            <a:off x="742542" y="6065475"/>
            <a:ext cx="945204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algn="just"/>
            <a:r>
              <a:rPr lang="en-US" b="1" dirty="0" smtClean="0">
                <a:latin typeface="Arial" panose="020B0604020202020204" pitchFamily="34" charset="0"/>
                <a:cs typeface="Arial" panose="020B0604020202020204" pitchFamily="34" charset="0"/>
              </a:rPr>
              <a:t>Enhanced </a:t>
            </a:r>
            <a:r>
              <a:rPr lang="en-US" b="1" dirty="0">
                <a:latin typeface="Arial" panose="020B0604020202020204" pitchFamily="34" charset="0"/>
                <a:cs typeface="Arial" panose="020B0604020202020204" pitchFamily="34" charset="0"/>
              </a:rPr>
              <a:t>Market Access:</a:t>
            </a:r>
            <a:r>
              <a:rPr lang="en-US" dirty="0">
                <a:latin typeface="Arial" panose="020B0604020202020204" pitchFamily="34" charset="0"/>
                <a:cs typeface="Arial" panose="020B0604020202020204" pitchFamily="34" charset="0"/>
              </a:rPr>
              <a:t> Entering Germany is a strategic move to navigate the post-Brexit trading environment, ensuring smoother access to EU markets.</a:t>
            </a:r>
          </a:p>
          <a:p>
            <a:pPr algn="ctr"/>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129699" y="1534400"/>
            <a:ext cx="8878112"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INTRODUCTION TO BAT'S EXPANSION GOALS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40921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583021"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879387"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411804" y="2129328"/>
            <a:ext cx="9056453" cy="636213"/>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Market Potential:</a:t>
            </a:r>
            <a:r>
              <a:rPr lang="en-US" dirty="0">
                <a:latin typeface="Arial" panose="020B0604020202020204" pitchFamily="34" charset="0"/>
                <a:cs typeface="Arial" panose="020B0604020202020204" pitchFamily="34" charset="0"/>
              </a:rPr>
              <a:t> Germany represents a significant opportunity for growth in the tobacco and nicotine products market</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Welte</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2000</a:t>
            </a:r>
            <a:r>
              <a:rPr lang="en-US"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pPr algn="ct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2707529" y="2946902"/>
            <a:ext cx="8868384" cy="6509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b="1" dirty="0" smtClean="0">
              <a:latin typeface="Arial" panose="020B0604020202020204" pitchFamily="34" charset="0"/>
              <a:cs typeface="Arial" panose="020B0604020202020204" pitchFamily="34" charset="0"/>
            </a:endParaRPr>
          </a:p>
          <a:p>
            <a:pPr lvl="0"/>
            <a:r>
              <a:rPr lang="en-US" b="1" dirty="0" smtClean="0">
                <a:latin typeface="Arial" panose="020B0604020202020204" pitchFamily="34" charset="0"/>
                <a:cs typeface="Arial" panose="020B0604020202020204" pitchFamily="34" charset="0"/>
              </a:rPr>
              <a:t>Strategic </a:t>
            </a:r>
            <a:r>
              <a:rPr lang="en-US" b="1" dirty="0">
                <a:latin typeface="Arial" panose="020B0604020202020204" pitchFamily="34" charset="0"/>
                <a:cs typeface="Arial" panose="020B0604020202020204" pitchFamily="34" charset="0"/>
              </a:rPr>
              <a:t>Location:</a:t>
            </a:r>
            <a:r>
              <a:rPr lang="en-US" dirty="0">
                <a:latin typeface="Arial" panose="020B0604020202020204" pitchFamily="34" charset="0"/>
                <a:cs typeface="Arial" panose="020B0604020202020204" pitchFamily="34" charset="0"/>
              </a:rPr>
              <a:t> Germany's location offers logistical advantages for distributing products across the EU.</a:t>
            </a:r>
          </a:p>
          <a:p>
            <a:pPr algn="ctr"/>
            <a:endParaRPr lang="en-US" dirty="0">
              <a:latin typeface="Arial" panose="020B0604020202020204" pitchFamily="34" charset="0"/>
              <a:cs typeface="Arial" panose="020B0604020202020204" pitchFamily="34" charset="0"/>
            </a:endParaRPr>
          </a:p>
        </p:txBody>
      </p:sp>
      <p:sp>
        <p:nvSpPr>
          <p:cNvPr id="7" name="Rounded Rectangle 6"/>
          <p:cNvSpPr/>
          <p:nvPr/>
        </p:nvSpPr>
        <p:spPr>
          <a:xfrm>
            <a:off x="350195" y="3766602"/>
            <a:ext cx="8898580" cy="7196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lvl="0" algn="just"/>
            <a:endParaRPr lang="en-US" b="1" dirty="0" smtClean="0">
              <a:latin typeface="Arial" panose="020B0604020202020204" pitchFamily="34" charset="0"/>
              <a:cs typeface="Arial" panose="020B0604020202020204" pitchFamily="34" charset="0"/>
            </a:endParaRPr>
          </a:p>
          <a:p>
            <a:pPr lvl="0" algn="just"/>
            <a:r>
              <a:rPr lang="en-US" b="1" dirty="0" smtClean="0">
                <a:latin typeface="Arial" panose="020B0604020202020204" pitchFamily="34" charset="0"/>
                <a:cs typeface="Arial" panose="020B0604020202020204" pitchFamily="34" charset="0"/>
              </a:rPr>
              <a:t>Regulatory Landscape:</a:t>
            </a:r>
            <a:r>
              <a:rPr lang="en-US" dirty="0">
                <a:latin typeface="Arial" panose="020B0604020202020204" pitchFamily="34" charset="0"/>
                <a:cs typeface="Arial" panose="020B0604020202020204" pitchFamily="34" charset="0"/>
              </a:rPr>
              <a:t> Navigating Germany's regulatory environment is key to accessing the broader EU market under unified regulations. (</a:t>
            </a:r>
            <a:r>
              <a:rPr lang="en-US" dirty="0" err="1" smtClean="0">
                <a:latin typeface="Arial" panose="020B0604020202020204" pitchFamily="34" charset="0"/>
                <a:cs typeface="Arial" panose="020B0604020202020204" pitchFamily="34" charset="0"/>
              </a:rPr>
              <a:t>Straarup</a:t>
            </a:r>
            <a:r>
              <a:rPr lang="en-US" dirty="0" smtClean="0">
                <a:latin typeface="Arial" panose="020B0604020202020204" pitchFamily="34" charset="0"/>
                <a:cs typeface="Arial" panose="020B0604020202020204" pitchFamily="34" charset="0"/>
              </a:rPr>
              <a:t> et al., 2022</a:t>
            </a:r>
            <a:r>
              <a:rPr lang="en-US" dirty="0">
                <a:latin typeface="Arial" panose="020B0604020202020204" pitchFamily="34" charset="0"/>
                <a:cs typeface="Arial" panose="020B0604020202020204" pitchFamily="34" charset="0"/>
              </a:rPr>
              <a:t>)</a:t>
            </a:r>
          </a:p>
          <a:p>
            <a:pPr lvl="0" algn="just"/>
            <a:endParaRPr lang="en-US" dirty="0" smtClean="0">
              <a:latin typeface="Arial" panose="020B0604020202020204" pitchFamily="34" charset="0"/>
              <a:cs typeface="Arial" panose="020B0604020202020204" pitchFamily="34" charset="0"/>
            </a:endParaRPr>
          </a:p>
          <a:p>
            <a:pPr algn="ctr"/>
            <a:endParaRPr lang="en-US" dirty="0">
              <a:latin typeface="Arial" panose="020B0604020202020204" pitchFamily="34" charset="0"/>
              <a:cs typeface="Arial" panose="020B0604020202020204" pitchFamily="34" charset="0"/>
            </a:endParaRPr>
          </a:p>
        </p:txBody>
      </p:sp>
      <p:sp>
        <p:nvSpPr>
          <p:cNvPr id="8" name="Rounded Rectangle 7"/>
          <p:cNvSpPr/>
          <p:nvPr/>
        </p:nvSpPr>
        <p:spPr>
          <a:xfrm>
            <a:off x="2159539" y="4655200"/>
            <a:ext cx="8878112" cy="6162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lvl="0" algn="just"/>
            <a:r>
              <a:rPr lang="en-US" b="1" dirty="0">
                <a:latin typeface="Arial" panose="020B0604020202020204" pitchFamily="34" charset="0"/>
                <a:cs typeface="Arial" panose="020B0604020202020204" pitchFamily="34" charset="0"/>
              </a:rPr>
              <a:t>Enhanced Market Access:</a:t>
            </a:r>
            <a:r>
              <a:rPr lang="en-US" dirty="0">
                <a:latin typeface="Arial" panose="020B0604020202020204" pitchFamily="34" charset="0"/>
                <a:cs typeface="Arial" panose="020B0604020202020204" pitchFamily="34" charset="0"/>
              </a:rPr>
              <a:t> A management office in Germany will serve as a gateway to the EU, potentially reducing barriers to trade and distribution.</a:t>
            </a:r>
          </a:p>
          <a:p>
            <a:pPr algn="ctr"/>
            <a:endParaRPr lang="en-US" dirty="0">
              <a:latin typeface="Arial" panose="020B0604020202020204" pitchFamily="34" charset="0"/>
              <a:cs typeface="Arial" panose="020B0604020202020204" pitchFamily="34" charset="0"/>
            </a:endParaRPr>
          </a:p>
        </p:txBody>
      </p:sp>
      <p:sp>
        <p:nvSpPr>
          <p:cNvPr id="9" name="Rounded Rectangle 8"/>
          <p:cNvSpPr/>
          <p:nvPr/>
        </p:nvSpPr>
        <p:spPr>
          <a:xfrm>
            <a:off x="214008" y="5353128"/>
            <a:ext cx="945204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latin typeface="Arial" panose="020B0604020202020204" pitchFamily="34" charset="0"/>
              <a:cs typeface="Arial" panose="020B0604020202020204" pitchFamily="34" charset="0"/>
            </a:endParaRPr>
          </a:p>
          <a:p>
            <a:pPr lvl="0" algn="just"/>
            <a:r>
              <a:rPr lang="en-US" b="1" dirty="0">
                <a:latin typeface="Arial" panose="020B0604020202020204" pitchFamily="34" charset="0"/>
                <a:cs typeface="Arial" panose="020B0604020202020204" pitchFamily="34" charset="0"/>
              </a:rPr>
              <a:t>Operational Efficiencies:</a:t>
            </a:r>
            <a:r>
              <a:rPr lang="en-US" dirty="0">
                <a:latin typeface="Arial" panose="020B0604020202020204" pitchFamily="34" charset="0"/>
                <a:cs typeface="Arial" panose="020B0604020202020204" pitchFamily="34" charset="0"/>
              </a:rPr>
              <a:t> The German office is expected to bring cost savings and operational improvements through local insights and efficiencies.</a:t>
            </a:r>
          </a:p>
          <a:p>
            <a:pPr algn="ctr"/>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129699" y="1534400"/>
            <a:ext cx="8878112"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BAT'S STRATEGIC VISION FOR GERMANY</a:t>
            </a:r>
            <a:endParaRPr lang="en-US" sz="2400" dirty="0">
              <a:latin typeface="Arial" panose="020B0604020202020204" pitchFamily="34" charset="0"/>
              <a:cs typeface="Arial" panose="020B0604020202020204" pitchFamily="34" charset="0"/>
            </a:endParaRPr>
          </a:p>
        </p:txBody>
      </p:sp>
      <p:sp>
        <p:nvSpPr>
          <p:cNvPr id="10" name="Rounded Rectangle 9"/>
          <p:cNvSpPr/>
          <p:nvPr/>
        </p:nvSpPr>
        <p:spPr>
          <a:xfrm>
            <a:off x="1384567" y="6088999"/>
            <a:ext cx="945204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b="1" dirty="0" smtClean="0">
                <a:latin typeface="Arial" panose="020B0604020202020204" pitchFamily="34" charset="0"/>
                <a:cs typeface="Arial" panose="020B0604020202020204" pitchFamily="34" charset="0"/>
              </a:rPr>
              <a:t>Regulatory </a:t>
            </a:r>
            <a:r>
              <a:rPr lang="en-US" b="1" dirty="0">
                <a:latin typeface="Arial" panose="020B0604020202020204" pitchFamily="34" charset="0"/>
                <a:cs typeface="Arial" panose="020B0604020202020204" pitchFamily="34" charset="0"/>
              </a:rPr>
              <a:t>Advocacy:</a:t>
            </a:r>
            <a:r>
              <a:rPr lang="en-US" dirty="0">
                <a:latin typeface="Arial" panose="020B0604020202020204" pitchFamily="34" charset="0"/>
                <a:cs typeface="Arial" panose="020B0604020202020204" pitchFamily="34" charset="0"/>
              </a:rPr>
              <a:t> Establishing a presence in Germany will allow BAT to better engage with EU regulatory bodies, advocating for favorable industry regulations</a:t>
            </a:r>
          </a:p>
        </p:txBody>
      </p:sp>
    </p:spTree>
    <p:extLst>
      <p:ext uri="{BB962C8B-B14F-4D97-AF65-F5344CB8AC3E}">
        <p14:creationId xmlns:p14="http://schemas.microsoft.com/office/powerpoint/2010/main" val="36273208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717983"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987845"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411804" y="2129328"/>
            <a:ext cx="11160678" cy="684311"/>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smtClean="0">
                <a:latin typeface="Arial" panose="020B0604020202020204" pitchFamily="34" charset="0"/>
                <a:cs typeface="Arial" panose="020B0604020202020204" pitchFamily="34" charset="0"/>
              </a:rPr>
              <a:t>Language and Communication: </a:t>
            </a:r>
            <a:r>
              <a:rPr lang="en-US" dirty="0" smtClean="0">
                <a:latin typeface="Arial" panose="020B0604020202020204" pitchFamily="34" charset="0"/>
                <a:cs typeface="Arial" panose="020B0604020202020204" pitchFamily="34" charset="0"/>
              </a:rPr>
              <a:t>While English is widely spoken in Germany, the German language's prevalence in business underscores the need for bilingual proficiency</a:t>
            </a:r>
            <a:r>
              <a:rPr lang="en-US" dirty="0">
                <a:latin typeface="Arial" panose="020B0604020202020204" pitchFamily="34" charset="0"/>
                <a:cs typeface="Arial" panose="020B0604020202020204" pitchFamily="34" charset="0"/>
              </a:rPr>
              <a:t>. (Gibson, </a:t>
            </a:r>
            <a:r>
              <a:rPr lang="en-US" dirty="0" smtClean="0">
                <a:latin typeface="Arial" panose="020B0604020202020204" pitchFamily="34" charset="0"/>
                <a:cs typeface="Arial" panose="020B0604020202020204" pitchFamily="34" charset="0"/>
              </a:rPr>
              <a:t>2014</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2707529" y="2946902"/>
            <a:ext cx="9202430" cy="6509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b="1" dirty="0" smtClean="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Ethnic Composition:</a:t>
            </a:r>
            <a:r>
              <a:rPr lang="en-US" dirty="0">
                <a:latin typeface="Arial" panose="020B0604020202020204" pitchFamily="34" charset="0"/>
                <a:cs typeface="Arial" panose="020B0604020202020204" pitchFamily="34" charset="0"/>
              </a:rPr>
              <a:t> Both countries are ethnically diverse, yet Germany has seen significant recent immigration, affecting market dynamics and consumer preferences.</a:t>
            </a:r>
          </a:p>
          <a:p>
            <a:pPr algn="ctr"/>
            <a:endParaRPr lang="en-US" dirty="0">
              <a:latin typeface="Arial" panose="020B0604020202020204" pitchFamily="34" charset="0"/>
              <a:cs typeface="Arial" panose="020B0604020202020204" pitchFamily="34" charset="0"/>
            </a:endParaRPr>
          </a:p>
        </p:txBody>
      </p:sp>
      <p:sp>
        <p:nvSpPr>
          <p:cNvPr id="7" name="Rounded Rectangle 6"/>
          <p:cNvSpPr/>
          <p:nvPr/>
        </p:nvSpPr>
        <p:spPr>
          <a:xfrm>
            <a:off x="350195" y="3727690"/>
            <a:ext cx="8307421" cy="7198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smtClean="0">
                <a:latin typeface="Arial" panose="020B0604020202020204" pitchFamily="34" charset="0"/>
                <a:cs typeface="Arial" panose="020B0604020202020204" pitchFamily="34" charset="0"/>
              </a:rPr>
              <a:t>Social </a:t>
            </a:r>
            <a:r>
              <a:rPr lang="en-US" b="1" dirty="0">
                <a:latin typeface="Arial" panose="020B0604020202020204" pitchFamily="34" charset="0"/>
                <a:cs typeface="Arial" panose="020B0604020202020204" pitchFamily="34" charset="0"/>
              </a:rPr>
              <a:t>Structures:</a:t>
            </a:r>
            <a:r>
              <a:rPr lang="en-US" dirty="0">
                <a:latin typeface="Arial" panose="020B0604020202020204" pitchFamily="34" charset="0"/>
                <a:cs typeface="Arial" panose="020B0604020202020204" pitchFamily="34" charset="0"/>
              </a:rPr>
              <a:t> Germany is characterized by a more formal social hierarchy compared to the UK, influencing business interactions and workplace dynamics</a:t>
            </a:r>
          </a:p>
        </p:txBody>
      </p:sp>
      <p:sp>
        <p:nvSpPr>
          <p:cNvPr id="8" name="Rounded Rectangle 7"/>
          <p:cNvSpPr/>
          <p:nvPr/>
        </p:nvSpPr>
        <p:spPr>
          <a:xfrm>
            <a:off x="2159539" y="4567648"/>
            <a:ext cx="9212524" cy="6162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smtClean="0">
                <a:latin typeface="Arial" panose="020B0604020202020204" pitchFamily="34" charset="0"/>
                <a:cs typeface="Arial" panose="020B0604020202020204" pitchFamily="34" charset="0"/>
              </a:rPr>
              <a:t>Religious </a:t>
            </a:r>
            <a:r>
              <a:rPr lang="en-US" b="1" dirty="0">
                <a:latin typeface="Arial" panose="020B0604020202020204" pitchFamily="34" charset="0"/>
                <a:cs typeface="Arial" panose="020B0604020202020204" pitchFamily="34" charset="0"/>
              </a:rPr>
              <a:t>Values:</a:t>
            </a:r>
            <a:r>
              <a:rPr lang="en-US" dirty="0">
                <a:latin typeface="Arial" panose="020B0604020202020204" pitchFamily="34" charset="0"/>
                <a:cs typeface="Arial" panose="020B0604020202020204" pitchFamily="34" charset="0"/>
              </a:rPr>
              <a:t> Predominantly Christian in both countries, religious practices can influence business schedules and consumer </a:t>
            </a:r>
            <a:r>
              <a:rPr lang="en-US" dirty="0">
                <a:latin typeface="Arial" panose="020B0604020202020204" pitchFamily="34" charset="0"/>
                <a:cs typeface="Arial" panose="020B0604020202020204" pitchFamily="34" charset="0"/>
              </a:rPr>
              <a:t>behavior (</a:t>
            </a:r>
            <a:r>
              <a:rPr lang="en-US" dirty="0" err="1">
                <a:latin typeface="Arial" panose="020B0604020202020204" pitchFamily="34" charset="0"/>
                <a:cs typeface="Arial" panose="020B0604020202020204" pitchFamily="34" charset="0"/>
              </a:rPr>
              <a:t>Ciortescu</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2017</a:t>
            </a:r>
            <a:r>
              <a:rPr lang="en-US"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9" name="Rounded Rectangle 8"/>
          <p:cNvSpPr/>
          <p:nvPr/>
        </p:nvSpPr>
        <p:spPr>
          <a:xfrm>
            <a:off x="214008" y="5294760"/>
            <a:ext cx="980807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smtClean="0">
                <a:latin typeface="Arial" panose="020B0604020202020204" pitchFamily="34" charset="0"/>
                <a:cs typeface="Arial" panose="020B0604020202020204" pitchFamily="34" charset="0"/>
              </a:rPr>
              <a:t>Influence </a:t>
            </a:r>
            <a:r>
              <a:rPr lang="en-US" b="1" dirty="0">
                <a:latin typeface="Arial" panose="020B0604020202020204" pitchFamily="34" charset="0"/>
                <a:cs typeface="Arial" panose="020B0604020202020204" pitchFamily="34" charset="0"/>
              </a:rPr>
              <a:t>on Business Practices:</a:t>
            </a:r>
            <a:r>
              <a:rPr lang="en-US" dirty="0">
                <a:latin typeface="Arial" panose="020B0604020202020204" pitchFamily="34" charset="0"/>
                <a:cs typeface="Arial" panose="020B0604020202020204" pitchFamily="34" charset="0"/>
              </a:rPr>
              <a:t> Understanding these cultural elements is critical for BAT to tailor its approach to marketing, employee engagement, and customer service</a:t>
            </a:r>
          </a:p>
        </p:txBody>
      </p:sp>
      <p:sp>
        <p:nvSpPr>
          <p:cNvPr id="4" name="TextBox 3"/>
          <p:cNvSpPr txBox="1"/>
          <p:nvPr/>
        </p:nvSpPr>
        <p:spPr>
          <a:xfrm>
            <a:off x="129699" y="1534400"/>
            <a:ext cx="9212524"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CULTURAL OVERVIEW: UK VS. GERMANY</a:t>
            </a:r>
            <a:endParaRPr lang="en-US" sz="2400" dirty="0">
              <a:latin typeface="Arial" panose="020B0604020202020204" pitchFamily="34" charset="0"/>
              <a:cs typeface="Arial" panose="020B0604020202020204" pitchFamily="34" charset="0"/>
            </a:endParaRPr>
          </a:p>
        </p:txBody>
      </p:sp>
      <p:sp>
        <p:nvSpPr>
          <p:cNvPr id="10" name="Rounded Rectangle 9"/>
          <p:cNvSpPr/>
          <p:nvPr/>
        </p:nvSpPr>
        <p:spPr>
          <a:xfrm>
            <a:off x="1384567" y="6088999"/>
            <a:ext cx="980807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Adapting to the German Context:</a:t>
            </a:r>
            <a:r>
              <a:rPr lang="en-US" dirty="0">
                <a:latin typeface="Arial" panose="020B0604020202020204" pitchFamily="34" charset="0"/>
                <a:cs typeface="Arial" panose="020B0604020202020204" pitchFamily="34" charset="0"/>
              </a:rPr>
              <a:t> Recognizing and adapting to Germany's cultural specifics will be vital for BAT's successful market entry and operational integration.</a:t>
            </a:r>
          </a:p>
        </p:txBody>
      </p:sp>
    </p:spTree>
    <p:extLst>
      <p:ext uri="{BB962C8B-B14F-4D97-AF65-F5344CB8AC3E}">
        <p14:creationId xmlns:p14="http://schemas.microsoft.com/office/powerpoint/2010/main" val="209938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4203790" cy="1687998"/>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3244073" cy="1534400"/>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214008" y="2059066"/>
            <a:ext cx="11408630" cy="77372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Business Etiquette:</a:t>
            </a:r>
            <a:r>
              <a:rPr lang="en-US" dirty="0">
                <a:latin typeface="Arial" panose="020B0604020202020204" pitchFamily="34" charset="0"/>
                <a:cs typeface="Arial" panose="020B0604020202020204" pitchFamily="34" charset="0"/>
              </a:rPr>
              <a:t> Germans value punctuality, directness, and formality in business dealings, contrasting with the UK's more flexible </a:t>
            </a:r>
            <a:r>
              <a:rPr lang="en-US" dirty="0">
                <a:latin typeface="Arial" panose="020B0604020202020204" pitchFamily="34" charset="0"/>
                <a:cs typeface="Arial" panose="020B0604020202020204" pitchFamily="34" charset="0"/>
              </a:rPr>
              <a:t>approach (</a:t>
            </a:r>
            <a:r>
              <a:rPr lang="en-US" dirty="0" err="1">
                <a:latin typeface="Arial" panose="020B0604020202020204" pitchFamily="34" charset="0"/>
                <a:cs typeface="Arial" panose="020B0604020202020204" pitchFamily="34" charset="0"/>
              </a:rPr>
              <a:t>Lubowiecki-Vikuk</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2020</a:t>
            </a:r>
            <a:r>
              <a:rPr lang="en-US"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1462387" y="2910556"/>
            <a:ext cx="9406877" cy="6829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b="1" dirty="0" smtClean="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Leadership Styles:</a:t>
            </a:r>
            <a:r>
              <a:rPr lang="en-US" dirty="0">
                <a:latin typeface="Arial" panose="020B0604020202020204" pitchFamily="34" charset="0"/>
                <a:cs typeface="Arial" panose="020B0604020202020204" pitchFamily="34" charset="0"/>
              </a:rPr>
              <a:t> German businesses tend to have a more hierarchical structure, whereas UK companies may lean towards a flatter organizational model.</a:t>
            </a:r>
          </a:p>
          <a:p>
            <a:pPr algn="ctr"/>
            <a:endParaRPr lang="en-US" dirty="0">
              <a:latin typeface="Arial" panose="020B0604020202020204" pitchFamily="34" charset="0"/>
              <a:cs typeface="Arial" panose="020B0604020202020204" pitchFamily="34" charset="0"/>
            </a:endParaRPr>
          </a:p>
        </p:txBody>
      </p:sp>
      <p:sp>
        <p:nvSpPr>
          <p:cNvPr id="7" name="Rounded Rectangle 6"/>
          <p:cNvSpPr/>
          <p:nvPr/>
        </p:nvSpPr>
        <p:spPr>
          <a:xfrm>
            <a:off x="291829" y="3671311"/>
            <a:ext cx="8491984" cy="7240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Negotiation Techniques:</a:t>
            </a:r>
            <a:r>
              <a:rPr lang="en-US" dirty="0">
                <a:latin typeface="Arial" panose="020B0604020202020204" pitchFamily="34" charset="0"/>
                <a:cs typeface="Arial" panose="020B0604020202020204" pitchFamily="34" charset="0"/>
              </a:rPr>
              <a:t> In Germany, business negotiations are thorough, with a focus on detailed planning and clear agreements</a:t>
            </a:r>
          </a:p>
        </p:txBody>
      </p:sp>
      <p:sp>
        <p:nvSpPr>
          <p:cNvPr id="8" name="Rounded Rectangle 7"/>
          <p:cNvSpPr/>
          <p:nvPr/>
        </p:nvSpPr>
        <p:spPr>
          <a:xfrm>
            <a:off x="1993350" y="4473084"/>
            <a:ext cx="9417195" cy="6967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Work Ethics:</a:t>
            </a:r>
            <a:r>
              <a:rPr lang="en-US" dirty="0">
                <a:latin typeface="Arial" panose="020B0604020202020204" pitchFamily="34" charset="0"/>
                <a:cs typeface="Arial" panose="020B0604020202020204" pitchFamily="34" charset="0"/>
              </a:rPr>
              <a:t> German work culture is known for its efficiency, precision, and a clear delineation between work and personal life</a:t>
            </a:r>
            <a:r>
              <a:rPr lang="en-US" dirty="0">
                <a:latin typeface="Arial" panose="020B0604020202020204" pitchFamily="34" charset="0"/>
                <a:cs typeface="Arial" panose="020B0604020202020204" pitchFamily="34" charset="0"/>
              </a:rPr>
              <a:t>. (Dunn, </a:t>
            </a:r>
            <a:r>
              <a:rPr lang="en-US" dirty="0" smtClean="0">
                <a:latin typeface="Arial" panose="020B0604020202020204" pitchFamily="34" charset="0"/>
                <a:cs typeface="Arial" panose="020B0604020202020204" pitchFamily="34" charset="0"/>
              </a:rPr>
              <a:t>2013</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Rounded Rectangle 8"/>
          <p:cNvSpPr/>
          <p:nvPr/>
        </p:nvSpPr>
        <p:spPr>
          <a:xfrm>
            <a:off x="0" y="5346108"/>
            <a:ext cx="10025978" cy="6712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Management Practices Impact:</a:t>
            </a:r>
            <a:r>
              <a:rPr lang="en-US" dirty="0">
                <a:latin typeface="Arial" panose="020B0604020202020204" pitchFamily="34" charset="0"/>
                <a:cs typeface="Arial" panose="020B0604020202020204" pitchFamily="34" charset="0"/>
              </a:rPr>
              <a:t> BAT must adapt its leadership and negotiation strategies to align with German expectations and work culture.</a:t>
            </a:r>
          </a:p>
        </p:txBody>
      </p:sp>
      <p:sp>
        <p:nvSpPr>
          <p:cNvPr id="4" name="TextBox 3"/>
          <p:cNvSpPr txBox="1"/>
          <p:nvPr/>
        </p:nvSpPr>
        <p:spPr>
          <a:xfrm>
            <a:off x="129698" y="1534400"/>
            <a:ext cx="9417195"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BUSINESS AND WORK-RELATED ATTITUDES</a:t>
            </a:r>
            <a:endParaRPr lang="en-US" sz="2400" dirty="0">
              <a:latin typeface="Arial" panose="020B0604020202020204" pitchFamily="34" charset="0"/>
              <a:cs typeface="Arial" panose="020B0604020202020204" pitchFamily="34" charset="0"/>
            </a:endParaRPr>
          </a:p>
        </p:txBody>
      </p:sp>
      <p:sp>
        <p:nvSpPr>
          <p:cNvPr id="10" name="Rounded Rectangle 9"/>
          <p:cNvSpPr/>
          <p:nvPr/>
        </p:nvSpPr>
        <p:spPr>
          <a:xfrm>
            <a:off x="1384567" y="6147881"/>
            <a:ext cx="10025978" cy="7101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Effective Navigation Strategies:</a:t>
            </a:r>
            <a:r>
              <a:rPr lang="en-US" dirty="0">
                <a:latin typeface="Arial" panose="020B0604020202020204" pitchFamily="34" charset="0"/>
                <a:cs typeface="Arial" panose="020B0604020202020204" pitchFamily="34" charset="0"/>
              </a:rPr>
              <a:t> Developing cultural competence among BAT’s leaders and teams in Germany will be essential for successful business negotiations and employee relations.</a:t>
            </a:r>
          </a:p>
        </p:txBody>
      </p:sp>
    </p:spTree>
    <p:extLst>
      <p:ext uri="{BB962C8B-B14F-4D97-AF65-F5344CB8AC3E}">
        <p14:creationId xmlns:p14="http://schemas.microsoft.com/office/powerpoint/2010/main" val="39467825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4203790" cy="1687998"/>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3258766" cy="1541350"/>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214008" y="2175032"/>
            <a:ext cx="11408630" cy="77372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Hofstede's Cultural Dimensions:</a:t>
            </a:r>
            <a:r>
              <a:rPr lang="en-US" dirty="0">
                <a:latin typeface="Arial" panose="020B0604020202020204" pitchFamily="34" charset="0"/>
                <a:cs typeface="Arial" panose="020B0604020202020204" pitchFamily="34" charset="0"/>
              </a:rPr>
              <a:t> This framework can help BAT understand differences in power distance, individualism, masculinity, uncertainty avoidance, and long-term </a:t>
            </a:r>
            <a:r>
              <a:rPr lang="en-US" dirty="0">
                <a:latin typeface="Arial" panose="020B0604020202020204" pitchFamily="34" charset="0"/>
                <a:cs typeface="Arial" panose="020B0604020202020204" pitchFamily="34" charset="0"/>
              </a:rPr>
              <a:t>orientation (Hofstede, </a:t>
            </a:r>
            <a:r>
              <a:rPr lang="en-US" dirty="0" smtClean="0">
                <a:latin typeface="Arial" panose="020B0604020202020204" pitchFamily="34" charset="0"/>
                <a:cs typeface="Arial" panose="020B0604020202020204" pitchFamily="34" charset="0"/>
              </a:rPr>
              <a:t>1991</a:t>
            </a:r>
            <a:r>
              <a:rPr lang="en-US"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1588847" y="3027612"/>
            <a:ext cx="9406877" cy="6829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smtClean="0">
                <a:latin typeface="Arial" panose="020B0604020202020204" pitchFamily="34" charset="0"/>
                <a:cs typeface="Arial" panose="020B0604020202020204" pitchFamily="34" charset="0"/>
              </a:rPr>
              <a:t>Hall's </a:t>
            </a:r>
            <a:r>
              <a:rPr lang="en-US" b="1" dirty="0">
                <a:latin typeface="Arial" panose="020B0604020202020204" pitchFamily="34" charset="0"/>
                <a:cs typeface="Arial" panose="020B0604020202020204" pitchFamily="34" charset="0"/>
              </a:rPr>
              <a:t>High vs. Low Context Cultures:</a:t>
            </a:r>
            <a:r>
              <a:rPr lang="en-US" dirty="0">
                <a:latin typeface="Arial" panose="020B0604020202020204" pitchFamily="34" charset="0"/>
                <a:cs typeface="Arial" panose="020B0604020202020204" pitchFamily="34" charset="0"/>
              </a:rPr>
              <a:t> While both the UK and Germany are considered low-context cultures, nuances in communication styles can impact business operations.</a:t>
            </a:r>
          </a:p>
        </p:txBody>
      </p:sp>
      <p:sp>
        <p:nvSpPr>
          <p:cNvPr id="7" name="Rounded Rectangle 6"/>
          <p:cNvSpPr/>
          <p:nvPr/>
        </p:nvSpPr>
        <p:spPr>
          <a:xfrm>
            <a:off x="214008" y="3901451"/>
            <a:ext cx="9212094" cy="7240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Cultural Dynamics Analysis:</a:t>
            </a:r>
            <a:r>
              <a:rPr lang="en-US" dirty="0">
                <a:latin typeface="Arial" panose="020B0604020202020204" pitchFamily="34" charset="0"/>
                <a:cs typeface="Arial" panose="020B0604020202020204" pitchFamily="34" charset="0"/>
              </a:rPr>
              <a:t> Understanding the UK-Germany cultural dynamics aids in developing targeted strategies for market entry and employee engagement.</a:t>
            </a:r>
          </a:p>
        </p:txBody>
      </p:sp>
      <p:sp>
        <p:nvSpPr>
          <p:cNvPr id="8" name="Rounded Rectangle 7"/>
          <p:cNvSpPr/>
          <p:nvPr/>
        </p:nvSpPr>
        <p:spPr>
          <a:xfrm>
            <a:off x="981673" y="4885467"/>
            <a:ext cx="9417195" cy="6967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Operational Planning:</a:t>
            </a:r>
            <a:r>
              <a:rPr lang="en-US" dirty="0">
                <a:latin typeface="Arial" panose="020B0604020202020204" pitchFamily="34" charset="0"/>
                <a:cs typeface="Arial" panose="020B0604020202020204" pitchFamily="34" charset="0"/>
              </a:rPr>
              <a:t> Applying these cultural insights can help BAT in tailoring its operational and communication strategies to fit the German context.</a:t>
            </a:r>
          </a:p>
        </p:txBody>
      </p:sp>
      <p:sp>
        <p:nvSpPr>
          <p:cNvPr id="9" name="Rounded Rectangle 8"/>
          <p:cNvSpPr/>
          <p:nvPr/>
        </p:nvSpPr>
        <p:spPr>
          <a:xfrm>
            <a:off x="214008" y="5842218"/>
            <a:ext cx="10025978" cy="6712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Expansion Strategy Enhancement:</a:t>
            </a:r>
            <a:r>
              <a:rPr lang="en-US" dirty="0">
                <a:latin typeface="Arial" panose="020B0604020202020204" pitchFamily="34" charset="0"/>
                <a:cs typeface="Arial" panose="020B0604020202020204" pitchFamily="34" charset="0"/>
              </a:rPr>
              <a:t> Intercultural theories offer a foundation for BAT to enhance its expansion strategy, ensuring alignment with local cultural norms and values</a:t>
            </a:r>
          </a:p>
        </p:txBody>
      </p:sp>
      <p:sp>
        <p:nvSpPr>
          <p:cNvPr id="4" name="TextBox 3"/>
          <p:cNvSpPr txBox="1"/>
          <p:nvPr/>
        </p:nvSpPr>
        <p:spPr>
          <a:xfrm>
            <a:off x="129698" y="1534400"/>
            <a:ext cx="9417195"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INTERCULTURAL COMMUNICATION THEORIES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7129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4203790" cy="1687998"/>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3378250" cy="1597864"/>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29698" y="1646098"/>
            <a:ext cx="11037655" cy="461665"/>
          </a:xfrm>
          <a:prstGeom prst="rect">
            <a:avLst/>
          </a:prstGeom>
          <a:noFill/>
        </p:spPr>
        <p:txBody>
          <a:bodyPr wrap="square" rtlCol="0">
            <a:spAutoFit/>
          </a:bodyPr>
          <a:lstStyle/>
          <a:p>
            <a:r>
              <a:rPr lang="fr-FR" sz="2400" b="1" dirty="0" smtClean="0">
                <a:latin typeface="Arial" panose="020B0604020202020204" pitchFamily="34" charset="0"/>
                <a:cs typeface="Arial" panose="020B0604020202020204" pitchFamily="34" charset="0"/>
              </a:rPr>
              <a:t>HOFSTEDE’S CULTURAL DIMENSIONS: RECOMMENDATIONS FOR BAT</a:t>
            </a:r>
            <a:endParaRPr lang="en-US" sz="2400" dirty="0">
              <a:latin typeface="Arial" panose="020B0604020202020204" pitchFamily="34" charset="0"/>
              <a:cs typeface="Arial" panose="020B0604020202020204" pitchFamily="34" charset="0"/>
            </a:endParaRPr>
          </a:p>
        </p:txBody>
      </p:sp>
      <p:pic>
        <p:nvPicPr>
          <p:cNvPr id="10" name="Picture 9"/>
          <p:cNvPicPr>
            <a:picLocks noChangeAspect="1"/>
          </p:cNvPicPr>
          <p:nvPr/>
        </p:nvPicPr>
        <p:blipFill rotWithShape="1">
          <a:blip r:embed="rId4"/>
          <a:srcRect l="4264" t="13436" r="2818"/>
          <a:stretch/>
        </p:blipFill>
        <p:spPr>
          <a:xfrm>
            <a:off x="2033081" y="2155998"/>
            <a:ext cx="7188742" cy="2600799"/>
          </a:xfrm>
          <a:prstGeom prst="rect">
            <a:avLst/>
          </a:prstGeom>
        </p:spPr>
      </p:pic>
      <p:sp>
        <p:nvSpPr>
          <p:cNvPr id="11" name="TextBox 10"/>
          <p:cNvSpPr txBox="1"/>
          <p:nvPr/>
        </p:nvSpPr>
        <p:spPr>
          <a:xfrm>
            <a:off x="129698" y="4987043"/>
            <a:ext cx="11913145" cy="1938992"/>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Power Distance:</a:t>
            </a:r>
            <a:r>
              <a:rPr lang="en-US" sz="1200" dirty="0">
                <a:latin typeface="Arial" panose="020B0604020202020204" pitchFamily="34" charset="0"/>
                <a:cs typeface="Arial" panose="020B0604020202020204" pitchFamily="34" charset="0"/>
              </a:rPr>
              <a:t> Encourage open communication and flattening hierarchies where appropriate to align with Germany's lower power distance.</a:t>
            </a:r>
          </a:p>
          <a:p>
            <a:pPr algn="just"/>
            <a:r>
              <a:rPr lang="en-US" sz="1200" b="1" dirty="0">
                <a:latin typeface="Arial" panose="020B0604020202020204" pitchFamily="34" charset="0"/>
                <a:cs typeface="Arial" panose="020B0604020202020204" pitchFamily="34" charset="0"/>
              </a:rPr>
              <a:t>Individualism vs. Collectivism:</a:t>
            </a:r>
            <a:r>
              <a:rPr lang="en-US" sz="1200" dirty="0">
                <a:latin typeface="Arial" panose="020B0604020202020204" pitchFamily="34" charset="0"/>
                <a:cs typeface="Arial" panose="020B0604020202020204" pitchFamily="34" charset="0"/>
              </a:rPr>
              <a:t> Foster a balance between individual achievement and team collaboration, respecting both cultures' tendencies towards individualism.</a:t>
            </a:r>
          </a:p>
          <a:p>
            <a:pPr algn="just"/>
            <a:r>
              <a:rPr lang="en-US" sz="1200" b="1" dirty="0">
                <a:latin typeface="Arial" panose="020B0604020202020204" pitchFamily="34" charset="0"/>
                <a:cs typeface="Arial" panose="020B0604020202020204" pitchFamily="34" charset="0"/>
              </a:rPr>
              <a:t>Masculinity vs. Femininity:</a:t>
            </a:r>
            <a:r>
              <a:rPr lang="en-US" sz="1200" dirty="0">
                <a:latin typeface="Arial" panose="020B0604020202020204" pitchFamily="34" charset="0"/>
                <a:cs typeface="Arial" panose="020B0604020202020204" pitchFamily="34" charset="0"/>
              </a:rPr>
              <a:t> Emphasize BAT's commitment to quality, innovation, and sustainability, aligning with both countries' masculine traits while incorporating feminine values of care and community.</a:t>
            </a:r>
          </a:p>
          <a:p>
            <a:pPr algn="just"/>
            <a:r>
              <a:rPr lang="en-US" sz="1200" b="1" dirty="0">
                <a:latin typeface="Arial" panose="020B0604020202020204" pitchFamily="34" charset="0"/>
                <a:cs typeface="Arial" panose="020B0604020202020204" pitchFamily="34" charset="0"/>
              </a:rPr>
              <a:t>Uncertainty Avoidance:</a:t>
            </a:r>
            <a:r>
              <a:rPr lang="en-US" sz="1200" dirty="0">
                <a:latin typeface="Arial" panose="020B0604020202020204" pitchFamily="34" charset="0"/>
                <a:cs typeface="Arial" panose="020B0604020202020204" pitchFamily="34" charset="0"/>
              </a:rPr>
              <a:t> Adopt detailed planning and clear communication strategies to align with Germany's higher uncertainty avoidance, ensuring regulatory compliance and operational reliability.</a:t>
            </a:r>
          </a:p>
          <a:p>
            <a:pPr algn="just"/>
            <a:r>
              <a:rPr lang="en-US" sz="1200" b="1" dirty="0">
                <a:latin typeface="Arial" panose="020B0604020202020204" pitchFamily="34" charset="0"/>
                <a:cs typeface="Arial" panose="020B0604020202020204" pitchFamily="34" charset="0"/>
              </a:rPr>
              <a:t>Long-Term Orientation:</a:t>
            </a:r>
            <a:r>
              <a:rPr lang="en-US" sz="1200" dirty="0">
                <a:latin typeface="Arial" panose="020B0604020202020204" pitchFamily="34" charset="0"/>
                <a:cs typeface="Arial" panose="020B0604020202020204" pitchFamily="34" charset="0"/>
              </a:rPr>
              <a:t> Focus on long-term strategic planning and sustainability initiatives, resonating with the German market's forward-thinking approach.</a:t>
            </a:r>
          </a:p>
          <a:p>
            <a:pPr algn="just"/>
            <a:r>
              <a:rPr lang="en-US" sz="1200" b="1" dirty="0">
                <a:latin typeface="Arial" panose="020B0604020202020204" pitchFamily="34" charset="0"/>
                <a:cs typeface="Arial" panose="020B0604020202020204" pitchFamily="34" charset="0"/>
              </a:rPr>
              <a:t>Indulgence vs. Restraint:</a:t>
            </a:r>
            <a:r>
              <a:rPr lang="en-US" sz="1200" dirty="0">
                <a:latin typeface="Arial" panose="020B0604020202020204" pitchFamily="34" charset="0"/>
                <a:cs typeface="Arial" panose="020B0604020202020204" pitchFamily="34" charset="0"/>
              </a:rPr>
              <a:t> Adapt marketing strategies to cater to the restrained nature of German culture, focusing on quality of life and well-being</a:t>
            </a:r>
            <a:r>
              <a:rPr lang="en-US" sz="1200" dirty="0" smtClean="0">
                <a:latin typeface="Arial" panose="020B0604020202020204" pitchFamily="34" charset="0"/>
                <a:cs typeface="Arial" panose="020B0604020202020204" pitchFamily="34" charset="0"/>
              </a:rPr>
              <a:t>. (</a:t>
            </a:r>
            <a:r>
              <a:rPr lang="fi-FI" sz="1200" dirty="0" smtClean="0">
                <a:latin typeface="Arial" panose="020B0604020202020204" pitchFamily="34" charset="0"/>
                <a:cs typeface="Arial" panose="020B0604020202020204" pitchFamily="34" charset="0"/>
              </a:rPr>
              <a:t>Minkov and Kaasa</a:t>
            </a:r>
            <a:r>
              <a:rPr lang="fi-FI" sz="1200" dirty="0">
                <a:latin typeface="Arial" panose="020B0604020202020204" pitchFamily="34" charset="0"/>
                <a:cs typeface="Arial" panose="020B0604020202020204" pitchFamily="34" charset="0"/>
              </a:rPr>
              <a:t>, </a:t>
            </a:r>
            <a:r>
              <a:rPr lang="fi-FI" sz="1200" dirty="0" smtClean="0">
                <a:latin typeface="Arial" panose="020B0604020202020204" pitchFamily="34" charset="0"/>
                <a:cs typeface="Arial" panose="020B0604020202020204" pitchFamily="34" charset="0"/>
              </a:rPr>
              <a:t>2022</a:t>
            </a:r>
            <a:r>
              <a:rPr lang="fi-FI"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algn="just"/>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57349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717983"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987845"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411804" y="2129328"/>
            <a:ext cx="11160678" cy="684311"/>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Language Nuances:</a:t>
            </a:r>
            <a:r>
              <a:rPr lang="en-US" dirty="0">
                <a:latin typeface="Arial" panose="020B0604020202020204" pitchFamily="34" charset="0"/>
                <a:cs typeface="Arial" panose="020B0604020202020204" pitchFamily="34" charset="0"/>
              </a:rPr>
              <a:t> While English is widely understood in the business context, the nuances of the German language can lead to misinterpretations in negotiations and </a:t>
            </a:r>
            <a:r>
              <a:rPr lang="en-US" dirty="0">
                <a:latin typeface="Arial" panose="020B0604020202020204" pitchFamily="34" charset="0"/>
                <a:cs typeface="Arial" panose="020B0604020202020204" pitchFamily="34" charset="0"/>
              </a:rPr>
              <a:t>marketing (</a:t>
            </a:r>
            <a:r>
              <a:rPr lang="en-US" dirty="0" err="1">
                <a:latin typeface="Arial" panose="020B0604020202020204" pitchFamily="34" charset="0"/>
                <a:cs typeface="Arial" panose="020B0604020202020204" pitchFamily="34" charset="0"/>
              </a:rPr>
              <a:t>Gajek</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2011</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2707529" y="2946902"/>
            <a:ext cx="9202430" cy="6509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b="1" dirty="0" smtClean="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Formality in Communication:</a:t>
            </a:r>
            <a:r>
              <a:rPr lang="en-US" dirty="0">
                <a:latin typeface="Arial" panose="020B0604020202020204" pitchFamily="34" charset="0"/>
                <a:cs typeface="Arial" panose="020B0604020202020204" pitchFamily="34" charset="0"/>
              </a:rPr>
              <a:t> Germans typically use formal titles and surnames in professional settings, contrasting with the UK's more informal communication style.</a:t>
            </a:r>
          </a:p>
          <a:p>
            <a:pPr algn="ctr"/>
            <a:endParaRPr lang="en-US" dirty="0">
              <a:latin typeface="Arial" panose="020B0604020202020204" pitchFamily="34" charset="0"/>
              <a:cs typeface="Arial" panose="020B0604020202020204" pitchFamily="34" charset="0"/>
            </a:endParaRPr>
          </a:p>
        </p:txBody>
      </p:sp>
      <p:sp>
        <p:nvSpPr>
          <p:cNvPr id="7" name="Rounded Rectangle 6"/>
          <p:cNvSpPr/>
          <p:nvPr/>
        </p:nvSpPr>
        <p:spPr>
          <a:xfrm>
            <a:off x="350195" y="3727691"/>
            <a:ext cx="8453337" cy="620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Directness and Feedback:</a:t>
            </a:r>
            <a:r>
              <a:rPr lang="en-US" dirty="0">
                <a:latin typeface="Arial" panose="020B0604020202020204" pitchFamily="34" charset="0"/>
                <a:cs typeface="Arial" panose="020B0604020202020204" pitchFamily="34" charset="0"/>
              </a:rPr>
              <a:t> German directness in providing feedback may be perceived as blunt by UK professionals, potentially leading to misunderstandings</a:t>
            </a:r>
          </a:p>
        </p:txBody>
      </p:sp>
      <p:sp>
        <p:nvSpPr>
          <p:cNvPr id="8" name="Rounded Rectangle 7"/>
          <p:cNvSpPr/>
          <p:nvPr/>
        </p:nvSpPr>
        <p:spPr>
          <a:xfrm>
            <a:off x="1980119" y="4510546"/>
            <a:ext cx="9212524" cy="6162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Regulatory Compliance Communication:</a:t>
            </a:r>
            <a:r>
              <a:rPr lang="en-US" dirty="0">
                <a:latin typeface="Arial" panose="020B0604020202020204" pitchFamily="34" charset="0"/>
                <a:cs typeface="Arial" panose="020B0604020202020204" pitchFamily="34" charset="0"/>
              </a:rPr>
              <a:t> Differences in interpreting and implementing EU and German-specific regulatory guidelines can create challenges</a:t>
            </a:r>
          </a:p>
        </p:txBody>
      </p:sp>
      <p:sp>
        <p:nvSpPr>
          <p:cNvPr id="9" name="Rounded Rectangle 8"/>
          <p:cNvSpPr/>
          <p:nvPr/>
        </p:nvSpPr>
        <p:spPr>
          <a:xfrm>
            <a:off x="214008" y="5294760"/>
            <a:ext cx="10291864" cy="6974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Adaptation to Digital Communication Tools:</a:t>
            </a:r>
            <a:r>
              <a:rPr lang="en-US" dirty="0">
                <a:latin typeface="Arial" panose="020B0604020202020204" pitchFamily="34" charset="0"/>
                <a:cs typeface="Arial" panose="020B0604020202020204" pitchFamily="34" charset="0"/>
              </a:rPr>
              <a:t> Varying preferences for communication mediums (email vs. face-to-face meetings) can affect the efficiency of internal and external communications.</a:t>
            </a:r>
          </a:p>
        </p:txBody>
      </p:sp>
      <p:sp>
        <p:nvSpPr>
          <p:cNvPr id="4" name="TextBox 3"/>
          <p:cNvSpPr txBox="1"/>
          <p:nvPr/>
        </p:nvSpPr>
        <p:spPr>
          <a:xfrm>
            <a:off x="129698" y="1534400"/>
            <a:ext cx="11442783"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IDENTIFYING CULTURAL CHALLENGES AND COMMUNICATION BARRIERS</a:t>
            </a:r>
            <a:endParaRPr lang="en-US" sz="2400" dirty="0">
              <a:latin typeface="Arial" panose="020B0604020202020204" pitchFamily="34" charset="0"/>
              <a:cs typeface="Arial" panose="020B0604020202020204" pitchFamily="34" charset="0"/>
            </a:endParaRPr>
          </a:p>
        </p:txBody>
      </p:sp>
      <p:sp>
        <p:nvSpPr>
          <p:cNvPr id="10" name="Rounded Rectangle 9"/>
          <p:cNvSpPr/>
          <p:nvPr/>
        </p:nvSpPr>
        <p:spPr>
          <a:xfrm>
            <a:off x="1384567" y="6088999"/>
            <a:ext cx="980807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Strategies for Overcoming Barriers:</a:t>
            </a:r>
            <a:r>
              <a:rPr lang="en-US" dirty="0">
                <a:latin typeface="Arial" panose="020B0604020202020204" pitchFamily="34" charset="0"/>
                <a:cs typeface="Arial" panose="020B0604020202020204" pitchFamily="34" charset="0"/>
              </a:rPr>
              <a:t> Implementing clear, bilingual documentation and investing in language and cultural training for staff can mitigate these challenges</a:t>
            </a:r>
          </a:p>
        </p:txBody>
      </p:sp>
    </p:spTree>
    <p:extLst>
      <p:ext uri="{BB962C8B-B14F-4D97-AF65-F5344CB8AC3E}">
        <p14:creationId xmlns:p14="http://schemas.microsoft.com/office/powerpoint/2010/main" val="2726490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717983"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987845"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411804" y="2129328"/>
            <a:ext cx="11160678" cy="684311"/>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Bilingual Training Programs:</a:t>
            </a:r>
            <a:r>
              <a:rPr lang="en-US" dirty="0">
                <a:latin typeface="Arial" panose="020B0604020202020204" pitchFamily="34" charset="0"/>
                <a:cs typeface="Arial" panose="020B0604020202020204" pitchFamily="34" charset="0"/>
              </a:rPr>
              <a:t> Offer German language training to UK staff and vice versa to facilitate better understanding and reduce language </a:t>
            </a:r>
            <a:r>
              <a:rPr lang="en-US" dirty="0">
                <a:latin typeface="Arial" panose="020B0604020202020204" pitchFamily="34" charset="0"/>
                <a:cs typeface="Arial" panose="020B0604020202020204" pitchFamily="34" charset="0"/>
              </a:rPr>
              <a:t>barriers (Griﬃth, </a:t>
            </a:r>
            <a:r>
              <a:rPr lang="en-US" dirty="0" smtClean="0">
                <a:latin typeface="Arial" panose="020B0604020202020204" pitchFamily="34" charset="0"/>
                <a:cs typeface="Arial" panose="020B0604020202020204" pitchFamily="34" charset="0"/>
              </a:rPr>
              <a:t>2002</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2707529" y="2946902"/>
            <a:ext cx="9202430" cy="6509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smtClean="0">
                <a:latin typeface="Arial" panose="020B0604020202020204" pitchFamily="34" charset="0"/>
                <a:cs typeface="Arial" panose="020B0604020202020204" pitchFamily="34" charset="0"/>
              </a:rPr>
              <a:t>Cultural </a:t>
            </a:r>
            <a:r>
              <a:rPr lang="en-US" b="1" dirty="0">
                <a:latin typeface="Arial" panose="020B0604020202020204" pitchFamily="34" charset="0"/>
                <a:cs typeface="Arial" panose="020B0604020202020204" pitchFamily="34" charset="0"/>
              </a:rPr>
              <a:t>Awareness Workshops:</a:t>
            </a:r>
            <a:r>
              <a:rPr lang="en-US" dirty="0">
                <a:latin typeface="Arial" panose="020B0604020202020204" pitchFamily="34" charset="0"/>
                <a:cs typeface="Arial" panose="020B0604020202020204" pitchFamily="34" charset="0"/>
              </a:rPr>
              <a:t> Conduct workshops on German business etiquette, cultural norms, and communication styles for BAT employees</a:t>
            </a:r>
          </a:p>
        </p:txBody>
      </p:sp>
      <p:sp>
        <p:nvSpPr>
          <p:cNvPr id="7" name="Rounded Rectangle 6"/>
          <p:cNvSpPr/>
          <p:nvPr/>
        </p:nvSpPr>
        <p:spPr>
          <a:xfrm>
            <a:off x="350195" y="3727691"/>
            <a:ext cx="8453337" cy="620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Integrative Team Building:</a:t>
            </a:r>
            <a:r>
              <a:rPr lang="en-US" dirty="0">
                <a:latin typeface="Arial" panose="020B0604020202020204" pitchFamily="34" charset="0"/>
                <a:cs typeface="Arial" panose="020B0604020202020204" pitchFamily="34" charset="0"/>
              </a:rPr>
              <a:t> Organize mixed-nationality team-building activities to enhance mutual understanding and collaboration</a:t>
            </a:r>
          </a:p>
        </p:txBody>
      </p:sp>
      <p:sp>
        <p:nvSpPr>
          <p:cNvPr id="8" name="Rounded Rectangle 7"/>
          <p:cNvSpPr/>
          <p:nvPr/>
        </p:nvSpPr>
        <p:spPr>
          <a:xfrm>
            <a:off x="1980119" y="4510546"/>
            <a:ext cx="9212524" cy="6162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Conflict Resolution Mechanisms:</a:t>
            </a:r>
            <a:r>
              <a:rPr lang="en-US" dirty="0">
                <a:latin typeface="Arial" panose="020B0604020202020204" pitchFamily="34" charset="0"/>
                <a:cs typeface="Arial" panose="020B0604020202020204" pitchFamily="34" charset="0"/>
              </a:rPr>
              <a:t> Establish clear protocols for resolving misunderstandings that respect both cultures' norms</a:t>
            </a:r>
          </a:p>
        </p:txBody>
      </p:sp>
      <p:sp>
        <p:nvSpPr>
          <p:cNvPr id="9" name="Rounded Rectangle 8"/>
          <p:cNvSpPr/>
          <p:nvPr/>
        </p:nvSpPr>
        <p:spPr>
          <a:xfrm>
            <a:off x="214008" y="5294760"/>
            <a:ext cx="10291864" cy="6974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Regular Cultural Exchange Sessions:</a:t>
            </a:r>
            <a:r>
              <a:rPr lang="en-US" dirty="0">
                <a:latin typeface="Arial" panose="020B0604020202020204" pitchFamily="34" charset="0"/>
                <a:cs typeface="Arial" panose="020B0604020202020204" pitchFamily="34" charset="0"/>
              </a:rPr>
              <a:t> Host sessions where employees can share their cultural backgrounds and work experiences, promoting inclusivity</a:t>
            </a:r>
          </a:p>
        </p:txBody>
      </p:sp>
      <p:sp>
        <p:nvSpPr>
          <p:cNvPr id="4" name="TextBox 3"/>
          <p:cNvSpPr txBox="1"/>
          <p:nvPr/>
        </p:nvSpPr>
        <p:spPr>
          <a:xfrm>
            <a:off x="129698" y="1534400"/>
            <a:ext cx="10775007"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STRATEGIES FOR EFFECTIVE INTERCULTURAL COMMUNICATION</a:t>
            </a:r>
            <a:endParaRPr lang="en-US" sz="2400" dirty="0">
              <a:latin typeface="Arial" panose="020B0604020202020204" pitchFamily="34" charset="0"/>
              <a:cs typeface="Arial" panose="020B0604020202020204" pitchFamily="34" charset="0"/>
            </a:endParaRPr>
          </a:p>
        </p:txBody>
      </p:sp>
      <p:sp>
        <p:nvSpPr>
          <p:cNvPr id="10" name="Rounded Rectangle 9"/>
          <p:cNvSpPr/>
          <p:nvPr/>
        </p:nvSpPr>
        <p:spPr>
          <a:xfrm>
            <a:off x="1384567" y="6088999"/>
            <a:ext cx="980807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Feedback Loops:</a:t>
            </a:r>
            <a:r>
              <a:rPr lang="en-US" dirty="0">
                <a:latin typeface="Arial" panose="020B0604020202020204" pitchFamily="34" charset="0"/>
                <a:cs typeface="Arial" panose="020B0604020202020204" pitchFamily="34" charset="0"/>
              </a:rPr>
              <a:t> Implement feedback mechanisms to continually assess and improve communication strategies based on employee experiences</a:t>
            </a:r>
          </a:p>
        </p:txBody>
      </p:sp>
    </p:spTree>
    <p:extLst>
      <p:ext uri="{BB962C8B-B14F-4D97-AF65-F5344CB8AC3E}">
        <p14:creationId xmlns:p14="http://schemas.microsoft.com/office/powerpoint/2010/main" val="2531440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717983"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987845"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411804" y="2129328"/>
            <a:ext cx="11160678" cy="684311"/>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Negotiation Flexibility:</a:t>
            </a:r>
            <a:r>
              <a:rPr lang="en-US" dirty="0">
                <a:latin typeface="Arial" panose="020B0604020202020204" pitchFamily="34" charset="0"/>
                <a:cs typeface="Arial" panose="020B0604020202020204" pitchFamily="34" charset="0"/>
              </a:rPr>
              <a:t> Adapt negotiation strategies to align with the German preference for thoroughness, structure, and directness</a:t>
            </a:r>
          </a:p>
        </p:txBody>
      </p:sp>
      <p:sp>
        <p:nvSpPr>
          <p:cNvPr id="5" name="Rounded Rectangle 4"/>
          <p:cNvSpPr/>
          <p:nvPr/>
        </p:nvSpPr>
        <p:spPr>
          <a:xfrm>
            <a:off x="2707529" y="2946902"/>
            <a:ext cx="9202430" cy="6509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Decision-Making Processes:</a:t>
            </a:r>
            <a:r>
              <a:rPr lang="en-US" dirty="0">
                <a:latin typeface="Arial" panose="020B0604020202020204" pitchFamily="34" charset="0"/>
                <a:cs typeface="Arial" panose="020B0604020202020204" pitchFamily="34" charset="0"/>
              </a:rPr>
              <a:t> Understand and integrate into the German hierarchical decision-making process, which may be slower but more deliberate</a:t>
            </a:r>
          </a:p>
        </p:txBody>
      </p:sp>
      <p:sp>
        <p:nvSpPr>
          <p:cNvPr id="7" name="Rounded Rectangle 6"/>
          <p:cNvSpPr/>
          <p:nvPr/>
        </p:nvSpPr>
        <p:spPr>
          <a:xfrm>
            <a:off x="350195" y="3727691"/>
            <a:ext cx="8453337" cy="620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Customer Service Adaptations:</a:t>
            </a:r>
            <a:r>
              <a:rPr lang="en-US" dirty="0">
                <a:latin typeface="Arial" panose="020B0604020202020204" pitchFamily="34" charset="0"/>
                <a:cs typeface="Arial" panose="020B0604020202020204" pitchFamily="34" charset="0"/>
              </a:rPr>
              <a:t> Tailor customer service to meet the high standards expected by German consumers, focusing on quality and precision</a:t>
            </a:r>
          </a:p>
        </p:txBody>
      </p:sp>
      <p:sp>
        <p:nvSpPr>
          <p:cNvPr id="8" name="Rounded Rectangle 7"/>
          <p:cNvSpPr/>
          <p:nvPr/>
        </p:nvSpPr>
        <p:spPr>
          <a:xfrm>
            <a:off x="1980119" y="4510546"/>
            <a:ext cx="9212524" cy="6162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Marketing Localization:</a:t>
            </a:r>
            <a:r>
              <a:rPr lang="en-US" dirty="0">
                <a:latin typeface="Arial" panose="020B0604020202020204" pitchFamily="34" charset="0"/>
                <a:cs typeface="Arial" panose="020B0604020202020204" pitchFamily="34" charset="0"/>
              </a:rPr>
              <a:t> Customize marketing messages to resonate with German cultural values, emphasizing product quality, and environmental responsibility</a:t>
            </a:r>
          </a:p>
        </p:txBody>
      </p:sp>
      <p:sp>
        <p:nvSpPr>
          <p:cNvPr id="9" name="Rounded Rectangle 8"/>
          <p:cNvSpPr/>
          <p:nvPr/>
        </p:nvSpPr>
        <p:spPr>
          <a:xfrm>
            <a:off x="214008" y="5294760"/>
            <a:ext cx="10291864" cy="6974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Product Adaptation:</a:t>
            </a:r>
            <a:r>
              <a:rPr lang="en-US" dirty="0">
                <a:latin typeface="Arial" panose="020B0604020202020204" pitchFamily="34" charset="0"/>
                <a:cs typeface="Arial" panose="020B0604020202020204" pitchFamily="34" charset="0"/>
              </a:rPr>
              <a:t> Adjust product offerings to meet local tastes, regulations, and preferences, particularly in tobacco and nicotine products</a:t>
            </a:r>
          </a:p>
        </p:txBody>
      </p:sp>
      <p:sp>
        <p:nvSpPr>
          <p:cNvPr id="4" name="TextBox 3"/>
          <p:cNvSpPr txBox="1"/>
          <p:nvPr/>
        </p:nvSpPr>
        <p:spPr>
          <a:xfrm>
            <a:off x="129699" y="1534400"/>
            <a:ext cx="9212524"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ADAPTING BUSINESS PRACTICES FOR GERMANY</a:t>
            </a:r>
            <a:endParaRPr lang="en-US" sz="2400" dirty="0">
              <a:latin typeface="Arial" panose="020B0604020202020204" pitchFamily="34" charset="0"/>
              <a:cs typeface="Arial" panose="020B0604020202020204" pitchFamily="34" charset="0"/>
            </a:endParaRPr>
          </a:p>
        </p:txBody>
      </p:sp>
      <p:sp>
        <p:nvSpPr>
          <p:cNvPr id="10" name="Rounded Rectangle 9"/>
          <p:cNvSpPr/>
          <p:nvPr/>
        </p:nvSpPr>
        <p:spPr>
          <a:xfrm>
            <a:off x="1384567" y="6088999"/>
            <a:ext cx="9808076" cy="680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Regulatory Compliance:</a:t>
            </a:r>
            <a:r>
              <a:rPr lang="en-US" dirty="0">
                <a:latin typeface="Arial" panose="020B0604020202020204" pitchFamily="34" charset="0"/>
                <a:cs typeface="Arial" panose="020B0604020202020204" pitchFamily="34" charset="0"/>
              </a:rPr>
              <a:t> Ensure all business practices comply meticulously with German regulations to build trust and avoid legal pitfalls</a:t>
            </a:r>
          </a:p>
        </p:txBody>
      </p:sp>
    </p:spTree>
    <p:extLst>
      <p:ext uri="{BB962C8B-B14F-4D97-AF65-F5344CB8AC3E}">
        <p14:creationId xmlns:p14="http://schemas.microsoft.com/office/powerpoint/2010/main" val="14291263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717983"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987845"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411804" y="2129328"/>
            <a:ext cx="11160678" cy="684311"/>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Dyson's Market Entry:</a:t>
            </a:r>
            <a:r>
              <a:rPr lang="en-US" dirty="0">
                <a:latin typeface="Arial" panose="020B0604020202020204" pitchFamily="34" charset="0"/>
                <a:cs typeface="Arial" panose="020B0604020202020204" pitchFamily="34" charset="0"/>
              </a:rPr>
              <a:t> Dyson successfully entered the German market by highlighting its innovative technology and superior product quality, aligning with German values.</a:t>
            </a:r>
          </a:p>
        </p:txBody>
      </p:sp>
      <p:sp>
        <p:nvSpPr>
          <p:cNvPr id="5" name="Rounded Rectangle 4"/>
          <p:cNvSpPr/>
          <p:nvPr/>
        </p:nvSpPr>
        <p:spPr>
          <a:xfrm>
            <a:off x="2581069" y="2985607"/>
            <a:ext cx="9202430" cy="6509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Adidas and Reebok Integration:</a:t>
            </a:r>
            <a:r>
              <a:rPr lang="en-US" dirty="0">
                <a:latin typeface="Arial" panose="020B0604020202020204" pitchFamily="34" charset="0"/>
                <a:cs typeface="Arial" panose="020B0604020202020204" pitchFamily="34" charset="0"/>
              </a:rPr>
              <a:t> Adidas' acquisition of Reebok included careful cultural integration planning, emphasizing shared values and mutual respect.</a:t>
            </a:r>
          </a:p>
        </p:txBody>
      </p:sp>
      <p:sp>
        <p:nvSpPr>
          <p:cNvPr id="7" name="Rounded Rectangle 6"/>
          <p:cNvSpPr/>
          <p:nvPr/>
        </p:nvSpPr>
        <p:spPr>
          <a:xfrm>
            <a:off x="340467" y="3829140"/>
            <a:ext cx="9163456" cy="7056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HSBC's Banking Services:</a:t>
            </a:r>
            <a:r>
              <a:rPr lang="en-US" dirty="0">
                <a:latin typeface="Arial" panose="020B0604020202020204" pitchFamily="34" charset="0"/>
                <a:cs typeface="Arial" panose="020B0604020202020204" pitchFamily="34" charset="0"/>
              </a:rPr>
              <a:t> HSBC tailored its banking services to meet the specific needs of the German market, focusing on local business banking and compliance</a:t>
            </a:r>
          </a:p>
        </p:txBody>
      </p:sp>
      <p:sp>
        <p:nvSpPr>
          <p:cNvPr id="8" name="Rounded Rectangle 7"/>
          <p:cNvSpPr/>
          <p:nvPr/>
        </p:nvSpPr>
        <p:spPr>
          <a:xfrm>
            <a:off x="948987" y="4824259"/>
            <a:ext cx="9212524" cy="6162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BP's Strategic Partnerships:</a:t>
            </a:r>
            <a:r>
              <a:rPr lang="en-US" dirty="0">
                <a:latin typeface="Arial" panose="020B0604020202020204" pitchFamily="34" charset="0"/>
                <a:cs typeface="Arial" panose="020B0604020202020204" pitchFamily="34" charset="0"/>
              </a:rPr>
              <a:t> BP expanded its presence in Germany through strategic partnerships, leveraging local expertise and ensuring regulatory compliance</a:t>
            </a:r>
          </a:p>
        </p:txBody>
      </p:sp>
      <p:sp>
        <p:nvSpPr>
          <p:cNvPr id="4" name="TextBox 3"/>
          <p:cNvSpPr txBox="1"/>
          <p:nvPr/>
        </p:nvSpPr>
        <p:spPr>
          <a:xfrm>
            <a:off x="129699" y="1534400"/>
            <a:ext cx="9212524" cy="461665"/>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CASE STUDIES OF UK-GERMANY BUSINESS SUCCESSES</a:t>
            </a:r>
            <a:endParaRPr lang="en-US" sz="2400" dirty="0">
              <a:latin typeface="Arial" panose="020B0604020202020204" pitchFamily="34" charset="0"/>
              <a:cs typeface="Arial" panose="020B0604020202020204" pitchFamily="34" charset="0"/>
            </a:endParaRPr>
          </a:p>
        </p:txBody>
      </p:sp>
      <p:sp>
        <p:nvSpPr>
          <p:cNvPr id="10" name="Rounded Rectangle 9"/>
          <p:cNvSpPr/>
          <p:nvPr/>
        </p:nvSpPr>
        <p:spPr>
          <a:xfrm>
            <a:off x="246431" y="5855535"/>
            <a:ext cx="9915080" cy="7884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Lessons for BAT:</a:t>
            </a:r>
            <a:r>
              <a:rPr lang="en-US" dirty="0">
                <a:latin typeface="Arial" panose="020B0604020202020204" pitchFamily="34" charset="0"/>
                <a:cs typeface="Arial" panose="020B0604020202020204" pitchFamily="34" charset="0"/>
              </a:rPr>
              <a:t> These cases underline the importance of cultural sensitivity, local market understanding, and strategic partnerships for successful expansion</a:t>
            </a:r>
          </a:p>
        </p:txBody>
      </p:sp>
    </p:spTree>
    <p:extLst>
      <p:ext uri="{BB962C8B-B14F-4D97-AF65-F5344CB8AC3E}">
        <p14:creationId xmlns:p14="http://schemas.microsoft.com/office/powerpoint/2010/main" val="583117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1"/>
            <a:ext cx="3811575" cy="1530507"/>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3063057" cy="1448782"/>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411804" y="2129328"/>
            <a:ext cx="10815127" cy="701537"/>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dirty="0" smtClean="0">
                <a:effectLst/>
                <a:latin typeface="Arial" panose="020B0604020202020204" pitchFamily="34" charset="0"/>
                <a:ea typeface="Calibri" panose="020F0502020204030204" pitchFamily="34" charset="0"/>
                <a:cs typeface="Arial" panose="020B0604020202020204" pitchFamily="34" charset="0"/>
              </a:rPr>
              <a:t>Embrace Cultural Integration: For British American Tobacco (BAT) to succeed in Germany, it's paramount to integrate cultural sensitivity into every facet of the business strategy</a:t>
            </a:r>
            <a:endParaRPr lang="en-US" dirty="0">
              <a:latin typeface="Arial" panose="020B0604020202020204" pitchFamily="34" charset="0"/>
              <a:cs typeface="Arial" panose="020B0604020202020204" pitchFamily="34" charset="0"/>
            </a:endParaRPr>
          </a:p>
        </p:txBody>
      </p:sp>
      <p:sp>
        <p:nvSpPr>
          <p:cNvPr id="5" name="Rounded Rectangle 4"/>
          <p:cNvSpPr/>
          <p:nvPr/>
        </p:nvSpPr>
        <p:spPr>
          <a:xfrm>
            <a:off x="1058660" y="2933725"/>
            <a:ext cx="9476395" cy="6334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Adapt and Localize: </a:t>
            </a:r>
            <a:r>
              <a:rPr lang="en-US" dirty="0">
                <a:latin typeface="Arial" panose="020B0604020202020204" pitchFamily="34" charset="0"/>
                <a:cs typeface="Arial" panose="020B0604020202020204" pitchFamily="34" charset="0"/>
              </a:rPr>
              <a:t>Strategic adaptation </a:t>
            </a:r>
            <a:r>
              <a:rPr lang="en-US" dirty="0" smtClean="0">
                <a:latin typeface="Arial" panose="020B0604020202020204" pitchFamily="34" charset="0"/>
                <a:cs typeface="Arial" panose="020B0604020202020204" pitchFamily="34" charset="0"/>
              </a:rPr>
              <a:t>means </a:t>
            </a:r>
            <a:r>
              <a:rPr lang="en-US" dirty="0">
                <a:latin typeface="Arial" panose="020B0604020202020204" pitchFamily="34" charset="0"/>
                <a:cs typeface="Arial" panose="020B0604020202020204" pitchFamily="34" charset="0"/>
              </a:rPr>
              <a:t>tailoring negotiation styles, leadership approaches, and employee engagement methods to fit the German context.</a:t>
            </a:r>
          </a:p>
        </p:txBody>
      </p:sp>
      <p:sp>
        <p:nvSpPr>
          <p:cNvPr id="7" name="Rounded Rectangle 6"/>
          <p:cNvSpPr/>
          <p:nvPr/>
        </p:nvSpPr>
        <p:spPr>
          <a:xfrm>
            <a:off x="214007" y="3762338"/>
            <a:ext cx="10887581" cy="8368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Continuous Learning and Development: </a:t>
            </a:r>
            <a:r>
              <a:rPr lang="en-US" dirty="0">
                <a:latin typeface="Arial" panose="020B0604020202020204" pitchFamily="34" charset="0"/>
                <a:cs typeface="Arial" panose="020B0604020202020204" pitchFamily="34" charset="0"/>
              </a:rPr>
              <a:t>The German market's dynamics necessitate an ongoing commitment to learning. BAT should invest in regular training and development programs for its staff, focusing on cultural competence, regulatory updates, and market trends.</a:t>
            </a:r>
          </a:p>
        </p:txBody>
      </p:sp>
      <p:sp>
        <p:nvSpPr>
          <p:cNvPr id="8" name="Rounded Rectangle 7"/>
          <p:cNvSpPr/>
          <p:nvPr/>
        </p:nvSpPr>
        <p:spPr>
          <a:xfrm>
            <a:off x="411804" y="4816412"/>
            <a:ext cx="9176152" cy="7817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latin typeface="Arial" panose="020B0604020202020204" pitchFamily="34" charset="0"/>
                <a:cs typeface="Arial" panose="020B0604020202020204" pitchFamily="34" charset="0"/>
              </a:rPr>
              <a:t>Leverage Cultural </a:t>
            </a:r>
            <a:r>
              <a:rPr lang="en-US" b="1" dirty="0" smtClean="0">
                <a:latin typeface="Arial" panose="020B0604020202020204" pitchFamily="34" charset="0"/>
                <a:cs typeface="Arial" panose="020B0604020202020204" pitchFamily="34" charset="0"/>
              </a:rPr>
              <a:t>Differences: </a:t>
            </a:r>
            <a:r>
              <a:rPr lang="en-US" dirty="0" smtClean="0">
                <a:latin typeface="Arial" panose="020B0604020202020204" pitchFamily="34" charset="0"/>
                <a:cs typeface="Arial" panose="020B0604020202020204" pitchFamily="34" charset="0"/>
              </a:rPr>
              <a:t>BAT </a:t>
            </a:r>
            <a:r>
              <a:rPr lang="en-US" dirty="0">
                <a:latin typeface="Arial" panose="020B0604020202020204" pitchFamily="34" charset="0"/>
                <a:cs typeface="Arial" panose="020B0604020202020204" pitchFamily="34" charset="0"/>
              </a:rPr>
              <a:t>should </a:t>
            </a:r>
            <a:r>
              <a:rPr lang="en-US" dirty="0" smtClean="0">
                <a:latin typeface="Arial" panose="020B0604020202020204" pitchFamily="34" charset="0"/>
                <a:cs typeface="Arial" panose="020B0604020202020204" pitchFamily="34" charset="0"/>
              </a:rPr>
              <a:t>consider </a:t>
            </a:r>
            <a:r>
              <a:rPr lang="en-US" dirty="0">
                <a:latin typeface="Arial" panose="020B0604020202020204" pitchFamily="34" charset="0"/>
                <a:cs typeface="Arial" panose="020B0604020202020204" pitchFamily="34" charset="0"/>
              </a:rPr>
              <a:t>the diverse perspectives and insights gained from its UK and German teams to foster creativity, drive product innovation, and explore new market opportunities</a:t>
            </a:r>
          </a:p>
        </p:txBody>
      </p:sp>
      <p:sp>
        <p:nvSpPr>
          <p:cNvPr id="9" name="Rounded Rectangle 8"/>
          <p:cNvSpPr/>
          <p:nvPr/>
        </p:nvSpPr>
        <p:spPr>
          <a:xfrm>
            <a:off x="214006" y="5793268"/>
            <a:ext cx="11605099" cy="94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b="1" dirty="0">
                <a:latin typeface="Arial" panose="020B0604020202020204" pitchFamily="34" charset="0"/>
                <a:cs typeface="Arial" panose="020B0604020202020204" pitchFamily="34" charset="0"/>
              </a:rPr>
              <a:t>Build Strategic Partnerships: </a:t>
            </a:r>
            <a:r>
              <a:rPr lang="en-US" dirty="0" smtClean="0">
                <a:latin typeface="Arial" panose="020B0604020202020204" pitchFamily="34" charset="0"/>
                <a:cs typeface="Arial" panose="020B0604020202020204" pitchFamily="34" charset="0"/>
              </a:rPr>
              <a:t>Collaborating </a:t>
            </a:r>
            <a:r>
              <a:rPr lang="en-US" dirty="0">
                <a:latin typeface="Arial" panose="020B0604020202020204" pitchFamily="34" charset="0"/>
                <a:cs typeface="Arial" panose="020B0604020202020204" pitchFamily="34" charset="0"/>
              </a:rPr>
              <a:t>with German businesses, regulatory bodies, and cultural organizations can provide BAT with valuable insights, enhance its market understanding, and facilitate smoother integration into the German market.</a:t>
            </a:r>
          </a:p>
        </p:txBody>
      </p:sp>
      <p:sp>
        <p:nvSpPr>
          <p:cNvPr id="4" name="TextBox 3"/>
          <p:cNvSpPr txBox="1"/>
          <p:nvPr/>
        </p:nvSpPr>
        <p:spPr>
          <a:xfrm>
            <a:off x="129699" y="1534400"/>
            <a:ext cx="8927291" cy="473286"/>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CONCLUSIONS AND STRATEGIC RECOMMENDATIONS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1572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7000">
              <a:srgbClr val="DEEBF6">
                <a:alpha val="6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8979" y="0"/>
            <a:ext cx="3583021" cy="1492926"/>
          </a:xfrm>
          <a:prstGeom prst="rect">
            <a:avLst/>
          </a:prstGeom>
          <a:noFill/>
        </p:spPr>
      </p:pic>
      <p:pic>
        <p:nvPicPr>
          <p:cNvPr id="3" name="Picture 4" descr="Replacement ID Card | University of Wales Trinity Saint David - Online Store"/>
          <p:cNvPicPr>
            <a:picLocks noChangeAspect="1" noChangeArrowheads="1"/>
          </p:cNvPicPr>
          <p:nvPr/>
        </p:nvPicPr>
        <p:blipFill rotWithShape="1">
          <a:blip r:embed="rId3">
            <a:lum contrast="3000"/>
            <a:extLst>
              <a:ext uri="{28A0092B-C50C-407E-A947-70E740481C1C}">
                <a14:useLocalDpi xmlns:a14="http://schemas.microsoft.com/office/drawing/2010/main" val="0"/>
              </a:ext>
            </a:extLst>
          </a:blip>
          <a:srcRect r="41407" b="64377"/>
          <a:stretch/>
        </p:blipFill>
        <p:spPr bwMode="auto">
          <a:xfrm>
            <a:off x="0" y="0"/>
            <a:ext cx="2879387" cy="1413208"/>
          </a:xfrm>
          <a:prstGeom prst="rect">
            <a:avLst/>
          </a:prstGeom>
          <a:noFill/>
          <a:effectLst>
            <a:outerShdw blurRad="50800" dist="50800" dir="5400000" sx="1000" sy="1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 y="1413208"/>
            <a:ext cx="12011025" cy="5073312"/>
          </a:xfrm>
          <a:prstGeom prst="rect">
            <a:avLst/>
          </a:prstGeom>
          <a:noFill/>
        </p:spPr>
        <p:txBody>
          <a:bodyPr wrap="square" rtlCol="0">
            <a:spAutoFit/>
          </a:bodyPr>
          <a:lstStyle/>
          <a:p>
            <a:r>
              <a:rPr lang="en-US" dirty="0" smtClean="0">
                <a:solidFill>
                  <a:schemeClr val="tx1">
                    <a:lumMod val="85000"/>
                    <a:lumOff val="15000"/>
                  </a:schemeClr>
                </a:solidFill>
                <a:latin typeface="Arial" panose="020B0604020202020204" pitchFamily="34" charset="0"/>
                <a:cs typeface="Arial" panose="020B0604020202020204" pitchFamily="34" charset="0"/>
              </a:rPr>
              <a:t>References</a:t>
            </a:r>
          </a:p>
          <a:p>
            <a:endParaRPr lang="en-US" dirty="0" smtClean="0">
              <a:solidFill>
                <a:schemeClr val="tx1">
                  <a:lumMod val="85000"/>
                  <a:lumOff val="15000"/>
                </a:schemeClr>
              </a:solidFill>
              <a:latin typeface="Arial" panose="020B0604020202020204" pitchFamily="34" charset="0"/>
              <a:cs typeface="Arial" panose="020B0604020202020204" pitchFamily="34" charset="0"/>
            </a:endParaRPr>
          </a:p>
          <a:p>
            <a:pPr marL="342900" marR="0" lvl="0" indent="-342900" algn="just">
              <a:lnSpc>
                <a:spcPct val="107000"/>
              </a:lnSpc>
              <a:spcBef>
                <a:spcPts val="0"/>
              </a:spcBef>
              <a:spcAft>
                <a:spcPts val="0"/>
              </a:spcAft>
              <a:buFont typeface="Symbol" panose="05050102010706020507" pitchFamily="18" charset="2"/>
              <a:buChar char=""/>
            </a:pP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British American Tobacco Business (2024) (Available at https://www.bat.com/DOB4JJB8.html) </a:t>
            </a:r>
          </a:p>
          <a:p>
            <a:pPr marL="342900" marR="0" lvl="0" indent="-342900" algn="just">
              <a:lnSpc>
                <a:spcPct val="107000"/>
              </a:lnSpc>
              <a:spcBef>
                <a:spcPts val="0"/>
              </a:spcBef>
              <a:spcAft>
                <a:spcPts val="0"/>
              </a:spcAft>
              <a:buFont typeface="Symbol" panose="05050102010706020507" pitchFamily="18" charset="2"/>
              <a:buChar char=""/>
            </a:pP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Ciortescu</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E. (2017).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Business Communication – British and German Perspectives.</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Logos Universality Mentality Education Novelty: Political Sciences and European Studies. 4. 55-63. (Available at DOI:10.18662/lumenpses.2017.0401.05)</a:t>
            </a:r>
          </a:p>
          <a:p>
            <a:pPr marL="342900" marR="0" lvl="0" indent="-342900" algn="just">
              <a:lnSpc>
                <a:spcPct val="107000"/>
              </a:lnSpc>
              <a:spcBef>
                <a:spcPts val="0"/>
              </a:spcBef>
              <a:spcAft>
                <a:spcPts val="0"/>
              </a:spcAft>
              <a:buFont typeface="Symbol" panose="05050102010706020507" pitchFamily="18" charset="2"/>
              <a:buChar char=""/>
            </a:pP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Dunn, C. D. (2013).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Speaking politely, kindly, and beautifully: Ideologies of politeness in Japanese </a:t>
            </a:r>
            <a:r>
              <a:rPr lang="en-US" sz="1200" i="1"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businessetiquette</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training</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Multilingua</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Journal of Cross-Cultural and Interlanguage Communication, 32 (2), 225-245.</a:t>
            </a:r>
          </a:p>
          <a:p>
            <a:pPr marL="342900" marR="0" lvl="0" indent="-342900" algn="just">
              <a:lnSpc>
                <a:spcPct val="107000"/>
              </a:lnSpc>
              <a:spcBef>
                <a:spcPts val="0"/>
              </a:spcBef>
              <a:spcAft>
                <a:spcPts val="0"/>
              </a:spcAft>
              <a:buFont typeface="Symbol" panose="05050102010706020507" pitchFamily="18" charset="2"/>
              <a:buChar char=""/>
            </a:pP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Gajek</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K. (2011).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Intercultural competences as an element of contemporary organizational culture -dilemmas of theory and practice</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Management Issues, 9(2), 205-220.</a:t>
            </a:r>
          </a:p>
          <a:p>
            <a:pPr marL="342900" marR="0" lvl="0" indent="-342900" algn="just">
              <a:lnSpc>
                <a:spcPct val="107000"/>
              </a:lnSpc>
              <a:spcBef>
                <a:spcPts val="0"/>
              </a:spcBef>
              <a:spcAft>
                <a:spcPts val="0"/>
              </a:spcAft>
              <a:buFont typeface="Symbol" panose="05050102010706020507" pitchFamily="18" charset="2"/>
              <a:buChar char=""/>
            </a:pP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Gibson, R. (2014).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The Value of Culture. In Interview with Margaret Davis and Ian McMaster.</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Business Spotlight, 2, 36 – 40</a:t>
            </a:r>
          </a:p>
          <a:p>
            <a:pPr marL="342900" marR="0" lvl="0" indent="-342900" algn="just">
              <a:lnSpc>
                <a:spcPct val="107000"/>
              </a:lnSpc>
              <a:spcBef>
                <a:spcPts val="0"/>
              </a:spcBef>
              <a:spcAft>
                <a:spcPts val="0"/>
              </a:spcAft>
              <a:buFont typeface="Symbol" panose="05050102010706020507" pitchFamily="18" charset="2"/>
              <a:buChar char=""/>
            </a:pP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Griﬃth, D. A. (2002).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The role of communication competencies in international business </a:t>
            </a:r>
            <a:r>
              <a:rPr lang="en-US" sz="1200" i="1"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relationshipdevelopment</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Journal of World Business, 37 (4), 256-265.</a:t>
            </a:r>
          </a:p>
          <a:p>
            <a:pPr marL="342900" marR="0" lvl="0" indent="-342900" algn="just">
              <a:lnSpc>
                <a:spcPct val="107000"/>
              </a:lnSpc>
              <a:spcBef>
                <a:spcPts val="0"/>
              </a:spcBef>
              <a:spcAft>
                <a:spcPts val="0"/>
              </a:spcAft>
              <a:buFont typeface="Symbol" panose="05050102010706020507" pitchFamily="18" charset="2"/>
              <a:buChar char=""/>
            </a:pP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Grüning</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T.,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Weishaar</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H., Collin, J., Gilmore, A. B. (2012)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Tobacco industry attempts to influence and use the German government to undermine the WHO Framework Convention on Tobacco Control</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Tob</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Control. 21(1), 30-38. (Available at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doi</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10.1136/tc.2010.042093.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Epub</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2011 Jun 9. PMID: 21659448.</a:t>
            </a:r>
          </a:p>
          <a:p>
            <a:pPr marL="342900" marR="0" lvl="0" indent="-342900">
              <a:lnSpc>
                <a:spcPct val="107000"/>
              </a:lnSpc>
              <a:spcBef>
                <a:spcPts val="0"/>
              </a:spcBef>
              <a:spcAft>
                <a:spcPts val="0"/>
              </a:spcAft>
              <a:buFont typeface="Symbol" panose="05050102010706020507" pitchFamily="18" charset="2"/>
              <a:buChar char=""/>
            </a:pP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Hofstede, G. (1991)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Cultures and Organizations: Software of the Mind: Intercultural Cooperation and Its Importance for Survival</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McGraw-Hill Publishing Co.</a:t>
            </a:r>
          </a:p>
          <a:p>
            <a:pPr marL="342900" marR="0" lvl="0" indent="-342900" algn="just">
              <a:lnSpc>
                <a:spcPct val="107000"/>
              </a:lnSpc>
              <a:spcBef>
                <a:spcPts val="0"/>
              </a:spcBef>
              <a:spcAft>
                <a:spcPts val="0"/>
              </a:spcAft>
              <a:buFont typeface="Symbol" panose="05050102010706020507" pitchFamily="18" charset="2"/>
              <a:buChar char=""/>
            </a:pP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Kehoe, T.,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Greenhalgh</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E. (2018).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An indispensable luxury’: British American Tobacco in the occupation of Germany, 1945–1948</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Business History. 61. 1-26. (Available at DOI:10.1080/00076791.2018.1425391)</a:t>
            </a:r>
          </a:p>
          <a:p>
            <a:pPr marL="342900" marR="0" lvl="0" indent="-342900" algn="just">
              <a:lnSpc>
                <a:spcPct val="107000"/>
              </a:lnSpc>
              <a:spcBef>
                <a:spcPts val="0"/>
              </a:spcBef>
              <a:spcAft>
                <a:spcPts val="0"/>
              </a:spcAft>
              <a:buFont typeface="Symbol" panose="05050102010706020507" pitchFamily="18" charset="2"/>
              <a:buChar char=""/>
            </a:pP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Lambrou</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 Weber, C.,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Gebetsberger-Hartleitner</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I.,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Solimini</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R.,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Labarbe</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B., Lange, C. C.,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Stærmose</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S.,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Staal</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Y. C. M. (2022)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The Joint Action on Tobacco Control: A Cooperation Project for Strengthening Tobacco Control in Europe</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Tob</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Prev.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Cessat</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8, 26</a:t>
            </a:r>
          </a:p>
          <a:p>
            <a:pPr marL="342900" marR="0" lvl="0" indent="-342900" algn="just">
              <a:lnSpc>
                <a:spcPct val="107000"/>
              </a:lnSpc>
              <a:spcBef>
                <a:spcPts val="0"/>
              </a:spcBef>
              <a:spcAft>
                <a:spcPts val="0"/>
              </a:spcAft>
              <a:buFont typeface="Symbol" panose="05050102010706020507" pitchFamily="18" charset="2"/>
              <a:buChar char=""/>
            </a:pP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Lubowiecki-Vikuk</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Adrian. (2020).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Business Culture in Central and Eastern European Countries: The Role of the Manager's Etiquette and Image</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International Journal of Business and Economic Affairs.(Available at DOI:10.24088/IJBEA-2020-52001)</a:t>
            </a:r>
          </a:p>
          <a:p>
            <a:pPr marL="342900" marR="0" lvl="0" indent="-342900" algn="just">
              <a:lnSpc>
                <a:spcPct val="107000"/>
              </a:lnSpc>
              <a:spcBef>
                <a:spcPts val="0"/>
              </a:spcBef>
              <a:spcAft>
                <a:spcPts val="0"/>
              </a:spcAft>
              <a:buFont typeface="Symbol" panose="05050102010706020507" pitchFamily="18" charset="2"/>
              <a:buChar char=""/>
            </a:pP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Minkov</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M., </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Kaasa</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 (2022).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Do dimensions of culture exist objectively? A validation of the revised </a:t>
            </a:r>
            <a:r>
              <a:rPr lang="en-US" sz="1200" i="1"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Minkov</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-Hofstede model of culture with World Values Survey items and scores for 102 countries</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Journal of International Management, 28(4), 100971Straarup, M. S., O’Donovan, F., </a:t>
            </a:r>
          </a:p>
          <a:p>
            <a:pPr marL="342900" marR="0" lvl="0" indent="-342900" algn="just">
              <a:lnSpc>
                <a:spcPct val="107000"/>
              </a:lnSpc>
              <a:spcBef>
                <a:spcPts val="0"/>
              </a:spcBef>
              <a:spcAft>
                <a:spcPts val="0"/>
              </a:spcAft>
              <a:buFont typeface="Symbol" panose="05050102010706020507" pitchFamily="18" charset="2"/>
              <a:buChar char=""/>
            </a:pP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Welte</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R. (2000). </a:t>
            </a:r>
            <a:r>
              <a:rPr lang="en-US" sz="1200" i="1"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Tobacco. The costs of health damage and productivity losses attributable to cigarette smoking in Germany</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The European Journal of Public Health. 10. 31-38. (Available at DOI:10.1093/</a:t>
            </a:r>
            <a:r>
              <a:rPr lang="en-US" sz="1200" dirty="0" err="1">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eurpub</a:t>
            </a:r>
            <a:r>
              <a:rPr lang="en-US" sz="12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/10.1.31)</a:t>
            </a:r>
          </a:p>
          <a:p>
            <a:endParaRPr lang="en-US" dirty="0" smtClean="0"/>
          </a:p>
        </p:txBody>
      </p:sp>
    </p:spTree>
    <p:extLst>
      <p:ext uri="{BB962C8B-B14F-4D97-AF65-F5344CB8AC3E}">
        <p14:creationId xmlns:p14="http://schemas.microsoft.com/office/powerpoint/2010/main" val="28627781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202</TotalTime>
  <Words>2148</Words>
  <Application>Microsoft Office PowerPoint</Application>
  <PresentationFormat>Widescreen</PresentationFormat>
  <Paragraphs>125</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Corbel</vt:lpstr>
      <vt:lpstr>Symbol</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Fanfa</dc:creator>
  <cp:lastModifiedBy>Fanfa</cp:lastModifiedBy>
  <cp:revision>19</cp:revision>
  <dcterms:created xsi:type="dcterms:W3CDTF">2024-03-27T15:57:00Z</dcterms:created>
  <dcterms:modified xsi:type="dcterms:W3CDTF">2024-03-30T20:39:39Z</dcterms:modified>
</cp:coreProperties>
</file>