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sldIdLst>
    <p:sldId id="256" r:id="rId2"/>
    <p:sldId id="257" r:id="rId3"/>
    <p:sldId id="295" r:id="rId4"/>
    <p:sldId id="288" r:id="rId5"/>
    <p:sldId id="306" r:id="rId6"/>
    <p:sldId id="307" r:id="rId7"/>
    <p:sldId id="309" r:id="rId8"/>
    <p:sldId id="310" r:id="rId9"/>
    <p:sldId id="311" r:id="rId10"/>
    <p:sldId id="312" r:id="rId11"/>
    <p:sldId id="313" r:id="rId12"/>
    <p:sldId id="314" r:id="rId13"/>
    <p:sldId id="315" r:id="rId14"/>
    <p:sldId id="316" r:id="rId15"/>
    <p:sldId id="317" r:id="rId16"/>
    <p:sldId id="318" r:id="rId17"/>
    <p:sldId id="319" r:id="rId18"/>
    <p:sldId id="320" r:id="rId19"/>
    <p:sldId id="308" r:id="rId20"/>
    <p:sldId id="321" r:id="rId21"/>
    <p:sldId id="325" r:id="rId22"/>
    <p:sldId id="326" r:id="rId23"/>
    <p:sldId id="327" r:id="rId24"/>
    <p:sldId id="328" r:id="rId25"/>
    <p:sldId id="323" r:id="rId26"/>
    <p:sldId id="324" r:id="rId27"/>
    <p:sldId id="322" r:id="rId28"/>
    <p:sldId id="330" r:id="rId29"/>
    <p:sldId id="331" r:id="rId3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818" autoAdjust="0"/>
  </p:normalViewPr>
  <p:slideViewPr>
    <p:cSldViewPr snapToGrid="0" snapToObjects="1">
      <p:cViewPr varScale="1">
        <p:scale>
          <a:sx n="46" d="100"/>
          <a:sy n="46" d="100"/>
        </p:scale>
        <p:origin x="1155"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298CB02-22ED-E84B-B943-0D573E81AF36}" type="datetimeFigureOut">
              <a:rPr lang="en-US" smtClean="0"/>
              <a:pPr/>
              <a:t>11/23/2018</a:t>
            </a:fld>
            <a:endParaRPr lang="en-US"/>
          </a:p>
        </p:txBody>
      </p:sp>
      <p:sp>
        <p:nvSpPr>
          <p:cNvPr id="4" name="Slide Image Placeholder 3"/>
          <p:cNvSpPr>
            <a:spLocks noGrp="1" noRot="1" noChangeAspect="1"/>
          </p:cNvSpPr>
          <p:nvPr>
            <p:ph type="sldImg" idx="2"/>
          </p:nvPr>
        </p:nvSpPr>
        <p:spPr>
          <a:xfrm>
            <a:off x="895350" y="731838"/>
            <a:ext cx="4878388"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F6C2D03F-3102-9447-B771-F38B0444EFBF}" type="slidenum">
              <a:rPr lang="en-US" smtClean="0"/>
              <a:pPr/>
              <a:t>‹#›</a:t>
            </a:fld>
            <a:endParaRPr lang="en-US"/>
          </a:p>
        </p:txBody>
      </p:sp>
    </p:spTree>
    <p:extLst>
      <p:ext uri="{BB962C8B-B14F-4D97-AF65-F5344CB8AC3E}">
        <p14:creationId xmlns:p14="http://schemas.microsoft.com/office/powerpoint/2010/main" val="15733169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http://www.assembly.wales/research%20documents/rs16-048/16-048-english-web.pdf (EM version)</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a:t>
            </a:fld>
            <a:endParaRPr lang="en-US"/>
          </a:p>
        </p:txBody>
      </p:sp>
    </p:spTree>
    <p:extLst>
      <p:ext uri="{BB962C8B-B14F-4D97-AF65-F5344CB8AC3E}">
        <p14:creationId xmlns:p14="http://schemas.microsoft.com/office/powerpoint/2010/main" val="1983129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2</a:t>
            </a:fld>
            <a:endParaRPr lang="en-US"/>
          </a:p>
        </p:txBody>
      </p:sp>
    </p:spTree>
    <p:extLst>
      <p:ext uri="{BB962C8B-B14F-4D97-AF65-F5344CB8AC3E}">
        <p14:creationId xmlns:p14="http://schemas.microsoft.com/office/powerpoint/2010/main" val="671713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2347035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4</a:t>
            </a:fld>
            <a:endParaRPr lang="en-US"/>
          </a:p>
        </p:txBody>
      </p:sp>
    </p:spTree>
    <p:extLst>
      <p:ext uri="{BB962C8B-B14F-4D97-AF65-F5344CB8AC3E}">
        <p14:creationId xmlns:p14="http://schemas.microsoft.com/office/powerpoint/2010/main" val="2396774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562,016 – </a:t>
            </a:r>
            <a:r>
              <a:rPr lang="en-GB" sz="1200" kern="1200" dirty="0" err="1" smtClean="0">
                <a:solidFill>
                  <a:schemeClr val="tx1"/>
                </a:solidFill>
                <a:latin typeface="+mn-lt"/>
                <a:ea typeface="+mn-ea"/>
                <a:cs typeface="+mn-cs"/>
              </a:rPr>
              <a:t>tua</a:t>
            </a:r>
            <a:r>
              <a:rPr lang="en-GB" sz="1200" kern="1200" dirty="0" smtClean="0">
                <a:solidFill>
                  <a:schemeClr val="tx1"/>
                </a:solidFill>
                <a:latin typeface="+mn-lt"/>
                <a:ea typeface="+mn-ea"/>
                <a:cs typeface="+mn-cs"/>
              </a:rPr>
              <a:t> 19%</a:t>
            </a:r>
          </a:p>
          <a:p>
            <a:endParaRPr lang="en-US" dirty="0" smtClean="0"/>
          </a:p>
          <a:p>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dirty="0" smtClean="0">
                <a:solidFill>
                  <a:schemeClr val="tx1"/>
                </a:solidFill>
                <a:latin typeface="+mn-lt"/>
                <a:ea typeface="+mn-ea"/>
                <a:cs typeface="+mn-cs"/>
              </a:rPr>
              <a:t>• migration patterns from rural to urban areas in search of work. Rural depopulation was at its worst during the late 1920s and 1930s as unemployed land workers migrated</a:t>
            </a:r>
          </a:p>
          <a:p>
            <a:r>
              <a:rPr lang="en-US" sz="1200" kern="1200" baseline="0" dirty="0" smtClean="0">
                <a:solidFill>
                  <a:schemeClr val="tx1"/>
                </a:solidFill>
                <a:latin typeface="+mn-lt"/>
                <a:ea typeface="+mn-ea"/>
                <a:cs typeface="+mn-cs"/>
              </a:rPr>
              <a:t>in search of work, and has continued in parallel with the decline in the agriculture industry in Wales over the past seventy years;</a:t>
            </a:r>
          </a:p>
          <a:p>
            <a:r>
              <a:rPr lang="en-US" sz="1200" kern="1200" baseline="0" dirty="0" smtClean="0">
                <a:solidFill>
                  <a:schemeClr val="tx1"/>
                </a:solidFill>
                <a:latin typeface="+mn-lt"/>
                <a:ea typeface="+mn-ea"/>
                <a:cs typeface="+mn-cs"/>
              </a:rPr>
              <a:t>• inward migration of non-Welsh speakers to rural and urban areas which has increased within the last 30 or so years;</a:t>
            </a:r>
          </a:p>
          <a:p>
            <a:r>
              <a:rPr lang="en-US" sz="1200" kern="1200" baseline="0" dirty="0" smtClean="0">
                <a:solidFill>
                  <a:schemeClr val="tx1"/>
                </a:solidFill>
                <a:latin typeface="+mn-lt"/>
                <a:ea typeface="+mn-ea"/>
                <a:cs typeface="+mn-cs"/>
              </a:rPr>
              <a:t>• increased availability and popularity of English-language news and entertainment media;</a:t>
            </a:r>
          </a:p>
          <a:p>
            <a:r>
              <a:rPr lang="en-US" sz="1200" kern="1200" baseline="0" dirty="0" smtClean="0">
                <a:solidFill>
                  <a:schemeClr val="tx1"/>
                </a:solidFill>
                <a:latin typeface="+mn-lt"/>
                <a:ea typeface="+mn-ea"/>
                <a:cs typeface="+mn-cs"/>
              </a:rPr>
              <a:t>• a general </a:t>
            </a:r>
            <a:r>
              <a:rPr lang="en-US" sz="1200" kern="1200" baseline="0" dirty="0" err="1" smtClean="0">
                <a:solidFill>
                  <a:schemeClr val="tx1"/>
                </a:solidFill>
                <a:latin typeface="+mn-lt"/>
                <a:ea typeface="+mn-ea"/>
                <a:cs typeface="+mn-cs"/>
              </a:rPr>
              <a:t>secularisation</a:t>
            </a:r>
            <a:r>
              <a:rPr lang="en-US" sz="1200" kern="1200" baseline="0" dirty="0" smtClean="0">
                <a:solidFill>
                  <a:schemeClr val="tx1"/>
                </a:solidFill>
                <a:latin typeface="+mn-lt"/>
                <a:ea typeface="+mn-ea"/>
                <a:cs typeface="+mn-cs"/>
              </a:rPr>
              <a:t> of society, leading to a decline in chapel attendance on which so many traditional Welsh language activities were </a:t>
            </a:r>
            <a:r>
              <a:rPr lang="en-US" sz="1200" kern="1200" baseline="0" dirty="0" err="1" smtClean="0">
                <a:solidFill>
                  <a:schemeClr val="tx1"/>
                </a:solidFill>
                <a:latin typeface="+mn-lt"/>
                <a:ea typeface="+mn-ea"/>
                <a:cs typeface="+mn-cs"/>
              </a:rPr>
              <a:t>centred</a:t>
            </a:r>
            <a:r>
              <a:rPr lang="en-US" sz="1200" kern="1200" baseline="0" dirty="0" smtClean="0">
                <a:solidFill>
                  <a:schemeClr val="tx1"/>
                </a:solidFill>
                <a:latin typeface="+mn-lt"/>
                <a:ea typeface="+mn-ea"/>
                <a:cs typeface="+mn-cs"/>
              </a:rPr>
              <a:t>;</a:t>
            </a:r>
          </a:p>
          <a:p>
            <a:r>
              <a:rPr lang="en-US" sz="1200" kern="1200" baseline="0" dirty="0" smtClean="0">
                <a:solidFill>
                  <a:schemeClr val="tx1"/>
                </a:solidFill>
                <a:latin typeface="+mn-lt"/>
                <a:ea typeface="+mn-ea"/>
                <a:cs typeface="+mn-cs"/>
              </a:rPr>
              <a:t>• lack of support and often active discouragement within the education system;</a:t>
            </a:r>
          </a:p>
          <a:p>
            <a:r>
              <a:rPr lang="en-US" sz="1200" kern="1200" baseline="0" dirty="0" smtClean="0">
                <a:solidFill>
                  <a:schemeClr val="tx1"/>
                </a:solidFill>
                <a:latin typeface="+mn-lt"/>
                <a:ea typeface="+mn-ea"/>
                <a:cs typeface="+mn-cs"/>
              </a:rPr>
              <a:t>• low prestige of the language.</a:t>
            </a:r>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err="1" smtClean="0"/>
              <a:t>Miliwn</a:t>
            </a:r>
            <a:r>
              <a:rPr lang="en-US" dirty="0" smtClean="0"/>
              <a:t> </a:t>
            </a:r>
            <a:r>
              <a:rPr lang="en-US" dirty="0" err="1" smtClean="0"/>
              <a:t>o</a:t>
            </a:r>
            <a:r>
              <a:rPr lang="en-US" dirty="0" smtClean="0"/>
              <a:t> </a:t>
            </a:r>
            <a:r>
              <a:rPr lang="en-US" dirty="0" err="1" smtClean="0"/>
              <a:t>siaradwyr</a:t>
            </a:r>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dirty="0" smtClean="0">
              <a:solidFill>
                <a:schemeClr val="tx1"/>
              </a:solidFill>
              <a:latin typeface="+mn-lt"/>
              <a:ea typeface="+mn-ea"/>
              <a:cs typeface="+mn-cs"/>
            </a:endParaRPr>
          </a:p>
          <a:p>
            <a:pPr lvl="0"/>
            <a:r>
              <a:rPr lang="en-GB" sz="1200" kern="1200" dirty="0" err="1" smtClean="0">
                <a:solidFill>
                  <a:schemeClr val="tx1"/>
                </a:solidFill>
                <a:latin typeface="+mn-lt"/>
                <a:ea typeface="+mn-ea"/>
                <a:cs typeface="+mn-cs"/>
              </a:rPr>
              <a:t>Yn</a:t>
            </a:r>
            <a:r>
              <a:rPr lang="en-GB" sz="1200" kern="1200" dirty="0" smtClean="0">
                <a:solidFill>
                  <a:schemeClr val="tx1"/>
                </a:solidFill>
                <a:latin typeface="+mn-lt"/>
                <a:ea typeface="+mn-ea"/>
                <a:cs typeface="+mn-cs"/>
              </a:rPr>
              <a:t> 2014/15, </a:t>
            </a:r>
            <a:r>
              <a:rPr lang="en-GB" sz="1200" kern="1200" dirty="0" err="1" smtClean="0">
                <a:solidFill>
                  <a:schemeClr val="tx1"/>
                </a:solidFill>
                <a:latin typeface="+mn-lt"/>
                <a:ea typeface="+mn-ea"/>
                <a:cs typeface="+mn-cs"/>
              </a:rPr>
              <a:t>roedd</a:t>
            </a:r>
            <a:r>
              <a:rPr lang="en-GB" sz="1200" kern="1200" dirty="0" smtClean="0">
                <a:solidFill>
                  <a:schemeClr val="tx1"/>
                </a:solidFill>
                <a:latin typeface="+mn-lt"/>
                <a:ea typeface="+mn-ea"/>
                <a:cs typeface="+mn-cs"/>
              </a:rPr>
              <a:t> 391 </a:t>
            </a:r>
            <a:r>
              <a:rPr lang="en-GB" sz="1200" kern="1200" dirty="0" err="1" smtClean="0">
                <a:solidFill>
                  <a:schemeClr val="tx1"/>
                </a:solidFill>
                <a:latin typeface="+mn-lt"/>
                <a:ea typeface="+mn-ea"/>
                <a:cs typeface="+mn-cs"/>
              </a:rPr>
              <a:t>o</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ysgolion</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cynradd</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cyfrwng</a:t>
            </a:r>
            <a:r>
              <a:rPr lang="en-GB" sz="1200" kern="1200" dirty="0" smtClean="0">
                <a:solidFill>
                  <a:schemeClr val="tx1"/>
                </a:solidFill>
                <a:latin typeface="+mn-lt"/>
                <a:ea typeface="+mn-ea"/>
                <a:cs typeface="+mn-cs"/>
              </a:rPr>
              <a:t> Cymraeg </a:t>
            </a:r>
            <a:r>
              <a:rPr lang="en-GB" sz="1200" kern="1200" dirty="0" err="1" smtClean="0">
                <a:solidFill>
                  <a:schemeClr val="tx1"/>
                </a:solidFill>
                <a:latin typeface="+mn-lt"/>
                <a:ea typeface="+mn-ea"/>
                <a:cs typeface="+mn-cs"/>
              </a:rPr>
              <a:t>yng</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Nghymru</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ochr</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yn</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ochr</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â</a:t>
            </a:r>
            <a:r>
              <a:rPr lang="en-GB" sz="1200" kern="1200" dirty="0" smtClean="0">
                <a:solidFill>
                  <a:schemeClr val="tx1"/>
                </a:solidFill>
                <a:latin typeface="+mn-lt"/>
                <a:ea typeface="+mn-ea"/>
                <a:cs typeface="+mn-cs"/>
              </a:rPr>
              <a:t> 39 </a:t>
            </a:r>
            <a:r>
              <a:rPr lang="en-GB" sz="1200" kern="1200" dirty="0" err="1" smtClean="0">
                <a:solidFill>
                  <a:schemeClr val="tx1"/>
                </a:solidFill>
                <a:latin typeface="+mn-lt"/>
                <a:ea typeface="+mn-ea"/>
                <a:cs typeface="+mn-cs"/>
              </a:rPr>
              <a:t>o</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ysgolion</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dwy</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ffrwd</a:t>
            </a:r>
            <a:r>
              <a:rPr lang="en-GB" sz="1200" kern="1200" dirty="0" smtClean="0">
                <a:solidFill>
                  <a:schemeClr val="tx1"/>
                </a:solidFill>
                <a:latin typeface="+mn-lt"/>
                <a:ea typeface="+mn-ea"/>
                <a:cs typeface="+mn-cs"/>
              </a:rPr>
              <a:t>, 33 </a:t>
            </a:r>
            <a:r>
              <a:rPr lang="en-GB" sz="1200" kern="1200" dirty="0" err="1" smtClean="0">
                <a:solidFill>
                  <a:schemeClr val="tx1"/>
                </a:solidFill>
                <a:latin typeface="+mn-lt"/>
                <a:ea typeface="+mn-ea"/>
                <a:cs typeface="+mn-cs"/>
              </a:rPr>
              <a:t>o</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ysgolion</a:t>
            </a:r>
            <a:r>
              <a:rPr lang="en-GB" sz="1200" kern="1200" dirty="0" smtClean="0">
                <a:solidFill>
                  <a:schemeClr val="tx1"/>
                </a:solidFill>
                <a:latin typeface="+mn-lt"/>
                <a:ea typeface="+mn-ea"/>
                <a:cs typeface="+mn-cs"/>
              </a:rPr>
              <a:t> Saesneg gyda </a:t>
            </a:r>
            <a:r>
              <a:rPr lang="en-GB" sz="1200" kern="1200" dirty="0" err="1" smtClean="0">
                <a:solidFill>
                  <a:schemeClr val="tx1"/>
                </a:solidFill>
                <a:latin typeface="+mn-lt"/>
                <a:ea typeface="+mn-ea"/>
                <a:cs typeface="+mn-cs"/>
              </a:rPr>
              <a:t>defnydd</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sylweddol</a:t>
            </a:r>
            <a:r>
              <a:rPr lang="en-GB" sz="1200" kern="1200" dirty="0" smtClean="0">
                <a:solidFill>
                  <a:schemeClr val="tx1"/>
                </a:solidFill>
                <a:latin typeface="+mn-lt"/>
                <a:ea typeface="+mn-ea"/>
                <a:cs typeface="+mn-cs"/>
              </a:rPr>
              <a:t> o’r Gymraeg, a 862 </a:t>
            </a:r>
            <a:r>
              <a:rPr lang="en-GB" sz="1200" kern="1200" dirty="0" err="1" smtClean="0">
                <a:solidFill>
                  <a:schemeClr val="tx1"/>
                </a:solidFill>
                <a:latin typeface="+mn-lt"/>
                <a:ea typeface="+mn-ea"/>
                <a:cs typeface="+mn-cs"/>
              </a:rPr>
              <a:t>o</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ysgolion</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cyfrwng</a:t>
            </a:r>
            <a:r>
              <a:rPr lang="en-GB" sz="1200" kern="1200" dirty="0" smtClean="0">
                <a:solidFill>
                  <a:schemeClr val="tx1"/>
                </a:solidFill>
                <a:latin typeface="+mn-lt"/>
                <a:ea typeface="+mn-ea"/>
                <a:cs typeface="+mn-cs"/>
              </a:rPr>
              <a:t> Saesneg. </a:t>
            </a:r>
          </a:p>
          <a:p>
            <a:pPr lvl="0"/>
            <a:r>
              <a:rPr lang="en-US" sz="1200" kern="1200" dirty="0" smtClean="0">
                <a:solidFill>
                  <a:schemeClr val="tx1"/>
                </a:solidFill>
                <a:latin typeface="+mn-lt"/>
                <a:ea typeface="+mn-ea"/>
                <a:cs typeface="+mn-cs"/>
              </a:rPr>
              <a:t>http://www.assembly.wales/research%20documents/rs16-048/16-048-welsh-web.pdf</a:t>
            </a:r>
            <a:endParaRPr lang="en-GB" sz="1200" kern="1200" dirty="0" smtClean="0">
              <a:solidFill>
                <a:schemeClr val="tx1"/>
              </a:solidFill>
              <a:latin typeface="+mn-lt"/>
              <a:ea typeface="+mn-ea"/>
              <a:cs typeface="+mn-cs"/>
            </a:endParaRPr>
          </a:p>
          <a:p>
            <a:endParaRPr lang="en-US" sz="1200" kern="1200" baseline="0" dirty="0" smtClean="0">
              <a:solidFill>
                <a:schemeClr val="tx1"/>
              </a:solidFill>
              <a:latin typeface="+mn-lt"/>
              <a:ea typeface="+mn-ea"/>
              <a:cs typeface="+mn-cs"/>
            </a:endParaRPr>
          </a:p>
          <a:p>
            <a:r>
              <a:rPr lang="en-US" sz="1200" kern="1200" baseline="0" dirty="0" smtClean="0">
                <a:solidFill>
                  <a:schemeClr val="tx1"/>
                </a:solidFill>
                <a:latin typeface="+mn-lt"/>
                <a:ea typeface="+mn-ea"/>
                <a:cs typeface="+mn-cs"/>
              </a:rPr>
              <a:t>2017-18 </a:t>
            </a:r>
            <a:r>
              <a:rPr lang="en-US" sz="1200" kern="1200" baseline="0" dirty="0" err="1" smtClean="0">
                <a:solidFill>
                  <a:schemeClr val="tx1"/>
                </a:solidFill>
                <a:latin typeface="+mn-lt"/>
                <a:ea typeface="+mn-ea"/>
                <a:cs typeface="+mn-cs"/>
              </a:rPr>
              <a:t>StatsWales</a:t>
            </a:r>
            <a:endParaRPr lang="en-US" sz="1200" kern="1200" baseline="0" dirty="0" smtClean="0">
              <a:solidFill>
                <a:schemeClr val="tx1"/>
              </a:solidFill>
              <a:latin typeface="+mn-lt"/>
              <a:ea typeface="+mn-ea"/>
              <a:cs typeface="+mn-cs"/>
            </a:endParaRPr>
          </a:p>
          <a:p>
            <a:endParaRPr lang="en-US" sz="1200" kern="1200" baseline="0" dirty="0" smtClean="0">
              <a:solidFill>
                <a:schemeClr val="tx1"/>
              </a:solidFill>
              <a:latin typeface="+mn-lt"/>
              <a:ea typeface="+mn-ea"/>
              <a:cs typeface="+mn-cs"/>
            </a:endParaRPr>
          </a:p>
          <a:p>
            <a:endParaRPr lang="en-US" sz="1200" kern="1200" baseline="0" dirty="0" smtClean="0">
              <a:solidFill>
                <a:schemeClr val="tx1"/>
              </a:solidFill>
              <a:latin typeface="+mn-lt"/>
              <a:ea typeface="+mn-ea"/>
              <a:cs typeface="+mn-cs"/>
            </a:endParaRPr>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http://gov.wales/docs/dcells/publications/150203-defining-schools-welsh-medium-en.pdf</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10</a:t>
            </a:fld>
            <a:endParaRPr lang="en-US"/>
          </a:p>
        </p:txBody>
      </p:sp>
    </p:spTree>
    <p:extLst>
      <p:ext uri="{BB962C8B-B14F-4D97-AF65-F5344CB8AC3E}">
        <p14:creationId xmlns:p14="http://schemas.microsoft.com/office/powerpoint/2010/main" val="1108862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Mae </a:t>
            </a:r>
            <a:r>
              <a:rPr lang="en-US" sz="1200" kern="1200" dirty="0" err="1" smtClean="0">
                <a:solidFill>
                  <a:schemeClr val="tx1"/>
                </a:solidFill>
                <a:latin typeface="+mn-lt"/>
                <a:ea typeface="+mn-ea"/>
                <a:cs typeface="+mn-cs"/>
              </a:rPr>
              <a:t>ysgolion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cynradd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cyfrwng</a:t>
            </a:r>
            <a:r>
              <a:rPr lang="en-US" sz="1200" kern="1200" dirty="0" smtClean="0">
                <a:solidFill>
                  <a:schemeClr val="tx1"/>
                </a:solidFill>
                <a:latin typeface="+mn-lt"/>
                <a:ea typeface="+mn-ea"/>
                <a:cs typeface="+mn-cs"/>
              </a:rPr>
              <a:t> Cymraeg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ysgolion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categori</a:t>
            </a:r>
            <a:r>
              <a:rPr lang="en-US" sz="1200" kern="1200" dirty="0" smtClean="0">
                <a:solidFill>
                  <a:schemeClr val="tx1"/>
                </a:solidFill>
                <a:latin typeface="+mn-lt"/>
                <a:ea typeface="+mn-ea"/>
                <a:cs typeface="+mn-cs"/>
              </a:rPr>
              <a:t> A </a:t>
            </a:r>
            <a:r>
              <a:rPr lang="en-US" sz="1200" kern="1200" dirty="0" err="1" smtClean="0">
                <a:solidFill>
                  <a:schemeClr val="tx1"/>
                </a:solidFill>
                <a:latin typeface="+mn-lt"/>
                <a:ea typeface="+mn-ea"/>
                <a:cs typeface="+mn-cs"/>
              </a:rPr>
              <a:t>os</a:t>
            </a:r>
            <a:r>
              <a:rPr lang="en-US" sz="1200" kern="1200" dirty="0" smtClean="0">
                <a:solidFill>
                  <a:schemeClr val="tx1"/>
                </a:solidFill>
                <a:latin typeface="+mn-lt"/>
                <a:ea typeface="+mn-ea"/>
                <a:cs typeface="+mn-cs"/>
              </a:rPr>
              <a:t> yw </a:t>
            </a:r>
            <a:r>
              <a:rPr lang="en-US" sz="1200" kern="1200" dirty="0" err="1" smtClean="0">
                <a:solidFill>
                  <a:schemeClr val="tx1"/>
                </a:solidFill>
                <a:latin typeface="+mn-lt"/>
                <a:ea typeface="+mn-ea"/>
                <a:cs typeface="+mn-cs"/>
              </a:rPr>
              <a:t>o</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leiaf</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hanner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disgyblion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cael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eu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haddysgu’n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gyfan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gwbl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neu’n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bennaf</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drwy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gyfrwng</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Gymraeg. </a:t>
            </a:r>
            <a:r>
              <a:rPr lang="en-US" sz="1200" kern="1200" dirty="0" err="1" smtClean="0">
                <a:solidFill>
                  <a:schemeClr val="tx1"/>
                </a:solidFill>
                <a:latin typeface="+mn-lt"/>
                <a:ea typeface="+mn-ea"/>
                <a:cs typeface="+mn-cs"/>
              </a:rPr>
              <a:t>Maent</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ysgolion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categori</a:t>
            </a:r>
            <a:r>
              <a:rPr lang="en-US" sz="1200" kern="1200" dirty="0" smtClean="0">
                <a:solidFill>
                  <a:schemeClr val="tx1"/>
                </a:solidFill>
                <a:latin typeface="+mn-lt"/>
                <a:ea typeface="+mn-ea"/>
                <a:cs typeface="+mn-cs"/>
              </a:rPr>
              <a:t> B </a:t>
            </a:r>
            <a:r>
              <a:rPr lang="en-US" sz="1200" kern="1200" dirty="0" err="1" smtClean="0">
                <a:solidFill>
                  <a:schemeClr val="tx1"/>
                </a:solidFill>
                <a:latin typeface="+mn-lt"/>
                <a:ea typeface="+mn-ea"/>
                <a:cs typeface="+mn-cs"/>
              </a:rPr>
              <a:t>os</a:t>
            </a:r>
            <a:r>
              <a:rPr lang="en-US" sz="1200" kern="1200" dirty="0" smtClean="0">
                <a:solidFill>
                  <a:schemeClr val="tx1"/>
                </a:solidFill>
                <a:latin typeface="+mn-lt"/>
                <a:ea typeface="+mn-ea"/>
                <a:cs typeface="+mn-cs"/>
              </a:rPr>
              <a:t> yw </a:t>
            </a:r>
            <a:r>
              <a:rPr lang="en-US" sz="1200" kern="1200" dirty="0" err="1" smtClean="0">
                <a:solidFill>
                  <a:schemeClr val="tx1"/>
                </a:solidFill>
                <a:latin typeface="+mn-lt"/>
                <a:ea typeface="+mn-ea"/>
                <a:cs typeface="+mn-cs"/>
              </a:rPr>
              <a:t>rhai</a:t>
            </a:r>
            <a:r>
              <a:rPr lang="en-US" sz="1200" kern="1200" dirty="0" smtClean="0">
                <a:solidFill>
                  <a:schemeClr val="tx1"/>
                </a:solidFill>
                <a:latin typeface="+mn-lt"/>
                <a:ea typeface="+mn-ea"/>
                <a:cs typeface="+mn-cs"/>
              </a:rPr>
              <a:t> o’r </a:t>
            </a:r>
            <a:r>
              <a:rPr lang="en-US" sz="1200" kern="1200" dirty="0" err="1" smtClean="0">
                <a:solidFill>
                  <a:schemeClr val="tx1"/>
                </a:solidFill>
                <a:latin typeface="+mn-lt"/>
                <a:ea typeface="+mn-ea"/>
                <a:cs typeface="+mn-cs"/>
              </a:rPr>
              <a:t>disgyblion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ond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llai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na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hanner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ohonynt</a:t>
            </a:r>
            <a:r>
              <a:rPr lang="en-US" sz="1200" kern="1200" dirty="0" smtClean="0">
                <a:solidFill>
                  <a:schemeClr val="tx1"/>
                </a:solidFill>
                <a:latin typeface="+mn-lt"/>
                <a:ea typeface="+mn-ea"/>
                <a:cs typeface="+mn-cs"/>
              </a:rPr>
              <a:t>, mewn </a:t>
            </a:r>
            <a:r>
              <a:rPr lang="en-US" sz="1200" kern="1200" dirty="0" err="1" smtClean="0">
                <a:solidFill>
                  <a:schemeClr val="tx1"/>
                </a:solidFill>
                <a:latin typeface="+mn-lt"/>
                <a:ea typeface="+mn-ea"/>
                <a:cs typeface="+mn-cs"/>
              </a:rPr>
              <a:t>dosbarthiadau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cyfrwng</a:t>
            </a:r>
            <a:r>
              <a:rPr lang="en-US" sz="1200" kern="1200" dirty="0" smtClean="0">
                <a:solidFill>
                  <a:schemeClr val="tx1"/>
                </a:solidFill>
                <a:latin typeface="+mn-lt"/>
                <a:ea typeface="+mn-ea"/>
                <a:cs typeface="+mn-cs"/>
              </a:rPr>
              <a:t> Cymraeg neu </a:t>
            </a:r>
            <a:r>
              <a:rPr lang="en-US" sz="1200" kern="1200" dirty="0" err="1" smtClean="0">
                <a:solidFill>
                  <a:schemeClr val="tx1"/>
                </a:solidFill>
                <a:latin typeface="+mn-lt"/>
                <a:ea typeface="+mn-ea"/>
                <a:cs typeface="+mn-cs"/>
              </a:rPr>
              <a:t>os</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yw’r</a:t>
            </a:r>
            <a:r>
              <a:rPr lang="en-US" sz="1200" kern="1200" dirty="0" smtClean="0">
                <a:solidFill>
                  <a:schemeClr val="tx1"/>
                </a:solidFill>
                <a:latin typeface="+mn-lt"/>
                <a:ea typeface="+mn-ea"/>
                <a:cs typeface="+mn-cs"/>
              </a:rPr>
              <a:t> Gymraeg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gyfrwng</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addysgu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ar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gyfer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rhan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ond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nid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brif</a:t>
            </a:r>
            <a:r>
              <a:rPr lang="en-US" sz="1200" kern="1200" dirty="0" smtClean="0">
                <a:solidFill>
                  <a:schemeClr val="tx1"/>
                </a:solidFill>
                <a:latin typeface="+mn-lt"/>
                <a:ea typeface="+mn-ea"/>
                <a:cs typeface="+mn-cs"/>
              </a:rPr>
              <a:t> ran, o’r cwricwlwm. </a:t>
            </a:r>
            <a:r>
              <a:rPr lang="en-US" sz="1200" kern="1200" dirty="0" err="1" smtClean="0">
                <a:solidFill>
                  <a:schemeClr val="tx1"/>
                </a:solidFill>
                <a:latin typeface="+mn-lt"/>
                <a:ea typeface="+mn-ea"/>
                <a:cs typeface="+mn-cs"/>
              </a:rPr>
              <a:t>Ar</a:t>
            </a:r>
            <a:r>
              <a:rPr lang="en-US" sz="1200" kern="1200" dirty="0" smtClean="0">
                <a:solidFill>
                  <a:schemeClr val="tx1"/>
                </a:solidFill>
                <a:latin typeface="+mn-lt"/>
                <a:ea typeface="+mn-ea"/>
                <a:cs typeface="+mn-cs"/>
              </a:rPr>
              <a:t> hyn </a:t>
            </a:r>
            <a:r>
              <a:rPr lang="en-US" sz="1200" kern="1200" dirty="0" err="1" smtClean="0">
                <a:solidFill>
                  <a:schemeClr val="tx1"/>
                </a:solidFill>
                <a:latin typeface="+mn-lt"/>
                <a:ea typeface="+mn-ea"/>
                <a:cs typeface="+mn-cs"/>
              </a:rPr>
              <a:t>o</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bryd</a:t>
            </a:r>
            <a:r>
              <a:rPr lang="en-US" sz="1200" kern="1200" dirty="0" smtClean="0">
                <a:solidFill>
                  <a:schemeClr val="tx1"/>
                </a:solidFill>
                <a:latin typeface="+mn-lt"/>
                <a:ea typeface="+mn-ea"/>
                <a:cs typeface="+mn-cs"/>
              </a:rPr>
              <a:t>, wrth </a:t>
            </a:r>
            <a:r>
              <a:rPr lang="en-US" sz="1200" kern="1200" dirty="0" err="1" smtClean="0">
                <a:solidFill>
                  <a:schemeClr val="tx1"/>
                </a:solidFill>
                <a:latin typeface="+mn-lt"/>
                <a:ea typeface="+mn-ea"/>
                <a:cs typeface="+mn-cs"/>
              </a:rPr>
              <a:t>gasglu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ystadegau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mae</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Llywodraeth</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Cynulliad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dibynnu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ar</a:t>
            </a:r>
            <a:r>
              <a:rPr lang="en-US" sz="1200" kern="1200" dirty="0" smtClean="0">
                <a:solidFill>
                  <a:schemeClr val="tx1"/>
                </a:solidFill>
                <a:latin typeface="+mn-lt"/>
                <a:ea typeface="+mn-ea"/>
                <a:cs typeface="+mn-cs"/>
              </a:rPr>
              <a:t> yr </a:t>
            </a:r>
            <a:r>
              <a:rPr lang="en-US" sz="1200" kern="1200" dirty="0" err="1" smtClean="0">
                <a:solidFill>
                  <a:schemeClr val="tx1"/>
                </a:solidFill>
                <a:latin typeface="+mn-lt"/>
                <a:ea typeface="+mn-ea"/>
                <a:cs typeface="+mn-cs"/>
              </a:rPr>
              <a:t>ysgolion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eu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hunain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roi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gwybod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iddi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gategori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maent</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perthyn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Llywodraeth</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Cynulliad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sy’n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pennu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categorïau</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ysgolion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cynradd</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ar</a:t>
            </a:r>
            <a:r>
              <a:rPr lang="en-US" sz="1200" kern="1200" dirty="0" smtClean="0">
                <a:solidFill>
                  <a:schemeClr val="tx1"/>
                </a:solidFill>
                <a:latin typeface="+mn-lt"/>
                <a:ea typeface="+mn-ea"/>
                <a:cs typeface="+mn-cs"/>
              </a:rPr>
              <a:t> sail yr </a:t>
            </a:r>
            <a:r>
              <a:rPr lang="en-US" sz="1200" kern="1200" dirty="0" err="1" smtClean="0">
                <a:solidFill>
                  <a:schemeClr val="tx1"/>
                </a:solidFill>
                <a:latin typeface="+mn-lt"/>
                <a:ea typeface="+mn-ea"/>
                <a:cs typeface="+mn-cs"/>
              </a:rPr>
              <a:t>wybodaeth</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ar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lefel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dosbarth</a:t>
            </a:r>
            <a:r>
              <a:rPr lang="en-US" sz="1200" kern="1200" dirty="0" smtClean="0">
                <a:solidFill>
                  <a:schemeClr val="tx1"/>
                </a:solidFill>
                <a:latin typeface="+mn-lt"/>
                <a:ea typeface="+mn-ea"/>
                <a:cs typeface="+mn-cs"/>
              </a:rPr>
              <a:t> a </a:t>
            </a:r>
            <a:r>
              <a:rPr lang="en-US" sz="1200" kern="1200" dirty="0" err="1" smtClean="0">
                <a:solidFill>
                  <a:schemeClr val="tx1"/>
                </a:solidFill>
                <a:latin typeface="+mn-lt"/>
                <a:ea typeface="+mn-ea"/>
                <a:cs typeface="+mn-cs"/>
              </a:rPr>
              <a:t>ddarperir</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gan</a:t>
            </a:r>
            <a:r>
              <a:rPr lang="en-US" sz="1200" kern="1200" dirty="0" smtClean="0">
                <a:solidFill>
                  <a:schemeClr val="tx1"/>
                </a:solidFill>
                <a:latin typeface="+mn-lt"/>
                <a:ea typeface="+mn-ea"/>
                <a:cs typeface="+mn-cs"/>
              </a:rPr>
              <a:t> yr </a:t>
            </a:r>
            <a:r>
              <a:rPr lang="en-US" sz="1200" kern="1200" dirty="0" err="1" smtClean="0">
                <a:solidFill>
                  <a:schemeClr val="tx1"/>
                </a:solidFill>
                <a:latin typeface="+mn-lt"/>
                <a:ea typeface="+mn-ea"/>
                <a:cs typeface="+mn-cs"/>
              </a:rPr>
              <a:t>ysgol</a:t>
            </a:r>
            <a:r>
              <a:rPr lang="en-US" sz="1200" kern="1200" dirty="0" smtClean="0">
                <a:solidFill>
                  <a:schemeClr val="tx1"/>
                </a:solidFill>
                <a:latin typeface="+mn-lt"/>
                <a:ea typeface="+mn-ea"/>
                <a:cs typeface="+mn-cs"/>
              </a:rPr>
              <a:t>. </a:t>
            </a:r>
            <a:endParaRPr lang="en-US" dirty="0" smtClean="0"/>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endParaRPr lang="en-US" dirty="0" smtClean="0"/>
          </a:p>
          <a:p>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19</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Following the introduction of the Education Reform Act 1988, Welsh was phased in as a compulsory subject for pupils aged 5-14 (Key Stages 1, 2 and 3) from 1990. From September 1999 onwards, Welsh also became compulsory at ages 14-16 (Key Stage 4). With the introduction of the Foundation Phase in 2011, Welsh or Welsh Language Development is also taught to all 3-7 year olds. </a:t>
            </a:r>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20</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Cymdeithas</a:t>
            </a:r>
            <a:r>
              <a:rPr lang="en-GB" sz="1200" kern="1200" dirty="0" smtClean="0">
                <a:solidFill>
                  <a:schemeClr val="tx1"/>
                </a:solidFill>
                <a:latin typeface="+mn-lt"/>
                <a:ea typeface="+mn-ea"/>
                <a:cs typeface="+mn-cs"/>
              </a:rPr>
              <a:t> yr Iaith, the Welsh Language Society, says a </a:t>
            </a:r>
            <a:r>
              <a:rPr lang="en-GB" sz="1200" kern="1200" dirty="0" err="1" smtClean="0">
                <a:solidFill>
                  <a:schemeClr val="tx1"/>
                </a:solidFill>
                <a:latin typeface="+mn-lt"/>
                <a:ea typeface="+mn-ea"/>
                <a:cs typeface="+mn-cs"/>
              </a:rPr>
              <a:t>YouGov</a:t>
            </a:r>
            <a:r>
              <a:rPr lang="en-GB" sz="1200" kern="1200" dirty="0" smtClean="0">
                <a:solidFill>
                  <a:schemeClr val="tx1"/>
                </a:solidFill>
                <a:latin typeface="+mn-lt"/>
                <a:ea typeface="+mn-ea"/>
                <a:cs typeface="+mn-cs"/>
              </a:rPr>
              <a:t> poll it commissioned shows that most people want all schools in Wales to do more to teach their pupils enough Welsh to effectively use the language. The poll surveyed more than a thousand adults.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It was supported by all age groups, with adults under 25 most strongly in favour.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There was less support for </a:t>
            </a:r>
            <a:r>
              <a:rPr lang="en-GB" sz="1200" kern="1200" dirty="0" err="1" smtClean="0">
                <a:solidFill>
                  <a:schemeClr val="tx1"/>
                </a:solidFill>
                <a:latin typeface="+mn-lt"/>
                <a:ea typeface="+mn-ea"/>
                <a:cs typeface="+mn-cs"/>
              </a:rPr>
              <a:t>Cymdeithas</a:t>
            </a:r>
            <a:r>
              <a:rPr lang="en-GB" sz="1200" kern="1200" dirty="0" smtClean="0">
                <a:solidFill>
                  <a:schemeClr val="tx1"/>
                </a:solidFill>
                <a:latin typeface="+mn-lt"/>
                <a:ea typeface="+mn-ea"/>
                <a:cs typeface="+mn-cs"/>
              </a:rPr>
              <a:t> yr </a:t>
            </a:r>
            <a:r>
              <a:rPr lang="en-GB" sz="1200" kern="1200" dirty="0" err="1" smtClean="0">
                <a:solidFill>
                  <a:schemeClr val="tx1"/>
                </a:solidFill>
                <a:latin typeface="+mn-lt"/>
                <a:ea typeface="+mn-ea"/>
                <a:cs typeface="+mn-cs"/>
              </a:rPr>
              <a:t>Iaith's</a:t>
            </a:r>
            <a:r>
              <a:rPr lang="en-GB" sz="1200" kern="1200" dirty="0" smtClean="0">
                <a:solidFill>
                  <a:schemeClr val="tx1"/>
                </a:solidFill>
                <a:latin typeface="+mn-lt"/>
                <a:ea typeface="+mn-ea"/>
                <a:cs typeface="+mn-cs"/>
              </a:rPr>
              <a:t> proposed method of getting all pupils to leave school speaking Welsh, which is to ensure that at least some subjects are taught through the language, even in officially English-medium schools. </a:t>
            </a:r>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Compulsory lessons not working</a:t>
            </a:r>
          </a:p>
          <a:p>
            <a:endParaRPr lang="en-US" dirty="0" smtClean="0"/>
          </a:p>
          <a:p>
            <a:r>
              <a:rPr lang="en-US" dirty="0" smtClean="0"/>
              <a:t>UKIP AM</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Llangennech</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UNESCO have a classification system to show how ‘in trouble’ a language is – 5 sections</a:t>
            </a:r>
          </a:p>
          <a:p>
            <a:endParaRPr lang="en-GB" dirty="0" smtClean="0"/>
          </a:p>
          <a:p>
            <a:r>
              <a:rPr lang="en-GB" dirty="0" smtClean="0"/>
              <a:t>2539</a:t>
            </a:r>
            <a:r>
              <a:rPr lang="en-GB" baseline="0" dirty="0" smtClean="0"/>
              <a:t> languages on the list</a:t>
            </a:r>
          </a:p>
          <a:p>
            <a:endParaRPr lang="en-GB" baseline="0" dirty="0" smtClean="0"/>
          </a:p>
          <a:p>
            <a:r>
              <a:rPr lang="en-GB" baseline="0" dirty="0" smtClean="0"/>
              <a:t>Welsh – classified as ‘vulnerable’ – 750,000 speakers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28</a:t>
            </a:fld>
            <a:endParaRPr lang="en-US"/>
          </a:p>
        </p:txBody>
      </p:sp>
    </p:spTree>
    <p:extLst>
      <p:ext uri="{BB962C8B-B14F-4D97-AF65-F5344CB8AC3E}">
        <p14:creationId xmlns:p14="http://schemas.microsoft.com/office/powerpoint/2010/main" val="6362804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11/23/2018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ACFACB-D1FE-2B48-A677-3892B895BEBC}"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pPr/>
              <a:t>‹#›</a:t>
            </a:fld>
            <a:endParaRPr lang="en-US"/>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pPr/>
              <a:t>11/23/2018</a:t>
            </a:fld>
            <a:endParaRPr lang="en-US"/>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f_qaRCf_BM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itv.com/news/wales/2015-07-10/exclusive-poll-64-oppose-compulsory-welsh-to-age-16/"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itv.com/news/wales/2014-11-10/poll-backs-all-school-pupils-becoming-fluent-in-welsh/"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outhwalesargus.co.uk/news/15341248.Welsh_language_GCSE_should_be_made_optional__says_petit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bc.co.uk/news/uk-wales-politics-3873688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theguardian.com/education/2017/jun/20/storm-welsh-only-schools-minority-languag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api.parliament.uk/historic-hansard/lords/1958/nov/26/compulsory-teaching-of-welsh"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news/datablog/2011/apr/15/language-extinct-endangered"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ECAD6006C</a:t>
            </a:r>
            <a:endParaRPr lang="en-US" dirty="0"/>
          </a:p>
        </p:txBody>
      </p:sp>
      <p:sp>
        <p:nvSpPr>
          <p:cNvPr id="3" name="Subtitle 2"/>
          <p:cNvSpPr>
            <a:spLocks noGrp="1"/>
          </p:cNvSpPr>
          <p:nvPr>
            <p:ph type="subTitle" idx="1"/>
          </p:nvPr>
        </p:nvSpPr>
        <p:spPr/>
        <p:txBody>
          <a:bodyPr/>
          <a:lstStyle/>
          <a:p>
            <a:r>
              <a:rPr lang="en-US" dirty="0" smtClean="0"/>
              <a:t>Yr Iaith </a:t>
            </a:r>
            <a:r>
              <a:rPr lang="en-US" dirty="0" err="1" smtClean="0"/>
              <a:t>ar</a:t>
            </a:r>
            <a:r>
              <a:rPr lang="en-US" dirty="0" smtClean="0"/>
              <a:t> </a:t>
            </a:r>
            <a:r>
              <a:rPr lang="en-US" dirty="0" err="1" smtClean="0"/>
              <a:t>Daith</a:t>
            </a:r>
            <a:r>
              <a:rPr lang="en-US" dirty="0" smtClean="0"/>
              <a:t> 3</a:t>
            </a:r>
            <a:endParaRPr lang="en-US" dirty="0"/>
          </a:p>
        </p:txBody>
      </p:sp>
      <p:pic>
        <p:nvPicPr>
          <p:cNvPr id="6" name="Picture 5" descr="TSD Logo.png"/>
          <p:cNvPicPr>
            <a:picLocks noChangeAspect="1"/>
          </p:cNvPicPr>
          <p:nvPr/>
        </p:nvPicPr>
        <p:blipFill>
          <a:blip r:embed="rId3"/>
          <a:stretch>
            <a:fillRect/>
          </a:stretch>
        </p:blipFill>
        <p:spPr>
          <a:xfrm>
            <a:off x="306208" y="292476"/>
            <a:ext cx="3810000" cy="12573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 04/02/19, 23.59</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04/03/19</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dirty="0" err="1"/>
              <a:t>sy’n</a:t>
            </a:r>
            <a:r>
              <a:rPr lang="en-US" dirty="0"/>
              <a:t> </a:t>
            </a:r>
            <a:r>
              <a:rPr lang="en-US" dirty="0" err="1"/>
              <a:t>gysylltiedig</a:t>
            </a:r>
            <a:r>
              <a:rPr lang="en-US" dirty="0"/>
              <a:t> ag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04/02/19, 23.59</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04/03/19</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b="1" dirty="0" err="1">
                <a:solidFill>
                  <a:srgbClr val="FF0000"/>
                </a:solidFill>
              </a:rPr>
              <a:t>sy’n</a:t>
            </a:r>
            <a:r>
              <a:rPr lang="en-US" b="1" dirty="0">
                <a:solidFill>
                  <a:srgbClr val="FF0000"/>
                </a:solidFill>
              </a:rPr>
              <a:t> </a:t>
            </a:r>
            <a:r>
              <a:rPr lang="en-US" b="1" dirty="0" err="1">
                <a:solidFill>
                  <a:srgbClr val="FF0000"/>
                </a:solidFill>
              </a:rPr>
              <a:t>gysylltiedig</a:t>
            </a:r>
            <a:r>
              <a:rPr lang="en-US" b="1" dirty="0">
                <a:solidFill>
                  <a:srgbClr val="FF0000"/>
                </a:solidFill>
              </a:rPr>
              <a:t> ag</a:t>
            </a:r>
            <a:r>
              <a:rPr lang="en-US" dirty="0"/>
              <a:t>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p>
        </p:txBody>
      </p:sp>
    </p:spTree>
    <p:extLst>
      <p:ext uri="{BB962C8B-B14F-4D97-AF65-F5344CB8AC3E}">
        <p14:creationId xmlns:p14="http://schemas.microsoft.com/office/powerpoint/2010/main" val="35164994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109728" indent="0">
              <a:buNone/>
            </a:pPr>
            <a:r>
              <a:rPr lang="en-GB" dirty="0"/>
              <a:t>Dr W. Gwyn </a:t>
            </a:r>
            <a:r>
              <a:rPr lang="en-GB" dirty="0" smtClean="0"/>
              <a:t>Lewis</a:t>
            </a:r>
          </a:p>
          <a:p>
            <a:pPr marL="109728" indent="0">
              <a:buNone/>
            </a:pPr>
            <a:endParaRPr lang="en-GB" dirty="0"/>
          </a:p>
          <a:p>
            <a:pPr marL="109728" indent="0">
              <a:buNone/>
            </a:pPr>
            <a:r>
              <a:rPr lang="en-GB" dirty="0" err="1"/>
              <a:t>Addysg</a:t>
            </a:r>
            <a:r>
              <a:rPr lang="en-GB" dirty="0"/>
              <a:t> </a:t>
            </a:r>
            <a:r>
              <a:rPr lang="en-GB" dirty="0" err="1"/>
              <a:t>Ddwyieithog</a:t>
            </a:r>
            <a:r>
              <a:rPr lang="en-GB" dirty="0"/>
              <a:t> </a:t>
            </a:r>
            <a:r>
              <a:rPr lang="en-GB" dirty="0" err="1" smtClean="0"/>
              <a:t>yn</a:t>
            </a:r>
            <a:r>
              <a:rPr lang="en-GB" dirty="0"/>
              <a:t> </a:t>
            </a:r>
            <a:r>
              <a:rPr lang="en-GB" dirty="0" smtClean="0"/>
              <a:t>yr </a:t>
            </a:r>
            <a:r>
              <a:rPr lang="en-GB" dirty="0"/>
              <a:t>unfed </a:t>
            </a:r>
            <a:r>
              <a:rPr lang="en-GB" dirty="0" err="1"/>
              <a:t>ganrif</a:t>
            </a:r>
            <a:r>
              <a:rPr lang="en-GB" dirty="0"/>
              <a:t> </a:t>
            </a:r>
            <a:r>
              <a:rPr lang="en-GB" dirty="0" err="1"/>
              <a:t>ar</a:t>
            </a:r>
            <a:r>
              <a:rPr lang="en-GB" dirty="0"/>
              <a:t> </a:t>
            </a:r>
            <a:r>
              <a:rPr lang="en-GB" dirty="0" err="1" smtClean="0"/>
              <a:t>hugain</a:t>
            </a:r>
            <a:r>
              <a:rPr lang="en-GB" dirty="0" smtClean="0"/>
              <a:t>: </a:t>
            </a:r>
            <a:r>
              <a:rPr lang="en-GB" dirty="0" err="1" smtClean="0"/>
              <a:t>adolygu’r</a:t>
            </a:r>
            <a:r>
              <a:rPr lang="en-GB" dirty="0" smtClean="0"/>
              <a:t> </a:t>
            </a:r>
            <a:r>
              <a:rPr lang="en-GB" dirty="0" err="1" smtClean="0"/>
              <a:t>cyd-destun</a:t>
            </a:r>
            <a:r>
              <a:rPr lang="en-GB" dirty="0"/>
              <a:t> </a:t>
            </a:r>
            <a:r>
              <a:rPr lang="en-GB" dirty="0" err="1" smtClean="0"/>
              <a:t>rhyngwladol</a:t>
            </a:r>
            <a:endParaRPr lang="en-GB" dirty="0"/>
          </a:p>
        </p:txBody>
      </p:sp>
      <p:sp>
        <p:nvSpPr>
          <p:cNvPr id="2" name="Title 1"/>
          <p:cNvSpPr>
            <a:spLocks noGrp="1"/>
          </p:cNvSpPr>
          <p:nvPr>
            <p:ph type="title"/>
          </p:nvPr>
        </p:nvSpPr>
        <p:spPr/>
        <p:txBody>
          <a:bodyPr/>
          <a:lstStyle/>
          <a:p>
            <a:r>
              <a:rPr lang="en-GB" dirty="0" err="1" smtClean="0"/>
              <a:t>Erthygl</a:t>
            </a:r>
            <a:endParaRPr lang="en-GB" dirty="0"/>
          </a:p>
        </p:txBody>
      </p:sp>
    </p:spTree>
    <p:extLst>
      <p:ext uri="{BB962C8B-B14F-4D97-AF65-F5344CB8AC3E}">
        <p14:creationId xmlns:p14="http://schemas.microsoft.com/office/powerpoint/2010/main" val="326412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lnSpcReduction="10000"/>
          </a:bodyPr>
          <a:lstStyle/>
          <a:p>
            <a:endParaRPr lang="en-US" dirty="0" smtClean="0"/>
          </a:p>
          <a:p>
            <a:pPr>
              <a:buNone/>
            </a:pPr>
            <a:r>
              <a:rPr lang="en-US" sz="4800" dirty="0" smtClean="0"/>
              <a:t>	Faint </a:t>
            </a:r>
            <a:r>
              <a:rPr lang="en-US" sz="4800" dirty="0" err="1" smtClean="0"/>
              <a:t>o</a:t>
            </a:r>
            <a:r>
              <a:rPr lang="en-US" sz="4800" dirty="0" smtClean="0"/>
              <a:t> </a:t>
            </a:r>
            <a:r>
              <a:rPr lang="en-US" sz="4800" dirty="0" err="1" smtClean="0"/>
              <a:t>siaradwyr</a:t>
            </a:r>
            <a:r>
              <a:rPr lang="en-US" sz="4800" dirty="0" smtClean="0"/>
              <a:t> Cymraeg sydd </a:t>
            </a:r>
            <a:r>
              <a:rPr lang="en-US" sz="4800" dirty="0" err="1" smtClean="0"/>
              <a:t>yng</a:t>
            </a:r>
            <a:r>
              <a:rPr lang="en-US" sz="4800" dirty="0" smtClean="0"/>
              <a:t> </a:t>
            </a:r>
            <a:r>
              <a:rPr lang="en-US" sz="4800" dirty="0" err="1" smtClean="0"/>
              <a:t>Nghymru</a:t>
            </a:r>
            <a:r>
              <a:rPr lang="en-US" sz="4800" dirty="0" smtClean="0"/>
              <a:t>? (</a:t>
            </a:r>
            <a:r>
              <a:rPr lang="en-US" sz="4800" dirty="0" err="1" smtClean="0"/>
              <a:t>yn</a:t>
            </a:r>
            <a:r>
              <a:rPr lang="en-US" sz="4800" dirty="0" smtClean="0"/>
              <a:t> </a:t>
            </a:r>
            <a:r>
              <a:rPr lang="en-US" sz="4800" dirty="0" err="1" smtClean="0"/>
              <a:t>ol</a:t>
            </a:r>
            <a:r>
              <a:rPr lang="en-US" sz="4800" dirty="0" smtClean="0"/>
              <a:t> </a:t>
            </a:r>
            <a:r>
              <a:rPr lang="en-US" sz="4800" dirty="0" err="1" smtClean="0"/>
              <a:t>cyfrifiad</a:t>
            </a:r>
            <a:r>
              <a:rPr lang="en-US" sz="4800" dirty="0" smtClean="0"/>
              <a:t> 2011)</a:t>
            </a:r>
          </a:p>
          <a:p>
            <a:endParaRPr lang="en-US" dirty="0" smtClean="0"/>
          </a:p>
          <a:p>
            <a:endParaRPr lang="en-US" dirty="0" smtClean="0"/>
          </a:p>
          <a:p>
            <a:r>
              <a:rPr lang="en-US" sz="3000" dirty="0" err="1" smtClean="0"/>
              <a:t>Ble</a:t>
            </a:r>
            <a:r>
              <a:rPr lang="en-US" sz="3000" dirty="0" smtClean="0"/>
              <a:t>?</a:t>
            </a:r>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Ble</a:t>
            </a:r>
            <a:r>
              <a:rPr lang="en-US" dirty="0" smtClean="0"/>
              <a:t>?             </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686756" y="0"/>
            <a:ext cx="5851127"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Faint </a:t>
            </a:r>
            <a:r>
              <a:rPr lang="en-US" dirty="0" err="1" smtClean="0"/>
              <a:t>o</a:t>
            </a:r>
            <a:r>
              <a:rPr lang="en-US" dirty="0" smtClean="0"/>
              <a:t> </a:t>
            </a:r>
            <a:r>
              <a:rPr lang="en-US" dirty="0" err="1" smtClean="0"/>
              <a:t>siaradwyr</a:t>
            </a:r>
            <a:r>
              <a:rPr lang="en-US" dirty="0" smtClean="0"/>
              <a:t> Cymraeg </a:t>
            </a:r>
            <a:r>
              <a:rPr lang="en-US" dirty="0" err="1" smtClean="0"/>
              <a:t>oedd</a:t>
            </a:r>
            <a:r>
              <a:rPr lang="en-US" dirty="0" smtClean="0"/>
              <a:t> </a:t>
            </a:r>
            <a:r>
              <a:rPr lang="en-US" dirty="0" err="1" smtClean="0"/>
              <a:t>yng</a:t>
            </a:r>
            <a:r>
              <a:rPr lang="en-US" dirty="0" smtClean="0"/>
              <a:t> </a:t>
            </a:r>
            <a:r>
              <a:rPr lang="en-US" dirty="0" err="1" smtClean="0"/>
              <a:t>Nghymru</a:t>
            </a:r>
            <a:r>
              <a:rPr lang="en-US" dirty="0" smtClean="0"/>
              <a:t> </a:t>
            </a:r>
            <a:r>
              <a:rPr lang="en-US" dirty="0" err="1" smtClean="0"/>
              <a:t>yn</a:t>
            </a:r>
            <a:r>
              <a:rPr lang="en-US" dirty="0" smtClean="0"/>
              <a:t> </a:t>
            </a:r>
            <a:r>
              <a:rPr lang="en-US" dirty="0" err="1" smtClean="0"/>
              <a:t>ol</a:t>
            </a:r>
            <a:r>
              <a:rPr lang="en-US" dirty="0" smtClean="0"/>
              <a:t> </a:t>
            </a:r>
            <a:r>
              <a:rPr lang="en-US" dirty="0" err="1" smtClean="0"/>
              <a:t>cyfrifiad</a:t>
            </a:r>
            <a:r>
              <a:rPr lang="en-US" dirty="0" smtClean="0"/>
              <a:t> 1911?</a:t>
            </a:r>
            <a:br>
              <a:rPr lang="en-US" dirty="0" smtClean="0"/>
            </a:br>
            <a:endParaRPr lang="en-US" dirty="0"/>
          </a:p>
        </p:txBody>
      </p:sp>
      <p:sp>
        <p:nvSpPr>
          <p:cNvPr id="3" name="Content Placeholder 2"/>
          <p:cNvSpPr>
            <a:spLocks noGrp="1"/>
          </p:cNvSpPr>
          <p:nvPr>
            <p:ph idx="1"/>
          </p:nvPr>
        </p:nvSpPr>
        <p:spPr/>
        <p:txBody>
          <a:bodyPr>
            <a:normAutofit/>
          </a:bodyPr>
          <a:lstStyle/>
          <a:p>
            <a:pPr>
              <a:buNone/>
            </a:pPr>
            <a:endParaRPr lang="en-US" dirty="0" smtClean="0"/>
          </a:p>
          <a:p>
            <a:pPr>
              <a:buNone/>
            </a:pPr>
            <a:r>
              <a:rPr lang="en-US" dirty="0" smtClean="0"/>
              <a:t>977,000 - 43.5</a:t>
            </a:r>
            <a:r>
              <a:rPr lang="en-US" dirty="0"/>
              <a:t>%</a:t>
            </a:r>
            <a:r>
              <a:rPr lang="en-US" dirty="0" smtClean="0"/>
              <a:t> </a:t>
            </a:r>
          </a:p>
          <a:p>
            <a:pPr>
              <a:buNone/>
            </a:pPr>
            <a:endParaRPr lang="en-US" dirty="0" smtClean="0"/>
          </a:p>
          <a:p>
            <a:pPr>
              <a:buNone/>
            </a:pPr>
            <a:endParaRPr lang="en-US" dirty="0" smtClean="0"/>
          </a:p>
          <a:p>
            <a:pPr>
              <a:buNone/>
            </a:pPr>
            <a:endParaRPr lang="en-US" dirty="0" smtClean="0"/>
          </a:p>
          <a:p>
            <a:pPr>
              <a:buNone/>
            </a:pPr>
            <a:r>
              <a:rPr lang="en-US" dirty="0" smtClean="0"/>
              <a:t>Pam </a:t>
            </a:r>
            <a:r>
              <a:rPr lang="en-US" dirty="0" err="1" smtClean="0"/>
              <a:t>y</a:t>
            </a:r>
            <a:r>
              <a:rPr lang="en-US" dirty="0" smtClean="0"/>
              <a:t> </a:t>
            </a:r>
            <a:r>
              <a:rPr lang="en-US" dirty="0" err="1" smtClean="0"/>
              <a:t>gostyngiad</a:t>
            </a:r>
            <a:r>
              <a:rPr lang="en-US" dirty="0" smtClean="0"/>
              <a:t>?</a:t>
            </a:r>
          </a:p>
          <a:p>
            <a:pPr>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pPr>
              <a:buNone/>
            </a:pPr>
            <a:endParaRPr lang="en-US" dirty="0" smtClean="0"/>
          </a:p>
          <a:p>
            <a:pPr>
              <a:buNone/>
            </a:pPr>
            <a:r>
              <a:rPr lang="en-US" sz="4800" dirty="0" smtClean="0"/>
              <a:t>	Beth yw nod </a:t>
            </a:r>
            <a:r>
              <a:rPr lang="en-US" sz="4800" dirty="0" err="1" smtClean="0"/>
              <a:t>LlC</a:t>
            </a:r>
            <a:r>
              <a:rPr lang="en-US" sz="4800" dirty="0" smtClean="0"/>
              <a:t> </a:t>
            </a:r>
            <a:r>
              <a:rPr lang="en-US" sz="4800" dirty="0" err="1" smtClean="0"/>
              <a:t>ar</a:t>
            </a:r>
            <a:r>
              <a:rPr lang="en-US" sz="4800" dirty="0" smtClean="0"/>
              <a:t> hyn </a:t>
            </a:r>
            <a:r>
              <a:rPr lang="en-US" sz="4800" dirty="0" err="1" smtClean="0"/>
              <a:t>o</a:t>
            </a:r>
            <a:r>
              <a:rPr lang="en-US" sz="4800" dirty="0" smtClean="0"/>
              <a:t> </a:t>
            </a:r>
            <a:r>
              <a:rPr lang="en-US" sz="4800" dirty="0" err="1" smtClean="0"/>
              <a:t>bryd</a:t>
            </a:r>
            <a:r>
              <a:rPr lang="en-US" sz="4800" dirty="0" smtClean="0"/>
              <a:t>?</a:t>
            </a:r>
          </a:p>
          <a:p>
            <a:endParaRPr lang="en-US" dirty="0" smtClean="0"/>
          </a:p>
          <a:p>
            <a:endParaRPr lang="en-US" dirty="0" smtClean="0"/>
          </a:p>
          <a:p>
            <a:r>
              <a:rPr lang="en-US" dirty="0" smtClean="0">
                <a:hlinkClick r:id="rId3"/>
              </a:rPr>
              <a:t>https://www.youtube.com/watch?v=f_qaRCf_BM0</a:t>
            </a:r>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197931" y="1481336"/>
            <a:ext cx="8946069" cy="4525963"/>
          </a:xfrm>
        </p:spPr>
        <p:txBody>
          <a:bodyPr>
            <a:normAutofit fontScale="92500"/>
          </a:bodyPr>
          <a:lstStyle/>
          <a:p>
            <a:endParaRPr lang="en-US" dirty="0" smtClean="0"/>
          </a:p>
          <a:p>
            <a:pPr>
              <a:buNone/>
            </a:pPr>
            <a:r>
              <a:rPr lang="en-US" sz="3800" dirty="0" smtClean="0"/>
              <a:t>	Beth yw </a:t>
            </a:r>
            <a:r>
              <a:rPr lang="en-US" sz="3800" dirty="0" err="1" smtClean="0"/>
              <a:t>canran</a:t>
            </a:r>
            <a:r>
              <a:rPr lang="en-US" sz="3800" dirty="0" smtClean="0"/>
              <a:t> yr </a:t>
            </a:r>
            <a:r>
              <a:rPr lang="en-US" sz="3800" dirty="0" err="1" smtClean="0"/>
              <a:t>ysgolion</a:t>
            </a:r>
            <a:r>
              <a:rPr lang="en-US" sz="3800" dirty="0" smtClean="0"/>
              <a:t> Cymraeg?</a:t>
            </a:r>
          </a:p>
          <a:p>
            <a:endParaRPr lang="en-US" dirty="0" smtClean="0"/>
          </a:p>
          <a:p>
            <a:endParaRPr lang="en-US" dirty="0" smtClean="0"/>
          </a:p>
          <a:p>
            <a:pPr>
              <a:buNone/>
            </a:pPr>
            <a:r>
              <a:rPr lang="en-US" dirty="0" err="1" smtClean="0"/>
              <a:t>Yn</a:t>
            </a:r>
            <a:r>
              <a:rPr lang="en-US" dirty="0" smtClean="0"/>
              <a:t> 2017-18</a:t>
            </a:r>
          </a:p>
          <a:p>
            <a:r>
              <a:rPr lang="en-US" sz="2200" dirty="0" smtClean="0"/>
              <a:t>61,665 Welsh is the sole or main medium of instruction</a:t>
            </a:r>
          </a:p>
          <a:p>
            <a:r>
              <a:rPr lang="en-US" sz="2200" dirty="0" smtClean="0"/>
              <a:t>4,160 Welsh is used as a teaching medium for part of the curriculum</a:t>
            </a:r>
          </a:p>
          <a:p>
            <a:r>
              <a:rPr lang="en-US" sz="2200" dirty="0" smtClean="0"/>
              <a:t>210,885 Welsh is taught as a second language</a:t>
            </a:r>
          </a:p>
          <a:p>
            <a:r>
              <a:rPr lang="en-US" sz="2200" dirty="0" smtClean="0"/>
              <a:t>140 No Welsh is used or taught</a:t>
            </a:r>
          </a:p>
          <a:p>
            <a:pPr lvl="8">
              <a:buNone/>
            </a:pPr>
            <a:r>
              <a:rPr lang="en-US" sz="1100" dirty="0" smtClean="0"/>
              <a:t>						</a:t>
            </a:r>
            <a:r>
              <a:rPr lang="en-US" sz="1100" dirty="0" err="1" smtClean="0"/>
              <a:t>Gwefan</a:t>
            </a:r>
            <a:r>
              <a:rPr lang="en-US" sz="1100" dirty="0" smtClean="0"/>
              <a:t> </a:t>
            </a:r>
            <a:r>
              <a:rPr lang="en-US" sz="1100" dirty="0" err="1" smtClean="0"/>
              <a:t>StatsWales</a:t>
            </a:r>
            <a:endParaRPr lang="en-US" sz="1100"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1"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fade">
                                      <p:cBhvr>
                                        <p:cTn id="33" dur="1000"/>
                                        <p:tgtEl>
                                          <p:spTgt spid="3">
                                            <p:txEl>
                                              <p:pRg st="1" end="1"/>
                                            </p:txEl>
                                          </p:spTgt>
                                        </p:tgtEl>
                                      </p:cBhvr>
                                    </p:animEffect>
                                    <p:anim calcmode="lin" valueType="num">
                                      <p:cBhvr>
                                        <p:cTn id="3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7" presetClass="entr" presetSubtype="0" fill="hold" grpId="1"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37" presetClass="entr" presetSubtype="0" fill="hold" grpId="1"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37" presetClass="entr" presetSubtype="0" fill="hold" grpId="1"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fade">
                                      <p:cBhvr>
                                        <p:cTn id="57" dur="1000"/>
                                        <p:tgtEl>
                                          <p:spTgt spid="3">
                                            <p:txEl>
                                              <p:pRg st="6" end="6"/>
                                            </p:txEl>
                                          </p:spTgt>
                                        </p:tgtEl>
                                      </p:cBhvr>
                                    </p:animEffect>
                                    <p:anim calcmode="lin" valueType="num">
                                      <p:cBhvr>
                                        <p:cTn id="5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9"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60"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37" presetClass="entr" presetSubtype="0" fill="hold" grpId="1"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Effect transition="in" filter="fade">
                                      <p:cBhvr>
                                        <p:cTn id="65" dur="1000"/>
                                        <p:tgtEl>
                                          <p:spTgt spid="3">
                                            <p:txEl>
                                              <p:pRg st="7" end="7"/>
                                            </p:txEl>
                                          </p:spTgt>
                                        </p:tgtEl>
                                      </p:cBhvr>
                                    </p:animEffect>
                                    <p:anim calcmode="lin" valueType="num">
                                      <p:cBhvr>
                                        <p:cTn id="6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7" dur="900" decel="100000" fill="hold"/>
                                        <p:tgtEl>
                                          <p:spTgt spid="3">
                                            <p:txEl>
                                              <p:pRg st="7" end="7"/>
                                            </p:txEl>
                                          </p:spTgt>
                                        </p:tgtEl>
                                        <p:attrNameLst>
                                          <p:attrName>ppt_y</p:attrName>
                                        </p:attrNameLst>
                                      </p:cBhvr>
                                      <p:tavLst>
                                        <p:tav tm="0">
                                          <p:val>
                                            <p:strVal val="#ppt_y+1"/>
                                          </p:val>
                                        </p:tav>
                                        <p:tav tm="100000">
                                          <p:val>
                                            <p:strVal val="#ppt_y-.03"/>
                                          </p:val>
                                        </p:tav>
                                      </p:tavLst>
                                    </p:anim>
                                    <p:anim calcmode="lin" valueType="num">
                                      <p:cBhvr>
                                        <p:cTn id="68" dur="100" accel="100000" fill="hold">
                                          <p:stCondLst>
                                            <p:cond delay="900"/>
                                          </p:stCondLst>
                                        </p:cTn>
                                        <p:tgtEl>
                                          <p:spTgt spid="3">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37" presetClass="entr" presetSubtype="0" fill="hold" grpId="1"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1000"/>
                                        <p:tgtEl>
                                          <p:spTgt spid="3">
                                            <p:txEl>
                                              <p:pRg st="8" end="8"/>
                                            </p:txEl>
                                          </p:spTgt>
                                        </p:tgtEl>
                                      </p:cBhvr>
                                    </p:animEffect>
                                    <p:anim calcmode="lin" valueType="num">
                                      <p:cBhvr>
                                        <p:cTn id="7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5"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76"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par>
                                <p:cTn id="77" presetID="37" presetClass="entr" presetSubtype="0" fill="hold" grpId="1" nodeType="with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Effect transition="in" filter="fade">
                                      <p:cBhvr>
                                        <p:cTn id="79" dur="1000"/>
                                        <p:tgtEl>
                                          <p:spTgt spid="3">
                                            <p:txEl>
                                              <p:pRg st="9" end="9"/>
                                            </p:txEl>
                                          </p:spTgt>
                                        </p:tgtEl>
                                      </p:cBhvr>
                                    </p:animEffect>
                                    <p:anim calcmode="lin" valueType="num">
                                      <p:cBhvr>
                                        <p:cTn id="8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81" dur="900" decel="100000" fill="hold"/>
                                        <p:tgtEl>
                                          <p:spTgt spid="3">
                                            <p:txEl>
                                              <p:pRg st="9" end="9"/>
                                            </p:txEl>
                                          </p:spTgt>
                                        </p:tgtEl>
                                        <p:attrNameLst>
                                          <p:attrName>ppt_y</p:attrName>
                                        </p:attrNameLst>
                                      </p:cBhvr>
                                      <p:tavLst>
                                        <p:tav tm="0">
                                          <p:val>
                                            <p:strVal val="#ppt_y+1"/>
                                          </p:val>
                                        </p:tav>
                                        <p:tav tm="100000">
                                          <p:val>
                                            <p:strVal val="#ppt_y-.03"/>
                                          </p:val>
                                        </p:tav>
                                      </p:tavLst>
                                    </p:anim>
                                    <p:anim calcmode="lin" valueType="num">
                                      <p:cBhvr>
                                        <p:cTn id="82" dur="100" accel="100000" fill="hold">
                                          <p:stCondLst>
                                            <p:cond delay="900"/>
                                          </p:stCondLst>
                                        </p:cTn>
                                        <p:tgtEl>
                                          <p:spTgt spid="3">
                                            <p:txEl>
                                              <p:pRg st="9" end="9"/>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lvl="0" indent="0">
              <a:lnSpc>
                <a:spcPct val="90000"/>
              </a:lnSpc>
              <a:spcBef>
                <a:spcPts val="1200"/>
              </a:spcBef>
              <a:spcAft>
                <a:spcPts val="200"/>
              </a:spcAft>
              <a:buClr>
                <a:srgbClr val="9DBFBE"/>
              </a:buClr>
              <a:buSzPct val="100000"/>
              <a:buNone/>
            </a:pPr>
            <a:endParaRPr lang="en-GB" sz="1400" dirty="0" smtClean="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en-GB" sz="2000" dirty="0" smtClean="0">
                <a:solidFill>
                  <a:prstClr val="black">
                    <a:lumMod val="75000"/>
                    <a:lumOff val="25000"/>
                  </a:prstClr>
                </a:solidFill>
              </a:rPr>
              <a:t>Yn </a:t>
            </a:r>
            <a:r>
              <a:rPr lang="en-US" sz="2000" dirty="0" err="1" smtClean="0"/>
              <a:t>ôl</a:t>
            </a:r>
            <a:r>
              <a:rPr lang="en-US" sz="2000" dirty="0" smtClean="0"/>
              <a:t> </a:t>
            </a:r>
            <a:r>
              <a:rPr lang="en-GB" sz="2000" dirty="0" smtClean="0">
                <a:solidFill>
                  <a:prstClr val="black">
                    <a:lumMod val="75000"/>
                    <a:lumOff val="25000"/>
                  </a:prstClr>
                </a:solidFill>
              </a:rPr>
              <a:t>Baker </a:t>
            </a:r>
            <a:r>
              <a:rPr lang="en-GB" sz="2000" dirty="0">
                <a:solidFill>
                  <a:prstClr val="black">
                    <a:lumMod val="75000"/>
                    <a:lumOff val="25000"/>
                  </a:prstClr>
                </a:solidFill>
              </a:rPr>
              <a:t>(</a:t>
            </a:r>
            <a:r>
              <a:rPr lang="en-GB" sz="2000" dirty="0" smtClean="0">
                <a:solidFill>
                  <a:prstClr val="black">
                    <a:lumMod val="75000"/>
                    <a:lumOff val="25000"/>
                  </a:prstClr>
                </a:solidFill>
              </a:rPr>
              <a:t>1993:15):</a:t>
            </a:r>
            <a:endParaRPr lang="cy-GB" sz="2000" dirty="0" smtClean="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cy-GB" sz="2000" dirty="0">
                <a:solidFill>
                  <a:prstClr val="black">
                    <a:lumMod val="75000"/>
                    <a:lumOff val="25000"/>
                  </a:prstClr>
                </a:solidFill>
              </a:rPr>
              <a:t>In between basically monolingual Welsh and monolingual English schools in Wales, there is the widest variety of practice of bilingual education.  The kaleidoscopic variety of bilingual education practice in Wales makes the production of a simple typology inherently dangerous.</a:t>
            </a:r>
          </a:p>
          <a:p>
            <a:pPr marL="0" lvl="0" indent="0">
              <a:lnSpc>
                <a:spcPct val="90000"/>
              </a:lnSpc>
              <a:spcBef>
                <a:spcPts val="1200"/>
              </a:spcBef>
              <a:spcAft>
                <a:spcPts val="200"/>
              </a:spcAft>
              <a:buClr>
                <a:srgbClr val="9DBFBE"/>
              </a:buClr>
              <a:buSzPct val="100000"/>
              <a:buNone/>
            </a:pPr>
            <a:endParaRPr lang="cy-GB" sz="2000" i="1" dirty="0">
              <a:solidFill>
                <a:srgbClr val="FF0000"/>
              </a:solidFill>
            </a:endParaRPr>
          </a:p>
          <a:p>
            <a:pPr marL="0" indent="0">
              <a:buNone/>
            </a:pPr>
            <a:r>
              <a:rPr lang="en-US" sz="2000" dirty="0">
                <a:solidFill>
                  <a:schemeClr val="accent2"/>
                </a:solidFill>
              </a:rPr>
              <a:t>Pa </a:t>
            </a:r>
            <a:r>
              <a:rPr lang="en-US" sz="2000" dirty="0" err="1">
                <a:solidFill>
                  <a:schemeClr val="accent2"/>
                </a:solidFill>
              </a:rPr>
              <a:t>fath</a:t>
            </a:r>
            <a:r>
              <a:rPr lang="en-US" sz="2000" dirty="0">
                <a:solidFill>
                  <a:schemeClr val="accent2"/>
                </a:solidFill>
              </a:rPr>
              <a:t> </a:t>
            </a:r>
            <a:r>
              <a:rPr lang="en-US" sz="2000" dirty="0" smtClean="0">
                <a:solidFill>
                  <a:schemeClr val="accent2"/>
                </a:solidFill>
              </a:rPr>
              <a:t>o </a:t>
            </a:r>
            <a:r>
              <a:rPr lang="en-US" sz="2000" dirty="0" err="1" smtClean="0">
                <a:solidFill>
                  <a:schemeClr val="accent2"/>
                </a:solidFill>
              </a:rPr>
              <a:t>arfer</a:t>
            </a:r>
            <a:r>
              <a:rPr lang="en-US" sz="2000" dirty="0" smtClean="0">
                <a:solidFill>
                  <a:schemeClr val="accent2"/>
                </a:solidFill>
              </a:rPr>
              <a:t> </a:t>
            </a:r>
            <a:r>
              <a:rPr lang="en-US" sz="2000" dirty="0" err="1" smtClean="0">
                <a:solidFill>
                  <a:schemeClr val="accent2"/>
                </a:solidFill>
              </a:rPr>
              <a:t>ddwyieithog</a:t>
            </a:r>
            <a:r>
              <a:rPr lang="en-US" sz="2000" dirty="0" smtClean="0">
                <a:solidFill>
                  <a:schemeClr val="accent2"/>
                </a:solidFill>
              </a:rPr>
              <a:t> </a:t>
            </a:r>
            <a:r>
              <a:rPr lang="en-US" sz="2000" dirty="0" err="1">
                <a:solidFill>
                  <a:schemeClr val="accent2"/>
                </a:solidFill>
              </a:rPr>
              <a:t>ydych</a:t>
            </a:r>
            <a:r>
              <a:rPr lang="en-US" sz="2000" dirty="0">
                <a:solidFill>
                  <a:schemeClr val="accent2"/>
                </a:solidFill>
              </a:rPr>
              <a:t> </a:t>
            </a:r>
            <a:r>
              <a:rPr lang="en-US" sz="2000" dirty="0" err="1" smtClean="0">
                <a:solidFill>
                  <a:schemeClr val="accent2"/>
                </a:solidFill>
              </a:rPr>
              <a:t>chi’n</a:t>
            </a:r>
            <a:r>
              <a:rPr lang="en-US" sz="2000" dirty="0" smtClean="0">
                <a:solidFill>
                  <a:schemeClr val="accent2"/>
                </a:solidFill>
              </a:rPr>
              <a:t> </a:t>
            </a:r>
            <a:r>
              <a:rPr lang="en-US" sz="2000" dirty="0" err="1">
                <a:solidFill>
                  <a:schemeClr val="accent2"/>
                </a:solidFill>
              </a:rPr>
              <a:t>ymwybodol</a:t>
            </a:r>
            <a:r>
              <a:rPr lang="en-US" sz="2000" dirty="0">
                <a:solidFill>
                  <a:schemeClr val="accent2"/>
                </a:solidFill>
              </a:rPr>
              <a:t> </a:t>
            </a:r>
            <a:r>
              <a:rPr lang="en-US" sz="2000" dirty="0" err="1" smtClean="0">
                <a:solidFill>
                  <a:schemeClr val="accent2"/>
                </a:solidFill>
              </a:rPr>
              <a:t>ohono</a:t>
            </a:r>
            <a:r>
              <a:rPr lang="en-US" sz="2000" dirty="0" smtClean="0">
                <a:solidFill>
                  <a:schemeClr val="accent2"/>
                </a:solidFill>
              </a:rPr>
              <a:t> </a:t>
            </a:r>
            <a:r>
              <a:rPr lang="en-US" sz="2000" dirty="0" err="1">
                <a:solidFill>
                  <a:schemeClr val="accent2"/>
                </a:solidFill>
              </a:rPr>
              <a:t>yng</a:t>
            </a:r>
            <a:r>
              <a:rPr lang="en-US" sz="2000" dirty="0">
                <a:solidFill>
                  <a:schemeClr val="accent2"/>
                </a:solidFill>
              </a:rPr>
              <a:t> </a:t>
            </a:r>
            <a:r>
              <a:rPr lang="en-US" sz="2000" dirty="0" err="1">
                <a:solidFill>
                  <a:schemeClr val="accent2"/>
                </a:solidFill>
              </a:rPr>
              <a:t>Nghymru</a:t>
            </a:r>
            <a:r>
              <a:rPr lang="en-US" sz="2000" dirty="0">
                <a:solidFill>
                  <a:schemeClr val="accent2"/>
                </a:solidFill>
              </a:rPr>
              <a:t>?</a:t>
            </a:r>
            <a:endParaRPr lang="en-GB" sz="2000" i="1" dirty="0">
              <a:solidFill>
                <a:schemeClr val="accent2"/>
              </a:solidFill>
            </a:endParaRPr>
          </a:p>
          <a:p>
            <a:endParaRPr lang="en-GB" dirty="0"/>
          </a:p>
        </p:txBody>
      </p:sp>
      <p:sp>
        <p:nvSpPr>
          <p:cNvPr id="3" name="Title 2"/>
          <p:cNvSpPr>
            <a:spLocks noGrp="1"/>
          </p:cNvSpPr>
          <p:nvPr>
            <p:ph type="title"/>
          </p:nvPr>
        </p:nvSpPr>
        <p:spPr/>
        <p:txBody>
          <a:bodyPr>
            <a:normAutofit/>
          </a:bodyPr>
          <a:lstStyle/>
          <a:p>
            <a:r>
              <a:rPr lang="en-GB" sz="3400" b="0" dirty="0" err="1" smtClean="0">
                <a:solidFill>
                  <a:schemeClr val="tx1"/>
                </a:solidFill>
              </a:rPr>
              <a:t>Addysg</a:t>
            </a:r>
            <a:r>
              <a:rPr lang="en-GB" sz="3400" b="0" dirty="0" smtClean="0">
                <a:solidFill>
                  <a:schemeClr val="tx1"/>
                </a:solidFill>
              </a:rPr>
              <a:t> </a:t>
            </a:r>
            <a:r>
              <a:rPr lang="en-GB" sz="3400" b="0" dirty="0" err="1" smtClean="0">
                <a:solidFill>
                  <a:schemeClr val="tx1"/>
                </a:solidFill>
              </a:rPr>
              <a:t>ddwyieithog</a:t>
            </a:r>
            <a:r>
              <a:rPr lang="en-GB" sz="3400" b="0" dirty="0" smtClean="0">
                <a:solidFill>
                  <a:schemeClr val="tx1"/>
                </a:solidFill>
              </a:rPr>
              <a:t> </a:t>
            </a:r>
            <a:r>
              <a:rPr lang="en-GB" sz="3400" b="0" dirty="0" err="1" smtClean="0">
                <a:solidFill>
                  <a:schemeClr val="tx1"/>
                </a:solidFill>
              </a:rPr>
              <a:t>yng</a:t>
            </a:r>
            <a:r>
              <a:rPr lang="en-GB" sz="3400" b="0" dirty="0" smtClean="0">
                <a:solidFill>
                  <a:schemeClr val="tx1"/>
                </a:solidFill>
              </a:rPr>
              <a:t> </a:t>
            </a:r>
            <a:r>
              <a:rPr lang="en-GB" sz="3400" b="0" dirty="0" err="1" smtClean="0">
                <a:solidFill>
                  <a:schemeClr val="tx1"/>
                </a:solidFill>
              </a:rPr>
              <a:t>Nghymru</a:t>
            </a:r>
            <a:endParaRPr lang="en-GB" sz="3400" b="0" dirty="0">
              <a:solidFill>
                <a:schemeClr val="tx1"/>
              </a:solidFill>
            </a:endParaRPr>
          </a:p>
        </p:txBody>
      </p:sp>
    </p:spTree>
    <p:extLst>
      <p:ext uri="{BB962C8B-B14F-4D97-AF65-F5344CB8AC3E}">
        <p14:creationId xmlns:p14="http://schemas.microsoft.com/office/powerpoint/2010/main" val="6541844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US" sz="2800" dirty="0" err="1" smtClean="0"/>
              <a:t>Yng</a:t>
            </a:r>
            <a:r>
              <a:rPr lang="en-US" sz="2800" dirty="0" smtClean="0"/>
              <a:t> </a:t>
            </a:r>
            <a:r>
              <a:rPr lang="en-US" sz="2800" dirty="0" err="1" smtClean="0"/>
              <a:t>Nghymru</a:t>
            </a:r>
            <a:r>
              <a:rPr lang="en-US" sz="2800" dirty="0" smtClean="0"/>
              <a:t>, </a:t>
            </a:r>
            <a:r>
              <a:rPr lang="en-US" sz="2800" dirty="0" err="1" smtClean="0"/>
              <a:t>mae</a:t>
            </a:r>
            <a:r>
              <a:rPr lang="en-US" sz="2800" dirty="0" smtClean="0"/>
              <a:t> </a:t>
            </a:r>
            <a:r>
              <a:rPr lang="en-US" sz="2800" dirty="0" err="1" smtClean="0"/>
              <a:t>ystod</a:t>
            </a:r>
            <a:r>
              <a:rPr lang="en-US" sz="2800" dirty="0" smtClean="0"/>
              <a:t> </a:t>
            </a:r>
            <a:r>
              <a:rPr lang="en-US" sz="2800" dirty="0" err="1" smtClean="0"/>
              <a:t>o</a:t>
            </a:r>
            <a:r>
              <a:rPr lang="en-US" sz="2800" dirty="0" smtClean="0"/>
              <a:t> </a:t>
            </a:r>
            <a:r>
              <a:rPr lang="en-US" sz="2800" dirty="0" err="1" smtClean="0"/>
              <a:t>ddarpariaethau</a:t>
            </a:r>
            <a:r>
              <a:rPr lang="en-US" sz="2800" dirty="0" smtClean="0"/>
              <a:t> </a:t>
            </a:r>
            <a:r>
              <a:rPr lang="en-US" sz="2800" dirty="0" err="1" smtClean="0"/>
              <a:t>cyfrwng</a:t>
            </a:r>
            <a:r>
              <a:rPr lang="en-US" sz="2800" dirty="0" smtClean="0"/>
              <a:t> Cymraeg </a:t>
            </a:r>
            <a:r>
              <a:rPr lang="en-US" sz="2800" dirty="0" err="1" smtClean="0"/>
              <a:t>yn</a:t>
            </a:r>
            <a:r>
              <a:rPr lang="en-US" sz="2800" dirty="0" smtClean="0"/>
              <a:t> </a:t>
            </a:r>
            <a:r>
              <a:rPr lang="en-US" sz="2800" dirty="0" err="1" smtClean="0"/>
              <a:t>cael</a:t>
            </a:r>
            <a:r>
              <a:rPr lang="en-US" sz="2800" dirty="0" smtClean="0"/>
              <a:t> </a:t>
            </a:r>
            <a:r>
              <a:rPr lang="en-US" sz="2800" dirty="0" err="1" smtClean="0"/>
              <a:t>ei</a:t>
            </a:r>
            <a:r>
              <a:rPr lang="en-US" sz="2800" dirty="0" smtClean="0"/>
              <a:t> </a:t>
            </a:r>
            <a:r>
              <a:rPr lang="en-US" sz="2800" dirty="0" err="1" smtClean="0"/>
              <a:t>gynnig</a:t>
            </a:r>
            <a:r>
              <a:rPr lang="en-US" sz="2800" dirty="0" smtClean="0"/>
              <a:t>. </a:t>
            </a:r>
          </a:p>
          <a:p>
            <a:pPr marL="0" indent="0">
              <a:buNone/>
            </a:pPr>
            <a:endParaRPr lang="en-US" sz="2800" dirty="0" smtClean="0"/>
          </a:p>
          <a:p>
            <a:pPr marL="0" indent="0">
              <a:buNone/>
            </a:pPr>
            <a:r>
              <a:rPr lang="en-US" sz="2800" dirty="0" err="1" smtClean="0"/>
              <a:t>Amlinellir</a:t>
            </a:r>
            <a:r>
              <a:rPr lang="en-US" sz="2800" dirty="0" smtClean="0"/>
              <a:t> hyn </a:t>
            </a:r>
            <a:r>
              <a:rPr lang="en-US" sz="2800" dirty="0" err="1" smtClean="0"/>
              <a:t>yn</a:t>
            </a:r>
            <a:r>
              <a:rPr lang="en-US" sz="2800" dirty="0" smtClean="0"/>
              <a:t> </a:t>
            </a:r>
            <a:r>
              <a:rPr lang="en-US" sz="2800" dirty="0" err="1" smtClean="0"/>
              <a:t>y</a:t>
            </a:r>
            <a:r>
              <a:rPr lang="en-US" sz="2800" dirty="0" smtClean="0"/>
              <a:t> </a:t>
            </a:r>
            <a:r>
              <a:rPr lang="en-US" sz="2800" dirty="0" err="1" smtClean="0"/>
              <a:t>ddogfen</a:t>
            </a:r>
            <a:r>
              <a:rPr lang="en-US" sz="2800" dirty="0" smtClean="0"/>
              <a:t> ‘</a:t>
            </a:r>
            <a:r>
              <a:rPr lang="en-US" sz="2800" dirty="0" err="1" smtClean="0"/>
              <a:t>Diffinio</a:t>
            </a:r>
            <a:r>
              <a:rPr lang="en-US" sz="2800" dirty="0" smtClean="0"/>
              <a:t> </a:t>
            </a:r>
            <a:r>
              <a:rPr lang="en-US" sz="2800" dirty="0" err="1" smtClean="0"/>
              <a:t>ysgolion</a:t>
            </a:r>
            <a:r>
              <a:rPr lang="en-US" sz="2800" dirty="0" smtClean="0"/>
              <a:t> </a:t>
            </a:r>
            <a:r>
              <a:rPr lang="en-US" sz="2800" dirty="0" err="1" smtClean="0"/>
              <a:t>yn</a:t>
            </a:r>
            <a:r>
              <a:rPr lang="en-US" sz="2800" dirty="0" smtClean="0"/>
              <a:t> </a:t>
            </a:r>
            <a:r>
              <a:rPr lang="en-US" sz="2800" dirty="0" err="1" smtClean="0"/>
              <a:t>ôl</a:t>
            </a:r>
            <a:r>
              <a:rPr lang="en-US" sz="2800" dirty="0" smtClean="0"/>
              <a:t> </a:t>
            </a:r>
            <a:r>
              <a:rPr lang="en-US" sz="2800" dirty="0" err="1" smtClean="0"/>
              <a:t>y</a:t>
            </a:r>
            <a:r>
              <a:rPr lang="en-US" sz="2800" dirty="0" smtClean="0"/>
              <a:t> </a:t>
            </a:r>
            <a:r>
              <a:rPr lang="en-US" sz="2800" dirty="0" err="1" smtClean="0"/>
              <a:t>ddarpariaeth</a:t>
            </a:r>
            <a:r>
              <a:rPr lang="en-US" sz="2800" dirty="0" smtClean="0"/>
              <a:t> </a:t>
            </a:r>
            <a:r>
              <a:rPr lang="en-US" sz="2800" dirty="0" err="1" smtClean="0"/>
              <a:t>cyfrwng</a:t>
            </a:r>
            <a:r>
              <a:rPr lang="en-US" sz="2800" dirty="0" smtClean="0"/>
              <a:t> Cymraeg’  </a:t>
            </a:r>
          </a:p>
          <a:p>
            <a:pPr marL="0" indent="0">
              <a:buNone/>
            </a:pPr>
            <a:r>
              <a:rPr lang="en-US" sz="2800" dirty="0" smtClean="0"/>
              <a:t>(</a:t>
            </a:r>
            <a:r>
              <a:rPr lang="en-US" sz="2800" dirty="0" err="1" smtClean="0"/>
              <a:t>Llywodraeth</a:t>
            </a:r>
            <a:r>
              <a:rPr lang="en-US" sz="2800" dirty="0" smtClean="0"/>
              <a:t> Cymru, 2007).</a:t>
            </a:r>
          </a:p>
          <a:p>
            <a:pPr marL="0" indent="0">
              <a:buNone/>
            </a:pPr>
            <a:endParaRPr lang="en-US" sz="2800" dirty="0" smtClean="0"/>
          </a:p>
          <a:p>
            <a:pPr marL="0" lvl="0" indent="0">
              <a:lnSpc>
                <a:spcPct val="90000"/>
              </a:lnSpc>
              <a:spcBef>
                <a:spcPts val="1200"/>
              </a:spcBef>
              <a:spcAft>
                <a:spcPts val="200"/>
              </a:spcAft>
              <a:buClr>
                <a:srgbClr val="9DBFBE"/>
              </a:buClr>
              <a:buSzPct val="100000"/>
              <a:buNone/>
            </a:pPr>
            <a:endParaRPr lang="en-GB" sz="1800" dirty="0" smtClean="0">
              <a:solidFill>
                <a:prstClr val="black">
                  <a:lumMod val="75000"/>
                  <a:lumOff val="25000"/>
                </a:prstClr>
              </a:solidFill>
            </a:endParaRPr>
          </a:p>
          <a:p>
            <a:endParaRPr lang="en-US" dirty="0"/>
          </a:p>
        </p:txBody>
      </p:sp>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descr="darpariaeth cymraeg.jpg"/>
          <p:cNvPicPr>
            <a:picLocks noGrp="1" noChangeAspect="1"/>
          </p:cNvPicPr>
          <p:nvPr>
            <p:ph sz="half" idx="1"/>
          </p:nvPr>
        </p:nvPicPr>
        <p:blipFill>
          <a:blip r:embed="rId3"/>
          <a:srcRect l="-13706" r="-13706"/>
          <a:stretch>
            <a:fillRect/>
          </a:stretch>
        </p:blipFill>
        <p:spPr>
          <a:xfrm>
            <a:off x="0" y="293076"/>
            <a:ext cx="5080000" cy="5731282"/>
          </a:xfrm>
        </p:spPr>
      </p:pic>
      <p:sp>
        <p:nvSpPr>
          <p:cNvPr id="6" name="Content Placeholder 5"/>
          <p:cNvSpPr>
            <a:spLocks noGrp="1"/>
          </p:cNvSpPr>
          <p:nvPr>
            <p:ph sz="half" idx="2"/>
          </p:nvPr>
        </p:nvSpPr>
        <p:spPr>
          <a:xfrm>
            <a:off x="4491989" y="585217"/>
            <a:ext cx="4261241" cy="6272784"/>
          </a:xfrm>
        </p:spPr>
        <p:txBody>
          <a:bodyPr>
            <a:normAutofit fontScale="92500" lnSpcReduction="10000"/>
          </a:bodyPr>
          <a:lstStyle/>
          <a:p>
            <a:pPr>
              <a:buNone/>
            </a:pPr>
            <a:r>
              <a:rPr lang="en-US" dirty="0" smtClean="0"/>
              <a:t>	</a:t>
            </a:r>
            <a:r>
              <a:rPr lang="en-US" dirty="0" err="1" smtClean="0"/>
              <a:t>Ysgol</a:t>
            </a:r>
            <a:r>
              <a:rPr lang="en-US" dirty="0" smtClean="0"/>
              <a:t> Gymraeg = </a:t>
            </a:r>
            <a:r>
              <a:rPr lang="en-US" dirty="0" err="1" smtClean="0"/>
              <a:t>Addysgir</a:t>
            </a:r>
            <a:r>
              <a:rPr lang="en-US" dirty="0" smtClean="0"/>
              <a:t> </a:t>
            </a:r>
            <a:r>
              <a:rPr lang="en-US" dirty="0" err="1" smtClean="0"/>
              <a:t>mwy</a:t>
            </a:r>
            <a:r>
              <a:rPr lang="en-US" dirty="0" smtClean="0"/>
              <a:t> </a:t>
            </a:r>
            <a:r>
              <a:rPr lang="en-US" dirty="0" err="1" smtClean="0"/>
              <a:t>na</a:t>
            </a:r>
            <a:r>
              <a:rPr lang="en-US" dirty="0" smtClean="0"/>
              <a:t> </a:t>
            </a:r>
            <a:r>
              <a:rPr lang="en-US" dirty="0" err="1" smtClean="0"/>
              <a:t>hanner</a:t>
            </a:r>
            <a:r>
              <a:rPr lang="en-US" dirty="0" smtClean="0"/>
              <a:t> </a:t>
            </a:r>
            <a:r>
              <a:rPr lang="en-US" dirty="0" err="1" smtClean="0"/>
              <a:t>y</a:t>
            </a:r>
            <a:r>
              <a:rPr lang="en-US" dirty="0" smtClean="0"/>
              <a:t> </a:t>
            </a:r>
            <a:r>
              <a:rPr lang="en-US" dirty="0" err="1" smtClean="0"/>
              <a:t>pynciau</a:t>
            </a:r>
            <a:r>
              <a:rPr lang="en-US" dirty="0" smtClean="0"/>
              <a:t> </a:t>
            </a:r>
            <a:r>
              <a:rPr lang="en-US" dirty="0" err="1" smtClean="0"/>
              <a:t>canlynol</a:t>
            </a:r>
            <a:r>
              <a:rPr lang="en-US" dirty="0" smtClean="0"/>
              <a:t> </a:t>
            </a:r>
            <a:r>
              <a:rPr lang="en-US" dirty="0" err="1" smtClean="0"/>
              <a:t>yn</a:t>
            </a:r>
            <a:r>
              <a:rPr lang="en-US" dirty="0" smtClean="0"/>
              <a:t> </a:t>
            </a:r>
            <a:r>
              <a:rPr lang="en-US" dirty="0" err="1" smtClean="0"/>
              <a:t>gyfan</a:t>
            </a:r>
            <a:r>
              <a:rPr lang="en-US" dirty="0" smtClean="0"/>
              <a:t> </a:t>
            </a:r>
            <a:r>
              <a:rPr lang="en-US" dirty="0" err="1" smtClean="0"/>
              <a:t>gwbl</a:t>
            </a:r>
            <a:r>
              <a:rPr lang="en-US" dirty="0" smtClean="0"/>
              <a:t> </a:t>
            </a:r>
            <a:r>
              <a:rPr lang="en-US" dirty="0" err="1" smtClean="0"/>
              <a:t>neu’n</a:t>
            </a:r>
            <a:r>
              <a:rPr lang="en-US" dirty="0" smtClean="0"/>
              <a:t> </a:t>
            </a:r>
            <a:r>
              <a:rPr lang="en-US" dirty="0" err="1" smtClean="0"/>
              <a:t>rhannol</a:t>
            </a:r>
            <a:r>
              <a:rPr lang="en-US" dirty="0" smtClean="0"/>
              <a:t> </a:t>
            </a:r>
            <a:r>
              <a:rPr lang="en-US" dirty="0" err="1" smtClean="0"/>
              <a:t>yn</a:t>
            </a:r>
            <a:r>
              <a:rPr lang="en-US" dirty="0" smtClean="0"/>
              <a:t> </a:t>
            </a:r>
            <a:r>
              <a:rPr lang="en-US" dirty="0" err="1" smtClean="0"/>
              <a:t>y</a:t>
            </a:r>
            <a:r>
              <a:rPr lang="en-US" dirty="0" smtClean="0"/>
              <a:t> Gymraeg – </a:t>
            </a:r>
          </a:p>
          <a:p>
            <a:pPr>
              <a:buNone/>
            </a:pPr>
            <a:r>
              <a:rPr lang="en-US" dirty="0" smtClean="0"/>
              <a:t>	(a) </a:t>
            </a:r>
            <a:r>
              <a:rPr lang="en-US" dirty="0" err="1" smtClean="0"/>
              <a:t>Addysg</a:t>
            </a:r>
            <a:r>
              <a:rPr lang="en-US" dirty="0" smtClean="0"/>
              <a:t> </a:t>
            </a:r>
            <a:r>
              <a:rPr lang="en-US" dirty="0" err="1" smtClean="0"/>
              <a:t>grefyddol</a:t>
            </a:r>
            <a:r>
              <a:rPr lang="en-US" dirty="0" smtClean="0"/>
              <a:t>, a </a:t>
            </a:r>
          </a:p>
          <a:p>
            <a:pPr>
              <a:buNone/>
            </a:pPr>
            <a:r>
              <a:rPr lang="en-US" dirty="0" smtClean="0"/>
              <a:t>	(</a:t>
            </a:r>
            <a:r>
              <a:rPr lang="en-US" dirty="0" err="1" smtClean="0"/>
              <a:t>b</a:t>
            </a:r>
            <a:r>
              <a:rPr lang="en-US" dirty="0" smtClean="0"/>
              <a:t>) </a:t>
            </a:r>
            <a:r>
              <a:rPr lang="en-US" dirty="0" err="1" smtClean="0"/>
              <a:t>Pynciau</a:t>
            </a:r>
            <a:r>
              <a:rPr lang="en-US" dirty="0" smtClean="0"/>
              <a:t> ac </a:t>
            </a:r>
            <a:r>
              <a:rPr lang="en-US" dirty="0" err="1" smtClean="0"/>
              <a:t>eithrio’r</a:t>
            </a:r>
            <a:r>
              <a:rPr lang="en-US" dirty="0" smtClean="0"/>
              <a:t> Gymraeg a’r Saesneg </a:t>
            </a:r>
            <a:r>
              <a:rPr lang="en-US" dirty="0" err="1" smtClean="0"/>
              <a:t>sy’n</a:t>
            </a:r>
            <a:r>
              <a:rPr lang="en-US" dirty="0" smtClean="0"/>
              <a:t> </a:t>
            </a:r>
            <a:r>
              <a:rPr lang="en-US" dirty="0" err="1" smtClean="0"/>
              <a:t>bynciau</a:t>
            </a:r>
            <a:r>
              <a:rPr lang="en-US" dirty="0" smtClean="0"/>
              <a:t> </a:t>
            </a:r>
            <a:r>
              <a:rPr lang="en-US" dirty="0" err="1" smtClean="0"/>
              <a:t>sylfaen</a:t>
            </a:r>
            <a:r>
              <a:rPr lang="en-US" dirty="0" smtClean="0"/>
              <a:t> mewn </a:t>
            </a:r>
            <a:r>
              <a:rPr lang="en-US" dirty="0" err="1" smtClean="0"/>
              <a:t>perthynas</a:t>
            </a:r>
            <a:r>
              <a:rPr lang="en-US" dirty="0" smtClean="0"/>
              <a:t> </a:t>
            </a:r>
            <a:r>
              <a:rPr lang="en-US" dirty="0" err="1" smtClean="0"/>
              <a:t>â</a:t>
            </a:r>
            <a:r>
              <a:rPr lang="en-US" dirty="0" smtClean="0"/>
              <a:t> </a:t>
            </a:r>
            <a:r>
              <a:rPr lang="en-US" dirty="0" err="1" smtClean="0"/>
              <a:t>disgyblion</a:t>
            </a:r>
            <a:r>
              <a:rPr lang="en-US" dirty="0" smtClean="0"/>
              <a:t> </a:t>
            </a:r>
            <a:r>
              <a:rPr lang="en-US" dirty="0" err="1" smtClean="0"/>
              <a:t>yn</a:t>
            </a:r>
            <a:r>
              <a:rPr lang="en-US" dirty="0" smtClean="0"/>
              <a:t> yr </a:t>
            </a:r>
            <a:r>
              <a:rPr lang="en-US" dirty="0" err="1" smtClean="0"/>
              <a:t>ysgol</a:t>
            </a:r>
            <a:r>
              <a:rPr lang="en-US" dirty="0" smtClean="0"/>
              <a:t> </a:t>
            </a:r>
          </a:p>
          <a:p>
            <a:pPr>
              <a:buNone/>
            </a:pPr>
            <a:endParaRPr lang="en-US" sz="2800" dirty="0" smtClean="0"/>
          </a:p>
          <a:p>
            <a:pPr>
              <a:buNone/>
            </a:pPr>
            <a:r>
              <a:rPr lang="en-US" sz="2800" dirty="0" smtClean="0"/>
              <a:t>	</a:t>
            </a:r>
            <a:r>
              <a:rPr lang="en-US" sz="2800" dirty="0" err="1" smtClean="0"/>
              <a:t>Deddf</a:t>
            </a:r>
            <a:r>
              <a:rPr lang="en-US" sz="2800" dirty="0" smtClean="0"/>
              <a:t> </a:t>
            </a:r>
            <a:r>
              <a:rPr lang="en-US" sz="2800" dirty="0" err="1" smtClean="0"/>
              <a:t>Addysg</a:t>
            </a:r>
            <a:r>
              <a:rPr lang="en-US" sz="2800" dirty="0" smtClean="0"/>
              <a:t> 2002; </a:t>
            </a:r>
            <a:r>
              <a:rPr lang="en-US" sz="2800" dirty="0" err="1" smtClean="0"/>
              <a:t>Adran</a:t>
            </a:r>
            <a:r>
              <a:rPr lang="en-US" sz="2800" dirty="0" smtClean="0"/>
              <a:t> 05(7) </a:t>
            </a:r>
          </a:p>
          <a:p>
            <a:endParaRPr lang="en-US" dirty="0" smtClean="0"/>
          </a:p>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chor="ctr">
            <a:normAutofit/>
          </a:bodyPr>
          <a:lstStyle/>
          <a:p>
            <a:pPr algn="ctr">
              <a:buNone/>
            </a:pPr>
            <a:r>
              <a:rPr lang="en-US" sz="4800" dirty="0" smtClean="0"/>
              <a:t>Sawl </a:t>
            </a:r>
            <a:r>
              <a:rPr lang="en-US" sz="4800" dirty="0" err="1" smtClean="0"/>
              <a:t>categori</a:t>
            </a:r>
            <a:r>
              <a:rPr lang="en-US" sz="4800" dirty="0" smtClean="0"/>
              <a:t>?</a:t>
            </a:r>
            <a:endParaRPr lang="en-US" sz="4800" dirty="0"/>
          </a:p>
        </p:txBody>
      </p:sp>
      <p:sp>
        <p:nvSpPr>
          <p:cNvPr id="2" name="Title 1"/>
          <p:cNvSpPr>
            <a:spLocks noGrp="1"/>
          </p:cNvSpPr>
          <p:nvPr>
            <p:ph type="title"/>
          </p:nvPr>
        </p:nvSpPr>
        <p:spPr/>
        <p:txBody>
          <a:bodyPr/>
          <a:lstStyle/>
          <a:p>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US" dirty="0" smtClean="0"/>
              <a:t>Mae </a:t>
            </a:r>
            <a:r>
              <a:rPr lang="en-US" dirty="0" err="1" smtClean="0"/>
              <a:t>pob</a:t>
            </a:r>
            <a:r>
              <a:rPr lang="en-US" dirty="0" smtClean="0"/>
              <a:t> </a:t>
            </a:r>
            <a:r>
              <a:rPr lang="en-US" dirty="0" err="1" smtClean="0"/>
              <a:t>disgybl</a:t>
            </a:r>
            <a:r>
              <a:rPr lang="en-US" dirty="0" smtClean="0"/>
              <a:t>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r>
              <a:rPr lang="en-US" dirty="0" err="1" smtClean="0"/>
              <a:t>yn</a:t>
            </a:r>
            <a:r>
              <a:rPr lang="en-US" dirty="0" smtClean="0"/>
              <a:t> </a:t>
            </a:r>
            <a:r>
              <a:rPr lang="en-US" dirty="0" err="1" smtClean="0"/>
              <a:t>cael</a:t>
            </a:r>
            <a:r>
              <a:rPr lang="en-US" dirty="0" smtClean="0"/>
              <a:t> </a:t>
            </a:r>
            <a:r>
              <a:rPr lang="en-US" dirty="0" err="1" smtClean="0"/>
              <a:t>profiad</a:t>
            </a:r>
            <a:r>
              <a:rPr lang="en-US" dirty="0" smtClean="0"/>
              <a:t> o’r </a:t>
            </a:r>
            <a:r>
              <a:rPr lang="en-US" dirty="0" err="1" smtClean="0"/>
              <a:t>meysydd</a:t>
            </a:r>
            <a:r>
              <a:rPr lang="en-US" dirty="0" smtClean="0"/>
              <a:t> dysgu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Cymraeg </a:t>
            </a:r>
            <a:r>
              <a:rPr lang="en-US" dirty="0" err="1" smtClean="0"/>
              <a:t>yw’r</a:t>
            </a:r>
            <a:r>
              <a:rPr lang="en-US" dirty="0" smtClean="0"/>
              <a:t> </a:t>
            </a:r>
            <a:r>
              <a:rPr lang="en-US" dirty="0" err="1" smtClean="0"/>
              <a:t>prif</a:t>
            </a:r>
            <a:r>
              <a:rPr lang="en-US" dirty="0" smtClean="0"/>
              <a:t> </a:t>
            </a:r>
            <a:r>
              <a:rPr lang="en-US" dirty="0" err="1" smtClean="0"/>
              <a:t>gyfrwng</a:t>
            </a:r>
            <a:r>
              <a:rPr lang="en-US" dirty="0" smtClean="0"/>
              <a:t> </a:t>
            </a:r>
            <a:r>
              <a:rPr lang="en-US" dirty="0" err="1" smtClean="0"/>
              <a:t>addysgu</a:t>
            </a:r>
            <a:r>
              <a:rPr lang="en-US" dirty="0" smtClean="0"/>
              <a:t> </a:t>
            </a:r>
            <a:r>
              <a:rPr lang="en-US" dirty="0" err="1" smtClean="0"/>
              <a:t>yng</a:t>
            </a:r>
            <a:r>
              <a:rPr lang="en-US" dirty="0" smtClean="0"/>
              <a:t> </a:t>
            </a:r>
            <a:r>
              <a:rPr lang="en-US" dirty="0" err="1" smtClean="0"/>
              <a:t>Nghyfnod</a:t>
            </a:r>
            <a:r>
              <a:rPr lang="en-US" dirty="0" smtClean="0"/>
              <a:t> </a:t>
            </a:r>
            <a:r>
              <a:rPr lang="en-US" dirty="0" err="1" smtClean="0"/>
              <a:t>Allweddol</a:t>
            </a:r>
            <a:r>
              <a:rPr lang="en-US" dirty="0" smtClean="0"/>
              <a:t> 2 ac </a:t>
            </a:r>
            <a:r>
              <a:rPr lang="en-US" dirty="0" err="1" smtClean="0"/>
              <a:t>mae</a:t>
            </a:r>
            <a:r>
              <a:rPr lang="en-US" dirty="0" smtClean="0"/>
              <a:t> </a:t>
            </a:r>
            <a:r>
              <a:rPr lang="en-US" dirty="0" err="1" smtClean="0"/>
              <a:t>o</a:t>
            </a:r>
            <a:r>
              <a:rPr lang="en-US" dirty="0" smtClean="0"/>
              <a:t> </a:t>
            </a:r>
            <a:r>
              <a:rPr lang="en-US" dirty="0" err="1" smtClean="0"/>
              <a:t>leiaf</a:t>
            </a:r>
            <a:r>
              <a:rPr lang="en-US" dirty="0" smtClean="0"/>
              <a:t> 70%</a:t>
            </a:r>
            <a:br>
              <a:rPr lang="en-US" dirty="0" smtClean="0"/>
            </a:br>
            <a:r>
              <a:rPr lang="en-US" dirty="0" smtClean="0"/>
              <a:t>o’r </a:t>
            </a:r>
            <a:r>
              <a:rPr lang="en-US" dirty="0" err="1" smtClean="0"/>
              <a:t>addysgu</a:t>
            </a:r>
            <a:r>
              <a:rPr lang="en-US" dirty="0" smtClean="0"/>
              <a:t>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a:t>
            </a:r>
          </a:p>
          <a:p>
            <a:endParaRPr lang="en-US" dirty="0"/>
          </a:p>
        </p:txBody>
      </p:sp>
      <p:sp>
        <p:nvSpPr>
          <p:cNvPr id="2" name="Title 1"/>
          <p:cNvSpPr>
            <a:spLocks noGrp="1"/>
          </p:cNvSpPr>
          <p:nvPr>
            <p:ph type="title"/>
          </p:nvPr>
        </p:nvSpPr>
        <p:spPr/>
        <p:txBody>
          <a:bodyPr>
            <a:normAutofit fontScale="90000"/>
          </a:bodyPr>
          <a:lstStyle/>
          <a:p>
            <a:r>
              <a:rPr lang="en-US" dirty="0" err="1" smtClean="0"/>
              <a:t>Ysgol</a:t>
            </a:r>
            <a:r>
              <a:rPr lang="en-US" dirty="0" smtClean="0"/>
              <a:t> </a:t>
            </a:r>
            <a:r>
              <a:rPr lang="en-US" dirty="0" err="1" smtClean="0"/>
              <a:t>Gynradd</a:t>
            </a:r>
            <a:r>
              <a:rPr lang="en-US" dirty="0" smtClean="0"/>
              <a:t> </a:t>
            </a:r>
            <a:r>
              <a:rPr lang="en-US" dirty="0" err="1" smtClean="0"/>
              <a:t>Cyfrwng</a:t>
            </a:r>
            <a:r>
              <a:rPr lang="en-US" dirty="0" smtClean="0"/>
              <a:t> Cymraeg (WM) </a:t>
            </a:r>
            <a:br>
              <a:rPr lang="en-US" dirty="0" smtClean="0"/>
            </a:b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Mae </a:t>
            </a:r>
            <a:r>
              <a:rPr lang="en-US" dirty="0" err="1" smtClean="0"/>
              <a:t>dau</a:t>
            </a:r>
            <a:r>
              <a:rPr lang="en-US" dirty="0" smtClean="0"/>
              <a:t> fath </a:t>
            </a:r>
            <a:r>
              <a:rPr lang="en-US" dirty="0" err="1" smtClean="0"/>
              <a:t>o</a:t>
            </a:r>
            <a:r>
              <a:rPr lang="en-US" dirty="0" smtClean="0"/>
              <a:t> </a:t>
            </a:r>
            <a:r>
              <a:rPr lang="en-US" dirty="0" err="1" smtClean="0"/>
              <a:t>ddarpariaeth</a:t>
            </a:r>
            <a:r>
              <a:rPr lang="en-US" dirty="0" smtClean="0"/>
              <a:t> </a:t>
            </a:r>
            <a:r>
              <a:rPr lang="en-US" dirty="0" err="1" smtClean="0"/>
              <a:t>yn</a:t>
            </a:r>
            <a:r>
              <a:rPr lang="en-US" dirty="0" smtClean="0"/>
              <a:t> </a:t>
            </a:r>
            <a:r>
              <a:rPr lang="en-US" dirty="0" err="1" smtClean="0"/>
              <a:t>bodoli</a:t>
            </a:r>
            <a:r>
              <a:rPr lang="en-US" dirty="0" smtClean="0"/>
              <a:t> </a:t>
            </a:r>
            <a:r>
              <a:rPr lang="en-US" dirty="0" err="1" smtClean="0"/>
              <a:t>ochr</a:t>
            </a:r>
            <a:r>
              <a:rPr lang="en-US" dirty="0" smtClean="0"/>
              <a:t> </a:t>
            </a:r>
            <a:r>
              <a:rPr lang="en-US" dirty="0" err="1" smtClean="0"/>
              <a:t>yn</a:t>
            </a:r>
            <a:r>
              <a:rPr lang="en-US" dirty="0" smtClean="0"/>
              <a:t> </a:t>
            </a:r>
            <a:r>
              <a:rPr lang="en-US" dirty="0" err="1" smtClean="0"/>
              <a:t>ochr</a:t>
            </a:r>
            <a:r>
              <a:rPr lang="en-US" dirty="0" smtClean="0"/>
              <a:t> </a:t>
            </a:r>
            <a:r>
              <a:rPr lang="en-US" dirty="0" err="1" smtClean="0"/>
              <a:t>yn</a:t>
            </a:r>
            <a:r>
              <a:rPr lang="en-US" dirty="0" smtClean="0"/>
              <a:t> yr </a:t>
            </a:r>
            <a:r>
              <a:rPr lang="en-US" dirty="0" err="1" smtClean="0"/>
              <a:t>ysgolion</a:t>
            </a:r>
            <a:r>
              <a:rPr lang="en-US" dirty="0" smtClean="0"/>
              <a:t> hyn. </a:t>
            </a:r>
            <a:r>
              <a:rPr lang="en-US" dirty="0" err="1" smtClean="0"/>
              <a:t>Mae’r</a:t>
            </a:r>
            <a:r>
              <a:rPr lang="en-US" dirty="0" smtClean="0"/>
              <a:t> </a:t>
            </a:r>
            <a:r>
              <a:rPr lang="en-US" dirty="0" err="1" smtClean="0"/>
              <a:t>rhieni/disgyblion</a:t>
            </a:r>
            <a:r>
              <a:rPr lang="en-US" dirty="0" smtClean="0"/>
              <a:t> </a:t>
            </a:r>
            <a:r>
              <a:rPr lang="en-US" dirty="0" err="1" smtClean="0"/>
              <a:t>yn</a:t>
            </a:r>
            <a:r>
              <a:rPr lang="en-US" dirty="0" smtClean="0"/>
              <a:t> </a:t>
            </a:r>
            <a:r>
              <a:rPr lang="en-US" dirty="0" err="1" smtClean="0"/>
              <a:t>dewis</a:t>
            </a:r>
            <a:r>
              <a:rPr lang="en-US" dirty="0" smtClean="0"/>
              <a:t> </a:t>
            </a:r>
            <a:r>
              <a:rPr lang="en-US" dirty="0" err="1" smtClean="0"/>
              <a:t>naill</a:t>
            </a:r>
            <a:r>
              <a:rPr lang="en-US" dirty="0" smtClean="0"/>
              <a:t> </a:t>
            </a:r>
            <a:r>
              <a:rPr lang="en-US" dirty="0" err="1" smtClean="0"/>
              <a:t>ai’r</a:t>
            </a:r>
            <a:r>
              <a:rPr lang="en-US" dirty="0" smtClean="0"/>
              <a:t> </a:t>
            </a:r>
            <a:r>
              <a:rPr lang="en-US" dirty="0" err="1" smtClean="0"/>
              <a:t>ddarpariaeth</a:t>
            </a:r>
            <a:r>
              <a:rPr lang="en-US" dirty="0" smtClean="0"/>
              <a:t> </a:t>
            </a:r>
            <a:r>
              <a:rPr lang="en-US" dirty="0" err="1" smtClean="0"/>
              <a:t>sy’n</a:t>
            </a:r>
            <a:r>
              <a:rPr lang="en-US" dirty="0" smtClean="0"/>
              <a:t> </a:t>
            </a:r>
            <a:r>
              <a:rPr lang="en-US" dirty="0" err="1" smtClean="0"/>
              <a:t>bennaf</a:t>
            </a:r>
            <a:r>
              <a:rPr lang="en-US" dirty="0" smtClean="0"/>
              <a:t>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a </a:t>
            </a:r>
            <a:r>
              <a:rPr lang="en-US" dirty="0" err="1" smtClean="0"/>
              <a:t>gyflwynir</a:t>
            </a:r>
            <a:r>
              <a:rPr lang="en-US" dirty="0" smtClean="0"/>
              <a:t> </a:t>
            </a:r>
            <a:r>
              <a:rPr lang="en-US" dirty="0" err="1" smtClean="0"/>
              <a:t>yn</a:t>
            </a:r>
            <a:r>
              <a:rPr lang="en-US" dirty="0" smtClean="0"/>
              <a:t> yr un </a:t>
            </a:r>
            <a:r>
              <a:rPr lang="en-US" dirty="0" err="1" smtClean="0"/>
              <a:t>modd</a:t>
            </a:r>
            <a:r>
              <a:rPr lang="en-US" dirty="0" smtClean="0"/>
              <a:t> </a:t>
            </a:r>
            <a:r>
              <a:rPr lang="en-US" dirty="0" err="1" smtClean="0"/>
              <a:t>ag</a:t>
            </a:r>
            <a:r>
              <a:rPr lang="en-US" dirty="0" smtClean="0"/>
              <a:t> </a:t>
            </a:r>
            <a:r>
              <a:rPr lang="en-US" dirty="0" err="1" smtClean="0"/>
              <a:t>yng</a:t>
            </a:r>
            <a:r>
              <a:rPr lang="en-US" dirty="0" smtClean="0"/>
              <a:t> </a:t>
            </a:r>
            <a:r>
              <a:rPr lang="en-US" dirty="0" err="1" smtClean="0"/>
              <a:t>nghategori</a:t>
            </a:r>
            <a:r>
              <a:rPr lang="en-US" dirty="0" smtClean="0"/>
              <a:t> , </a:t>
            </a:r>
            <a:r>
              <a:rPr lang="en-US" dirty="0" err="1" smtClean="0"/>
              <a:t>neu’r</a:t>
            </a:r>
            <a:r>
              <a:rPr lang="en-US" dirty="0" smtClean="0"/>
              <a:t> </a:t>
            </a:r>
            <a:r>
              <a:rPr lang="en-US" dirty="0" err="1" smtClean="0"/>
              <a:t>ddarpariaeth</a:t>
            </a:r>
            <a:r>
              <a:rPr lang="en-US" dirty="0" smtClean="0"/>
              <a:t> </a:t>
            </a:r>
            <a:r>
              <a:rPr lang="en-US" dirty="0" err="1" smtClean="0"/>
              <a:t>sy’n</a:t>
            </a:r>
            <a:r>
              <a:rPr lang="en-US" dirty="0" smtClean="0"/>
              <a:t> </a:t>
            </a:r>
            <a:r>
              <a:rPr lang="en-US" dirty="0" err="1" smtClean="0"/>
              <a:t>bennaf</a:t>
            </a:r>
            <a:r>
              <a:rPr lang="en-US" dirty="0" smtClean="0"/>
              <a:t>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Saesneg, a </a:t>
            </a:r>
            <a:r>
              <a:rPr lang="en-US" dirty="0" err="1" smtClean="0"/>
              <a:t>gyflwynir</a:t>
            </a:r>
            <a:r>
              <a:rPr lang="en-US" dirty="0" smtClean="0"/>
              <a:t> </a:t>
            </a:r>
            <a:r>
              <a:rPr lang="en-US" dirty="0" err="1" smtClean="0"/>
              <a:t>yn</a:t>
            </a:r>
            <a:r>
              <a:rPr lang="en-US" dirty="0" smtClean="0"/>
              <a:t> yr un </a:t>
            </a:r>
            <a:r>
              <a:rPr lang="en-US" dirty="0" err="1" smtClean="0"/>
              <a:t>modd</a:t>
            </a:r>
            <a:r>
              <a:rPr lang="en-US" dirty="0" smtClean="0"/>
              <a:t> </a:t>
            </a:r>
            <a:r>
              <a:rPr lang="en-US" dirty="0" err="1" smtClean="0"/>
              <a:t>ag</a:t>
            </a:r>
            <a:r>
              <a:rPr lang="en-US" dirty="0" smtClean="0"/>
              <a:t> </a:t>
            </a:r>
            <a:r>
              <a:rPr lang="en-US" dirty="0" err="1" smtClean="0"/>
              <a:t>yng</a:t>
            </a:r>
            <a:r>
              <a:rPr lang="en-US" dirty="0" smtClean="0"/>
              <a:t> </a:t>
            </a:r>
            <a:r>
              <a:rPr lang="en-US" dirty="0" err="1" smtClean="0"/>
              <a:t>nghategori</a:t>
            </a:r>
            <a:r>
              <a:rPr lang="en-US" dirty="0" smtClean="0"/>
              <a:t> 5. </a:t>
            </a:r>
          </a:p>
          <a:p>
            <a:endParaRPr lang="en-US" dirty="0"/>
          </a:p>
        </p:txBody>
      </p:sp>
      <p:sp>
        <p:nvSpPr>
          <p:cNvPr id="3" name="Title 2"/>
          <p:cNvSpPr>
            <a:spLocks noGrp="1"/>
          </p:cNvSpPr>
          <p:nvPr>
            <p:ph type="title"/>
          </p:nvPr>
        </p:nvSpPr>
        <p:spPr/>
        <p:txBody>
          <a:bodyPr>
            <a:normAutofit fontScale="90000"/>
          </a:bodyPr>
          <a:lstStyle/>
          <a:p>
            <a:r>
              <a:rPr lang="en-US" dirty="0" err="1" smtClean="0"/>
              <a:t>Ysgol</a:t>
            </a:r>
            <a:r>
              <a:rPr lang="en-US" dirty="0" smtClean="0"/>
              <a:t> </a:t>
            </a:r>
            <a:r>
              <a:rPr lang="en-US" dirty="0" err="1" smtClean="0"/>
              <a:t>Gynradd</a:t>
            </a:r>
            <a:r>
              <a:rPr lang="en-US" dirty="0" smtClean="0"/>
              <a:t> </a:t>
            </a:r>
            <a:r>
              <a:rPr lang="en-US" dirty="0" err="1" smtClean="0"/>
              <a:t>Ddwy</a:t>
            </a:r>
            <a:r>
              <a:rPr lang="en-US" dirty="0" smtClean="0"/>
              <a:t> </a:t>
            </a:r>
            <a:r>
              <a:rPr lang="en-US" dirty="0" err="1" smtClean="0"/>
              <a:t>Ffrwd</a:t>
            </a:r>
            <a:r>
              <a:rPr lang="en-US" dirty="0" smtClean="0"/>
              <a:t> (DS) </a:t>
            </a:r>
            <a:br>
              <a:rPr lang="en-US" dirty="0" smtClean="0"/>
            </a:b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Mae </a:t>
            </a:r>
            <a:r>
              <a:rPr lang="en-US" dirty="0" err="1" smtClean="0"/>
              <a:t>disgyblion</a:t>
            </a:r>
            <a:r>
              <a:rPr lang="en-US" dirty="0" smtClean="0"/>
              <a:t>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r>
              <a:rPr lang="en-US" dirty="0" err="1" smtClean="0"/>
              <a:t>yn</a:t>
            </a:r>
            <a:r>
              <a:rPr lang="en-US" dirty="0" smtClean="0"/>
              <a:t> </a:t>
            </a:r>
            <a:r>
              <a:rPr lang="en-US" dirty="0" err="1" smtClean="0"/>
              <a:t>cael</a:t>
            </a:r>
            <a:r>
              <a:rPr lang="en-US" dirty="0" smtClean="0"/>
              <a:t> </a:t>
            </a:r>
            <a:r>
              <a:rPr lang="en-US" dirty="0" err="1" smtClean="0"/>
              <a:t>profiad</a:t>
            </a:r>
            <a:r>
              <a:rPr lang="en-US" dirty="0" smtClean="0"/>
              <a:t> o’r </a:t>
            </a:r>
            <a:r>
              <a:rPr lang="en-US" dirty="0" err="1" smtClean="0"/>
              <a:t>meysydd</a:t>
            </a:r>
            <a:r>
              <a:rPr lang="en-US" dirty="0" smtClean="0"/>
              <a:t> dysgu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a:t>
            </a:r>
            <a:r>
              <a:rPr lang="en-US" dirty="0" err="1" smtClean="0"/>
              <a:t>yn</a:t>
            </a:r>
            <a:r>
              <a:rPr lang="en-US" dirty="0" smtClean="0"/>
              <a:t> </a:t>
            </a:r>
            <a:r>
              <a:rPr lang="en-US" dirty="0" err="1" smtClean="0"/>
              <a:t>bennaf</a:t>
            </a:r>
            <a:r>
              <a:rPr lang="en-US" dirty="0" smtClean="0"/>
              <a:t>. </a:t>
            </a:r>
            <a:r>
              <a:rPr lang="en-US" dirty="0" err="1" smtClean="0"/>
              <a:t>Defnyddir</a:t>
            </a:r>
            <a:r>
              <a:rPr lang="en-US" dirty="0" smtClean="0"/>
              <a:t> </a:t>
            </a:r>
            <a:r>
              <a:rPr lang="en-US" dirty="0" err="1" smtClean="0"/>
              <a:t>y</a:t>
            </a:r>
            <a:r>
              <a:rPr lang="en-US" dirty="0" smtClean="0"/>
              <a:t> </a:t>
            </a:r>
            <a:r>
              <a:rPr lang="en-US" dirty="0" err="1" smtClean="0"/>
              <a:t>naill</a:t>
            </a:r>
            <a:r>
              <a:rPr lang="en-US" dirty="0" smtClean="0"/>
              <a:t> iaith a’r </a:t>
            </a:r>
            <a:r>
              <a:rPr lang="en-US" dirty="0" err="1" smtClean="0"/>
              <a:t>llall</a:t>
            </a:r>
            <a:r>
              <a:rPr lang="en-US" dirty="0" smtClean="0"/>
              <a:t> </a:t>
            </a:r>
            <a:r>
              <a:rPr lang="en-US" dirty="0" err="1" smtClean="0"/>
              <a:t>i</a:t>
            </a:r>
            <a:r>
              <a:rPr lang="en-US" dirty="0" smtClean="0"/>
              <a:t> </a:t>
            </a:r>
            <a:r>
              <a:rPr lang="en-US" dirty="0" err="1" smtClean="0"/>
              <a:t>addysgu</a:t>
            </a:r>
            <a:r>
              <a:rPr lang="en-US" dirty="0" smtClean="0"/>
              <a:t> </a:t>
            </a:r>
            <a:r>
              <a:rPr lang="en-US" dirty="0" err="1" smtClean="0"/>
              <a:t>yng</a:t>
            </a:r>
            <a:r>
              <a:rPr lang="en-US" dirty="0" smtClean="0"/>
              <a:t> </a:t>
            </a:r>
            <a:r>
              <a:rPr lang="en-US" dirty="0" err="1" smtClean="0"/>
              <a:t>Nghyfnod</a:t>
            </a:r>
            <a:r>
              <a:rPr lang="en-US" dirty="0" smtClean="0"/>
              <a:t> </a:t>
            </a:r>
            <a:r>
              <a:rPr lang="en-US" dirty="0" err="1" smtClean="0"/>
              <a:t>Allweddol</a:t>
            </a:r>
            <a:r>
              <a:rPr lang="en-US" dirty="0" smtClean="0"/>
              <a:t> 2, </a:t>
            </a:r>
            <a:r>
              <a:rPr lang="en-US" dirty="0" err="1" smtClean="0"/>
              <a:t>ond</a:t>
            </a:r>
            <a:r>
              <a:rPr lang="en-US" dirty="0" smtClean="0"/>
              <a:t> </a:t>
            </a:r>
            <a:r>
              <a:rPr lang="en-US" dirty="0" err="1" smtClean="0"/>
              <a:t>rhoddir</a:t>
            </a:r>
            <a:r>
              <a:rPr lang="en-US" dirty="0" smtClean="0"/>
              <a:t> </a:t>
            </a:r>
            <a:r>
              <a:rPr lang="en-US" dirty="0" err="1" smtClean="0"/>
              <a:t>mwy</a:t>
            </a:r>
            <a:r>
              <a:rPr lang="en-US" dirty="0" smtClean="0"/>
              <a:t> </a:t>
            </a:r>
            <a:r>
              <a:rPr lang="en-US" dirty="0" err="1" smtClean="0"/>
              <a:t>o</a:t>
            </a:r>
            <a:r>
              <a:rPr lang="en-US" dirty="0" smtClean="0"/>
              <a:t> </a:t>
            </a:r>
            <a:r>
              <a:rPr lang="en-US" dirty="0" err="1" smtClean="0"/>
              <a:t>bwyslais</a:t>
            </a:r>
            <a:r>
              <a:rPr lang="en-US" dirty="0" smtClean="0"/>
              <a:t> </a:t>
            </a:r>
            <a:r>
              <a:rPr lang="en-US" dirty="0" err="1" smtClean="0"/>
              <a:t>ar</a:t>
            </a:r>
            <a:r>
              <a:rPr lang="en-US" dirty="0" smtClean="0"/>
              <a:t> </a:t>
            </a:r>
            <a:r>
              <a:rPr lang="en-US" dirty="0" err="1" smtClean="0"/>
              <a:t>y</a:t>
            </a:r>
            <a:r>
              <a:rPr lang="en-US" dirty="0" smtClean="0"/>
              <a:t> Gymraeg, </a:t>
            </a:r>
            <a:r>
              <a:rPr lang="en-US" dirty="0" err="1" smtClean="0"/>
              <a:t>sy’n</a:t>
            </a:r>
            <a:r>
              <a:rPr lang="en-US" dirty="0" smtClean="0"/>
              <a:t> </a:t>
            </a:r>
            <a:r>
              <a:rPr lang="en-US" dirty="0" err="1" smtClean="0"/>
              <a:t>gyfrwng</a:t>
            </a:r>
            <a:r>
              <a:rPr lang="en-US" dirty="0" smtClean="0"/>
              <a:t> </a:t>
            </a:r>
            <a:r>
              <a:rPr lang="en-US" dirty="0" err="1" smtClean="0"/>
              <a:t>addysgu</a:t>
            </a:r>
            <a:r>
              <a:rPr lang="en-US" dirty="0" smtClean="0"/>
              <a:t> </a:t>
            </a:r>
            <a:r>
              <a:rPr lang="en-US" dirty="0" err="1" smtClean="0"/>
              <a:t>ar</a:t>
            </a:r>
            <a:r>
              <a:rPr lang="en-US" dirty="0" smtClean="0"/>
              <a:t> </a:t>
            </a:r>
            <a:r>
              <a:rPr lang="en-US" dirty="0" err="1" smtClean="0"/>
              <a:t>gyfer</a:t>
            </a:r>
            <a:r>
              <a:rPr lang="en-US" dirty="0" smtClean="0"/>
              <a:t> </a:t>
            </a:r>
            <a:r>
              <a:rPr lang="en-US" dirty="0" err="1" smtClean="0"/>
              <a:t>dros</a:t>
            </a:r>
            <a:r>
              <a:rPr lang="en-US" dirty="0" smtClean="0"/>
              <a:t> </a:t>
            </a:r>
            <a:r>
              <a:rPr lang="en-US" dirty="0" err="1" smtClean="0"/>
              <a:t>hanner</a:t>
            </a:r>
            <a:r>
              <a:rPr lang="en-US" dirty="0" smtClean="0"/>
              <a:t> a </a:t>
            </a:r>
            <a:r>
              <a:rPr lang="en-US" dirty="0" err="1" smtClean="0"/>
              <a:t>hyd</a:t>
            </a:r>
            <a:r>
              <a:rPr lang="en-US" dirty="0" smtClean="0"/>
              <a:t> at 70% o’r cwricwlwm. </a:t>
            </a:r>
          </a:p>
          <a:p>
            <a:r>
              <a:rPr lang="en-US" dirty="0" smtClean="0"/>
              <a:t>(Dim </a:t>
            </a:r>
            <a:r>
              <a:rPr lang="en-US" dirty="0" err="1" smtClean="0"/>
              <a:t>ond</a:t>
            </a:r>
            <a:r>
              <a:rPr lang="en-US" dirty="0" smtClean="0"/>
              <a:t> </a:t>
            </a:r>
            <a:r>
              <a:rPr lang="en-US" dirty="0" err="1" smtClean="0"/>
              <a:t>dros</a:t>
            </a:r>
            <a:r>
              <a:rPr lang="en-US" dirty="0" smtClean="0"/>
              <a:t> </a:t>
            </a:r>
            <a:r>
              <a:rPr lang="en-US" dirty="0" err="1" smtClean="0"/>
              <a:t>dro</a:t>
            </a:r>
            <a:r>
              <a:rPr lang="en-US" dirty="0" smtClean="0"/>
              <a:t> </a:t>
            </a:r>
            <a:r>
              <a:rPr lang="en-US" dirty="0" err="1" smtClean="0"/>
              <a:t>y</a:t>
            </a:r>
            <a:r>
              <a:rPr lang="en-US" dirty="0" smtClean="0"/>
              <a:t> </a:t>
            </a:r>
            <a:r>
              <a:rPr lang="en-US" dirty="0" err="1" smtClean="0"/>
              <a:t>byddai</a:t>
            </a:r>
            <a:r>
              <a:rPr lang="en-US" dirty="0" smtClean="0"/>
              <a:t> </a:t>
            </a:r>
            <a:r>
              <a:rPr lang="en-US" dirty="0" err="1" smtClean="0"/>
              <a:t>ysgolion</a:t>
            </a:r>
            <a:r>
              <a:rPr lang="en-US" dirty="0" smtClean="0"/>
              <a:t> </a:t>
            </a:r>
            <a:r>
              <a:rPr lang="en-US" dirty="0" err="1" smtClean="0"/>
              <a:t>yn</a:t>
            </a:r>
            <a:r>
              <a:rPr lang="en-US" dirty="0" smtClean="0"/>
              <a:t> </a:t>
            </a:r>
            <a:r>
              <a:rPr lang="en-US" dirty="0" err="1" smtClean="0"/>
              <a:t>y</a:t>
            </a:r>
            <a:r>
              <a:rPr lang="en-US" dirty="0" smtClean="0"/>
              <a:t> </a:t>
            </a:r>
            <a:r>
              <a:rPr lang="en-US" dirty="0" err="1" smtClean="0"/>
              <a:t>categori</a:t>
            </a:r>
            <a:r>
              <a:rPr lang="en-US" dirty="0" smtClean="0"/>
              <a:t> </a:t>
            </a:r>
            <a:r>
              <a:rPr lang="en-US" dirty="0" err="1" smtClean="0"/>
              <a:t>hwn</a:t>
            </a:r>
            <a:r>
              <a:rPr lang="en-US" dirty="0" smtClean="0"/>
              <a:t> fel </a:t>
            </a:r>
            <a:r>
              <a:rPr lang="en-US" dirty="0" err="1" smtClean="0"/>
              <a:t>arfer</a:t>
            </a:r>
            <a:r>
              <a:rPr lang="en-US" dirty="0" smtClean="0"/>
              <a:t>) </a:t>
            </a:r>
          </a:p>
          <a:p>
            <a:endParaRPr lang="en-US" dirty="0"/>
          </a:p>
        </p:txBody>
      </p:sp>
      <p:sp>
        <p:nvSpPr>
          <p:cNvPr id="3" name="Title 2"/>
          <p:cNvSpPr>
            <a:spLocks noGrp="1"/>
          </p:cNvSpPr>
          <p:nvPr>
            <p:ph type="title"/>
          </p:nvPr>
        </p:nvSpPr>
        <p:spPr>
          <a:xfrm>
            <a:off x="457200" y="274638"/>
            <a:ext cx="8686800" cy="1143000"/>
          </a:xfrm>
        </p:spPr>
        <p:txBody>
          <a:bodyPr>
            <a:normAutofit fontScale="90000"/>
          </a:bodyPr>
          <a:lstStyle/>
          <a:p>
            <a:r>
              <a:rPr lang="en-US" sz="3111" dirty="0" err="1" smtClean="0"/>
              <a:t>Ysgol</a:t>
            </a:r>
            <a:r>
              <a:rPr lang="en-US" sz="3111" dirty="0" smtClean="0"/>
              <a:t> </a:t>
            </a:r>
            <a:r>
              <a:rPr lang="en-US" sz="3111" dirty="0" err="1" smtClean="0"/>
              <a:t>Gynradd</a:t>
            </a:r>
            <a:r>
              <a:rPr lang="en-US" sz="3111" dirty="0" smtClean="0"/>
              <a:t> </a:t>
            </a:r>
            <a:r>
              <a:rPr lang="en-US" sz="3111" dirty="0" err="1" smtClean="0"/>
              <a:t>Drawsnewidiol</a:t>
            </a:r>
            <a:r>
              <a:rPr lang="en-US" sz="3111" dirty="0" smtClean="0"/>
              <a:t>: </a:t>
            </a:r>
            <a:r>
              <a:rPr lang="en-US" sz="3111" dirty="0" err="1" smtClean="0"/>
              <a:t>cyfrwng</a:t>
            </a:r>
            <a:r>
              <a:rPr lang="en-US" sz="3111" dirty="0" smtClean="0"/>
              <a:t> Cymraeg </a:t>
            </a:r>
            <a:r>
              <a:rPr lang="en-US" sz="3111" dirty="0" err="1" smtClean="0"/>
              <a:t>ond</a:t>
            </a:r>
            <a:r>
              <a:rPr lang="en-US" sz="3111" dirty="0" smtClean="0"/>
              <a:t> </a:t>
            </a:r>
            <a:r>
              <a:rPr lang="en-US" sz="3111" dirty="0" err="1" smtClean="0"/>
              <a:t>â</a:t>
            </a:r>
            <a:r>
              <a:rPr lang="en-US" sz="3111" dirty="0" smtClean="0"/>
              <a:t> </a:t>
            </a:r>
            <a:r>
              <a:rPr lang="en-US" sz="3111" dirty="0" err="1" smtClean="0"/>
              <a:t>defnydd</a:t>
            </a:r>
            <a:r>
              <a:rPr lang="en-US" sz="3111" dirty="0" smtClean="0"/>
              <a:t> </a:t>
            </a:r>
            <a:r>
              <a:rPr lang="en-US" sz="3111" dirty="0" err="1" smtClean="0"/>
              <a:t>sylweddol</a:t>
            </a:r>
            <a:r>
              <a:rPr lang="en-US" sz="3111" dirty="0" smtClean="0"/>
              <a:t> o’r Saesneg (TR) </a:t>
            </a:r>
            <a:r>
              <a:rPr lang="en-US" dirty="0" smtClean="0"/>
              <a:t/>
            </a:r>
            <a:br>
              <a:rPr lang="en-US" dirty="0" smtClean="0"/>
            </a:b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Mae </a:t>
            </a:r>
            <a:r>
              <a:rPr lang="en-US" dirty="0" err="1" smtClean="0"/>
              <a:t>disgyblion</a:t>
            </a:r>
            <a:r>
              <a:rPr lang="en-US" dirty="0" smtClean="0"/>
              <a:t>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r>
              <a:rPr lang="en-US" dirty="0" err="1" smtClean="0"/>
              <a:t>yn</a:t>
            </a:r>
            <a:r>
              <a:rPr lang="en-US" dirty="0" smtClean="0"/>
              <a:t> </a:t>
            </a:r>
            <a:r>
              <a:rPr lang="en-US" dirty="0" err="1" smtClean="0"/>
              <a:t>cael</a:t>
            </a:r>
            <a:r>
              <a:rPr lang="en-US" dirty="0" smtClean="0"/>
              <a:t> </a:t>
            </a:r>
            <a:r>
              <a:rPr lang="en-US" dirty="0" err="1" smtClean="0"/>
              <a:t>profiad</a:t>
            </a:r>
            <a:r>
              <a:rPr lang="en-US" dirty="0" smtClean="0"/>
              <a:t> o’r </a:t>
            </a:r>
            <a:r>
              <a:rPr lang="en-US" dirty="0" err="1" smtClean="0"/>
              <a:t>meysydd</a:t>
            </a:r>
            <a:r>
              <a:rPr lang="en-US" dirty="0" smtClean="0"/>
              <a:t> dysgu </a:t>
            </a:r>
            <a:r>
              <a:rPr lang="en-US" dirty="0" err="1" smtClean="0"/>
              <a:t>yn</a:t>
            </a:r>
            <a:r>
              <a:rPr lang="en-US" dirty="0" smtClean="0"/>
              <a:t> </a:t>
            </a:r>
            <a:r>
              <a:rPr lang="en-US" dirty="0" err="1" smtClean="0"/>
              <a:t>y</a:t>
            </a:r>
            <a:r>
              <a:rPr lang="en-US" dirty="0" smtClean="0"/>
              <a:t> </a:t>
            </a:r>
            <a:r>
              <a:rPr lang="en-US" dirty="0" err="1" smtClean="0"/>
              <a:t>naill</a:t>
            </a:r>
            <a:r>
              <a:rPr lang="en-US" dirty="0" smtClean="0"/>
              <a:t> iaith a’r </a:t>
            </a:r>
            <a:r>
              <a:rPr lang="en-US" dirty="0" err="1" smtClean="0"/>
              <a:t>llall</a:t>
            </a:r>
            <a:r>
              <a:rPr lang="en-US" dirty="0" smtClean="0"/>
              <a:t> </a:t>
            </a:r>
            <a:r>
              <a:rPr lang="en-US" dirty="0" err="1" smtClean="0"/>
              <a:t>ond</a:t>
            </a:r>
            <a:r>
              <a:rPr lang="en-US" dirty="0" smtClean="0"/>
              <a:t> </a:t>
            </a:r>
            <a:r>
              <a:rPr lang="en-US" dirty="0" err="1" smtClean="0"/>
              <a:t>rhoddir</a:t>
            </a:r>
            <a:r>
              <a:rPr lang="en-US" dirty="0" smtClean="0"/>
              <a:t> </a:t>
            </a:r>
            <a:r>
              <a:rPr lang="en-US" dirty="0" err="1" smtClean="0"/>
              <a:t>mwy</a:t>
            </a:r>
            <a:r>
              <a:rPr lang="en-US" dirty="0" smtClean="0"/>
              <a:t> </a:t>
            </a:r>
            <a:r>
              <a:rPr lang="en-US" dirty="0" err="1" smtClean="0"/>
              <a:t>o</a:t>
            </a:r>
            <a:r>
              <a:rPr lang="en-US" dirty="0" smtClean="0"/>
              <a:t> </a:t>
            </a:r>
            <a:r>
              <a:rPr lang="en-US" dirty="0" err="1" smtClean="0"/>
              <a:t>bwyslais</a:t>
            </a:r>
            <a:r>
              <a:rPr lang="en-US" dirty="0" smtClean="0"/>
              <a:t> </a:t>
            </a:r>
            <a:r>
              <a:rPr lang="en-US" dirty="0" err="1" smtClean="0"/>
              <a:t>ar</a:t>
            </a:r>
            <a:r>
              <a:rPr lang="en-US" dirty="0" smtClean="0"/>
              <a:t> </a:t>
            </a:r>
            <a:r>
              <a:rPr lang="en-US" dirty="0" err="1" smtClean="0"/>
              <a:t>y</a:t>
            </a:r>
            <a:r>
              <a:rPr lang="en-US" dirty="0" smtClean="0"/>
              <a:t> Saesneg. </a:t>
            </a:r>
            <a:r>
              <a:rPr lang="en-US" dirty="0" err="1" smtClean="0"/>
              <a:t>Defnyddir</a:t>
            </a:r>
            <a:r>
              <a:rPr lang="en-US" dirty="0" smtClean="0"/>
              <a:t> </a:t>
            </a:r>
            <a:r>
              <a:rPr lang="en-US" dirty="0" err="1" smtClean="0"/>
              <a:t>y</a:t>
            </a:r>
            <a:r>
              <a:rPr lang="en-US" dirty="0" smtClean="0"/>
              <a:t> Gymraeg a’r Saesneg wrth </a:t>
            </a:r>
            <a:r>
              <a:rPr lang="en-US" dirty="0" err="1" smtClean="0"/>
              <a:t>addysgu</a:t>
            </a:r>
            <a:r>
              <a:rPr lang="en-US" dirty="0" smtClean="0"/>
              <a:t> </a:t>
            </a:r>
            <a:r>
              <a:rPr lang="en-US" dirty="0" err="1" smtClean="0"/>
              <a:t>yng</a:t>
            </a:r>
            <a:r>
              <a:rPr lang="en-US" dirty="0" smtClean="0"/>
              <a:t> </a:t>
            </a:r>
            <a:r>
              <a:rPr lang="en-US" dirty="0" err="1" smtClean="0"/>
              <a:t>Nghyfnod</a:t>
            </a:r>
            <a:r>
              <a:rPr lang="en-US" dirty="0" smtClean="0"/>
              <a:t> </a:t>
            </a:r>
            <a:r>
              <a:rPr lang="en-US" dirty="0" err="1" smtClean="0"/>
              <a:t>Allweddol</a:t>
            </a:r>
            <a:r>
              <a:rPr lang="en-US" dirty="0" smtClean="0"/>
              <a:t> 2, </a:t>
            </a:r>
            <a:r>
              <a:rPr lang="en-US" dirty="0" err="1" smtClean="0"/>
              <a:t>ond</a:t>
            </a:r>
            <a:r>
              <a:rPr lang="en-US" dirty="0" smtClean="0"/>
              <a:t> </a:t>
            </a:r>
            <a:r>
              <a:rPr lang="en-US" dirty="0" err="1" smtClean="0"/>
              <a:t>rhoddir</a:t>
            </a:r>
            <a:r>
              <a:rPr lang="en-US" dirty="0" smtClean="0"/>
              <a:t> </a:t>
            </a:r>
            <a:r>
              <a:rPr lang="en-US" dirty="0" err="1" smtClean="0"/>
              <a:t>mwy</a:t>
            </a:r>
            <a:r>
              <a:rPr lang="en-US" dirty="0" smtClean="0"/>
              <a:t> </a:t>
            </a:r>
            <a:r>
              <a:rPr lang="en-US" dirty="0" err="1" smtClean="0"/>
              <a:t>o</a:t>
            </a:r>
            <a:r>
              <a:rPr lang="en-US" dirty="0" smtClean="0"/>
              <a:t> </a:t>
            </a:r>
            <a:r>
              <a:rPr lang="en-US" dirty="0" err="1" smtClean="0"/>
              <a:t>bwyslais</a:t>
            </a:r>
            <a:r>
              <a:rPr lang="en-US" dirty="0" smtClean="0"/>
              <a:t> </a:t>
            </a:r>
            <a:r>
              <a:rPr lang="en-US" dirty="0" err="1" smtClean="0"/>
              <a:t>ar</a:t>
            </a:r>
            <a:r>
              <a:rPr lang="en-US" dirty="0" smtClean="0"/>
              <a:t> </a:t>
            </a:r>
            <a:r>
              <a:rPr lang="en-US" dirty="0" err="1" smtClean="0"/>
              <a:t>y</a:t>
            </a:r>
            <a:r>
              <a:rPr lang="en-US" dirty="0" smtClean="0"/>
              <a:t> Saesneg. </a:t>
            </a:r>
            <a:r>
              <a:rPr lang="en-US" dirty="0" err="1" smtClean="0"/>
              <a:t>Mae’r</a:t>
            </a:r>
            <a:r>
              <a:rPr lang="en-US" dirty="0" smtClean="0"/>
              <a:t> Gymraeg </a:t>
            </a:r>
            <a:r>
              <a:rPr lang="en-US" dirty="0" err="1" smtClean="0"/>
              <a:t>yn</a:t>
            </a:r>
            <a:r>
              <a:rPr lang="en-US" dirty="0" smtClean="0"/>
              <a:t> </a:t>
            </a:r>
            <a:r>
              <a:rPr lang="en-US" dirty="0" err="1" smtClean="0"/>
              <a:t>gyfrwng</a:t>
            </a:r>
            <a:r>
              <a:rPr lang="en-US" dirty="0" smtClean="0"/>
              <a:t> </a:t>
            </a:r>
            <a:r>
              <a:rPr lang="en-US" dirty="0" err="1" smtClean="0"/>
              <a:t>addysgu</a:t>
            </a:r>
            <a:r>
              <a:rPr lang="en-US" dirty="0" smtClean="0"/>
              <a:t> </a:t>
            </a:r>
            <a:r>
              <a:rPr lang="en-US" dirty="0" err="1" smtClean="0"/>
              <a:t>ar</a:t>
            </a:r>
            <a:r>
              <a:rPr lang="en-US" dirty="0" smtClean="0"/>
              <a:t> </a:t>
            </a:r>
            <a:r>
              <a:rPr lang="en-US" dirty="0" err="1" smtClean="0"/>
              <a:t>gyfer</a:t>
            </a:r>
            <a:r>
              <a:rPr lang="en-US" dirty="0" smtClean="0"/>
              <a:t> 20% - 50% o’r cwricwlwm </a:t>
            </a:r>
            <a:r>
              <a:rPr lang="en-US" dirty="0" err="1" smtClean="0"/>
              <a:t>cynradd</a:t>
            </a:r>
            <a:r>
              <a:rPr lang="en-US" dirty="0" smtClean="0"/>
              <a:t> </a:t>
            </a:r>
            <a:r>
              <a:rPr lang="en-US" dirty="0" err="1" smtClean="0"/>
              <a:t>yn</a:t>
            </a:r>
            <a:r>
              <a:rPr lang="en-US" dirty="0" smtClean="0"/>
              <a:t> </a:t>
            </a:r>
            <a:r>
              <a:rPr lang="en-US" dirty="0" err="1" smtClean="0"/>
              <a:t>gyffredinol</a:t>
            </a:r>
            <a:r>
              <a:rPr lang="en-US" dirty="0" smtClean="0"/>
              <a:t>. </a:t>
            </a:r>
          </a:p>
          <a:p>
            <a:endParaRPr lang="en-US" dirty="0"/>
          </a:p>
        </p:txBody>
      </p:sp>
      <p:sp>
        <p:nvSpPr>
          <p:cNvPr id="3" name="Title 2"/>
          <p:cNvSpPr>
            <a:spLocks noGrp="1"/>
          </p:cNvSpPr>
          <p:nvPr>
            <p:ph type="title"/>
          </p:nvPr>
        </p:nvSpPr>
        <p:spPr>
          <a:xfrm>
            <a:off x="457200" y="312614"/>
            <a:ext cx="8229600" cy="1168721"/>
          </a:xfrm>
        </p:spPr>
        <p:txBody>
          <a:bodyPr>
            <a:normAutofit fontScale="90000"/>
          </a:bodyPr>
          <a:lstStyle/>
          <a:p>
            <a:r>
              <a:rPr lang="en-US" sz="3111" dirty="0" err="1" smtClean="0"/>
              <a:t>Ysgol</a:t>
            </a:r>
            <a:r>
              <a:rPr lang="en-US" sz="3111" dirty="0" smtClean="0"/>
              <a:t> </a:t>
            </a:r>
            <a:r>
              <a:rPr lang="en-US" sz="3111" dirty="0" err="1" smtClean="0"/>
              <a:t>Gynradd</a:t>
            </a:r>
            <a:r>
              <a:rPr lang="en-US" sz="3111" dirty="0" smtClean="0"/>
              <a:t> </a:t>
            </a:r>
            <a:r>
              <a:rPr lang="en-US" sz="3111" dirty="0" err="1" smtClean="0"/>
              <a:t>cyfrwng</a:t>
            </a:r>
            <a:r>
              <a:rPr lang="en-US" sz="3111" dirty="0" smtClean="0"/>
              <a:t> Saesneg </a:t>
            </a:r>
            <a:r>
              <a:rPr lang="en-US" sz="3111" dirty="0" err="1" smtClean="0"/>
              <a:t>yn</a:t>
            </a:r>
            <a:r>
              <a:rPr lang="en-US" sz="3111" dirty="0" smtClean="0"/>
              <a:t> </a:t>
            </a:r>
            <a:r>
              <a:rPr lang="en-US" sz="3111" dirty="0" err="1" smtClean="0"/>
              <a:t>bennaf</a:t>
            </a:r>
            <a:r>
              <a:rPr lang="en-US" sz="3111" dirty="0" smtClean="0"/>
              <a:t> </a:t>
            </a:r>
            <a:r>
              <a:rPr lang="en-US" sz="3111" dirty="0" err="1" smtClean="0"/>
              <a:t>ond</a:t>
            </a:r>
            <a:r>
              <a:rPr lang="en-US" sz="3111" dirty="0" smtClean="0"/>
              <a:t> </a:t>
            </a:r>
            <a:r>
              <a:rPr lang="en-US" sz="3111" dirty="0" err="1" smtClean="0"/>
              <a:t>â</a:t>
            </a:r>
            <a:r>
              <a:rPr lang="en-US" sz="3111" dirty="0" smtClean="0"/>
              <a:t> </a:t>
            </a:r>
            <a:r>
              <a:rPr lang="en-US" sz="3111" dirty="0" err="1" smtClean="0"/>
              <a:t>defnydd</a:t>
            </a:r>
            <a:r>
              <a:rPr lang="en-US" sz="3111" dirty="0" smtClean="0"/>
              <a:t> </a:t>
            </a:r>
            <a:r>
              <a:rPr lang="en-US" sz="3111" dirty="0" err="1" smtClean="0"/>
              <a:t>sylweddol</a:t>
            </a:r>
            <a:r>
              <a:rPr lang="en-US" sz="3111" dirty="0" smtClean="0"/>
              <a:t> o’r Gymraeg (EW)</a:t>
            </a:r>
            <a:r>
              <a:rPr lang="en-US" dirty="0" smtClean="0"/>
              <a:t/>
            </a:r>
            <a:br>
              <a:rPr lang="en-US" dirty="0" smtClean="0"/>
            </a:b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Mae </a:t>
            </a:r>
            <a:r>
              <a:rPr lang="en-US" dirty="0" err="1" smtClean="0"/>
              <a:t>pob</a:t>
            </a:r>
            <a:r>
              <a:rPr lang="en-US" dirty="0" smtClean="0"/>
              <a:t> </a:t>
            </a:r>
            <a:r>
              <a:rPr lang="en-US" dirty="0" err="1" smtClean="0"/>
              <a:t>disgybl</a:t>
            </a:r>
            <a:r>
              <a:rPr lang="en-US" dirty="0" smtClean="0"/>
              <a:t> </a:t>
            </a:r>
            <a:r>
              <a:rPr lang="en-US" dirty="0" err="1" smtClean="0"/>
              <a:t>yn</a:t>
            </a:r>
            <a:r>
              <a:rPr lang="en-US" dirty="0" smtClean="0"/>
              <a:t> </a:t>
            </a:r>
            <a:r>
              <a:rPr lang="en-US" dirty="0" err="1" smtClean="0"/>
              <a:t>y</a:t>
            </a:r>
            <a:r>
              <a:rPr lang="en-US" dirty="0" smtClean="0"/>
              <a:t> </a:t>
            </a:r>
            <a:r>
              <a:rPr lang="en-US" dirty="0" err="1" smtClean="0"/>
              <a:t>Cyfnod</a:t>
            </a:r>
            <a:r>
              <a:rPr lang="en-US" dirty="0" smtClean="0"/>
              <a:t> </a:t>
            </a:r>
            <a:r>
              <a:rPr lang="en-US" dirty="0" err="1" smtClean="0"/>
              <a:t>Sylfaen</a:t>
            </a:r>
            <a:r>
              <a:rPr lang="en-US" dirty="0" smtClean="0"/>
              <a:t> </a:t>
            </a:r>
            <a:r>
              <a:rPr lang="en-US" dirty="0" err="1" smtClean="0"/>
              <a:t>yn</a:t>
            </a:r>
            <a:r>
              <a:rPr lang="en-US" dirty="0" smtClean="0"/>
              <a:t> </a:t>
            </a:r>
            <a:r>
              <a:rPr lang="en-US" dirty="0" err="1" smtClean="0"/>
              <a:t>cael</a:t>
            </a:r>
            <a:r>
              <a:rPr lang="en-US" dirty="0" smtClean="0"/>
              <a:t> </a:t>
            </a:r>
            <a:r>
              <a:rPr lang="en-US" dirty="0" err="1" smtClean="0"/>
              <a:t>profiad</a:t>
            </a:r>
            <a:r>
              <a:rPr lang="en-US" dirty="0" smtClean="0"/>
              <a:t> o’r </a:t>
            </a:r>
            <a:r>
              <a:rPr lang="en-US" dirty="0" err="1" smtClean="0"/>
              <a:t>meysydd</a:t>
            </a:r>
            <a:r>
              <a:rPr lang="en-US" dirty="0" smtClean="0"/>
              <a:t> dysgu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Saesneg </a:t>
            </a:r>
            <a:r>
              <a:rPr lang="en-US" dirty="0" err="1" smtClean="0"/>
              <a:t>yn</a:t>
            </a:r>
            <a:r>
              <a:rPr lang="en-US" dirty="0" smtClean="0"/>
              <a:t> </a:t>
            </a:r>
            <a:r>
              <a:rPr lang="en-US" dirty="0" err="1" smtClean="0"/>
              <a:t>bennaf</a:t>
            </a:r>
            <a:r>
              <a:rPr lang="en-US" dirty="0" smtClean="0"/>
              <a:t>. Saesneg </a:t>
            </a:r>
            <a:r>
              <a:rPr lang="en-US" dirty="0" err="1" smtClean="0"/>
              <a:t>yw’r</a:t>
            </a:r>
            <a:r>
              <a:rPr lang="en-US" dirty="0" smtClean="0"/>
              <a:t> </a:t>
            </a:r>
            <a:r>
              <a:rPr lang="en-US" dirty="0" err="1" smtClean="0"/>
              <a:t>prif</a:t>
            </a:r>
            <a:r>
              <a:rPr lang="en-US" dirty="0" smtClean="0"/>
              <a:t> </a:t>
            </a:r>
            <a:r>
              <a:rPr lang="en-US" dirty="0" err="1" smtClean="0"/>
              <a:t>gyfrwng</a:t>
            </a:r>
            <a:r>
              <a:rPr lang="en-US" dirty="0" smtClean="0"/>
              <a:t> </a:t>
            </a:r>
            <a:r>
              <a:rPr lang="en-US" dirty="0" err="1" smtClean="0"/>
              <a:t>addysgu</a:t>
            </a:r>
            <a:r>
              <a:rPr lang="en-US" dirty="0" smtClean="0"/>
              <a:t> </a:t>
            </a:r>
            <a:r>
              <a:rPr lang="en-US" dirty="0" err="1" smtClean="0"/>
              <a:t>yn</a:t>
            </a:r>
            <a:r>
              <a:rPr lang="en-US" dirty="0" smtClean="0"/>
              <a:t> CA2. </a:t>
            </a:r>
            <a:r>
              <a:rPr lang="en-US" dirty="0" err="1" smtClean="0"/>
              <a:t>Addysgir</a:t>
            </a:r>
            <a:r>
              <a:rPr lang="en-US" dirty="0" smtClean="0"/>
              <a:t> </a:t>
            </a:r>
            <a:r>
              <a:rPr lang="en-US" dirty="0" err="1" smtClean="0"/>
              <a:t>y</a:t>
            </a:r>
            <a:r>
              <a:rPr lang="en-US" dirty="0" smtClean="0"/>
              <a:t> Gymraeg fel ail iaith </a:t>
            </a:r>
            <a:r>
              <a:rPr lang="en-US" dirty="0" err="1" smtClean="0"/>
              <a:t>yn</a:t>
            </a:r>
            <a:r>
              <a:rPr lang="en-US" dirty="0" smtClean="0"/>
              <a:t> CA2, ac </a:t>
            </a:r>
            <a:r>
              <a:rPr lang="en-US" dirty="0" err="1" smtClean="0"/>
              <a:t>mae’n</a:t>
            </a:r>
            <a:r>
              <a:rPr lang="en-US" dirty="0" smtClean="0"/>
              <a:t> </a:t>
            </a:r>
            <a:r>
              <a:rPr lang="en-US" dirty="0" err="1" smtClean="0"/>
              <a:t>bosibl</a:t>
            </a:r>
            <a:r>
              <a:rPr lang="en-US" dirty="0" smtClean="0"/>
              <a:t> </a:t>
            </a:r>
            <a:r>
              <a:rPr lang="en-US" dirty="0" err="1" smtClean="0"/>
              <a:t>y</a:t>
            </a:r>
            <a:r>
              <a:rPr lang="en-US" dirty="0" smtClean="0"/>
              <a:t> </a:t>
            </a:r>
            <a:r>
              <a:rPr lang="en-US" dirty="0" err="1" smtClean="0"/>
              <a:t>caiff</a:t>
            </a:r>
            <a:r>
              <a:rPr lang="en-US" dirty="0" smtClean="0"/>
              <a:t> </a:t>
            </a:r>
            <a:r>
              <a:rPr lang="en-US" dirty="0" err="1" smtClean="0"/>
              <a:t>rhai</a:t>
            </a:r>
            <a:r>
              <a:rPr lang="en-US" dirty="0" smtClean="0"/>
              <a:t> </a:t>
            </a:r>
            <a:r>
              <a:rPr lang="en-US" dirty="0" err="1" smtClean="0"/>
              <a:t>agweddau</a:t>
            </a:r>
            <a:r>
              <a:rPr lang="en-US" dirty="0" smtClean="0"/>
              <a:t> </a:t>
            </a:r>
            <a:r>
              <a:rPr lang="en-US" dirty="0" err="1" smtClean="0"/>
              <a:t>ar</a:t>
            </a:r>
            <a:r>
              <a:rPr lang="en-US" dirty="0" smtClean="0"/>
              <a:t> </a:t>
            </a:r>
            <a:r>
              <a:rPr lang="en-US" dirty="0" err="1" smtClean="0"/>
              <a:t>rai</a:t>
            </a:r>
            <a:r>
              <a:rPr lang="en-US" dirty="0" smtClean="0"/>
              <a:t> </a:t>
            </a:r>
            <a:r>
              <a:rPr lang="en-US" dirty="0" err="1" smtClean="0"/>
              <a:t>pynciau</a:t>
            </a:r>
            <a:r>
              <a:rPr lang="en-US" dirty="0" smtClean="0"/>
              <a:t> </a:t>
            </a:r>
            <a:r>
              <a:rPr lang="en-US" dirty="0" err="1" smtClean="0"/>
              <a:t>eu</a:t>
            </a:r>
            <a:r>
              <a:rPr lang="en-US" dirty="0" smtClean="0"/>
              <a:t> dysgu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Mae </a:t>
            </a:r>
            <a:r>
              <a:rPr lang="en-US" dirty="0" err="1" smtClean="0"/>
              <a:t>llai</a:t>
            </a:r>
            <a:r>
              <a:rPr lang="en-US" dirty="0" smtClean="0"/>
              <a:t> </a:t>
            </a:r>
            <a:r>
              <a:rPr lang="en-US" dirty="0" err="1" smtClean="0"/>
              <a:t>na</a:t>
            </a:r>
            <a:r>
              <a:rPr lang="en-US" dirty="0" smtClean="0"/>
              <a:t> 20% o’r </a:t>
            </a:r>
            <a:r>
              <a:rPr lang="en-US" dirty="0" err="1" smtClean="0"/>
              <a:t>addysgu</a:t>
            </a:r>
            <a:r>
              <a:rPr lang="en-US" dirty="0" smtClean="0"/>
              <a:t> </a:t>
            </a:r>
            <a:r>
              <a:rPr lang="en-US" dirty="0" err="1" smtClean="0"/>
              <a:t>drwy</a:t>
            </a:r>
            <a:r>
              <a:rPr lang="en-US" dirty="0" smtClean="0"/>
              <a:t> </a:t>
            </a:r>
            <a:r>
              <a:rPr lang="en-US" dirty="0" err="1" smtClean="0"/>
              <a:t>gyfrwng</a:t>
            </a:r>
            <a:r>
              <a:rPr lang="en-US" dirty="0" smtClean="0"/>
              <a:t> </a:t>
            </a:r>
            <a:r>
              <a:rPr lang="en-US" dirty="0" err="1" smtClean="0"/>
              <a:t>y</a:t>
            </a:r>
            <a:r>
              <a:rPr lang="en-US" dirty="0" smtClean="0"/>
              <a:t> Gymraeg. </a:t>
            </a:r>
          </a:p>
          <a:p>
            <a:endParaRPr lang="en-US" dirty="0"/>
          </a:p>
        </p:txBody>
      </p:sp>
      <p:sp>
        <p:nvSpPr>
          <p:cNvPr id="3" name="Title 2"/>
          <p:cNvSpPr>
            <a:spLocks noGrp="1"/>
          </p:cNvSpPr>
          <p:nvPr>
            <p:ph type="title"/>
          </p:nvPr>
        </p:nvSpPr>
        <p:spPr/>
        <p:txBody>
          <a:bodyPr>
            <a:normAutofit fontScale="90000"/>
          </a:bodyPr>
          <a:lstStyle/>
          <a:p>
            <a:r>
              <a:rPr lang="en-US" dirty="0" err="1" smtClean="0"/>
              <a:t>Ysgol</a:t>
            </a:r>
            <a:r>
              <a:rPr lang="en-US" dirty="0" smtClean="0"/>
              <a:t> </a:t>
            </a:r>
            <a:r>
              <a:rPr lang="en-US" dirty="0" err="1" smtClean="0"/>
              <a:t>Gynradd</a:t>
            </a:r>
            <a:r>
              <a:rPr lang="en-US" dirty="0" smtClean="0"/>
              <a:t> </a:t>
            </a:r>
            <a:r>
              <a:rPr lang="en-US" dirty="0" err="1" smtClean="0"/>
              <a:t>cyfrwng</a:t>
            </a:r>
            <a:r>
              <a:rPr lang="en-US" dirty="0" smtClean="0"/>
              <a:t> Saesneg </a:t>
            </a:r>
            <a:r>
              <a:rPr lang="en-US" dirty="0" err="1" smtClean="0"/>
              <a:t>yn</a:t>
            </a:r>
            <a:r>
              <a:rPr lang="en-US" dirty="0" smtClean="0"/>
              <a:t> </a:t>
            </a:r>
            <a:r>
              <a:rPr lang="en-US" dirty="0" err="1" smtClean="0"/>
              <a:t>bennaf</a:t>
            </a:r>
            <a:r>
              <a:rPr lang="en-US" dirty="0" smtClean="0"/>
              <a:t> (EM)</a:t>
            </a:r>
            <a:br>
              <a:rPr lang="en-US" dirty="0" smtClean="0"/>
            </a:b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chor="t">
            <a:normAutofit/>
          </a:bodyPr>
          <a:lstStyle/>
          <a:p>
            <a:endParaRPr lang="en-US" dirty="0" smtClean="0"/>
          </a:p>
          <a:p>
            <a:pPr>
              <a:buNone/>
            </a:pPr>
            <a:endParaRPr lang="en-US" dirty="0" smtClean="0"/>
          </a:p>
          <a:p>
            <a:pPr algn="ctr">
              <a:buNone/>
            </a:pPr>
            <a:r>
              <a:rPr lang="en-US" sz="4800" dirty="0" err="1" smtClean="0"/>
              <a:t>Ers</a:t>
            </a:r>
            <a:r>
              <a:rPr lang="en-US" sz="4800" dirty="0" smtClean="0"/>
              <a:t> </a:t>
            </a:r>
            <a:r>
              <a:rPr lang="en-US" sz="4800" dirty="0" err="1" smtClean="0"/>
              <a:t>pryd</a:t>
            </a:r>
            <a:r>
              <a:rPr lang="en-US" sz="4800" dirty="0" smtClean="0"/>
              <a:t> </a:t>
            </a:r>
            <a:r>
              <a:rPr lang="en-US" sz="4800" dirty="0" err="1" smtClean="0"/>
              <a:t>bu</a:t>
            </a:r>
            <a:r>
              <a:rPr lang="en-US" sz="4800" dirty="0" smtClean="0"/>
              <a:t> </a:t>
            </a:r>
            <a:r>
              <a:rPr lang="en-US" sz="4800" dirty="0" err="1" smtClean="0"/>
              <a:t>astudio’r</a:t>
            </a:r>
            <a:r>
              <a:rPr lang="en-US" sz="4800" dirty="0" smtClean="0"/>
              <a:t> Gymraeg </a:t>
            </a:r>
            <a:r>
              <a:rPr lang="en-US" sz="4800" dirty="0" err="1" smtClean="0"/>
              <a:t>yn</a:t>
            </a:r>
            <a:r>
              <a:rPr lang="en-US" sz="4800" dirty="0" smtClean="0"/>
              <a:t> </a:t>
            </a:r>
            <a:r>
              <a:rPr lang="en-US" sz="4800" dirty="0" err="1" smtClean="0"/>
              <a:t>orfodol</a:t>
            </a:r>
            <a:r>
              <a:rPr lang="en-US" sz="4800" dirty="0" smtClean="0"/>
              <a:t>?</a:t>
            </a:r>
          </a:p>
          <a:p>
            <a:endParaRPr lang="en-US" dirty="0" smtClean="0"/>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1990 – CA1, 2 a 3 (5-14)</a:t>
            </a:r>
          </a:p>
          <a:p>
            <a:r>
              <a:rPr lang="en-US" dirty="0" smtClean="0"/>
              <a:t>1999 – CA4 (14-16)</a:t>
            </a:r>
          </a:p>
          <a:p>
            <a:endParaRPr lang="en-US" dirty="0" smtClean="0"/>
          </a:p>
          <a:p>
            <a:r>
              <a:rPr lang="en-US" dirty="0" smtClean="0"/>
              <a:t>2011 – </a:t>
            </a:r>
            <a:r>
              <a:rPr lang="en-US" dirty="0" err="1" smtClean="0"/>
              <a:t>Cyfnod</a:t>
            </a:r>
            <a:r>
              <a:rPr lang="en-US" dirty="0" smtClean="0"/>
              <a:t> </a:t>
            </a:r>
            <a:r>
              <a:rPr lang="en-US" dirty="0" err="1" smtClean="0"/>
              <a:t>Sylfaen</a:t>
            </a:r>
            <a:r>
              <a:rPr lang="en-US" dirty="0" smtClean="0"/>
              <a:t> (3-7)</a:t>
            </a:r>
          </a:p>
          <a:p>
            <a:endParaRPr lang="en-US" dirty="0" smtClean="0"/>
          </a:p>
          <a:p>
            <a:r>
              <a:rPr lang="en-US" dirty="0" smtClean="0"/>
              <a:t>TGAU?</a:t>
            </a:r>
            <a:endParaRPr lang="en-US" dirty="0"/>
          </a:p>
        </p:txBody>
      </p:sp>
      <p:sp>
        <p:nvSpPr>
          <p:cNvPr id="3" name="Title 2"/>
          <p:cNvSpPr>
            <a:spLocks noGrp="1"/>
          </p:cNvSpPr>
          <p:nvPr>
            <p:ph type="title"/>
          </p:nvPr>
        </p:nvSpPr>
        <p:spPr/>
        <p:txBody>
          <a:bodyPr/>
          <a:lstStyle/>
          <a:p>
            <a:r>
              <a:rPr lang="en-US" dirty="0" err="1" smtClean="0"/>
              <a:t>Gorfodol</a:t>
            </a:r>
            <a:r>
              <a:rPr lang="en-US" dirty="0" smtClean="0"/>
              <a:t>?</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smtClean="0"/>
          </a:p>
          <a:p>
            <a:r>
              <a:rPr lang="en-GB" b="1" dirty="0" err="1" smtClean="0"/>
              <a:t>Newyddion</a:t>
            </a:r>
            <a:r>
              <a:rPr lang="en-GB" b="1" dirty="0" smtClean="0"/>
              <a:t> ITV, 10 </a:t>
            </a:r>
            <a:r>
              <a:rPr lang="en-GB" b="1" dirty="0" err="1" smtClean="0"/>
              <a:t>Gorffennaf</a:t>
            </a:r>
            <a:r>
              <a:rPr lang="en-GB" b="1" dirty="0" smtClean="0"/>
              <a:t>, 2015</a:t>
            </a:r>
          </a:p>
          <a:p>
            <a:endParaRPr lang="en-GB" b="1" dirty="0" smtClean="0"/>
          </a:p>
          <a:p>
            <a:r>
              <a:rPr lang="en-US" dirty="0" smtClean="0">
                <a:hlinkClick r:id="rId2"/>
              </a:rPr>
              <a:t>http://www.itv.com/news/wales/2015-07-10/exclusive-poll-64-oppose-compulsory-welsh-to-age-16/</a:t>
            </a:r>
            <a:endParaRPr lang="en-US" dirty="0" smtClean="0"/>
          </a:p>
          <a:p>
            <a:endParaRPr lang="en-GB" b="1" dirty="0" smtClean="0"/>
          </a:p>
          <a:p>
            <a:endParaRPr lang="en-US" dirty="0"/>
          </a:p>
        </p:txBody>
      </p:sp>
      <p:sp>
        <p:nvSpPr>
          <p:cNvPr id="3" name="Title 2"/>
          <p:cNvSpPr>
            <a:spLocks noGrp="1"/>
          </p:cNvSpPr>
          <p:nvPr>
            <p:ph type="title"/>
          </p:nvPr>
        </p:nvSpPr>
        <p:spPr>
          <a:xfrm>
            <a:off x="457200" y="529166"/>
            <a:ext cx="8229600" cy="888471"/>
          </a:xfrm>
        </p:spPr>
        <p:txBody>
          <a:bodyPr>
            <a:normAutofit fontScale="90000"/>
          </a:bodyPr>
          <a:lstStyle/>
          <a:p>
            <a:r>
              <a:rPr lang="en-GB" dirty="0" smtClean="0"/>
              <a:t>Exclusive poll: 64% oppose compulsory Welsh to age 16</a:t>
            </a:r>
            <a:br>
              <a:rPr lang="en-GB" dirty="0" smtClean="0"/>
            </a:b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GB" dirty="0" smtClean="0"/>
              <a:t>Not compulsory at all - 33%</a:t>
            </a:r>
          </a:p>
          <a:p>
            <a:pPr lvl="0"/>
            <a:r>
              <a:rPr lang="en-GB" dirty="0" smtClean="0"/>
              <a:t>Until the end of primary school (age 11) - 16%</a:t>
            </a:r>
          </a:p>
          <a:p>
            <a:pPr lvl="0"/>
            <a:r>
              <a:rPr lang="en-GB" dirty="0" smtClean="0"/>
              <a:t>Until the end of Key Stage 3 (age 14) - 15%</a:t>
            </a:r>
          </a:p>
          <a:p>
            <a:pPr lvl="0"/>
            <a:r>
              <a:rPr lang="en-GB" dirty="0" smtClean="0"/>
              <a:t>Until the end of GCSEs (age 16) - 18%</a:t>
            </a:r>
          </a:p>
          <a:p>
            <a:pPr lvl="0"/>
            <a:r>
              <a:rPr lang="en-GB" dirty="0" smtClean="0"/>
              <a:t>Until the end of A-levels (age 18) - 9%</a:t>
            </a:r>
          </a:p>
          <a:p>
            <a:pPr lvl="0"/>
            <a:r>
              <a:rPr lang="en-GB" dirty="0" smtClean="0"/>
              <a:t>Don't know - 9%</a:t>
            </a:r>
          </a:p>
          <a:p>
            <a:pPr lvl="0"/>
            <a:endParaRPr lang="en-GB" dirty="0" smtClean="0"/>
          </a:p>
          <a:p>
            <a:pPr>
              <a:buNone/>
            </a:pPr>
            <a:r>
              <a:rPr lang="en-GB" sz="1600" dirty="0" smtClean="0"/>
              <a:t>Source: </a:t>
            </a:r>
            <a:r>
              <a:rPr lang="en-GB" sz="1600" dirty="0" err="1" smtClean="0"/>
              <a:t>YouGov</a:t>
            </a:r>
            <a:r>
              <a:rPr lang="en-GB" sz="1600" dirty="0" smtClean="0"/>
              <a:t> / ITV Wales / Cardiff University | 24-26 June | Sample: 1151</a:t>
            </a:r>
          </a:p>
          <a:p>
            <a:endParaRPr lang="en-US" dirty="0"/>
          </a:p>
        </p:txBody>
      </p:sp>
      <p:sp>
        <p:nvSpPr>
          <p:cNvPr id="3" name="Title 2"/>
          <p:cNvSpPr>
            <a:spLocks noGrp="1"/>
          </p:cNvSpPr>
          <p:nvPr>
            <p:ph type="title"/>
          </p:nvPr>
        </p:nvSpPr>
        <p:spPr>
          <a:xfrm>
            <a:off x="457200" y="571500"/>
            <a:ext cx="8229600" cy="846138"/>
          </a:xfrm>
        </p:spPr>
        <p:txBody>
          <a:bodyPr>
            <a:normAutofit fontScale="90000"/>
          </a:bodyPr>
          <a:lstStyle/>
          <a:p>
            <a:r>
              <a:rPr lang="en-GB" sz="2667" dirty="0" smtClean="0"/>
              <a:t>Until when, if at all, do you think it should be compulsory for children in English-speaking schools in Wales to learn Welsh?</a:t>
            </a:r>
            <a:r>
              <a:rPr lang="en-GB" dirty="0" smtClean="0"/>
              <a:t/>
            </a:r>
            <a:br>
              <a:rPr lang="en-GB" dirty="0" smtClean="0"/>
            </a:b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36"/>
            <a:ext cx="8229600" cy="5101497"/>
          </a:xfrm>
        </p:spPr>
        <p:txBody>
          <a:bodyPr>
            <a:normAutofit fontScale="92500" lnSpcReduction="20000"/>
          </a:bodyPr>
          <a:lstStyle/>
          <a:p>
            <a:pPr lvl="0"/>
            <a:r>
              <a:rPr lang="en-GB" dirty="0" smtClean="0"/>
              <a:t>Teach all pupils to communicate effectively in Welsh 56%</a:t>
            </a:r>
          </a:p>
          <a:p>
            <a:pPr lvl="0"/>
            <a:r>
              <a:rPr lang="en-GB" dirty="0" smtClean="0"/>
              <a:t>Not teach all pupils to communicate effectively in Welsh 33%</a:t>
            </a:r>
          </a:p>
          <a:p>
            <a:pPr lvl="0"/>
            <a:r>
              <a:rPr lang="en-GB" dirty="0" smtClean="0"/>
              <a:t>Don't know 11%</a:t>
            </a:r>
          </a:p>
          <a:p>
            <a:pPr lvl="0"/>
            <a:endParaRPr lang="en-GB" dirty="0" smtClean="0"/>
          </a:p>
          <a:p>
            <a:pPr lvl="0"/>
            <a:endParaRPr lang="en-GB" dirty="0" smtClean="0"/>
          </a:p>
          <a:p>
            <a:pPr lvl="0"/>
            <a:r>
              <a:rPr lang="en-GB" dirty="0" smtClean="0"/>
              <a:t>Support English-medium schools teaching some subjects in Welsh 42%</a:t>
            </a:r>
          </a:p>
          <a:p>
            <a:pPr lvl="0"/>
            <a:r>
              <a:rPr lang="en-GB" dirty="0" smtClean="0"/>
              <a:t>Oppose English-medium schools teaching some subjects in Welsh 48%</a:t>
            </a:r>
          </a:p>
          <a:p>
            <a:pPr lvl="0"/>
            <a:r>
              <a:rPr lang="en-GB" dirty="0" smtClean="0"/>
              <a:t>Don't know 10%</a:t>
            </a:r>
          </a:p>
          <a:p>
            <a:pPr lvl="0"/>
            <a:endParaRPr lang="en-GB" dirty="0" smtClean="0"/>
          </a:p>
          <a:p>
            <a:pPr lvl="0"/>
            <a:r>
              <a:rPr lang="en-US" sz="1297" dirty="0" smtClean="0">
                <a:hlinkClick r:id="rId3"/>
              </a:rPr>
              <a:t>http://www.itv.com/news/wales/2014-11-10/poll-backs-all-school-pupils-becoming-fluent-in-welsh/</a:t>
            </a:r>
            <a:endParaRPr lang="en-US" sz="1297" dirty="0" smtClean="0"/>
          </a:p>
          <a:p>
            <a:pPr lvl="0"/>
            <a:endParaRPr lang="en-GB" sz="1297" dirty="0" smtClean="0"/>
          </a:p>
          <a:p>
            <a:pPr lvl="0"/>
            <a:endParaRPr lang="en-GB" dirty="0" smtClean="0"/>
          </a:p>
          <a:p>
            <a:pPr lvl="0"/>
            <a:endParaRPr lang="en-GB" dirty="0" smtClean="0"/>
          </a:p>
          <a:p>
            <a:endParaRPr lang="en-US" dirty="0"/>
          </a:p>
        </p:txBody>
      </p:sp>
      <p:sp>
        <p:nvSpPr>
          <p:cNvPr id="3" name="Title 2"/>
          <p:cNvSpPr>
            <a:spLocks noGrp="1"/>
          </p:cNvSpPr>
          <p:nvPr>
            <p:ph type="title"/>
          </p:nvPr>
        </p:nvSpPr>
        <p:spPr/>
        <p:txBody>
          <a:bodyPr>
            <a:normAutofit fontScale="90000"/>
          </a:bodyPr>
          <a:lstStyle/>
          <a:p>
            <a:r>
              <a:rPr lang="en-GB" dirty="0" smtClean="0"/>
              <a:t>Poll backs all school pupils becoming fluent in Welsh</a:t>
            </a:r>
            <a:br>
              <a:rPr lang="en-GB" dirty="0" smtClean="0"/>
            </a:b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1000"/>
                                        <p:tgtEl>
                                          <p:spTgt spid="2">
                                            <p:txEl>
                                              <p:pRg st="0" end="0"/>
                                            </p:txEl>
                                          </p:spTgt>
                                        </p:tgtEl>
                                      </p:cBhvr>
                                    </p:animEffect>
                                    <p:anim calcmode="lin" valueType="num">
                                      <p:cBhvr>
                                        <p:cTn id="1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2">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2">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2">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2">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fade">
                                      <p:cBhvr>
                                        <p:cTn id="27" dur="1000"/>
                                        <p:tgtEl>
                                          <p:spTgt spid="2">
                                            <p:txEl>
                                              <p:pRg st="2" end="2"/>
                                            </p:txEl>
                                          </p:spTgt>
                                        </p:tgtEl>
                                      </p:cBhvr>
                                    </p:animEffect>
                                    <p:anim calcmode="lin" valueType="num">
                                      <p:cBhvr>
                                        <p:cTn id="2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2">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2">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2">
                                            <p:txEl>
                                              <p:pRg st="5" end="5"/>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2">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2">
                                            <p:txEl>
                                              <p:pRg st="6" end="6"/>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2">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2">
                                            <p:txEl>
                                              <p:pRg st="7" end="7"/>
                                            </p:txEl>
                                          </p:spTgt>
                                        </p:tgtEl>
                                        <p:attrNameLst>
                                          <p:attrName>style.visibility</p:attrName>
                                        </p:attrNameLst>
                                      </p:cBhvr>
                                      <p:to>
                                        <p:strVal val="visible"/>
                                      </p:to>
                                    </p:set>
                                    <p:animEffect transition="in" filter="fade">
                                      <p:cBhvr>
                                        <p:cTn id="51" dur="1000"/>
                                        <p:tgtEl>
                                          <p:spTgt spid="2">
                                            <p:txEl>
                                              <p:pRg st="7" end="7"/>
                                            </p:txEl>
                                          </p:spTgt>
                                        </p:tgtEl>
                                      </p:cBhvr>
                                    </p:animEffect>
                                    <p:anim calcmode="lin" valueType="num">
                                      <p:cBhvr>
                                        <p:cTn id="52"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2">
                                            <p:txEl>
                                              <p:pRg st="7" end="7"/>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2">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37" presetClass="entr" presetSubtype="0" fill="hold" grpId="0" nodeType="clickEffect">
                                  <p:stCondLst>
                                    <p:cond delay="0"/>
                                  </p:stCondLst>
                                  <p:childTnLst>
                                    <p:set>
                                      <p:cBhvr>
                                        <p:cTn id="58" dur="1" fill="hold">
                                          <p:stCondLst>
                                            <p:cond delay="0"/>
                                          </p:stCondLst>
                                        </p:cTn>
                                        <p:tgtEl>
                                          <p:spTgt spid="2">
                                            <p:txEl>
                                              <p:pRg st="9" end="9"/>
                                            </p:txEl>
                                          </p:spTgt>
                                        </p:tgtEl>
                                        <p:attrNameLst>
                                          <p:attrName>style.visibility</p:attrName>
                                        </p:attrNameLst>
                                      </p:cBhvr>
                                      <p:to>
                                        <p:strVal val="visible"/>
                                      </p:to>
                                    </p:set>
                                    <p:animEffect transition="in" filter="fade">
                                      <p:cBhvr>
                                        <p:cTn id="59" dur="1000"/>
                                        <p:tgtEl>
                                          <p:spTgt spid="2">
                                            <p:txEl>
                                              <p:pRg st="9" end="9"/>
                                            </p:txEl>
                                          </p:spTgt>
                                        </p:tgtEl>
                                      </p:cBhvr>
                                    </p:animEffect>
                                    <p:anim calcmode="lin" valueType="num">
                                      <p:cBhvr>
                                        <p:cTn id="60"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2">
                                            <p:txEl>
                                              <p:pRg st="9" end="9"/>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2">
                                            <p:txEl>
                                              <p:pRg st="9" end="9"/>
                                            </p:txEl>
                                          </p:spTgt>
                                        </p:tgtEl>
                                        <p:attrNameLst>
                                          <p:attrName>ppt_y</p:attrName>
                                        </p:attrNameLst>
                                      </p:cBhvr>
                                      <p:tavLst>
                                        <p:tav tm="0">
                                          <p:val>
                                            <p:strVal val="#ppt_y-.03"/>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37" presetClass="entr" presetSubtype="0" fill="hold" grpId="1" nodeType="clickEffect">
                                  <p:stCondLst>
                                    <p:cond delay="0"/>
                                  </p:stCondLst>
                                  <p:childTnLst>
                                    <p:set>
                                      <p:cBhvr>
                                        <p:cTn id="66" dur="1" fill="hold">
                                          <p:stCondLst>
                                            <p:cond delay="0"/>
                                          </p:stCondLst>
                                        </p:cTn>
                                        <p:tgtEl>
                                          <p:spTgt spid="2">
                                            <p:txEl>
                                              <p:pRg st="0" end="0"/>
                                            </p:txEl>
                                          </p:spTgt>
                                        </p:tgtEl>
                                        <p:attrNameLst>
                                          <p:attrName>style.visibility</p:attrName>
                                        </p:attrNameLst>
                                      </p:cBhvr>
                                      <p:to>
                                        <p:strVal val="visible"/>
                                      </p:to>
                                    </p:set>
                                    <p:animEffect transition="in" filter="fade">
                                      <p:cBhvr>
                                        <p:cTn id="67" dur="1000"/>
                                        <p:tgtEl>
                                          <p:spTgt spid="2">
                                            <p:txEl>
                                              <p:pRg st="0" end="0"/>
                                            </p:txEl>
                                          </p:spTgt>
                                        </p:tgtEl>
                                      </p:cBhvr>
                                    </p:animEffect>
                                    <p:anim calcmode="lin" valueType="num">
                                      <p:cBhvr>
                                        <p:cTn id="6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69" dur="900" decel="100000" fill="hold"/>
                                        <p:tgtEl>
                                          <p:spTgt spid="2">
                                            <p:txEl>
                                              <p:pRg st="0" end="0"/>
                                            </p:txEl>
                                          </p:spTgt>
                                        </p:tgtEl>
                                        <p:attrNameLst>
                                          <p:attrName>ppt_y</p:attrName>
                                        </p:attrNameLst>
                                      </p:cBhvr>
                                      <p:tavLst>
                                        <p:tav tm="0">
                                          <p:val>
                                            <p:strVal val="#ppt_y+1"/>
                                          </p:val>
                                        </p:tav>
                                        <p:tav tm="100000">
                                          <p:val>
                                            <p:strVal val="#ppt_y-.03"/>
                                          </p:val>
                                        </p:tav>
                                      </p:tavLst>
                                    </p:anim>
                                    <p:anim calcmode="lin" valueType="num">
                                      <p:cBhvr>
                                        <p:cTn id="70" dur="100" accel="100000" fill="hold">
                                          <p:stCondLst>
                                            <p:cond delay="900"/>
                                          </p:stCondLst>
                                        </p:cTn>
                                        <p:tgtEl>
                                          <p:spTgt spid="2">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37" presetClass="entr" presetSubtype="0" fill="hold" grpId="1" nodeType="clickEffect">
                                  <p:stCondLst>
                                    <p:cond delay="0"/>
                                  </p:stCondLst>
                                  <p:childTnLst>
                                    <p:set>
                                      <p:cBhvr>
                                        <p:cTn id="74" dur="1" fill="hold">
                                          <p:stCondLst>
                                            <p:cond delay="0"/>
                                          </p:stCondLst>
                                        </p:cTn>
                                        <p:tgtEl>
                                          <p:spTgt spid="2">
                                            <p:txEl>
                                              <p:pRg st="1" end="1"/>
                                            </p:txEl>
                                          </p:spTgt>
                                        </p:tgtEl>
                                        <p:attrNameLst>
                                          <p:attrName>style.visibility</p:attrName>
                                        </p:attrNameLst>
                                      </p:cBhvr>
                                      <p:to>
                                        <p:strVal val="visible"/>
                                      </p:to>
                                    </p:set>
                                    <p:animEffect transition="in" filter="fade">
                                      <p:cBhvr>
                                        <p:cTn id="75" dur="1000"/>
                                        <p:tgtEl>
                                          <p:spTgt spid="2">
                                            <p:txEl>
                                              <p:pRg st="1" end="1"/>
                                            </p:txEl>
                                          </p:spTgt>
                                        </p:tgtEl>
                                      </p:cBhvr>
                                    </p:animEffect>
                                    <p:anim calcmode="lin" valueType="num">
                                      <p:cBhvr>
                                        <p:cTn id="76"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77" dur="900" decel="100000" fill="hold"/>
                                        <p:tgtEl>
                                          <p:spTgt spid="2">
                                            <p:txEl>
                                              <p:pRg st="1" end="1"/>
                                            </p:txEl>
                                          </p:spTgt>
                                        </p:tgtEl>
                                        <p:attrNameLst>
                                          <p:attrName>ppt_y</p:attrName>
                                        </p:attrNameLst>
                                      </p:cBhvr>
                                      <p:tavLst>
                                        <p:tav tm="0">
                                          <p:val>
                                            <p:strVal val="#ppt_y+1"/>
                                          </p:val>
                                        </p:tav>
                                        <p:tav tm="100000">
                                          <p:val>
                                            <p:strVal val="#ppt_y-.03"/>
                                          </p:val>
                                        </p:tav>
                                      </p:tavLst>
                                    </p:anim>
                                    <p:anim calcmode="lin" valueType="num">
                                      <p:cBhvr>
                                        <p:cTn id="78" dur="100" accel="100000" fill="hold">
                                          <p:stCondLst>
                                            <p:cond delay="900"/>
                                          </p:stCondLst>
                                        </p:cTn>
                                        <p:tgtEl>
                                          <p:spTgt spid="2">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37" presetClass="entr" presetSubtype="0" fill="hold" grpId="1" nodeType="clickEffect">
                                  <p:stCondLst>
                                    <p:cond delay="0"/>
                                  </p:stCondLst>
                                  <p:childTnLst>
                                    <p:set>
                                      <p:cBhvr>
                                        <p:cTn id="82" dur="1" fill="hold">
                                          <p:stCondLst>
                                            <p:cond delay="0"/>
                                          </p:stCondLst>
                                        </p:cTn>
                                        <p:tgtEl>
                                          <p:spTgt spid="2">
                                            <p:txEl>
                                              <p:pRg st="2" end="2"/>
                                            </p:txEl>
                                          </p:spTgt>
                                        </p:tgtEl>
                                        <p:attrNameLst>
                                          <p:attrName>style.visibility</p:attrName>
                                        </p:attrNameLst>
                                      </p:cBhvr>
                                      <p:to>
                                        <p:strVal val="visible"/>
                                      </p:to>
                                    </p:set>
                                    <p:animEffect transition="in" filter="fade">
                                      <p:cBhvr>
                                        <p:cTn id="83" dur="1000"/>
                                        <p:tgtEl>
                                          <p:spTgt spid="2">
                                            <p:txEl>
                                              <p:pRg st="2" end="2"/>
                                            </p:txEl>
                                          </p:spTgt>
                                        </p:tgtEl>
                                      </p:cBhvr>
                                    </p:animEffect>
                                    <p:anim calcmode="lin" valueType="num">
                                      <p:cBhvr>
                                        <p:cTn id="84"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85" dur="900" decel="100000" fill="hold"/>
                                        <p:tgtEl>
                                          <p:spTgt spid="2">
                                            <p:txEl>
                                              <p:pRg st="2" end="2"/>
                                            </p:txEl>
                                          </p:spTgt>
                                        </p:tgtEl>
                                        <p:attrNameLst>
                                          <p:attrName>ppt_y</p:attrName>
                                        </p:attrNameLst>
                                      </p:cBhvr>
                                      <p:tavLst>
                                        <p:tav tm="0">
                                          <p:val>
                                            <p:strVal val="#ppt_y+1"/>
                                          </p:val>
                                        </p:tav>
                                        <p:tav tm="100000">
                                          <p:val>
                                            <p:strVal val="#ppt_y-.03"/>
                                          </p:val>
                                        </p:tav>
                                      </p:tavLst>
                                    </p:anim>
                                    <p:anim calcmode="lin" valueType="num">
                                      <p:cBhvr>
                                        <p:cTn id="86" dur="100" accel="100000" fill="hold">
                                          <p:stCondLst>
                                            <p:cond delay="900"/>
                                          </p:stCondLst>
                                        </p:cTn>
                                        <p:tgtEl>
                                          <p:spTgt spid="2">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37" presetClass="entr" presetSubtype="0" fill="hold" grpId="1" nodeType="clickEffect">
                                  <p:stCondLst>
                                    <p:cond delay="0"/>
                                  </p:stCondLst>
                                  <p:childTnLst>
                                    <p:set>
                                      <p:cBhvr>
                                        <p:cTn id="90" dur="1" fill="hold">
                                          <p:stCondLst>
                                            <p:cond delay="0"/>
                                          </p:stCondLst>
                                        </p:cTn>
                                        <p:tgtEl>
                                          <p:spTgt spid="2">
                                            <p:txEl>
                                              <p:pRg st="5" end="5"/>
                                            </p:txEl>
                                          </p:spTgt>
                                        </p:tgtEl>
                                        <p:attrNameLst>
                                          <p:attrName>style.visibility</p:attrName>
                                        </p:attrNameLst>
                                      </p:cBhvr>
                                      <p:to>
                                        <p:strVal val="visible"/>
                                      </p:to>
                                    </p:set>
                                    <p:animEffect transition="in" filter="fade">
                                      <p:cBhvr>
                                        <p:cTn id="91" dur="1000"/>
                                        <p:tgtEl>
                                          <p:spTgt spid="2">
                                            <p:txEl>
                                              <p:pRg st="5" end="5"/>
                                            </p:txEl>
                                          </p:spTgt>
                                        </p:tgtEl>
                                      </p:cBhvr>
                                    </p:animEffect>
                                    <p:anim calcmode="lin" valueType="num">
                                      <p:cBhvr>
                                        <p:cTn id="92"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93" dur="900" decel="100000" fill="hold"/>
                                        <p:tgtEl>
                                          <p:spTgt spid="2">
                                            <p:txEl>
                                              <p:pRg st="5" end="5"/>
                                            </p:txEl>
                                          </p:spTgt>
                                        </p:tgtEl>
                                        <p:attrNameLst>
                                          <p:attrName>ppt_y</p:attrName>
                                        </p:attrNameLst>
                                      </p:cBhvr>
                                      <p:tavLst>
                                        <p:tav tm="0">
                                          <p:val>
                                            <p:strVal val="#ppt_y+1"/>
                                          </p:val>
                                        </p:tav>
                                        <p:tav tm="100000">
                                          <p:val>
                                            <p:strVal val="#ppt_y-.03"/>
                                          </p:val>
                                        </p:tav>
                                      </p:tavLst>
                                    </p:anim>
                                    <p:anim calcmode="lin" valueType="num">
                                      <p:cBhvr>
                                        <p:cTn id="94" dur="100" accel="100000" fill="hold">
                                          <p:stCondLst>
                                            <p:cond delay="900"/>
                                          </p:stCondLst>
                                        </p:cTn>
                                        <p:tgtEl>
                                          <p:spTgt spid="2">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37" presetClass="entr" presetSubtype="0" fill="hold" grpId="1" nodeType="clickEffect">
                                  <p:stCondLst>
                                    <p:cond delay="0"/>
                                  </p:stCondLst>
                                  <p:childTnLst>
                                    <p:set>
                                      <p:cBhvr>
                                        <p:cTn id="98" dur="1" fill="hold">
                                          <p:stCondLst>
                                            <p:cond delay="0"/>
                                          </p:stCondLst>
                                        </p:cTn>
                                        <p:tgtEl>
                                          <p:spTgt spid="2">
                                            <p:txEl>
                                              <p:pRg st="6" end="6"/>
                                            </p:txEl>
                                          </p:spTgt>
                                        </p:tgtEl>
                                        <p:attrNameLst>
                                          <p:attrName>style.visibility</p:attrName>
                                        </p:attrNameLst>
                                      </p:cBhvr>
                                      <p:to>
                                        <p:strVal val="visible"/>
                                      </p:to>
                                    </p:set>
                                    <p:animEffect transition="in" filter="fade">
                                      <p:cBhvr>
                                        <p:cTn id="99" dur="1000"/>
                                        <p:tgtEl>
                                          <p:spTgt spid="2">
                                            <p:txEl>
                                              <p:pRg st="6" end="6"/>
                                            </p:txEl>
                                          </p:spTgt>
                                        </p:tgtEl>
                                      </p:cBhvr>
                                    </p:animEffect>
                                    <p:anim calcmode="lin" valueType="num">
                                      <p:cBhvr>
                                        <p:cTn id="10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01" dur="900" decel="100000" fill="hold"/>
                                        <p:tgtEl>
                                          <p:spTgt spid="2">
                                            <p:txEl>
                                              <p:pRg st="6" end="6"/>
                                            </p:txEl>
                                          </p:spTgt>
                                        </p:tgtEl>
                                        <p:attrNameLst>
                                          <p:attrName>ppt_y</p:attrName>
                                        </p:attrNameLst>
                                      </p:cBhvr>
                                      <p:tavLst>
                                        <p:tav tm="0">
                                          <p:val>
                                            <p:strVal val="#ppt_y+1"/>
                                          </p:val>
                                        </p:tav>
                                        <p:tav tm="100000">
                                          <p:val>
                                            <p:strVal val="#ppt_y-.03"/>
                                          </p:val>
                                        </p:tav>
                                      </p:tavLst>
                                    </p:anim>
                                    <p:anim calcmode="lin" valueType="num">
                                      <p:cBhvr>
                                        <p:cTn id="102" dur="100" accel="100000" fill="hold">
                                          <p:stCondLst>
                                            <p:cond delay="900"/>
                                          </p:stCondLst>
                                        </p:cTn>
                                        <p:tgtEl>
                                          <p:spTgt spid="2">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37" presetClass="entr" presetSubtype="0" fill="hold" grpId="1" nodeType="clickEffect">
                                  <p:stCondLst>
                                    <p:cond delay="0"/>
                                  </p:stCondLst>
                                  <p:childTnLst>
                                    <p:set>
                                      <p:cBhvr>
                                        <p:cTn id="106" dur="1" fill="hold">
                                          <p:stCondLst>
                                            <p:cond delay="0"/>
                                          </p:stCondLst>
                                        </p:cTn>
                                        <p:tgtEl>
                                          <p:spTgt spid="2">
                                            <p:txEl>
                                              <p:pRg st="7" end="7"/>
                                            </p:txEl>
                                          </p:spTgt>
                                        </p:tgtEl>
                                        <p:attrNameLst>
                                          <p:attrName>style.visibility</p:attrName>
                                        </p:attrNameLst>
                                      </p:cBhvr>
                                      <p:to>
                                        <p:strVal val="visible"/>
                                      </p:to>
                                    </p:set>
                                    <p:animEffect transition="in" filter="fade">
                                      <p:cBhvr>
                                        <p:cTn id="107" dur="1000"/>
                                        <p:tgtEl>
                                          <p:spTgt spid="2">
                                            <p:txEl>
                                              <p:pRg st="7" end="7"/>
                                            </p:txEl>
                                          </p:spTgt>
                                        </p:tgtEl>
                                      </p:cBhvr>
                                    </p:animEffect>
                                    <p:anim calcmode="lin" valueType="num">
                                      <p:cBhvr>
                                        <p:cTn id="10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109" dur="900" decel="100000" fill="hold"/>
                                        <p:tgtEl>
                                          <p:spTgt spid="2">
                                            <p:txEl>
                                              <p:pRg st="7" end="7"/>
                                            </p:txEl>
                                          </p:spTgt>
                                        </p:tgtEl>
                                        <p:attrNameLst>
                                          <p:attrName>ppt_y</p:attrName>
                                        </p:attrNameLst>
                                      </p:cBhvr>
                                      <p:tavLst>
                                        <p:tav tm="0">
                                          <p:val>
                                            <p:strVal val="#ppt_y+1"/>
                                          </p:val>
                                        </p:tav>
                                        <p:tav tm="100000">
                                          <p:val>
                                            <p:strVal val="#ppt_y-.03"/>
                                          </p:val>
                                        </p:tav>
                                      </p:tavLst>
                                    </p:anim>
                                    <p:anim calcmode="lin" valueType="num">
                                      <p:cBhvr>
                                        <p:cTn id="110" dur="100" accel="100000" fill="hold">
                                          <p:stCondLst>
                                            <p:cond delay="900"/>
                                          </p:stCondLst>
                                        </p:cTn>
                                        <p:tgtEl>
                                          <p:spTgt spid="2">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37" presetClass="entr" presetSubtype="0" fill="hold" grpId="1" nodeType="clickEffect">
                                  <p:stCondLst>
                                    <p:cond delay="0"/>
                                  </p:stCondLst>
                                  <p:childTnLst>
                                    <p:set>
                                      <p:cBhvr>
                                        <p:cTn id="114" dur="1" fill="hold">
                                          <p:stCondLst>
                                            <p:cond delay="0"/>
                                          </p:stCondLst>
                                        </p:cTn>
                                        <p:tgtEl>
                                          <p:spTgt spid="2">
                                            <p:txEl>
                                              <p:pRg st="9" end="9"/>
                                            </p:txEl>
                                          </p:spTgt>
                                        </p:tgtEl>
                                        <p:attrNameLst>
                                          <p:attrName>style.visibility</p:attrName>
                                        </p:attrNameLst>
                                      </p:cBhvr>
                                      <p:to>
                                        <p:strVal val="visible"/>
                                      </p:to>
                                    </p:set>
                                    <p:animEffect transition="in" filter="fade">
                                      <p:cBhvr>
                                        <p:cTn id="115" dur="1000"/>
                                        <p:tgtEl>
                                          <p:spTgt spid="2">
                                            <p:txEl>
                                              <p:pRg st="9" end="9"/>
                                            </p:txEl>
                                          </p:spTgt>
                                        </p:tgtEl>
                                      </p:cBhvr>
                                    </p:animEffect>
                                    <p:anim calcmode="lin" valueType="num">
                                      <p:cBhvr>
                                        <p:cTn id="116"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117" dur="900" decel="100000" fill="hold"/>
                                        <p:tgtEl>
                                          <p:spTgt spid="2">
                                            <p:txEl>
                                              <p:pRg st="9" end="9"/>
                                            </p:txEl>
                                          </p:spTgt>
                                        </p:tgtEl>
                                        <p:attrNameLst>
                                          <p:attrName>ppt_y</p:attrName>
                                        </p:attrNameLst>
                                      </p:cBhvr>
                                      <p:tavLst>
                                        <p:tav tm="0">
                                          <p:val>
                                            <p:strVal val="#ppt_y+1"/>
                                          </p:val>
                                        </p:tav>
                                        <p:tav tm="100000">
                                          <p:val>
                                            <p:strVal val="#ppt_y-.03"/>
                                          </p:val>
                                        </p:tav>
                                      </p:tavLst>
                                    </p:anim>
                                    <p:anim calcmode="lin" valueType="num">
                                      <p:cBhvr>
                                        <p:cTn id="118" dur="100" accel="100000" fill="hold">
                                          <p:stCondLst>
                                            <p:cond delay="900"/>
                                          </p:stCondLst>
                                        </p:cTn>
                                        <p:tgtEl>
                                          <p:spTgt spid="2">
                                            <p:txEl>
                                              <p:pRg st="9" end="9"/>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11 </a:t>
            </a:r>
            <a:r>
              <a:rPr lang="en-US" dirty="0" err="1" smtClean="0"/>
              <a:t>Mehefin</a:t>
            </a:r>
            <a:r>
              <a:rPr lang="en-US" dirty="0" smtClean="0"/>
              <a:t>, 2017</a:t>
            </a:r>
          </a:p>
          <a:p>
            <a:endParaRPr lang="en-US" dirty="0" smtClean="0"/>
          </a:p>
          <a:p>
            <a:r>
              <a:rPr lang="en-US" dirty="0" smtClean="0">
                <a:hlinkClick r:id="rId3"/>
              </a:rPr>
              <a:t>https://www.southwalesargus.co.uk/news/15341248.Welsh_language_GCSE_should_be_made_optional__says_petition/</a:t>
            </a:r>
            <a:endParaRPr lang="en-US" dirty="0" smtClean="0"/>
          </a:p>
          <a:p>
            <a:endParaRPr lang="en-US" dirty="0"/>
          </a:p>
        </p:txBody>
      </p:sp>
      <p:sp>
        <p:nvSpPr>
          <p:cNvPr id="3" name="Title 2"/>
          <p:cNvSpPr>
            <a:spLocks noGrp="1"/>
          </p:cNvSpPr>
          <p:nvPr>
            <p:ph type="title"/>
          </p:nvPr>
        </p:nvSpPr>
        <p:spPr/>
        <p:txBody>
          <a:bodyPr>
            <a:normAutofit fontScale="90000"/>
          </a:bodyPr>
          <a:lstStyle/>
          <a:p>
            <a:r>
              <a:rPr lang="en-GB" b="0" dirty="0" smtClean="0"/>
              <a:t>Welsh language GCSE should be made optional, says petition</a:t>
            </a:r>
            <a:r>
              <a:rPr lang="en-GB" dirty="0" smtClean="0"/>
              <a:t/>
            </a:r>
            <a:br>
              <a:rPr lang="en-GB" dirty="0" smtClean="0"/>
            </a:b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smtClean="0"/>
          </a:p>
          <a:p>
            <a:r>
              <a:rPr lang="en-US" dirty="0" smtClean="0"/>
              <a:t>24 </a:t>
            </a:r>
            <a:r>
              <a:rPr lang="en-US" dirty="0" err="1" smtClean="0"/>
              <a:t>Ionawr</a:t>
            </a:r>
            <a:r>
              <a:rPr lang="en-US" dirty="0" smtClean="0"/>
              <a:t>, 2017</a:t>
            </a:r>
          </a:p>
          <a:p>
            <a:endParaRPr lang="en-US" dirty="0" smtClean="0"/>
          </a:p>
          <a:p>
            <a:r>
              <a:rPr lang="en-US" dirty="0" smtClean="0">
                <a:hlinkClick r:id="rId3"/>
              </a:rPr>
              <a:t>https://www.bbc.co.uk/news/uk-wales-politics-38736880</a:t>
            </a:r>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Welsh language ‘stick approach’ to lessons ‘not working’</a:t>
            </a:r>
            <a:br>
              <a:rPr lang="en-US" dirty="0" smtClean="0"/>
            </a:b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b="1" dirty="0" smtClean="0"/>
          </a:p>
          <a:p>
            <a:r>
              <a:rPr lang="en-GB" b="1" dirty="0" smtClean="0"/>
              <a:t>Guardian, 20 </a:t>
            </a:r>
            <a:r>
              <a:rPr lang="en-GB" b="1" dirty="0" err="1" smtClean="0"/>
              <a:t>Mehefin</a:t>
            </a:r>
            <a:r>
              <a:rPr lang="en-GB" b="1" dirty="0" smtClean="0"/>
              <a:t>, 2017</a:t>
            </a:r>
          </a:p>
          <a:p>
            <a:endParaRPr lang="en-GB" b="1" dirty="0" smtClean="0"/>
          </a:p>
          <a:p>
            <a:r>
              <a:rPr lang="en-US" dirty="0" smtClean="0">
                <a:hlinkClick r:id="rId3"/>
              </a:rPr>
              <a:t>https://www.theguardian.com/education/2017/jun/20/storm-welsh-only-schools-minority-language</a:t>
            </a:r>
            <a:endParaRPr lang="en-US" dirty="0" smtClean="0"/>
          </a:p>
          <a:p>
            <a:endParaRPr lang="en-GB" dirty="0" smtClean="0"/>
          </a:p>
          <a:p>
            <a:endParaRPr lang="en-US" dirty="0"/>
          </a:p>
        </p:txBody>
      </p:sp>
      <p:sp>
        <p:nvSpPr>
          <p:cNvPr id="3" name="Title 2"/>
          <p:cNvSpPr>
            <a:spLocks noGrp="1"/>
          </p:cNvSpPr>
          <p:nvPr>
            <p:ph type="title"/>
          </p:nvPr>
        </p:nvSpPr>
        <p:spPr>
          <a:xfrm>
            <a:off x="457200" y="634960"/>
            <a:ext cx="8229600" cy="782678"/>
          </a:xfrm>
        </p:spPr>
        <p:txBody>
          <a:bodyPr>
            <a:normAutofit fontScale="90000"/>
          </a:bodyPr>
          <a:lstStyle/>
          <a:p>
            <a:r>
              <a:rPr lang="en-GB" sz="3111" dirty="0" smtClean="0"/>
              <a:t>‘We’re told we’re anti-Welsh bigots and fascists’ – the storm over Welsh-first schooling’</a:t>
            </a:r>
            <a:r>
              <a:rPr lang="en-GB" dirty="0" smtClean="0"/>
              <a:t/>
            </a:r>
            <a:br>
              <a:rPr lang="en-GB" dirty="0" smtClean="0"/>
            </a:b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36"/>
            <a:ext cx="8229600" cy="5080331"/>
          </a:xfrm>
        </p:spPr>
        <p:txBody>
          <a:bodyPr>
            <a:normAutofit fontScale="92500" lnSpcReduction="10000"/>
          </a:bodyPr>
          <a:lstStyle/>
          <a:p>
            <a:r>
              <a:rPr lang="en-US" sz="1882" dirty="0" smtClean="0">
                <a:hlinkClick r:id="rId2"/>
              </a:rPr>
              <a:t>https://api.parliament.uk/historic-hansard/lords/1958/nov/26/compulsory-teaching-of-welsh</a:t>
            </a:r>
            <a:endParaRPr lang="en-US" sz="1882" dirty="0" smtClean="0"/>
          </a:p>
          <a:p>
            <a:r>
              <a:rPr lang="en-GB" dirty="0" smtClean="0"/>
              <a:t>…there are many parts of Wales in which the Welsh language is dead, for a language may surely be said to be dead if less than 5 per cent of the people speak it. Areas in which the language is dead include my own county of Monmouthshire, which, strictly speaking, is not in Wales. It also includes Cardiff, the capital of Wales, the whole of Radnorshire, the whole of South Pembrokeshire, in which Welsh has not been spoken for centuries, and considerable parts of other counties. In those areas Welsh is for all practical purposes a foreign language”.</a:t>
            </a:r>
          </a:p>
          <a:p>
            <a:endParaRPr lang="en-US" dirty="0"/>
          </a:p>
        </p:txBody>
      </p:sp>
      <p:sp>
        <p:nvSpPr>
          <p:cNvPr id="3" name="Title 2"/>
          <p:cNvSpPr>
            <a:spLocks noGrp="1"/>
          </p:cNvSpPr>
          <p:nvPr>
            <p:ph type="title"/>
          </p:nvPr>
        </p:nvSpPr>
        <p:spPr/>
        <p:txBody>
          <a:bodyPr>
            <a:normAutofit fontScale="90000"/>
          </a:bodyPr>
          <a:lstStyle/>
          <a:p>
            <a:r>
              <a:rPr lang="en-US" dirty="0" err="1" smtClean="0"/>
              <a:t>Hansard</a:t>
            </a:r>
            <a:r>
              <a:rPr lang="en-US" dirty="0" smtClean="0"/>
              <a:t> vol.212, 845-906 (1958)</a:t>
            </a:r>
            <a:br>
              <a:rPr lang="en-US" dirty="0" smtClean="0"/>
            </a:br>
            <a:r>
              <a:rPr lang="en-US" dirty="0" smtClean="0"/>
              <a:t>Lord Raglan</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0" dirty="0">
                <a:effectLst/>
              </a:rPr>
              <a:t>Ieithoedd mewn Perygl</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www.theguardian.com/news/datablog/2011/apr/15/language-extinct-endangered</a:t>
            </a:r>
            <a:endParaRPr lang="en-GB" dirty="0" smtClean="0"/>
          </a:p>
          <a:p>
            <a:endParaRPr lang="en-GB" dirty="0"/>
          </a:p>
          <a:p>
            <a:endParaRPr lang="en-GB" dirty="0"/>
          </a:p>
        </p:txBody>
      </p:sp>
    </p:spTree>
    <p:extLst>
      <p:ext uri="{BB962C8B-B14F-4D97-AF65-F5344CB8AC3E}">
        <p14:creationId xmlns:p14="http://schemas.microsoft.com/office/powerpoint/2010/main" val="20154385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58958"/>
            <a:ext cx="8229600" cy="4748342"/>
          </a:xfrm>
        </p:spPr>
        <p:txBody>
          <a:bodyPr>
            <a:normAutofit/>
          </a:bodyPr>
          <a:lstStyle/>
          <a:p>
            <a:pPr marL="0" indent="0">
              <a:buNone/>
            </a:pPr>
            <a:r>
              <a:rPr lang="cy-GB" sz="3600" dirty="0" smtClean="0"/>
              <a:t>Baker</a:t>
            </a:r>
            <a:r>
              <a:rPr lang="cy-GB" sz="3600" dirty="0"/>
              <a:t>, C. (1993) </a:t>
            </a:r>
            <a:r>
              <a:rPr lang="cy-GB" sz="3600" i="1" dirty="0"/>
              <a:t>Foundations of Bilingual Education and </a:t>
            </a:r>
            <a:r>
              <a:rPr lang="cy-GB" sz="3600" i="1" dirty="0" smtClean="0"/>
              <a:t>Bilingualism</a:t>
            </a:r>
            <a:r>
              <a:rPr lang="cy-GB" sz="3600" dirty="0"/>
              <a:t>.</a:t>
            </a:r>
            <a:r>
              <a:rPr lang="cy-GB" sz="3600" dirty="0" smtClean="0"/>
              <a:t> </a:t>
            </a:r>
            <a:r>
              <a:rPr lang="cy-GB" sz="3600" dirty="0"/>
              <a:t>Bridgend: WBC </a:t>
            </a:r>
            <a:r>
              <a:rPr lang="cy-GB" sz="3600"/>
              <a:t>Print</a:t>
            </a:r>
            <a:r>
              <a:rPr lang="cy-GB" sz="3600" smtClean="0"/>
              <a:t>.</a:t>
            </a:r>
          </a:p>
          <a:p>
            <a:pPr marL="0" indent="0">
              <a:buNone/>
            </a:pPr>
            <a:endParaRPr lang="cy-GB" sz="3600" dirty="0"/>
          </a:p>
          <a:p>
            <a:pPr marL="0" indent="0">
              <a:buNone/>
            </a:pPr>
            <a:r>
              <a:rPr lang="en-US" sz="3200" dirty="0" err="1" smtClean="0"/>
              <a:t>Llywodraeth</a:t>
            </a:r>
            <a:r>
              <a:rPr lang="en-US" sz="3200" dirty="0" smtClean="0"/>
              <a:t> </a:t>
            </a:r>
            <a:r>
              <a:rPr lang="en-US" sz="3200" dirty="0" err="1"/>
              <a:t>Cymru</a:t>
            </a:r>
            <a:r>
              <a:rPr lang="en-US" sz="3200" dirty="0"/>
              <a:t> (2007) </a:t>
            </a:r>
            <a:r>
              <a:rPr lang="en-US" sz="3200" i="1" dirty="0" err="1"/>
              <a:t>Diffinio</a:t>
            </a:r>
            <a:r>
              <a:rPr lang="en-US" sz="3200" i="1" dirty="0"/>
              <a:t> </a:t>
            </a:r>
            <a:r>
              <a:rPr lang="en-US" sz="3200" i="1" dirty="0" err="1"/>
              <a:t>Ysgolion</a:t>
            </a:r>
            <a:r>
              <a:rPr lang="en-US" sz="3200" i="1" dirty="0"/>
              <a:t> yn </a:t>
            </a:r>
            <a:r>
              <a:rPr lang="en-US" sz="3200" i="1" dirty="0" err="1"/>
              <a:t>ôl</a:t>
            </a:r>
            <a:r>
              <a:rPr lang="en-US" sz="3200" i="1" dirty="0"/>
              <a:t> </a:t>
            </a:r>
            <a:r>
              <a:rPr lang="en-US" sz="3200" i="1" dirty="0" err="1"/>
              <a:t>eu</a:t>
            </a:r>
            <a:r>
              <a:rPr lang="en-US" sz="3200" i="1" dirty="0"/>
              <a:t> </a:t>
            </a:r>
            <a:r>
              <a:rPr lang="en-US" sz="3200" i="1" dirty="0" err="1"/>
              <a:t>darpariaeth</a:t>
            </a:r>
            <a:r>
              <a:rPr lang="en-US" sz="3200" i="1" dirty="0"/>
              <a:t> </a:t>
            </a:r>
            <a:r>
              <a:rPr lang="en-US" sz="3200" i="1" dirty="0" err="1"/>
              <a:t>cyfrwng</a:t>
            </a:r>
            <a:r>
              <a:rPr lang="en-US" sz="3200" i="1" dirty="0"/>
              <a:t> </a:t>
            </a:r>
            <a:r>
              <a:rPr lang="en-US" sz="3200" i="1" dirty="0" err="1" smtClean="0"/>
              <a:t>Cymraeg</a:t>
            </a:r>
            <a:r>
              <a:rPr lang="en-US" sz="3200" dirty="0"/>
              <a:t>.</a:t>
            </a:r>
            <a:r>
              <a:rPr lang="en-US" sz="3200" dirty="0" smtClean="0"/>
              <a:t> </a:t>
            </a:r>
            <a:r>
              <a:rPr lang="en-US" sz="3200" dirty="0" err="1"/>
              <a:t>Caerdydd</a:t>
            </a:r>
            <a:r>
              <a:rPr lang="en-US" sz="3200" dirty="0"/>
              <a:t>: </a:t>
            </a:r>
            <a:r>
              <a:rPr lang="en-US" sz="3200" dirty="0" err="1"/>
              <a:t>Llywodraeth</a:t>
            </a:r>
            <a:r>
              <a:rPr lang="en-US" sz="3200" dirty="0"/>
              <a:t> </a:t>
            </a:r>
            <a:r>
              <a:rPr lang="en-US" sz="3200" dirty="0" err="1"/>
              <a:t>Cymru</a:t>
            </a:r>
            <a:r>
              <a:rPr lang="en-US" sz="3200" dirty="0"/>
              <a:t>.</a:t>
            </a:r>
            <a:endParaRPr lang="en-GB" sz="3200" dirty="0"/>
          </a:p>
          <a:p>
            <a:endParaRPr lang="en-GB" dirty="0"/>
          </a:p>
        </p:txBody>
      </p:sp>
      <p:sp>
        <p:nvSpPr>
          <p:cNvPr id="3" name="Title 2"/>
          <p:cNvSpPr>
            <a:spLocks noGrp="1"/>
          </p:cNvSpPr>
          <p:nvPr>
            <p:ph type="title"/>
          </p:nvPr>
        </p:nvSpPr>
        <p:spPr/>
        <p:txBody>
          <a:bodyPr>
            <a:normAutofit/>
          </a:bodyPr>
          <a:lstStyle/>
          <a:p>
            <a:r>
              <a:rPr lang="en-GB" i="1" u="sng" dirty="0" err="1" smtClean="0"/>
              <a:t>Llyfryddiaeth</a:t>
            </a:r>
            <a:r>
              <a:rPr lang="en-GB" i="1" u="sng" dirty="0" smtClean="0"/>
              <a:t> a </a:t>
            </a:r>
            <a:r>
              <a:rPr lang="en-GB" i="1" u="sng" dirty="0" err="1" smtClean="0"/>
              <a:t>Darllen</a:t>
            </a:r>
            <a:r>
              <a:rPr lang="en-GB" i="1" u="sng" dirty="0" smtClean="0"/>
              <a:t> </a:t>
            </a:r>
            <a:r>
              <a:rPr lang="en-GB" i="1" u="sng" dirty="0" err="1" smtClean="0"/>
              <a:t>Pellach</a:t>
            </a:r>
            <a:endParaRPr lang="en-GB" i="1" u="sng" dirty="0"/>
          </a:p>
        </p:txBody>
      </p:sp>
    </p:spTree>
    <p:extLst>
      <p:ext uri="{BB962C8B-B14F-4D97-AF65-F5344CB8AC3E}">
        <p14:creationId xmlns:p14="http://schemas.microsoft.com/office/powerpoint/2010/main" val="20328069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3867</TotalTime>
  <Words>1480</Words>
  <Application>Microsoft Office PowerPoint</Application>
  <PresentationFormat>On-screen Show (4:3)</PresentationFormat>
  <Paragraphs>211</Paragraphs>
  <Slides>29</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Calibri</vt:lpstr>
      <vt:lpstr>Lucida Sans Unicode</vt:lpstr>
      <vt:lpstr>Verdana</vt:lpstr>
      <vt:lpstr>Wingdings 2</vt:lpstr>
      <vt:lpstr>Wingdings 3</vt:lpstr>
      <vt:lpstr>Concourse</vt:lpstr>
      <vt:lpstr>ECAD6006C</vt:lpstr>
      <vt:lpstr>Aseiniad 1 - 40%</vt:lpstr>
      <vt:lpstr>Aseiniad 1 - 40%</vt:lpstr>
      <vt:lpstr>Erthygl</vt:lpstr>
      <vt:lpstr>PowerPoint Presentation</vt:lpstr>
      <vt:lpstr>Ble?             </vt:lpstr>
      <vt:lpstr>Faint o siaradwyr Cymraeg oedd yng Nghymru yn ol cyfrifiad 1911? </vt:lpstr>
      <vt:lpstr>PowerPoint Presentation</vt:lpstr>
      <vt:lpstr>PowerPoint Presentation</vt:lpstr>
      <vt:lpstr>Addysg ddwyieithog yng Nghymru</vt:lpstr>
      <vt:lpstr>PowerPoint Presentation</vt:lpstr>
      <vt:lpstr>PowerPoint Presentation</vt:lpstr>
      <vt:lpstr>PowerPoint Presentation</vt:lpstr>
      <vt:lpstr>Ysgol Gynradd Cyfrwng Cymraeg (WM)  </vt:lpstr>
      <vt:lpstr>Ysgol Gynradd Ddwy Ffrwd (DS)  </vt:lpstr>
      <vt:lpstr>Ysgol Gynradd Drawsnewidiol: cyfrwng Cymraeg ond â defnydd sylweddol o’r Saesneg (TR)  </vt:lpstr>
      <vt:lpstr>Ysgol Gynradd cyfrwng Saesneg yn bennaf ond â defnydd sylweddol o’r Gymraeg (EW) </vt:lpstr>
      <vt:lpstr>Ysgol Gynradd cyfrwng Saesneg yn bennaf (EM) </vt:lpstr>
      <vt:lpstr>PowerPoint Presentation</vt:lpstr>
      <vt:lpstr>Gorfodol?</vt:lpstr>
      <vt:lpstr>Exclusive poll: 64% oppose compulsory Welsh to age 16 </vt:lpstr>
      <vt:lpstr>Until when, if at all, do you think it should be compulsory for children in English-speaking schools in Wales to learn Welsh? </vt:lpstr>
      <vt:lpstr>Poll backs all school pupils becoming fluent in Welsh </vt:lpstr>
      <vt:lpstr>Welsh language GCSE should be made optional, says petition </vt:lpstr>
      <vt:lpstr>Welsh language ‘stick approach’ to lessons ‘not working’ </vt:lpstr>
      <vt:lpstr>‘We’re told we’re anti-Welsh bigots and fascists’ – the storm over Welsh-first schooling’ </vt:lpstr>
      <vt:lpstr>Hansard vol.212, 845-906 (1958) Lord Raglan</vt:lpstr>
      <vt:lpstr>Ieithoedd mewn Perygl</vt:lpstr>
      <vt:lpstr>Llyfryddiaeth a Darllen Pellach</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ITIA6004C</dc:title>
  <dc:creator>TSD</dc:creator>
  <cp:lastModifiedBy>Catherine Morgan</cp:lastModifiedBy>
  <cp:revision>96</cp:revision>
  <cp:lastPrinted>2017-09-29T16:17:05Z</cp:lastPrinted>
  <dcterms:created xsi:type="dcterms:W3CDTF">2018-10-16T10:28:10Z</dcterms:created>
  <dcterms:modified xsi:type="dcterms:W3CDTF">2018-11-23T15:23:27Z</dcterms:modified>
</cp:coreProperties>
</file>