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8FC34-1BCF-E2BE-AD1B-09775FD993B9}" v="2" dt="2025-11-24T11:24:56.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hyperlink" Target="https://www.acas.org.u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5948"/>
            <a:ext cx="9144000" cy="4328542"/>
          </a:xfrm>
        </p:spPr>
        <p:txBody>
          <a:bodyPr>
            <a:normAutofit/>
          </a:bodyPr>
          <a:lstStyle/>
          <a:p>
            <a:r>
              <a:rPr lang="en-US" sz="1200">
                <a:latin typeface="Aptos"/>
              </a:rPr>
              <a:t>  </a:t>
            </a:r>
            <a:r>
              <a:rPr lang="en-US" sz="2800">
                <a:latin typeface="Aptos"/>
              </a:rPr>
              <a:t>Module Title: - Effective Teamwork and Communication</a:t>
            </a:r>
          </a:p>
          <a:p>
            <a:r>
              <a:rPr lang="en-US" sz="2800">
                <a:latin typeface="Aptos"/>
              </a:rPr>
              <a:t>Module Code: - LCLM 4003</a:t>
            </a:r>
          </a:p>
          <a:p>
            <a:r>
              <a:rPr lang="en-US" sz="2800">
                <a:latin typeface="Aptos"/>
              </a:rPr>
              <a:t>Assignment</a:t>
            </a:r>
          </a:p>
          <a:p>
            <a:endParaRPr lang="en-US" sz="2800">
              <a:latin typeface="Aptos"/>
            </a:endParaRPr>
          </a:p>
          <a:p>
            <a:r>
              <a:rPr lang="en-US" sz="2800">
                <a:latin typeface="Aptos"/>
              </a:rPr>
              <a:t>Student Name: - </a:t>
            </a:r>
            <a:r>
              <a:rPr lang="en-US" sz="2800" err="1">
                <a:latin typeface="Aptos"/>
              </a:rPr>
              <a:t>Cherinne</a:t>
            </a:r>
            <a:r>
              <a:rPr lang="en-US" sz="2800">
                <a:latin typeface="Aptos"/>
              </a:rPr>
              <a:t> Edwards</a:t>
            </a:r>
          </a:p>
          <a:p>
            <a:endParaRPr lang="en-US" sz="2800">
              <a:latin typeface="Aptos"/>
            </a:endParaRPr>
          </a:p>
          <a:p>
            <a:r>
              <a:rPr lang="en-US" sz="2800">
                <a:latin typeface="Aptos"/>
              </a:rPr>
              <a:t>Student Number: - 2311294</a:t>
            </a:r>
          </a:p>
          <a:p>
            <a:endParaRPr lang="en-US" sz="2400">
              <a:latin typeface="Aptos"/>
            </a:endParaRPr>
          </a:p>
          <a:p>
            <a:endParaRPr lang="en-US" sz="2400">
              <a:latin typeface="Aptos"/>
            </a:endParaRPr>
          </a:p>
          <a:p>
            <a:endParaRPr lang="en-US" sz="2400"/>
          </a:p>
        </p:txBody>
      </p:sp>
      <p:sp>
        <p:nvSpPr>
          <p:cNvPr id="3" name="Subtitle 2"/>
          <p:cNvSpPr>
            <a:spLocks noGrp="1"/>
          </p:cNvSpPr>
          <p:nvPr>
            <p:ph type="subTitle" idx="1"/>
          </p:nvPr>
        </p:nvSpPr>
        <p:spPr>
          <a:xfrm>
            <a:off x="1164567" y="4881622"/>
            <a:ext cx="9503433" cy="1583876"/>
          </a:xfrm>
        </p:spPr>
        <p:txBody>
          <a:bodyPr vert="horz" lIns="91440" tIns="45720" rIns="91440" bIns="45720" rtlCol="0" anchor="t">
            <a:normAutofit/>
          </a:bodyPr>
          <a:lstStyle/>
          <a:p>
            <a:r>
              <a:rPr lang="en-US" sz="2800"/>
              <a:t>Flight Foods Ltd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BA8E0-5EF7-10E7-3AE6-780F3FC56732}"/>
              </a:ext>
            </a:extLst>
          </p:cNvPr>
          <p:cNvSpPr>
            <a:spLocks noGrp="1"/>
          </p:cNvSpPr>
          <p:nvPr>
            <p:ph type="title"/>
          </p:nvPr>
        </p:nvSpPr>
        <p:spPr/>
        <p:txBody>
          <a:bodyPr/>
          <a:lstStyle/>
          <a:p>
            <a:r>
              <a:rPr lang="en-US"/>
              <a:t>Table of Contents</a:t>
            </a:r>
          </a:p>
        </p:txBody>
      </p:sp>
      <p:sp>
        <p:nvSpPr>
          <p:cNvPr id="3" name="Content Placeholder 2">
            <a:extLst>
              <a:ext uri="{FF2B5EF4-FFF2-40B4-BE49-F238E27FC236}">
                <a16:creationId xmlns:a16="http://schemas.microsoft.com/office/drawing/2014/main" id="{3A57661C-73B6-F0B2-FFA7-DD7777C39FBF}"/>
              </a:ext>
            </a:extLst>
          </p:cNvPr>
          <p:cNvSpPr>
            <a:spLocks noGrp="1"/>
          </p:cNvSpPr>
          <p:nvPr>
            <p:ph idx="1"/>
          </p:nvPr>
        </p:nvSpPr>
        <p:spPr/>
        <p:txBody>
          <a:bodyPr vert="horz" lIns="91440" tIns="45720" rIns="91440" bIns="45720" rtlCol="0" anchor="t">
            <a:normAutofit/>
          </a:bodyPr>
          <a:lstStyle/>
          <a:p>
            <a:r>
              <a:rPr lang="en-GB"/>
              <a:t>Key communication barriers at Flight Foods Ltd</a:t>
            </a:r>
            <a:endParaRPr lang="en-US"/>
          </a:p>
          <a:p>
            <a:r>
              <a:rPr lang="en-GB"/>
              <a:t>The Theoretical Model</a:t>
            </a:r>
            <a:endParaRPr lang="en-US"/>
          </a:p>
          <a:p>
            <a:r>
              <a:rPr lang="en-GB"/>
              <a:t>Recommendations to improve</a:t>
            </a:r>
            <a:endParaRPr lang="en-US"/>
          </a:p>
          <a:p>
            <a:r>
              <a:rPr lang="en-GB"/>
              <a:t>Summary and conclusion</a:t>
            </a:r>
            <a:endParaRPr lang="en-US"/>
          </a:p>
          <a:p>
            <a:r>
              <a:rPr lang="en-GB"/>
              <a:t>List of References</a:t>
            </a:r>
            <a:endParaRPr lang="en-US"/>
          </a:p>
          <a:p>
            <a:r>
              <a:rPr lang="en-GB"/>
              <a:t>Questions &amp; Thank you</a:t>
            </a:r>
            <a:endParaRPr lang="en-US"/>
          </a:p>
          <a:p>
            <a:endParaRPr lang="en-US"/>
          </a:p>
        </p:txBody>
      </p:sp>
    </p:spTree>
    <p:extLst>
      <p:ext uri="{BB962C8B-B14F-4D97-AF65-F5344CB8AC3E}">
        <p14:creationId xmlns:p14="http://schemas.microsoft.com/office/powerpoint/2010/main" val="2095589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0AAA3EC-DD96-9E72-D522-2CEE8699BD7A}"/>
              </a:ext>
            </a:extLst>
          </p:cNvPr>
          <p:cNvSpPr>
            <a:spLocks noGrp="1"/>
          </p:cNvSpPr>
          <p:nvPr/>
        </p:nvSpPr>
        <p:spPr>
          <a:xfrm>
            <a:off x="751936" y="1408682"/>
            <a:ext cx="10601864" cy="476828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Key communication barriers at Flight Foods Ltd </a:t>
            </a:r>
          </a:p>
          <a:p>
            <a:endParaRPr lang="en-GB"/>
          </a:p>
          <a:p>
            <a:r>
              <a:rPr lang="en-GB"/>
              <a:t>Declining sales – losing business and market share.</a:t>
            </a:r>
          </a:p>
          <a:p>
            <a:r>
              <a:rPr lang="en-GB"/>
              <a:t>Customer complaints – undercooked food, poor packaging.</a:t>
            </a:r>
          </a:p>
          <a:p>
            <a:r>
              <a:rPr lang="en-GB"/>
              <a:t>outdated machinery – equipment old and noisy.</a:t>
            </a:r>
          </a:p>
          <a:p>
            <a:r>
              <a:rPr lang="en-GB"/>
              <a:t>Diverse  and untrained workforce - Age disparity  (16 – 60 yr olds ), </a:t>
            </a:r>
          </a:p>
          <a:p>
            <a:pPr marL="0" indent="0">
              <a:buNone/>
            </a:pPr>
            <a:r>
              <a:rPr lang="en-GB"/>
              <a:t>5 different immigrant Nationalities ( Language barrier ) and staff not trained in food and hygiene before starting work</a:t>
            </a:r>
          </a:p>
          <a:p>
            <a:r>
              <a:rPr lang="en-GB"/>
              <a:t>Poor examples from management – poor hygiene, dirty clothes and nails, lack of hair net and cross contamination</a:t>
            </a:r>
          </a:p>
        </p:txBody>
      </p:sp>
    </p:spTree>
    <p:extLst>
      <p:ext uri="{BB962C8B-B14F-4D97-AF65-F5344CB8AC3E}">
        <p14:creationId xmlns:p14="http://schemas.microsoft.com/office/powerpoint/2010/main" val="3586021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D9B5-168C-FAD6-89F8-A00663337DEF}"/>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The Theoretical Model</a:t>
            </a:r>
          </a:p>
        </p:txBody>
      </p:sp>
      <p:pic>
        <p:nvPicPr>
          <p:cNvPr id="3" name="Picture 2" descr="Shannon And Weaver Model Of Communication Diagram Shannon We">
            <a:extLst>
              <a:ext uri="{FF2B5EF4-FFF2-40B4-BE49-F238E27FC236}">
                <a16:creationId xmlns:a16="http://schemas.microsoft.com/office/drawing/2014/main" id="{F80D8CD7-A77E-EF84-6364-84CC837EE2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64" t="-3125" r="1061" b="3906"/>
          <a:stretch>
            <a:fillRect/>
          </a:stretch>
        </p:blipFill>
        <p:spPr bwMode="auto">
          <a:xfrm>
            <a:off x="1151862" y="2544493"/>
            <a:ext cx="9526687" cy="3639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045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01A1-5FC6-B7AC-AE11-3199335C6D2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Recommendations to improve</a:t>
            </a:r>
          </a:p>
        </p:txBody>
      </p:sp>
      <p:sp>
        <p:nvSpPr>
          <p:cNvPr id="3" name="Content Placeholder 2">
            <a:extLst>
              <a:ext uri="{FF2B5EF4-FFF2-40B4-BE49-F238E27FC236}">
                <a16:creationId xmlns:a16="http://schemas.microsoft.com/office/drawing/2014/main" id="{207CCE87-023F-EB3B-D380-9218052EF690}"/>
              </a:ext>
            </a:extLst>
          </p:cNvPr>
          <p:cNvSpPr>
            <a:spLocks noGrp="1"/>
          </p:cNvSpPr>
          <p:nvPr/>
        </p:nvSpPr>
        <p:spPr>
          <a:xfrm>
            <a:off x="838200" y="1825625"/>
            <a:ext cx="10515600" cy="435133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t>Address staff training and communication </a:t>
            </a:r>
            <a:r>
              <a:rPr lang="en-GB"/>
              <a:t>– introduce visual training manuals, such as posters or videos instead of written. Employ interpreters, or fluent staff members to translate and conduct training, offering a certification system. Translate key safety signs, such as sop's, into the 5 dominant languages. Pair older more experienced staff with new or struggling staff.</a:t>
            </a:r>
          </a:p>
          <a:p>
            <a:r>
              <a:rPr lang="en-GB" b="1"/>
              <a:t>Address operational equipment – </a:t>
            </a:r>
            <a:r>
              <a:rPr lang="en-GB"/>
              <a:t>Prioritise replacing equipment directly effecting food safety, </a:t>
            </a:r>
            <a:r>
              <a:rPr lang="en-GB" err="1"/>
              <a:t>ie</a:t>
            </a:r>
            <a:r>
              <a:rPr lang="en-GB"/>
              <a:t> ovens or chillers. Implement a maintenance schedule to monitor equipment. Install temperature monitoring systems, requiring staff to check at every shift handover. Implement a colour coded system and dedicated separate areas to avoid cross contaminaton.</a:t>
            </a:r>
          </a:p>
          <a:p>
            <a:endParaRPr lang="en-GB"/>
          </a:p>
          <a:p>
            <a:endParaRPr lang="en-GB"/>
          </a:p>
        </p:txBody>
      </p:sp>
    </p:spTree>
    <p:extLst>
      <p:ext uri="{BB962C8B-B14F-4D97-AF65-F5344CB8AC3E}">
        <p14:creationId xmlns:p14="http://schemas.microsoft.com/office/powerpoint/2010/main" val="1729495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D27F60-7AD0-88CA-8A8A-01820C9C9D7E}"/>
              </a:ext>
            </a:extLst>
          </p:cNvPr>
          <p:cNvSpPr txBox="1"/>
          <p:nvPr/>
        </p:nvSpPr>
        <p:spPr>
          <a:xfrm>
            <a:off x="690114" y="740435"/>
            <a:ext cx="927339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Arial"/>
              </a:rPr>
              <a:t>Address Management  and Leadership </a:t>
            </a:r>
            <a:r>
              <a:rPr lang="en-GB" sz="2800">
                <a:cs typeface="Arial"/>
              </a:rPr>
              <a:t>-  Implement a clean uniform policy with an available stock of clean uniform, or a laundry service contract. This includes pre shift checks to ensure all staff adhere, including management. Management to undertake supervisory</a:t>
            </a:r>
            <a:r>
              <a:rPr lang="en-GB" sz="2800">
                <a:ea typeface="+mn-lt"/>
                <a:cs typeface="Arial"/>
              </a:rPr>
              <a:t>/team leadership training, focused</a:t>
            </a:r>
            <a:r>
              <a:rPr lang="en-GB" sz="2800">
                <a:ea typeface="+mn-lt"/>
                <a:cs typeface="+mn-lt"/>
              </a:rPr>
              <a:t> on non-verbal communication, conflict resolution, and managing culturally diverse teams. 2. Hire an assistant supervisor or team leaders from within the diverse groups to improve direct communication, delegation, and reduce Gary's workload.</a:t>
            </a:r>
            <a:endParaRPr lang="en-GB" sz="2800">
              <a:cs typeface="Arial"/>
            </a:endParaRPr>
          </a:p>
        </p:txBody>
      </p:sp>
    </p:spTree>
    <p:extLst>
      <p:ext uri="{BB962C8B-B14F-4D97-AF65-F5344CB8AC3E}">
        <p14:creationId xmlns:p14="http://schemas.microsoft.com/office/powerpoint/2010/main" val="3364492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36E749-8CF8-2864-3500-AF9729108708}"/>
              </a:ext>
            </a:extLst>
          </p:cNvPr>
          <p:cNvSpPr txBox="1"/>
          <p:nvPr/>
        </p:nvSpPr>
        <p:spPr>
          <a:xfrm>
            <a:off x="2228491" y="194095"/>
            <a:ext cx="691550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Aptos Display"/>
              </a:rPr>
              <a:t>Summary and conclusion</a:t>
            </a:r>
            <a:r>
              <a:rPr lang="en-US" sz="4400">
                <a:latin typeface="Aptos Display"/>
              </a:rPr>
              <a:t>​</a:t>
            </a:r>
            <a:endParaRPr lang="en-US"/>
          </a:p>
        </p:txBody>
      </p:sp>
      <p:sp>
        <p:nvSpPr>
          <p:cNvPr id="4" name="TextBox 3">
            <a:extLst>
              <a:ext uri="{FF2B5EF4-FFF2-40B4-BE49-F238E27FC236}">
                <a16:creationId xmlns:a16="http://schemas.microsoft.com/office/drawing/2014/main" id="{2B3BC908-6915-5324-A122-1E0136755B2A}"/>
              </a:ext>
            </a:extLst>
          </p:cNvPr>
          <p:cNvSpPr txBox="1"/>
          <p:nvPr/>
        </p:nvSpPr>
        <p:spPr>
          <a:xfrm>
            <a:off x="1121434" y="1286775"/>
            <a:ext cx="8022566"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problems at Flight Foods Ltd. represent a failure in both </a:t>
            </a:r>
            <a:r>
              <a:rPr lang="en-GB" sz="2400" b="1">
                <a:ea typeface="+mn-lt"/>
                <a:cs typeface="+mn-lt"/>
              </a:rPr>
              <a:t> </a:t>
            </a:r>
            <a:r>
              <a:rPr lang="en-GB" sz="2400">
                <a:ea typeface="+mn-lt"/>
                <a:cs typeface="+mn-lt"/>
              </a:rPr>
              <a:t>quality control and management leadership, resulting in food safety breaches that directly led to the loss of sales.</a:t>
            </a:r>
            <a:endParaRPr lang="en-GB" sz="2400">
              <a:cs typeface="Arial"/>
            </a:endParaRPr>
          </a:p>
          <a:p>
            <a:r>
              <a:rPr lang="en-GB" sz="2400">
                <a:ea typeface="+mn-lt"/>
                <a:cs typeface="+mn-lt"/>
              </a:rPr>
              <a:t>The analysis highlights that the company's loss of business is due to a breakdown across all levels of operation, which relates to the problems identified. The most damaging factor is the leadership demonstrated by Gary, who consistently violates the same rules he's meant to enforce (grease under nails, dirty uniform, fatigue). This creates a culture of non-compliance at the highest supervisory level.</a:t>
            </a:r>
          </a:p>
          <a:p>
            <a:r>
              <a:rPr lang="en-GB" sz="2400">
                <a:ea typeface="+mn-lt"/>
                <a:cs typeface="+mn-lt"/>
              </a:rPr>
              <a:t>To survive and restore market confidence, Flight Foods Ltd. must shift from a reactive, chaotic environment to one based on structure and accountability</a:t>
            </a:r>
            <a:endParaRPr lang="en-GB" sz="2400"/>
          </a:p>
          <a:p>
            <a:endParaRPr lang="en-GB" sz="2800"/>
          </a:p>
        </p:txBody>
      </p:sp>
    </p:spTree>
    <p:extLst>
      <p:ext uri="{BB962C8B-B14F-4D97-AF65-F5344CB8AC3E}">
        <p14:creationId xmlns:p14="http://schemas.microsoft.com/office/powerpoint/2010/main" val="312855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9E8B55-8C1A-ACA9-CC0A-BA5C235ED170}"/>
              </a:ext>
            </a:extLst>
          </p:cNvPr>
          <p:cNvSpPr txBox="1"/>
          <p:nvPr/>
        </p:nvSpPr>
        <p:spPr>
          <a:xfrm>
            <a:off x="848265" y="1329906"/>
            <a:ext cx="829573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List of References</a:t>
            </a:r>
          </a:p>
          <a:p>
            <a:endParaRPr lang="en-US"/>
          </a:p>
          <a:p>
            <a:r>
              <a:rPr lang="en-US"/>
              <a:t>Acas (Advisory, Conciliation and Arbitration Service). (n.d.) </a:t>
            </a:r>
            <a:r>
              <a:rPr lang="en-US" i="1"/>
              <a:t>Acas: Advice, conciliation and arbitration</a:t>
            </a:r>
            <a:r>
              <a:rPr lang="en-US"/>
              <a:t>. [Online]. Available at: </a:t>
            </a:r>
            <a:r>
              <a:rPr lang="en-US">
                <a:hlinkClick r:id="rId2"/>
              </a:rPr>
              <a:t>https://www.acas.org.uk/</a:t>
            </a:r>
          </a:p>
          <a:p>
            <a:endParaRPr lang="en-US"/>
          </a:p>
          <a:p>
            <a:r>
              <a:rPr lang="en-US">
                <a:ea typeface="+mn-lt"/>
                <a:cs typeface="+mn-lt"/>
              </a:rPr>
              <a:t>Health and Safety Executive (HSE). (2025) </a:t>
            </a:r>
            <a:r>
              <a:rPr lang="en-US" i="1">
                <a:ea typeface="+mn-lt"/>
                <a:cs typeface="+mn-lt"/>
              </a:rPr>
              <a:t>HSE: Information about health and safety at work</a:t>
            </a:r>
            <a:r>
              <a:rPr lang="en-US">
                <a:ea typeface="+mn-lt"/>
                <a:cs typeface="+mn-lt"/>
              </a:rPr>
              <a:t>. [Online]. Available at: </a:t>
            </a:r>
            <a:r>
              <a:rPr lang="en-US">
                <a:ea typeface="+mn-lt"/>
                <a:cs typeface="+mn-lt"/>
                <a:hlinkClick r:id="rId3"/>
              </a:rPr>
              <a:t>https://www.hse.gov.uk/</a:t>
            </a:r>
            <a:r>
              <a:rPr lang="en-US">
                <a:ea typeface="+mn-lt"/>
                <a:cs typeface="+mn-lt"/>
              </a:rPr>
              <a:t> </a:t>
            </a:r>
            <a:endParaRPr lang="en-US"/>
          </a:p>
        </p:txBody>
      </p:sp>
    </p:spTree>
    <p:extLst>
      <p:ext uri="{BB962C8B-B14F-4D97-AF65-F5344CB8AC3E}">
        <p14:creationId xmlns:p14="http://schemas.microsoft.com/office/powerpoint/2010/main" val="3680869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70BF-FF02-A4E9-7DAA-82BBA55F472F}"/>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p>
        </p:txBody>
      </p:sp>
    </p:spTree>
    <p:extLst>
      <p:ext uri="{BB962C8B-B14F-4D97-AF65-F5344CB8AC3E}">
        <p14:creationId xmlns:p14="http://schemas.microsoft.com/office/powerpoint/2010/main" val="902948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Module Title: - Effective Teamwork and Communication Module Code: - LCLM 4003 Assignment  Student Name: - Cherinne Edwards  Student Number: - 2311294   </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2025-10-13T19:46:07Z</dcterms:created>
  <dcterms:modified xsi:type="dcterms:W3CDTF">2025-11-24T11:40:12Z</dcterms:modified>
</cp:coreProperties>
</file>