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81" r:id="rId3"/>
    <p:sldId id="296" r:id="rId4"/>
    <p:sldId id="284" r:id="rId5"/>
    <p:sldId id="278" r:id="rId6"/>
    <p:sldId id="279" r:id="rId7"/>
    <p:sldId id="280" r:id="rId8"/>
    <p:sldId id="282" r:id="rId9"/>
    <p:sldId id="283" r:id="rId10"/>
    <p:sldId id="285" r:id="rId11"/>
    <p:sldId id="286" r:id="rId12"/>
    <p:sldId id="287" r:id="rId13"/>
    <p:sldId id="288" r:id="rId14"/>
    <p:sldId id="290" r:id="rId15"/>
    <p:sldId id="289" r:id="rId16"/>
    <p:sldId id="291" r:id="rId17"/>
    <p:sldId id="292" r:id="rId18"/>
    <p:sldId id="293" r:id="rId19"/>
    <p:sldId id="294" r:id="rId20"/>
    <p:sldId id="295"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3" d="100"/>
          <a:sy n="103" d="100"/>
        </p:scale>
        <p:origin x="534" y="5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fua Adams" userId="03cc8a34b628f8aa" providerId="LiveId" clId="{3CC5D279-4BFA-4ACC-87D2-907B63DF902B}"/>
    <pc:docChg chg="modSld">
      <pc:chgData name="Efua Adams" userId="03cc8a34b628f8aa" providerId="LiveId" clId="{3CC5D279-4BFA-4ACC-87D2-907B63DF902B}" dt="2023-05-14T13:31:27.831" v="1" actId="20577"/>
      <pc:docMkLst>
        <pc:docMk/>
      </pc:docMkLst>
      <pc:sldChg chg="modSp mod">
        <pc:chgData name="Efua Adams" userId="03cc8a34b628f8aa" providerId="LiveId" clId="{3CC5D279-4BFA-4ACC-87D2-907B63DF902B}" dt="2023-05-14T13:31:27.831" v="1" actId="20577"/>
        <pc:sldMkLst>
          <pc:docMk/>
          <pc:sldMk cId="0" sldId="277"/>
        </pc:sldMkLst>
        <pc:spChg chg="mod">
          <ac:chgData name="Efua Adams" userId="03cc8a34b628f8aa" providerId="LiveId" clId="{3CC5D279-4BFA-4ACC-87D2-907B63DF902B}" dt="2023-05-14T13:31:27.831" v="1"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14/05/2023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14/05/2023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14/05/2023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14/05/2023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14/05/2023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1</a:t>
            </a:r>
          </a:p>
          <a:p>
            <a:pPr eaLnBrk="1" hangingPunct="1"/>
            <a:r>
              <a:rPr lang="en-GB" altLang="en-US" dirty="0">
                <a:solidFill>
                  <a:schemeClr val="accent2"/>
                </a:solidFill>
              </a:rPr>
              <a:t>Marketing Concepts and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E451-BC43-4130-8756-A1E66F1645B3}"/>
              </a:ext>
            </a:extLst>
          </p:cNvPr>
          <p:cNvSpPr>
            <a:spLocks noGrp="1"/>
          </p:cNvSpPr>
          <p:nvPr>
            <p:ph type="title"/>
          </p:nvPr>
        </p:nvSpPr>
        <p:spPr/>
        <p:txBody>
          <a:bodyPr/>
          <a:lstStyle/>
          <a:p>
            <a:r>
              <a:rPr lang="en-GB" b="1" dirty="0"/>
              <a:t>The Marketing Concept</a:t>
            </a:r>
          </a:p>
        </p:txBody>
      </p:sp>
      <p:sp>
        <p:nvSpPr>
          <p:cNvPr id="3" name="Content Placeholder 2">
            <a:extLst>
              <a:ext uri="{FF2B5EF4-FFF2-40B4-BE49-F238E27FC236}">
                <a16:creationId xmlns:a16="http://schemas.microsoft.com/office/drawing/2014/main" id="{C8FB4C35-2A66-48E3-9702-0DFB29C21D15}"/>
              </a:ext>
            </a:extLst>
          </p:cNvPr>
          <p:cNvSpPr>
            <a:spLocks noGrp="1"/>
          </p:cNvSpPr>
          <p:nvPr>
            <p:ph idx="1"/>
          </p:nvPr>
        </p:nvSpPr>
        <p:spPr/>
        <p:txBody>
          <a:bodyPr/>
          <a:lstStyle/>
          <a:p>
            <a:pPr marL="0" indent="0">
              <a:buNone/>
            </a:pPr>
            <a:r>
              <a:rPr lang="en-GB" dirty="0"/>
              <a:t>The marketing concept holds that the key to achieving its organisational goals, consists of the company being more effective than competitors in creating, delivering, and communicating customer value to its chosen target markets.</a:t>
            </a:r>
          </a:p>
          <a:p>
            <a:pPr marL="0" indent="0">
              <a:buNone/>
            </a:pPr>
            <a:endParaRPr lang="en-GB" dirty="0"/>
          </a:p>
        </p:txBody>
      </p:sp>
      <p:sp>
        <p:nvSpPr>
          <p:cNvPr id="4" name="Date Placeholder 3">
            <a:extLst>
              <a:ext uri="{FF2B5EF4-FFF2-40B4-BE49-F238E27FC236}">
                <a16:creationId xmlns:a16="http://schemas.microsoft.com/office/drawing/2014/main" id="{7F5C922B-D3BD-4FC7-ACCF-6E859F48FCF1}"/>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2898EDD6-9B2D-4FF6-9A97-7009A551C5B8}"/>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324217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BBDB2-6165-4D19-93E0-B8CD244F4230}"/>
              </a:ext>
            </a:extLst>
          </p:cNvPr>
          <p:cNvSpPr>
            <a:spLocks noGrp="1"/>
          </p:cNvSpPr>
          <p:nvPr>
            <p:ph type="title"/>
          </p:nvPr>
        </p:nvSpPr>
        <p:spPr/>
        <p:txBody>
          <a:bodyPr/>
          <a:lstStyle/>
          <a:p>
            <a:r>
              <a:rPr lang="en-GB" dirty="0"/>
              <a:t>What Are </a:t>
            </a:r>
            <a:r>
              <a:rPr lang="en-GB" dirty="0" err="1"/>
              <a:t>Markeing</a:t>
            </a:r>
            <a:r>
              <a:rPr lang="en-GB" dirty="0"/>
              <a:t> Concepts </a:t>
            </a:r>
          </a:p>
        </p:txBody>
      </p:sp>
      <p:sp>
        <p:nvSpPr>
          <p:cNvPr id="3" name="Content Placeholder 2">
            <a:extLst>
              <a:ext uri="{FF2B5EF4-FFF2-40B4-BE49-F238E27FC236}">
                <a16:creationId xmlns:a16="http://schemas.microsoft.com/office/drawing/2014/main" id="{916FF294-0538-4485-B76B-61EEA917A5BD}"/>
              </a:ext>
            </a:extLst>
          </p:cNvPr>
          <p:cNvSpPr>
            <a:spLocks noGrp="1"/>
          </p:cNvSpPr>
          <p:nvPr>
            <p:ph idx="1"/>
          </p:nvPr>
        </p:nvSpPr>
        <p:spPr/>
        <p:txBody>
          <a:bodyPr/>
          <a:lstStyle/>
          <a:p>
            <a:pPr marL="0" indent="0">
              <a:buNone/>
            </a:pPr>
            <a:r>
              <a:rPr lang="en-GB" dirty="0"/>
              <a:t>The </a:t>
            </a:r>
            <a:r>
              <a:rPr lang="en-GB" b="1" dirty="0"/>
              <a:t>marketing concept</a:t>
            </a:r>
            <a:r>
              <a:rPr lang="en-GB" dirty="0"/>
              <a:t> is the philosophy that firms should </a:t>
            </a:r>
            <a:r>
              <a:rPr lang="en-GB" dirty="0" err="1"/>
              <a:t>analyze</a:t>
            </a:r>
            <a:r>
              <a:rPr lang="en-GB" dirty="0"/>
              <a:t> the needs of their customers and then make decisions to satisfy those needs, better than the competition. Today most firms have adopted the </a:t>
            </a:r>
            <a:r>
              <a:rPr lang="en-GB" b="1" dirty="0"/>
              <a:t>marketing concept</a:t>
            </a:r>
            <a:r>
              <a:rPr lang="en-GB" dirty="0"/>
              <a:t>, but this has not always been the case.</a:t>
            </a:r>
          </a:p>
        </p:txBody>
      </p:sp>
      <p:sp>
        <p:nvSpPr>
          <p:cNvPr id="4" name="Date Placeholder 3">
            <a:extLst>
              <a:ext uri="{FF2B5EF4-FFF2-40B4-BE49-F238E27FC236}">
                <a16:creationId xmlns:a16="http://schemas.microsoft.com/office/drawing/2014/main" id="{F671C04C-6B28-474E-A522-C088DCF062E6}"/>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CE66EF1A-00AB-42AC-AC44-FF0246E042F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74359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A04CA-7B61-4F7A-9EF9-5838AFB9DC7F}"/>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A63816B6-74C3-49C8-A22E-FF7089928C4F}"/>
              </a:ext>
            </a:extLst>
          </p:cNvPr>
          <p:cNvSpPr>
            <a:spLocks noGrp="1"/>
          </p:cNvSpPr>
          <p:nvPr>
            <p:ph idx="1"/>
          </p:nvPr>
        </p:nvSpPr>
        <p:spPr/>
        <p:txBody>
          <a:bodyPr/>
          <a:lstStyle/>
          <a:p>
            <a:r>
              <a:rPr lang="en-GB" dirty="0"/>
              <a:t>The marketing concept rests on four pillars:</a:t>
            </a:r>
          </a:p>
          <a:p>
            <a:r>
              <a:rPr lang="en-GB" dirty="0"/>
              <a:t>Target Market</a:t>
            </a:r>
          </a:p>
          <a:p>
            <a:r>
              <a:rPr lang="en-GB" dirty="0"/>
              <a:t>Customer Needs</a:t>
            </a:r>
          </a:p>
          <a:p>
            <a:r>
              <a:rPr lang="en-GB" dirty="0"/>
              <a:t>Integrated Marketing</a:t>
            </a:r>
          </a:p>
          <a:p>
            <a:r>
              <a:rPr lang="en-GB" dirty="0"/>
              <a:t>Profitability </a:t>
            </a:r>
          </a:p>
        </p:txBody>
      </p:sp>
      <p:sp>
        <p:nvSpPr>
          <p:cNvPr id="4" name="Date Placeholder 3">
            <a:extLst>
              <a:ext uri="{FF2B5EF4-FFF2-40B4-BE49-F238E27FC236}">
                <a16:creationId xmlns:a16="http://schemas.microsoft.com/office/drawing/2014/main" id="{403F9728-F9AE-404C-BE0A-D3773D16EDAA}"/>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408AFA4A-2E8D-4050-85F8-86DF5F507DA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215632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5881-19BE-467F-BA8E-DFEC166205BD}"/>
              </a:ext>
            </a:extLst>
          </p:cNvPr>
          <p:cNvSpPr>
            <a:spLocks noGrp="1"/>
          </p:cNvSpPr>
          <p:nvPr>
            <p:ph type="title"/>
          </p:nvPr>
        </p:nvSpPr>
        <p:spPr/>
        <p:txBody>
          <a:bodyPr/>
          <a:lstStyle/>
          <a:p>
            <a:r>
              <a:rPr lang="en-GB" b="1" dirty="0"/>
              <a:t>The Production Concept</a:t>
            </a:r>
            <a:endParaRPr lang="en-GB" dirty="0"/>
          </a:p>
        </p:txBody>
      </p:sp>
      <p:sp>
        <p:nvSpPr>
          <p:cNvPr id="3" name="Content Placeholder 2">
            <a:extLst>
              <a:ext uri="{FF2B5EF4-FFF2-40B4-BE49-F238E27FC236}">
                <a16:creationId xmlns:a16="http://schemas.microsoft.com/office/drawing/2014/main" id="{8856981E-8A8C-458D-8063-8AAABB2C58D9}"/>
              </a:ext>
            </a:extLst>
          </p:cNvPr>
          <p:cNvSpPr>
            <a:spLocks noGrp="1"/>
          </p:cNvSpPr>
          <p:nvPr>
            <p:ph idx="1"/>
          </p:nvPr>
        </p:nvSpPr>
        <p:spPr/>
        <p:txBody>
          <a:bodyPr/>
          <a:lstStyle/>
          <a:p>
            <a:pPr marL="0" indent="0">
              <a:buNone/>
            </a:pPr>
            <a:r>
              <a:rPr lang="en-GB" dirty="0"/>
              <a:t>The production concept holds that consumers will prefer products that are widely available and inexpensive.</a:t>
            </a:r>
          </a:p>
          <a:p>
            <a:endParaRPr lang="en-GB" dirty="0"/>
          </a:p>
        </p:txBody>
      </p:sp>
      <p:sp>
        <p:nvSpPr>
          <p:cNvPr id="4" name="Date Placeholder 3">
            <a:extLst>
              <a:ext uri="{FF2B5EF4-FFF2-40B4-BE49-F238E27FC236}">
                <a16:creationId xmlns:a16="http://schemas.microsoft.com/office/drawing/2014/main" id="{31856125-CCD3-4C4F-80FD-E9527D070B38}"/>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30EAE275-4DE3-4188-B0AA-DA217B199DE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150942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1E3D-A4FB-48B6-91F5-8EDA20F19F3F}"/>
              </a:ext>
            </a:extLst>
          </p:cNvPr>
          <p:cNvSpPr>
            <a:spLocks noGrp="1"/>
          </p:cNvSpPr>
          <p:nvPr>
            <p:ph type="title"/>
          </p:nvPr>
        </p:nvSpPr>
        <p:spPr/>
        <p:txBody>
          <a:bodyPr/>
          <a:lstStyle/>
          <a:p>
            <a:r>
              <a:rPr lang="en-GB" b="1" dirty="0"/>
              <a:t>The Product Concept</a:t>
            </a:r>
            <a:endParaRPr lang="en-GB" dirty="0"/>
          </a:p>
        </p:txBody>
      </p:sp>
      <p:sp>
        <p:nvSpPr>
          <p:cNvPr id="3" name="Content Placeholder 2">
            <a:extLst>
              <a:ext uri="{FF2B5EF4-FFF2-40B4-BE49-F238E27FC236}">
                <a16:creationId xmlns:a16="http://schemas.microsoft.com/office/drawing/2014/main" id="{78492E25-6F73-4380-BA54-ED2D9349DA68}"/>
              </a:ext>
            </a:extLst>
          </p:cNvPr>
          <p:cNvSpPr>
            <a:spLocks noGrp="1"/>
          </p:cNvSpPr>
          <p:nvPr>
            <p:ph idx="1"/>
          </p:nvPr>
        </p:nvSpPr>
        <p:spPr/>
        <p:txBody>
          <a:bodyPr/>
          <a:lstStyle/>
          <a:p>
            <a:pPr marL="0" indent="0">
              <a:buNone/>
            </a:pPr>
            <a:r>
              <a:rPr lang="en-GB" dirty="0"/>
              <a:t>The product concept holds that consumers will favour those products that offer the most quality, performance, or innovative features.</a:t>
            </a:r>
          </a:p>
          <a:p>
            <a:pPr marL="0" indent="0">
              <a:buNone/>
            </a:pPr>
            <a:endParaRPr lang="en-GB" dirty="0"/>
          </a:p>
        </p:txBody>
      </p:sp>
      <p:sp>
        <p:nvSpPr>
          <p:cNvPr id="4" name="Date Placeholder 3">
            <a:extLst>
              <a:ext uri="{FF2B5EF4-FFF2-40B4-BE49-F238E27FC236}">
                <a16:creationId xmlns:a16="http://schemas.microsoft.com/office/drawing/2014/main" id="{E68A5F95-316E-4E01-B515-5421661B2F71}"/>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40E0C5F6-DDD6-4B6E-8BE4-1630F9E8EB99}"/>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5903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9243-05E6-4846-B260-D15AFB637D11}"/>
              </a:ext>
            </a:extLst>
          </p:cNvPr>
          <p:cNvSpPr>
            <a:spLocks noGrp="1"/>
          </p:cNvSpPr>
          <p:nvPr>
            <p:ph type="title"/>
          </p:nvPr>
        </p:nvSpPr>
        <p:spPr/>
        <p:txBody>
          <a:bodyPr/>
          <a:lstStyle/>
          <a:p>
            <a:r>
              <a:rPr lang="en-GB" b="1" dirty="0"/>
              <a:t>The Selling Concept</a:t>
            </a:r>
          </a:p>
        </p:txBody>
      </p:sp>
      <p:sp>
        <p:nvSpPr>
          <p:cNvPr id="3" name="Content Placeholder 2">
            <a:extLst>
              <a:ext uri="{FF2B5EF4-FFF2-40B4-BE49-F238E27FC236}">
                <a16:creationId xmlns:a16="http://schemas.microsoft.com/office/drawing/2014/main" id="{D7C12648-E42F-43D8-9ABD-F4660A632C68}"/>
              </a:ext>
            </a:extLst>
          </p:cNvPr>
          <p:cNvSpPr>
            <a:spLocks noGrp="1"/>
          </p:cNvSpPr>
          <p:nvPr>
            <p:ph idx="1"/>
          </p:nvPr>
        </p:nvSpPr>
        <p:spPr/>
        <p:txBody>
          <a:bodyPr/>
          <a:lstStyle/>
          <a:p>
            <a:pPr marL="0" indent="0">
              <a:buNone/>
            </a:pPr>
            <a:r>
              <a:rPr lang="en-GB" dirty="0"/>
              <a:t>The selling concept holds that consumers and businesses, if left alone, will ordinarily not buy enough of the organisation’s products. The organisation must, therefore, undertake an aggressive selling and promotion effort.</a:t>
            </a:r>
          </a:p>
          <a:p>
            <a:pPr marL="0" indent="0">
              <a:buNone/>
            </a:pPr>
            <a:endParaRPr lang="en-GB" dirty="0"/>
          </a:p>
        </p:txBody>
      </p:sp>
      <p:sp>
        <p:nvSpPr>
          <p:cNvPr id="4" name="Date Placeholder 3">
            <a:extLst>
              <a:ext uri="{FF2B5EF4-FFF2-40B4-BE49-F238E27FC236}">
                <a16:creationId xmlns:a16="http://schemas.microsoft.com/office/drawing/2014/main" id="{94085CE7-DFAB-4BFF-AE72-60861324EF24}"/>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D17959FC-D99D-4404-915B-437560C081E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93858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49A0-4030-482F-890A-7F101A328AF5}"/>
              </a:ext>
            </a:extLst>
          </p:cNvPr>
          <p:cNvSpPr>
            <a:spLocks noGrp="1"/>
          </p:cNvSpPr>
          <p:nvPr>
            <p:ph type="title"/>
          </p:nvPr>
        </p:nvSpPr>
        <p:spPr/>
        <p:txBody>
          <a:bodyPr/>
          <a:lstStyle/>
          <a:p>
            <a:r>
              <a:rPr lang="en-GB" b="1" dirty="0"/>
              <a:t>The Societal Marketing Concept</a:t>
            </a:r>
          </a:p>
        </p:txBody>
      </p:sp>
      <p:sp>
        <p:nvSpPr>
          <p:cNvPr id="3" name="Content Placeholder 2">
            <a:extLst>
              <a:ext uri="{FF2B5EF4-FFF2-40B4-BE49-F238E27FC236}">
                <a16:creationId xmlns:a16="http://schemas.microsoft.com/office/drawing/2014/main" id="{32D14567-A825-49CD-A6C9-D2BF78B2841E}"/>
              </a:ext>
            </a:extLst>
          </p:cNvPr>
          <p:cNvSpPr>
            <a:spLocks noGrp="1"/>
          </p:cNvSpPr>
          <p:nvPr>
            <p:ph idx="1"/>
          </p:nvPr>
        </p:nvSpPr>
        <p:spPr/>
        <p:txBody>
          <a:bodyPr/>
          <a:lstStyle/>
          <a:p>
            <a:pPr marL="0" indent="0">
              <a:buNone/>
            </a:pPr>
            <a:r>
              <a:rPr lang="en-GB" dirty="0"/>
              <a:t>The societal marketing concept holds that organisation’s task is to determine the needs, wants and interests of target markets and to deliver the desired satisfactions more effectively and efficiently than competitors in a way that preserves or enhances the consumer’s and the society’s well-being.</a:t>
            </a:r>
          </a:p>
          <a:p>
            <a:endParaRPr lang="en-GB" dirty="0"/>
          </a:p>
        </p:txBody>
      </p:sp>
      <p:sp>
        <p:nvSpPr>
          <p:cNvPr id="4" name="Date Placeholder 3">
            <a:extLst>
              <a:ext uri="{FF2B5EF4-FFF2-40B4-BE49-F238E27FC236}">
                <a16:creationId xmlns:a16="http://schemas.microsoft.com/office/drawing/2014/main" id="{FCC975BE-9B27-40EC-B4E5-098153ADBC06}"/>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CD5C14DF-F24D-44CE-94BB-FC453F1EAD9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376962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33688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18839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380830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708207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r>
              <a:rPr lang="en-GB" sz="1800" b="1" dirty="0"/>
              <a:t> </a:t>
            </a: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596305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D38C-D85C-4DE9-BBB8-9F3A3DF83F5B}"/>
              </a:ext>
            </a:extLst>
          </p:cNvPr>
          <p:cNvSpPr>
            <a:spLocks noGrp="1"/>
          </p:cNvSpPr>
          <p:nvPr>
            <p:ph type="title"/>
          </p:nvPr>
        </p:nvSpPr>
        <p:spPr/>
        <p:txBody>
          <a:bodyPr/>
          <a:lstStyle/>
          <a:p>
            <a:r>
              <a:rPr lang="en-GB" b="1" u="sng" dirty="0"/>
              <a:t>SWOT Analysis</a:t>
            </a:r>
            <a:endParaRPr lang="en-GB" dirty="0"/>
          </a:p>
        </p:txBody>
      </p:sp>
      <p:sp>
        <p:nvSpPr>
          <p:cNvPr id="3" name="Content Placeholder 2">
            <a:extLst>
              <a:ext uri="{FF2B5EF4-FFF2-40B4-BE49-F238E27FC236}">
                <a16:creationId xmlns:a16="http://schemas.microsoft.com/office/drawing/2014/main" id="{3F1D386A-D641-458F-ADC6-28721001696D}"/>
              </a:ext>
            </a:extLst>
          </p:cNvPr>
          <p:cNvSpPr>
            <a:spLocks noGrp="1"/>
          </p:cNvSpPr>
          <p:nvPr>
            <p:ph idx="1"/>
          </p:nvPr>
        </p:nvSpPr>
        <p:spPr/>
        <p:txBody>
          <a:bodyPr/>
          <a:lstStyle/>
          <a:p>
            <a:r>
              <a:rPr lang="en-GB" sz="2400" b="1" dirty="0"/>
              <a:t>STRENGTHS</a:t>
            </a:r>
          </a:p>
          <a:p>
            <a:r>
              <a:rPr lang="en-GB" sz="2400" dirty="0"/>
              <a:t>Strong brand name and good reputation.</a:t>
            </a:r>
          </a:p>
          <a:p>
            <a:r>
              <a:rPr lang="en-GB" sz="2400" dirty="0"/>
              <a:t>Patent and copyright protection.</a:t>
            </a:r>
          </a:p>
          <a:p>
            <a:r>
              <a:rPr lang="en-GB" sz="2400" dirty="0"/>
              <a:t>A large amount of financial resources.</a:t>
            </a:r>
          </a:p>
          <a:p>
            <a:r>
              <a:rPr lang="en-GB" sz="2400" dirty="0"/>
              <a:t>A good relationship with suppliers and distributors.</a:t>
            </a:r>
          </a:p>
          <a:p>
            <a:r>
              <a:rPr lang="en-GB" sz="2400" dirty="0"/>
              <a:t>The employees within the organisation.</a:t>
            </a:r>
          </a:p>
          <a:p>
            <a:r>
              <a:rPr lang="en-GB" sz="2400" dirty="0"/>
              <a:t>Economies of scale and experience</a:t>
            </a:r>
            <a:r>
              <a:rPr lang="en-GB" dirty="0"/>
              <a:t>.</a:t>
            </a:r>
          </a:p>
          <a:p>
            <a:endParaRPr lang="en-GB" dirty="0"/>
          </a:p>
        </p:txBody>
      </p:sp>
      <p:sp>
        <p:nvSpPr>
          <p:cNvPr id="4" name="Date Placeholder 3">
            <a:extLst>
              <a:ext uri="{FF2B5EF4-FFF2-40B4-BE49-F238E27FC236}">
                <a16:creationId xmlns:a16="http://schemas.microsoft.com/office/drawing/2014/main" id="{0BF9E60A-A83C-4A2A-9423-8C6DECA418E6}"/>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4F6DA60F-6042-4D26-856D-A7F9A837E3E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11728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1F69-4A8F-451E-8B98-6E8AD29DE616}"/>
              </a:ext>
            </a:extLst>
          </p:cNvPr>
          <p:cNvSpPr>
            <a:spLocks noGrp="1"/>
          </p:cNvSpPr>
          <p:nvPr>
            <p:ph type="title"/>
          </p:nvPr>
        </p:nvSpPr>
        <p:spPr/>
        <p:txBody>
          <a:bodyPr/>
          <a:lstStyle/>
          <a:p>
            <a:r>
              <a:rPr lang="en-GB" b="1" dirty="0"/>
              <a:t>Weaknesses</a:t>
            </a:r>
            <a:endParaRPr lang="en-GB" dirty="0"/>
          </a:p>
        </p:txBody>
      </p:sp>
      <p:sp>
        <p:nvSpPr>
          <p:cNvPr id="3" name="Content Placeholder 2">
            <a:extLst>
              <a:ext uri="{FF2B5EF4-FFF2-40B4-BE49-F238E27FC236}">
                <a16:creationId xmlns:a16="http://schemas.microsoft.com/office/drawing/2014/main" id="{06CC15DB-A432-4DCD-91FF-5F2967CDFA98}"/>
              </a:ext>
            </a:extLst>
          </p:cNvPr>
          <p:cNvSpPr>
            <a:spLocks noGrp="1"/>
          </p:cNvSpPr>
          <p:nvPr>
            <p:ph idx="1"/>
          </p:nvPr>
        </p:nvSpPr>
        <p:spPr/>
        <p:txBody>
          <a:bodyPr/>
          <a:lstStyle/>
          <a:p>
            <a:r>
              <a:rPr lang="en-GB" dirty="0"/>
              <a:t>The strengths can be reversed and become the weaknesses.</a:t>
            </a:r>
          </a:p>
          <a:p>
            <a:r>
              <a:rPr lang="en-GB" dirty="0"/>
              <a:t>Failure to innovate.</a:t>
            </a:r>
          </a:p>
          <a:p>
            <a:pPr marL="0" indent="0">
              <a:buNone/>
            </a:pPr>
            <a:endParaRPr lang="en-GB" dirty="0"/>
          </a:p>
        </p:txBody>
      </p:sp>
      <p:sp>
        <p:nvSpPr>
          <p:cNvPr id="4" name="Date Placeholder 3">
            <a:extLst>
              <a:ext uri="{FF2B5EF4-FFF2-40B4-BE49-F238E27FC236}">
                <a16:creationId xmlns:a16="http://schemas.microsoft.com/office/drawing/2014/main" id="{16A8C5D5-AF4F-4420-BEDD-9E73FB26F901}"/>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A1E371FF-7797-4FAF-82E1-9E45A5B2C14C}"/>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59448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DC9-C8CF-4150-B993-B659BA75DB23}"/>
              </a:ext>
            </a:extLst>
          </p:cNvPr>
          <p:cNvSpPr>
            <a:spLocks noGrp="1"/>
          </p:cNvSpPr>
          <p:nvPr>
            <p:ph type="title"/>
          </p:nvPr>
        </p:nvSpPr>
        <p:spPr/>
        <p:txBody>
          <a:bodyPr/>
          <a:lstStyle/>
          <a:p>
            <a:r>
              <a:rPr lang="en-GB" b="1" dirty="0"/>
              <a:t>Opportunities</a:t>
            </a:r>
            <a:endParaRPr lang="en-GB" dirty="0"/>
          </a:p>
        </p:txBody>
      </p:sp>
      <p:sp>
        <p:nvSpPr>
          <p:cNvPr id="3" name="Content Placeholder 2">
            <a:extLst>
              <a:ext uri="{FF2B5EF4-FFF2-40B4-BE49-F238E27FC236}">
                <a16:creationId xmlns:a16="http://schemas.microsoft.com/office/drawing/2014/main" id="{9CAAD28A-147C-4224-850E-3912C092934B}"/>
              </a:ext>
            </a:extLst>
          </p:cNvPr>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a:p>
            <a:pPr marL="0" indent="0">
              <a:buNone/>
            </a:pPr>
            <a:endParaRPr lang="en-GB" dirty="0"/>
          </a:p>
        </p:txBody>
      </p:sp>
      <p:sp>
        <p:nvSpPr>
          <p:cNvPr id="4" name="Date Placeholder 3">
            <a:extLst>
              <a:ext uri="{FF2B5EF4-FFF2-40B4-BE49-F238E27FC236}">
                <a16:creationId xmlns:a16="http://schemas.microsoft.com/office/drawing/2014/main" id="{EBCE1C65-9497-4B64-AEE1-4CE8ABA0D16A}"/>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65398FF2-4D94-4BB7-A8DB-76B1F73BE57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534973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1EDC-96EA-4145-9D4D-3DD5B4174CE9}"/>
              </a:ext>
            </a:extLst>
          </p:cNvPr>
          <p:cNvSpPr>
            <a:spLocks noGrp="1"/>
          </p:cNvSpPr>
          <p:nvPr>
            <p:ph type="title"/>
          </p:nvPr>
        </p:nvSpPr>
        <p:spPr/>
        <p:txBody>
          <a:bodyPr/>
          <a:lstStyle/>
          <a:p>
            <a:r>
              <a:rPr lang="en-GB" b="1" dirty="0"/>
              <a:t>Threats</a:t>
            </a:r>
            <a:endParaRPr lang="en-GB" dirty="0"/>
          </a:p>
        </p:txBody>
      </p:sp>
      <p:sp>
        <p:nvSpPr>
          <p:cNvPr id="3" name="Content Placeholder 2">
            <a:extLst>
              <a:ext uri="{FF2B5EF4-FFF2-40B4-BE49-F238E27FC236}">
                <a16:creationId xmlns:a16="http://schemas.microsoft.com/office/drawing/2014/main" id="{D4156B81-9E7C-4776-BEC5-BD696E3B9853}"/>
              </a:ext>
            </a:extLst>
          </p:cNvPr>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
        <p:nvSpPr>
          <p:cNvPr id="4" name="Date Placeholder 3">
            <a:extLst>
              <a:ext uri="{FF2B5EF4-FFF2-40B4-BE49-F238E27FC236}">
                <a16:creationId xmlns:a16="http://schemas.microsoft.com/office/drawing/2014/main" id="{3144C6AF-D22A-41F9-89D9-10D1C4C9567F}"/>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7F69069B-2177-4062-848D-27767212941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592831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b="1" u="sng" dirty="0"/>
            </a:br>
            <a:r>
              <a:rPr lang="en-GB" b="1" u="sng" dirty="0"/>
              <a:t>Question</a:t>
            </a:r>
            <a:br>
              <a:rPr lang="en-GB" dirty="0"/>
            </a:br>
            <a:endParaRPr lang="en-GB"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r>
              <a:rPr lang="en-GB" sz="2400" dirty="0"/>
              <a:t>The Kelly Bottling Company, located in a large metropolitan area of some five million people, produced and marketed a line of carbonated beverages consisting mainly of flavoured soft drinks (not including colas), soda water and tonics. They were sold in different types of packages and sizes to a wide variety of retail accounts. </a:t>
            </a:r>
            <a:r>
              <a:rPr lang="en-GB" sz="2400" b="1" dirty="0"/>
              <a:t>How might such a company expand its revenues by pursuing each of the different expansion strategies discussed in the Ansoff Matrix.</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14/05/2023</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0806983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2306</TotalTime>
  <Words>763</Words>
  <Application>Microsoft Office PowerPoint</Application>
  <PresentationFormat>On-screen Show (4:3)</PresentationFormat>
  <Paragraphs>110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Myriad Pro</vt:lpstr>
      <vt:lpstr>Verdana</vt:lpstr>
      <vt:lpstr>20140311PresentationUWTSDTemplate</vt:lpstr>
      <vt:lpstr>LCBB4004</vt:lpstr>
      <vt:lpstr>The Marketing Concept</vt:lpstr>
      <vt:lpstr>What Are Markeing Concepts </vt:lpstr>
      <vt:lpstr>The Marketing Concept</vt:lpstr>
      <vt:lpstr>The Production Concept</vt:lpstr>
      <vt:lpstr>The Product Concept</vt:lpstr>
      <vt:lpstr>The Selling Concept</vt:lpstr>
      <vt:lpstr>The Societal Marketing Concept</vt:lpstr>
      <vt:lpstr>The Ansoff Matrix</vt:lpstr>
      <vt:lpstr>Market Penetration</vt:lpstr>
      <vt:lpstr>Product Development</vt:lpstr>
      <vt:lpstr> Market Development</vt:lpstr>
      <vt:lpstr>Diversification</vt:lpstr>
      <vt:lpstr>Different Types of Diversification</vt:lpstr>
      <vt:lpstr>Vertical Integration</vt:lpstr>
      <vt:lpstr>SWOT Analysis</vt:lpstr>
      <vt:lpstr>Weaknesses</vt:lpstr>
      <vt:lpstr>Opportunities</vt:lpstr>
      <vt:lpstr>Threats</vt:lpstr>
      <vt:lpstr> Question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Efua Adams</cp:lastModifiedBy>
  <cp:revision>141</cp:revision>
  <cp:lastPrinted>2018-07-09T15:27:01Z</cp:lastPrinted>
  <dcterms:created xsi:type="dcterms:W3CDTF">2002-10-07T19:43:58Z</dcterms:created>
  <dcterms:modified xsi:type="dcterms:W3CDTF">2023-05-14T13:31:36Z</dcterms:modified>
</cp:coreProperties>
</file>