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91" r:id="rId13"/>
    <p:sldId id="292" r:id="rId14"/>
    <p:sldId id="293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10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436" y="228600"/>
            <a:ext cx="8363938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9436" y="1447800"/>
            <a:ext cx="8363938" cy="19735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73727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smtClean="0"/>
              <a:t>Mod Code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15767" y="2133600"/>
            <a:ext cx="7740846" cy="302217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4467EDC7-09FC-4654-ADB9-16711C3BE3AC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33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19559194-6FBD-4589-B648-1D2464D974C0}" type="slidenum">
              <a:rPr lang="en-US" altLang="en-US" sz="1050"/>
              <a:pPr/>
              <a:t>2</a:t>
            </a:fld>
            <a:endParaRPr lang="en-US" altLang="en-US" sz="1050"/>
          </a:p>
        </p:txBody>
      </p:sp>
      <p:sp>
        <p:nvSpPr>
          <p:cNvPr id="13316" name="Rectangle 17"/>
          <p:cNvSpPr>
            <a:spLocks noChangeArrowheads="1"/>
          </p:cNvSpPr>
          <p:nvPr/>
        </p:nvSpPr>
        <p:spPr bwMode="auto">
          <a:xfrm>
            <a:off x="685801" y="2400032"/>
            <a:ext cx="8116401" cy="302973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29488" y="548680"/>
            <a:ext cx="77216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A Little Task Now…(5 min)</a:t>
            </a:r>
            <a:endParaRPr lang="en-GB" altLang="en-US" dirty="0" smtClean="0"/>
          </a:p>
        </p:txBody>
      </p:sp>
      <p:sp>
        <p:nvSpPr>
          <p:cNvPr id="13318" name="Text Box 3"/>
          <p:cNvSpPr txBox="1">
            <a:spLocks noChangeArrowheads="1"/>
          </p:cNvSpPr>
          <p:nvPr/>
        </p:nvSpPr>
        <p:spPr bwMode="auto">
          <a:xfrm>
            <a:off x="685800" y="1999879"/>
            <a:ext cx="7430423" cy="3048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401" b="1" dirty="0">
                <a:latin typeface="Arial" charset="0"/>
              </a:rPr>
              <a:t>Write a “</a:t>
            </a:r>
            <a:r>
              <a:rPr lang="en-GB" altLang="en-US" sz="2401" b="1" i="1" dirty="0">
                <a:latin typeface="Arial" charset="0"/>
              </a:rPr>
              <a:t>pub crawl</a:t>
            </a:r>
            <a:r>
              <a:rPr lang="en-GB" altLang="en-US" sz="2401" b="1" dirty="0">
                <a:latin typeface="Arial" charset="0"/>
              </a:rPr>
              <a:t>” program:</a:t>
            </a:r>
            <a:endParaRPr lang="en-GB" altLang="en-US" sz="2101" dirty="0">
              <a:latin typeface="Arial" charset="0"/>
            </a:endParaRPr>
          </a:p>
          <a:p>
            <a:r>
              <a:rPr lang="en-GB" altLang="en-US" sz="2101" dirty="0">
                <a:latin typeface="Arial" charset="0"/>
              </a:rPr>
              <a:t>If you have more than 50 pounds:</a:t>
            </a:r>
          </a:p>
          <a:p>
            <a:pPr lvl="1">
              <a:buFontTx/>
              <a:buChar char="•"/>
            </a:pPr>
            <a:r>
              <a:rPr lang="en-GB" altLang="en-US" sz="2101" dirty="0">
                <a:latin typeface="Arial" charset="0"/>
              </a:rPr>
              <a:t>	visit 1 pub if you have 1 hour or less</a:t>
            </a:r>
          </a:p>
          <a:p>
            <a:pPr lvl="1">
              <a:buFontTx/>
              <a:buChar char="•"/>
            </a:pPr>
            <a:r>
              <a:rPr lang="en-GB" altLang="en-US" sz="2101" dirty="0">
                <a:latin typeface="Arial" charset="0"/>
              </a:rPr>
              <a:t>	visit 2 pubs if you have more than 1 hour</a:t>
            </a:r>
          </a:p>
          <a:p>
            <a:pPr lvl="1"/>
            <a:r>
              <a:rPr lang="en-GB" altLang="en-US" sz="2101" dirty="0">
                <a:latin typeface="Arial" charset="0"/>
              </a:rPr>
              <a:t>	but less than 2</a:t>
            </a:r>
          </a:p>
          <a:p>
            <a:pPr lvl="1">
              <a:buFontTx/>
              <a:buChar char="•"/>
            </a:pPr>
            <a:r>
              <a:rPr lang="en-GB" altLang="en-US" sz="2101" dirty="0">
                <a:latin typeface="Arial" charset="0"/>
              </a:rPr>
              <a:t>	visit 3 pubs if you have even more time</a:t>
            </a:r>
          </a:p>
          <a:p>
            <a:r>
              <a:rPr lang="en-GB" altLang="en-US" sz="2101" dirty="0">
                <a:latin typeface="Arial" charset="0"/>
              </a:rPr>
              <a:t>If you have only 50 pounds or less you won't visit any pub.</a:t>
            </a:r>
            <a:endParaRPr lang="en-GB" altLang="en-US" sz="2101" dirty="0"/>
          </a:p>
          <a:p>
            <a:r>
              <a:rPr lang="en-GB" altLang="en-US" sz="2101" dirty="0">
                <a:latin typeface="Arial" charset="0"/>
              </a:rPr>
              <a:t>		Use these variables:</a:t>
            </a:r>
          </a:p>
          <a:p>
            <a:r>
              <a:rPr lang="en-GB" altLang="en-US" sz="2101" dirty="0">
                <a:latin typeface="Arial" charset="0"/>
              </a:rPr>
              <a:t>		</a:t>
            </a:r>
            <a:r>
              <a:rPr lang="en-GB" altLang="en-US" sz="2101" dirty="0" err="1">
                <a:solidFill>
                  <a:srgbClr val="FF3300"/>
                </a:solidFill>
                <a:latin typeface="Arial" charset="0"/>
              </a:rPr>
              <a:t>int</a:t>
            </a:r>
            <a:r>
              <a:rPr lang="en-GB" altLang="en-US" sz="2101" dirty="0">
                <a:latin typeface="Arial" charset="0"/>
              </a:rPr>
              <a:t> pounds=55, hours=2, </a:t>
            </a:r>
            <a:r>
              <a:rPr lang="en-GB" altLang="en-US" sz="2101" dirty="0" err="1">
                <a:latin typeface="Arial" charset="0"/>
              </a:rPr>
              <a:t>pubVisits</a:t>
            </a:r>
            <a:r>
              <a:rPr lang="en-GB" altLang="en-US" sz="2101" dirty="0">
                <a:latin typeface="Arial" charset="0"/>
              </a:rPr>
              <a:t>;</a:t>
            </a:r>
            <a:endParaRPr lang="en-GB" altLang="en-US" sz="2101" dirty="0"/>
          </a:p>
        </p:txBody>
      </p:sp>
    </p:spTree>
    <p:extLst>
      <p:ext uri="{BB962C8B-B14F-4D97-AF65-F5344CB8AC3E}">
        <p14:creationId xmlns:p14="http://schemas.microsoft.com/office/powerpoint/2010/main" val="45845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A9867041-92C5-4C40-A7B0-259B52B109DD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433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2A9DA71F-EACE-4710-A489-A9622AED3EF3}" type="slidenum">
              <a:rPr lang="en-US" altLang="en-US" sz="1050"/>
              <a:pPr/>
              <a:t>3</a:t>
            </a:fld>
            <a:endParaRPr lang="en-US" altLang="en-US" sz="1050"/>
          </a:p>
        </p:txBody>
      </p:sp>
      <p:sp>
        <p:nvSpPr>
          <p:cNvPr id="14340" name="Text Box 3"/>
          <p:cNvSpPr txBox="1">
            <a:spLocks noChangeArrowheads="1"/>
          </p:cNvSpPr>
          <p:nvPr/>
        </p:nvSpPr>
        <p:spPr bwMode="auto">
          <a:xfrm>
            <a:off x="8609" y="888090"/>
            <a:ext cx="9022252" cy="480131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 dirty="0" err="1">
                <a:latin typeface="Arial" charset="0"/>
              </a:rPr>
              <a:t>int</a:t>
            </a:r>
            <a:r>
              <a:rPr lang="en-GB" altLang="en-US" sz="1800" dirty="0">
                <a:latin typeface="Arial" charset="0"/>
              </a:rPr>
              <a:t>	pounds=55, hours=2, </a:t>
            </a:r>
            <a:r>
              <a:rPr lang="en-GB" altLang="en-US" sz="1800" dirty="0" err="1">
                <a:latin typeface="Arial" charset="0"/>
              </a:rPr>
              <a:t>pubVisits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r>
              <a:rPr lang="en-GB" altLang="en-US" sz="1800" dirty="0">
                <a:latin typeface="Arial" charset="0"/>
              </a:rPr>
              <a:t>if ( pounds &gt; 50 ) {   	</a:t>
            </a:r>
            <a:r>
              <a:rPr lang="en-GB" altLang="en-US" sz="1500" dirty="0">
                <a:latin typeface="Arial" charset="0"/>
              </a:rPr>
              <a:t>// if you have more than 50 pounds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</a:p>
          <a:p>
            <a:r>
              <a:rPr lang="en-GB" altLang="en-US" sz="1800" dirty="0">
                <a:latin typeface="Arial" charset="0"/>
              </a:rPr>
              <a:t>	// do one</a:t>
            </a:r>
          </a:p>
          <a:p>
            <a:r>
              <a:rPr lang="en-GB" altLang="en-US" sz="1800" dirty="0">
                <a:latin typeface="Arial" charset="0"/>
              </a:rPr>
              <a:t>	// of many</a:t>
            </a: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	// possible	</a:t>
            </a: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	// pub visit</a:t>
            </a: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	// scenarios</a:t>
            </a: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}</a:t>
            </a: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else {			</a:t>
            </a:r>
            <a:r>
              <a:rPr lang="en-GB" altLang="en-US" sz="1500" dirty="0">
                <a:latin typeface="Arial" charset="0"/>
              </a:rPr>
              <a:t>// if you have 50 pounds or less</a:t>
            </a: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 err="1">
                <a:latin typeface="Arial" charset="0"/>
              </a:rPr>
              <a:t>pubVisits</a:t>
            </a:r>
            <a:r>
              <a:rPr lang="en-GB" altLang="en-US" sz="1800" dirty="0">
                <a:latin typeface="Arial" charset="0"/>
              </a:rPr>
              <a:t> = 0; 	   </a:t>
            </a:r>
            <a:r>
              <a:rPr lang="en-GB" altLang="en-US" sz="1500" dirty="0">
                <a:latin typeface="Arial" charset="0"/>
              </a:rPr>
              <a:t>// forget it</a:t>
            </a:r>
            <a:endParaRPr lang="en-GB" altLang="en-US" sz="1800" dirty="0">
              <a:latin typeface="Arial" charset="0"/>
            </a:endParaRPr>
          </a:p>
          <a:p>
            <a:pPr>
              <a:lnSpc>
                <a:spcPct val="60000"/>
              </a:lnSpc>
            </a:pPr>
            <a:r>
              <a:rPr lang="en-GB" altLang="en-US" sz="1800" dirty="0">
                <a:latin typeface="Arial" charset="0"/>
              </a:rPr>
              <a:t>}</a:t>
            </a:r>
          </a:p>
        </p:txBody>
      </p:sp>
      <p:sp>
        <p:nvSpPr>
          <p:cNvPr id="14341" name="Line 4"/>
          <p:cNvSpPr>
            <a:spLocks noChangeShapeType="1"/>
          </p:cNvSpPr>
          <p:nvPr/>
        </p:nvSpPr>
        <p:spPr bwMode="auto">
          <a:xfrm>
            <a:off x="1447800" y="1714053"/>
            <a:ext cx="0" cy="2743915"/>
          </a:xfrm>
          <a:prstGeom prst="line">
            <a:avLst/>
          </a:prstGeom>
          <a:noFill/>
          <a:ln w="9525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Line 5"/>
          <p:cNvSpPr>
            <a:spLocks noChangeShapeType="1"/>
          </p:cNvSpPr>
          <p:nvPr/>
        </p:nvSpPr>
        <p:spPr bwMode="auto">
          <a:xfrm>
            <a:off x="1447800" y="5029617"/>
            <a:ext cx="0" cy="342989"/>
          </a:xfrm>
          <a:prstGeom prst="line">
            <a:avLst/>
          </a:prstGeom>
          <a:noFill/>
          <a:ln w="9525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171075" y="2450392"/>
            <a:ext cx="5791200" cy="2585218"/>
            <a:chOff x="1440" y="864"/>
            <a:chExt cx="3648" cy="2157"/>
          </a:xfrm>
        </p:grpSpPr>
        <p:sp>
          <p:nvSpPr>
            <p:cNvPr id="14344" name="Text Box 11"/>
            <p:cNvSpPr txBox="1">
              <a:spLocks noChangeArrowheads="1"/>
            </p:cNvSpPr>
            <p:nvPr/>
          </p:nvSpPr>
          <p:spPr bwMode="auto">
            <a:xfrm>
              <a:off x="1440" y="864"/>
              <a:ext cx="3648" cy="2157"/>
            </a:xfrm>
            <a:prstGeom prst="rect">
              <a:avLst/>
            </a:prstGeom>
            <a:solidFill>
              <a:srgbClr val="D4D4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9pPr>
            </a:lstStyle>
            <a:p>
              <a:r>
                <a:rPr lang="en-GB" altLang="en-US" sz="1800" dirty="0">
                  <a:latin typeface="Arial" charset="0"/>
                </a:rPr>
                <a:t>if( hours &lt;= 1) {   </a:t>
              </a:r>
              <a:r>
                <a:rPr lang="en-GB" altLang="en-US" sz="1500" dirty="0">
                  <a:latin typeface="Arial" charset="0"/>
                </a:rPr>
                <a:t>// if you have 1 hour or less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 err="1">
                  <a:latin typeface="Arial" charset="0"/>
                </a:rPr>
                <a:t>pubVisits</a:t>
              </a:r>
              <a:r>
                <a:rPr lang="en-GB" altLang="en-US" sz="1800" dirty="0">
                  <a:latin typeface="Arial" charset="0"/>
                </a:rPr>
                <a:t> = 1;  </a:t>
              </a:r>
              <a:r>
                <a:rPr lang="en-GB" altLang="en-US" sz="1500" dirty="0">
                  <a:latin typeface="Arial" charset="0"/>
                </a:rPr>
                <a:t>// visit 1 pub 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}</a:t>
              </a:r>
            </a:p>
            <a:p>
              <a:r>
                <a:rPr lang="en-GB" altLang="en-US" sz="1800" dirty="0">
                  <a:latin typeface="Arial" charset="0"/>
                </a:rPr>
                <a:t>else if ( hours &lt; 2 ) { </a:t>
              </a:r>
              <a:r>
                <a:rPr lang="en-GB" altLang="en-US" sz="1500" dirty="0">
                  <a:latin typeface="Arial" charset="0"/>
                </a:rPr>
                <a:t>// if you have less than 2 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 err="1">
                  <a:latin typeface="Arial" charset="0"/>
                </a:rPr>
                <a:t>pubVisits</a:t>
              </a:r>
              <a:r>
                <a:rPr lang="en-GB" altLang="en-US" sz="1800" dirty="0">
                  <a:latin typeface="Arial" charset="0"/>
                </a:rPr>
                <a:t> = 2;   </a:t>
              </a:r>
              <a:r>
                <a:rPr lang="en-GB" altLang="en-US" sz="1500" dirty="0">
                  <a:latin typeface="Arial" charset="0"/>
                </a:rPr>
                <a:t>// visit 2 pubs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}</a:t>
              </a:r>
            </a:p>
            <a:p>
              <a:r>
                <a:rPr lang="en-GB" altLang="en-US" sz="1800" dirty="0">
                  <a:latin typeface="Arial" charset="0"/>
                </a:rPr>
                <a:t>else {			</a:t>
              </a:r>
              <a:r>
                <a:rPr lang="en-GB" altLang="en-US" sz="1500" dirty="0">
                  <a:latin typeface="Arial" charset="0"/>
                </a:rPr>
                <a:t>// even more time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 err="1">
                  <a:latin typeface="Arial" charset="0"/>
                </a:rPr>
                <a:t>pubVisits</a:t>
              </a:r>
              <a:r>
                <a:rPr lang="en-GB" altLang="en-US" sz="1800" dirty="0">
                  <a:latin typeface="Arial" charset="0"/>
                </a:rPr>
                <a:t> = 3;   </a:t>
              </a:r>
              <a:r>
                <a:rPr lang="en-GB" altLang="en-US" sz="1500" dirty="0">
                  <a:latin typeface="Arial" charset="0"/>
                </a:rPr>
                <a:t>// visit 3 pubs</a:t>
              </a:r>
              <a:r>
                <a:rPr lang="en-GB" altLang="en-US" sz="1800" dirty="0">
                  <a:latin typeface="Arial" charset="0"/>
                </a:rPr>
                <a:t>	</a:t>
              </a:r>
            </a:p>
            <a:p>
              <a:r>
                <a:rPr lang="en-GB" altLang="en-US" sz="1800" dirty="0">
                  <a:latin typeface="Arial" charset="0"/>
                </a:rPr>
                <a:t>}</a:t>
              </a:r>
            </a:p>
          </p:txBody>
        </p:sp>
        <p:sp>
          <p:nvSpPr>
            <p:cNvPr id="14345" name="Line 6"/>
            <p:cNvSpPr>
              <a:spLocks noChangeShapeType="1"/>
            </p:cNvSpPr>
            <p:nvPr/>
          </p:nvSpPr>
          <p:spPr bwMode="auto">
            <a:xfrm>
              <a:off x="1536" y="1104"/>
              <a:ext cx="0" cy="288"/>
            </a:xfrm>
            <a:prstGeom prst="line">
              <a:avLst/>
            </a:prstGeom>
            <a:noFill/>
            <a:ln w="9525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6" name="Line 7"/>
            <p:cNvSpPr>
              <a:spLocks noChangeShapeType="1"/>
            </p:cNvSpPr>
            <p:nvPr/>
          </p:nvSpPr>
          <p:spPr bwMode="auto">
            <a:xfrm>
              <a:off x="1536" y="1872"/>
              <a:ext cx="0" cy="288"/>
            </a:xfrm>
            <a:prstGeom prst="line">
              <a:avLst/>
            </a:prstGeom>
            <a:noFill/>
            <a:ln w="9525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Line 8"/>
            <p:cNvSpPr>
              <a:spLocks noChangeShapeType="1"/>
            </p:cNvSpPr>
            <p:nvPr/>
          </p:nvSpPr>
          <p:spPr bwMode="auto">
            <a:xfrm>
              <a:off x="1536" y="2640"/>
              <a:ext cx="0" cy="288"/>
            </a:xfrm>
            <a:prstGeom prst="line">
              <a:avLst/>
            </a:prstGeom>
            <a:noFill/>
            <a:ln w="9525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16270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612634D1-7A78-45E8-9825-1CB44F30D4D8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02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E42C0A23-98DB-4A3F-B047-7684204BF559}" type="slidenum">
              <a:rPr lang="en-US" altLang="en-US" sz="1050"/>
              <a:pPr/>
              <a:t>4</a:t>
            </a:fld>
            <a:endParaRPr lang="en-US" altLang="en-US" sz="1050"/>
          </a:p>
        </p:txBody>
      </p:sp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742345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And Now Something New:</a:t>
            </a:r>
            <a:endParaRPr lang="en-GB" altLang="en-US" dirty="0" smtClean="0"/>
          </a:p>
        </p:txBody>
      </p:sp>
      <p:sp>
        <p:nvSpPr>
          <p:cNvPr id="1030" name="Text Box 3"/>
          <p:cNvSpPr txBox="1">
            <a:spLocks noChangeArrowheads="1"/>
          </p:cNvSpPr>
          <p:nvPr/>
        </p:nvSpPr>
        <p:spPr bwMode="auto">
          <a:xfrm>
            <a:off x="2133601" y="2228537"/>
            <a:ext cx="6477000" cy="1062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101" b="1">
                <a:latin typeface="Arial" charset="0"/>
              </a:rPr>
              <a:t>Two ways of implementing program branches:</a:t>
            </a:r>
            <a:endParaRPr lang="en-GB" altLang="en-US" sz="2101">
              <a:latin typeface="Arial" charset="0"/>
            </a:endParaRPr>
          </a:p>
          <a:p>
            <a:pPr lvl="2">
              <a:buFontTx/>
              <a:buChar char="•"/>
            </a:pPr>
            <a:r>
              <a:rPr lang="en-GB" altLang="en-US" sz="2101">
                <a:latin typeface="Arial" charset="0"/>
              </a:rPr>
              <a:t> '</a:t>
            </a:r>
            <a:r>
              <a:rPr lang="en-GB" altLang="en-US" sz="2101">
                <a:solidFill>
                  <a:srgbClr val="FF3300"/>
                </a:solidFill>
                <a:latin typeface="Arial" charset="0"/>
              </a:rPr>
              <a:t>if</a:t>
            </a:r>
            <a:r>
              <a:rPr lang="en-GB" altLang="en-US" sz="2101">
                <a:latin typeface="Arial" charset="0"/>
              </a:rPr>
              <a:t>' statements</a:t>
            </a:r>
          </a:p>
          <a:p>
            <a:pPr lvl="2">
              <a:buFontTx/>
              <a:buChar char="•"/>
            </a:pPr>
            <a:r>
              <a:rPr lang="en-GB" altLang="en-US" sz="2101">
                <a:latin typeface="Arial" charset="0"/>
              </a:rPr>
              <a:t> '</a:t>
            </a:r>
            <a:r>
              <a:rPr lang="en-GB" altLang="en-US" sz="2101">
                <a:solidFill>
                  <a:srgbClr val="FF3300"/>
                </a:solidFill>
                <a:latin typeface="Arial" charset="0"/>
              </a:rPr>
              <a:t>switch</a:t>
            </a:r>
            <a:r>
              <a:rPr lang="en-GB" altLang="en-US" sz="2101">
                <a:latin typeface="Arial" charset="0"/>
              </a:rPr>
              <a:t>' - '</a:t>
            </a:r>
            <a:r>
              <a:rPr lang="en-GB" altLang="en-US" sz="2101">
                <a:solidFill>
                  <a:srgbClr val="FF3300"/>
                </a:solidFill>
                <a:latin typeface="Arial" charset="0"/>
              </a:rPr>
              <a:t>case</a:t>
            </a:r>
            <a:r>
              <a:rPr lang="en-GB" altLang="en-US" sz="2101">
                <a:latin typeface="Arial" charset="0"/>
              </a:rPr>
              <a:t>' statements</a:t>
            </a:r>
          </a:p>
        </p:txBody>
      </p:sp>
      <p:sp>
        <p:nvSpPr>
          <p:cNvPr id="1031" name="Text Box 4"/>
          <p:cNvSpPr txBox="1">
            <a:spLocks noChangeArrowheads="1"/>
          </p:cNvSpPr>
          <p:nvPr/>
        </p:nvSpPr>
        <p:spPr bwMode="auto">
          <a:xfrm>
            <a:off x="6344111" y="2438998"/>
            <a:ext cx="1295400" cy="646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3601" dirty="0">
                <a:solidFill>
                  <a:srgbClr val="009900"/>
                </a:solidFill>
                <a:sym typeface="Marlett" pitchFamily="2" charset="2"/>
              </a:rPr>
              <a:t></a:t>
            </a:r>
            <a:endParaRPr lang="en-GB" altLang="en-US" sz="3601" dirty="0">
              <a:solidFill>
                <a:srgbClr val="009900"/>
              </a:solidFill>
            </a:endParaRPr>
          </a:p>
        </p:txBody>
      </p:sp>
      <p:graphicFrame>
        <p:nvGraphicFramePr>
          <p:cNvPr id="1026" name="Object 5"/>
          <p:cNvGraphicFramePr>
            <a:graphicFrameLocks noChangeAspect="1"/>
          </p:cNvGraphicFramePr>
          <p:nvPr/>
        </p:nvGraphicFramePr>
        <p:xfrm>
          <a:off x="1250950" y="3257506"/>
          <a:ext cx="2940050" cy="21305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Clip" r:id="rId3" imgW="2940480" imgH="2840040" progId="MS_ClipArt_Gallery.2">
                  <p:embed/>
                </p:oleObj>
              </mc:Choice>
              <mc:Fallback>
                <p:oleObj name="Clip" r:id="rId3" imgW="2940480" imgH="2840040" progId="MS_ClipArt_Gallery.2">
                  <p:embed/>
                  <p:pic>
                    <p:nvPicPr>
                      <p:cNvPr id="102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0950" y="3257506"/>
                        <a:ext cx="2940050" cy="21305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84094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E95F05AB-2A44-409B-8F68-40208E9267E1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CB1A5D5D-DBD5-43ED-B360-46EDE25443EE}" type="slidenum">
              <a:rPr lang="en-US" altLang="en-US" sz="1050"/>
              <a:pPr/>
              <a:t>5</a:t>
            </a:fld>
            <a:endParaRPr lang="en-US" altLang="en-US" sz="1050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7226" y="401231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Structure of 'switch' - 'case'</a:t>
            </a:r>
            <a:endParaRPr lang="en-GB" altLang="en-US" dirty="0" smtClean="0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691026" y="2114207"/>
            <a:ext cx="7924800" cy="2861818"/>
            <a:chOff x="432" y="1056"/>
            <a:chExt cx="4992" cy="2403"/>
          </a:xfrm>
        </p:grpSpPr>
        <p:sp>
          <p:nvSpPr>
            <p:cNvPr id="15367" name="Text Box 4"/>
            <p:cNvSpPr txBox="1">
              <a:spLocks noChangeArrowheads="1"/>
            </p:cNvSpPr>
            <p:nvPr/>
          </p:nvSpPr>
          <p:spPr bwMode="auto">
            <a:xfrm>
              <a:off x="3024" y="1488"/>
              <a:ext cx="2160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5368" name="Text Box 5"/>
            <p:cNvSpPr txBox="1">
              <a:spLocks noChangeArrowheads="1"/>
            </p:cNvSpPr>
            <p:nvPr/>
          </p:nvSpPr>
          <p:spPr bwMode="auto">
            <a:xfrm>
              <a:off x="432" y="1056"/>
              <a:ext cx="4992" cy="2403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9pPr>
            </a:lstStyle>
            <a:p>
              <a:r>
                <a:rPr lang="en-GB" altLang="en-US" sz="1800" dirty="0" err="1">
                  <a:solidFill>
                    <a:srgbClr val="FF3300"/>
                  </a:solidFill>
                  <a:latin typeface="Arial" charset="0"/>
                </a:rPr>
                <a:t>int</a:t>
              </a:r>
              <a:r>
                <a:rPr lang="en-GB" altLang="en-US" sz="1800" dirty="0">
                  <a:latin typeface="Arial" charset="0"/>
                </a:rPr>
                <a:t> 	in;</a:t>
              </a:r>
            </a:p>
            <a:p>
              <a:r>
                <a:rPr lang="en-GB" altLang="en-US" sz="1800" dirty="0" err="1">
                  <a:solidFill>
                    <a:srgbClr val="FF3300"/>
                  </a:solidFill>
                  <a:latin typeface="Arial" charset="0"/>
                </a:rPr>
                <a:t>int</a:t>
              </a:r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 err="1">
                  <a:latin typeface="Arial" charset="0"/>
                </a:rPr>
                <a:t>u</a:t>
              </a:r>
              <a:r>
                <a:rPr lang="en-GB" altLang="en-US" sz="1800" dirty="0" err="1" smtClean="0">
                  <a:latin typeface="Arial" charset="0"/>
                </a:rPr>
                <a:t>I</a:t>
              </a:r>
              <a:r>
                <a:rPr lang="en-GB" altLang="en-US" sz="1800" dirty="0" smtClean="0">
                  <a:latin typeface="Arial" charset="0"/>
                </a:rPr>
                <a:t>=0; x=5</a:t>
              </a:r>
              <a:r>
                <a:rPr lang="en-GB" altLang="en-US" sz="1800" dirty="0">
                  <a:latin typeface="Arial" charset="0"/>
                </a:rPr>
                <a:t>, y=2, z;</a:t>
              </a:r>
            </a:p>
            <a:p>
              <a:r>
                <a:rPr lang="en-GB" altLang="en-US" sz="1800" dirty="0">
                  <a:latin typeface="Arial" charset="0"/>
                </a:rPr>
                <a:t>in </a:t>
              </a:r>
              <a:r>
                <a:rPr lang="en-GB" altLang="en-US" sz="1800" dirty="0" smtClean="0">
                  <a:latin typeface="Arial" charset="0"/>
                </a:rPr>
                <a:t>= Convert.ToInt32(</a:t>
              </a:r>
              <a:r>
                <a:rPr lang="en-GB" altLang="en-US" sz="1800" dirty="0" err="1" smtClean="0">
                  <a:latin typeface="Arial" charset="0"/>
                </a:rPr>
                <a:t>Console.ReadLine</a:t>
              </a:r>
              <a:r>
                <a:rPr lang="en-GB" altLang="en-US" sz="1800" dirty="0" smtClean="0">
                  <a:latin typeface="Arial" charset="0"/>
                </a:rPr>
                <a:t>());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switch</a:t>
              </a:r>
              <a:r>
                <a:rPr lang="en-GB" altLang="en-US" sz="1800" dirty="0">
                  <a:latin typeface="Arial" charset="0"/>
                </a:rPr>
                <a:t>( in ) {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1 : 	z = </a:t>
              </a:r>
              <a:r>
                <a:rPr lang="en-GB" altLang="en-US" sz="1800" dirty="0" err="1">
                  <a:latin typeface="Arial" charset="0"/>
                </a:rPr>
                <a:t>x+y</a:t>
              </a:r>
              <a:r>
                <a:rPr lang="en-GB" altLang="en-US" sz="1800" dirty="0">
                  <a:latin typeface="Arial" charset="0"/>
                </a:rPr>
                <a:t>; </a:t>
              </a:r>
            </a:p>
            <a:p>
              <a:r>
                <a:rPr lang="en-GB" altLang="en-US" sz="1800" dirty="0">
                  <a:latin typeface="Arial" charset="0"/>
                </a:rPr>
                <a:t>		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break</a:t>
              </a:r>
              <a:r>
                <a:rPr lang="en-GB" altLang="en-US" sz="1800" dirty="0">
                  <a:latin typeface="Arial" charset="0"/>
                </a:rPr>
                <a:t>;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2: 	z = x-y;  </a:t>
              </a:r>
            </a:p>
            <a:p>
              <a:r>
                <a:rPr lang="en-GB" altLang="en-US" sz="1800" dirty="0">
                  <a:latin typeface="Arial" charset="0"/>
                </a:rPr>
                <a:t>		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break</a:t>
              </a:r>
              <a:r>
                <a:rPr lang="en-GB" altLang="en-US" sz="1800" dirty="0">
                  <a:latin typeface="Arial" charset="0"/>
                </a:rPr>
                <a:t>;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default</a:t>
              </a:r>
              <a:r>
                <a:rPr lang="en-GB" altLang="en-US" sz="1800" dirty="0">
                  <a:latin typeface="Arial" charset="0"/>
                </a:rPr>
                <a:t>:	</a:t>
              </a:r>
              <a:r>
                <a:rPr lang="en-GB" altLang="en-US" sz="1800" dirty="0" err="1">
                  <a:latin typeface="Arial" charset="0"/>
                </a:rPr>
                <a:t>System.out.println</a:t>
              </a:r>
              <a:r>
                <a:rPr lang="en-GB" altLang="en-US" sz="1800" dirty="0">
                  <a:solidFill>
                    <a:srgbClr val="009900"/>
                  </a:solidFill>
                  <a:latin typeface="Arial" charset="0"/>
                </a:rPr>
                <a:t>("Invalid input"</a:t>
              </a:r>
              <a:r>
                <a:rPr lang="en-GB" altLang="en-US" sz="1800" dirty="0">
                  <a:latin typeface="Arial" charset="0"/>
                </a:rPr>
                <a:t>);</a:t>
              </a:r>
              <a:endParaRPr lang="en-GB" altLang="en-US" sz="1800" dirty="0"/>
            </a:p>
            <a:p>
              <a:r>
                <a:rPr lang="en-GB" altLang="en-US" sz="1800" dirty="0">
                  <a:latin typeface="Arial" charset="0"/>
                </a:rPr>
                <a:t>}</a:t>
              </a:r>
              <a:endParaRPr lang="en-GB" altLang="en-US" sz="2101" dirty="0">
                <a:latin typeface="Arial" charset="0"/>
              </a:endParaRPr>
            </a:p>
          </p:txBody>
        </p:sp>
        <p:sp>
          <p:nvSpPr>
            <p:cNvPr id="15369" name="Line 6"/>
            <p:cNvSpPr>
              <a:spLocks noChangeShapeType="1"/>
            </p:cNvSpPr>
            <p:nvPr/>
          </p:nvSpPr>
          <p:spPr bwMode="auto">
            <a:xfrm>
              <a:off x="608" y="2049"/>
              <a:ext cx="0" cy="1392"/>
            </a:xfrm>
            <a:prstGeom prst="line">
              <a:avLst/>
            </a:prstGeom>
            <a:noFill/>
            <a:ln w="28575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5366" name="Text Box 3"/>
          <p:cNvSpPr txBox="1">
            <a:spLocks noChangeArrowheads="1"/>
          </p:cNvSpPr>
          <p:nvPr/>
        </p:nvSpPr>
        <p:spPr bwMode="auto">
          <a:xfrm>
            <a:off x="5207001" y="1513021"/>
            <a:ext cx="3810000" cy="2032095"/>
          </a:xfrm>
          <a:prstGeom prst="rect">
            <a:avLst/>
          </a:prstGeom>
          <a:solidFill>
            <a:srgbClr val="D4D4D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101" b="1" dirty="0">
                <a:latin typeface="Arial" charset="0"/>
              </a:rPr>
              <a:t>The 'switch' - 'case' statement uses 4 keywords:</a:t>
            </a:r>
            <a:endParaRPr lang="en-GB" altLang="en-US" sz="2101" dirty="0">
              <a:latin typeface="Arial" charset="0"/>
            </a:endParaRPr>
          </a:p>
          <a:p>
            <a:pPr lvl="4">
              <a:buFontTx/>
              <a:buChar char="•"/>
            </a:pPr>
            <a:r>
              <a:rPr lang="en-GB" altLang="en-US" sz="2101" dirty="0">
                <a:latin typeface="Arial" charset="0"/>
              </a:rPr>
              <a:t> case</a:t>
            </a:r>
          </a:p>
          <a:p>
            <a:pPr lvl="4">
              <a:buFontTx/>
              <a:buChar char="•"/>
            </a:pPr>
            <a:r>
              <a:rPr lang="en-GB" altLang="en-US" sz="2101" dirty="0">
                <a:latin typeface="Arial" charset="0"/>
              </a:rPr>
              <a:t> switch</a:t>
            </a:r>
          </a:p>
          <a:p>
            <a:pPr lvl="4">
              <a:buFontTx/>
              <a:buChar char="•"/>
            </a:pPr>
            <a:r>
              <a:rPr lang="en-GB" altLang="en-US" sz="2101" dirty="0">
                <a:latin typeface="Arial" charset="0"/>
              </a:rPr>
              <a:t> break</a:t>
            </a:r>
          </a:p>
          <a:p>
            <a:pPr lvl="4">
              <a:buFontTx/>
              <a:buChar char="•"/>
            </a:pPr>
            <a:r>
              <a:rPr lang="en-GB" altLang="en-US" sz="2101" dirty="0">
                <a:latin typeface="Arial" charset="0"/>
              </a:rPr>
              <a:t> default</a:t>
            </a:r>
          </a:p>
        </p:txBody>
      </p:sp>
    </p:spTree>
    <p:extLst>
      <p:ext uri="{BB962C8B-B14F-4D97-AF65-F5344CB8AC3E}">
        <p14:creationId xmlns:p14="http://schemas.microsoft.com/office/powerpoint/2010/main" val="1962678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C9E261BF-73BD-4281-8EFF-07E1327BC8A7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9CD78217-7EFB-4E0A-B8E5-E3F93C4937A5}" type="slidenum">
              <a:rPr lang="en-US" altLang="en-US" sz="1050"/>
              <a:pPr/>
              <a:t>6</a:t>
            </a:fld>
            <a:endParaRPr lang="en-US" altLang="en-US" sz="1050"/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647864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Usage of 'switch' - 'case'</a:t>
            </a:r>
            <a:endParaRPr lang="en-GB" altLang="en-US" dirty="0" smtClean="0"/>
          </a:p>
        </p:txBody>
      </p:sp>
      <p:sp>
        <p:nvSpPr>
          <p:cNvPr id="16389" name="Text Box 3"/>
          <p:cNvSpPr txBox="1">
            <a:spLocks noChangeArrowheads="1"/>
          </p:cNvSpPr>
          <p:nvPr/>
        </p:nvSpPr>
        <p:spPr bwMode="auto">
          <a:xfrm>
            <a:off x="1219201" y="2171373"/>
            <a:ext cx="6858000" cy="235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101" b="1" dirty="0">
                <a:latin typeface="Arial" charset="0"/>
              </a:rPr>
              <a:t>Usually in 'menu' type applications:</a:t>
            </a:r>
            <a:endParaRPr lang="en-GB" altLang="en-US" sz="2101" dirty="0">
              <a:latin typeface="Arial" charset="0"/>
            </a:endParaRPr>
          </a:p>
          <a:p>
            <a:endParaRPr lang="en-GB" altLang="en-US" sz="2101" dirty="0">
              <a:latin typeface="Arial" charset="0"/>
            </a:endParaRPr>
          </a:p>
          <a:p>
            <a:r>
              <a:rPr lang="en-GB" altLang="en-US" sz="2101" i="1" dirty="0">
                <a:latin typeface="Arial" charset="0"/>
              </a:rPr>
              <a:t>This is a calculator program. Type:</a:t>
            </a:r>
          </a:p>
          <a:p>
            <a:pPr lvl="2"/>
            <a:r>
              <a:rPr lang="en-GB" altLang="en-US" sz="2101" i="1" dirty="0">
                <a:latin typeface="Arial" charset="0"/>
              </a:rPr>
              <a:t>'A' to add two numbers</a:t>
            </a:r>
          </a:p>
          <a:p>
            <a:pPr lvl="2"/>
            <a:r>
              <a:rPr lang="en-GB" altLang="en-US" sz="2101" i="1" dirty="0">
                <a:latin typeface="Arial" charset="0"/>
              </a:rPr>
              <a:t>'S' to subtract two numbers</a:t>
            </a:r>
          </a:p>
          <a:p>
            <a:pPr lvl="2"/>
            <a:r>
              <a:rPr lang="en-GB" altLang="en-US" sz="2101" i="1" dirty="0">
                <a:latin typeface="Arial" charset="0"/>
              </a:rPr>
              <a:t>'M' to multiply</a:t>
            </a:r>
          </a:p>
          <a:p>
            <a:pPr lvl="2"/>
            <a:r>
              <a:rPr lang="en-GB" altLang="en-US" sz="2101" i="1" dirty="0">
                <a:latin typeface="Arial" charset="0"/>
              </a:rPr>
              <a:t>'D' to divide</a:t>
            </a:r>
            <a:endParaRPr lang="en-GB" altLang="en-US" sz="210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515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7237864" y="6035956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547F472E-BBA6-488B-9614-BAB20E46C8AF}" type="datetime1">
              <a:rPr lang="en-US" altLang="en-US" sz="1050"/>
              <a:pPr/>
              <a:t>6/30/2020</a:t>
            </a:fld>
            <a:endParaRPr lang="en-US" altLang="en-US" sz="1050" dirty="0"/>
          </a:p>
        </p:txBody>
      </p:sp>
      <p:sp>
        <p:nvSpPr>
          <p:cNvPr id="174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D565128E-120F-4C34-8D45-8D09BCECCDAC}" type="slidenum">
              <a:rPr lang="en-US" altLang="en-US" sz="1050"/>
              <a:pPr/>
              <a:t>7</a:t>
            </a:fld>
            <a:endParaRPr lang="en-US" altLang="en-US" sz="1050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436096" y="476672"/>
            <a:ext cx="3707904" cy="484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GB" altLang="en-US" sz="3001" b="1" dirty="0"/>
              <a:t>Implementation of the 'Calculator'</a:t>
            </a:r>
            <a:endParaRPr lang="en-GB" altLang="en-US" sz="3001" dirty="0"/>
          </a:p>
        </p:txBody>
      </p:sp>
      <p:sp>
        <p:nvSpPr>
          <p:cNvPr id="3" name="Rectangle 2"/>
          <p:cNvSpPr/>
          <p:nvPr/>
        </p:nvSpPr>
        <p:spPr>
          <a:xfrm>
            <a:off x="0" y="5661248"/>
            <a:ext cx="9142864" cy="11967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10704" y="188640"/>
            <a:ext cx="6408712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System;</a:t>
            </a: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SwitchApp1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//Declarations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"A"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input =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' '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//Enter a string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"Please enter a character  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Console.ReadLine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input = </a:t>
            </a:r>
            <a:r>
              <a:rPr lang="en-GB" sz="800" dirty="0" err="1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.Parse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);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//Convert String to char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switch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( input ) 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case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'A'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: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code to prompt, read and add here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"A Selected 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+ input);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break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}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case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'S'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: 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prompt, read and subtract here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"A Selected 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+ input);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break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}</a:t>
            </a: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case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'M'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: 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prompt, read and multiply here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"A Selected 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+ input);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break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}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case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'D'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:   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prompt, read and divide here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{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"A Selected 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+ input);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break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            }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  <a:r>
              <a:rPr lang="en-GB" sz="800" dirty="0" err="1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sz="800" dirty="0" err="1">
                <a:solidFill>
                  <a:srgbClr val="000000"/>
                </a:solidFill>
                <a:latin typeface="Consolas" panose="020B0609020204030204" pitchFamily="49" charset="0"/>
              </a:rPr>
              <a:t>:Console.WriteLine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" dirty="0">
                <a:solidFill>
                  <a:srgbClr val="A31515"/>
                </a:solidFill>
                <a:latin typeface="Consolas" panose="020B0609020204030204" pitchFamily="49" charset="0"/>
              </a:rPr>
              <a:t>"Invalid input"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  <a:r>
              <a:rPr lang="en-GB" sz="800" dirty="0">
                <a:solidFill>
                  <a:srgbClr val="0000FF"/>
                </a:solidFill>
                <a:latin typeface="Consolas" panose="020B0609020204030204" pitchFamily="49" charset="0"/>
              </a:rPr>
              <a:t>break</a:t>
            </a:r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}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End Switch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    } </a:t>
            </a:r>
            <a:r>
              <a:rPr lang="en-GB" sz="800" dirty="0">
                <a:solidFill>
                  <a:srgbClr val="808080"/>
                </a:solidFill>
                <a:latin typeface="Consolas" panose="020B0609020204030204" pitchFamily="49" charset="0"/>
              </a:rPr>
              <a:t>///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 End Main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End Class</a:t>
            </a:r>
            <a:endParaRPr lang="en-GB" sz="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r>
              <a:rPr lang="en-GB" sz="800" dirty="0">
                <a:solidFill>
                  <a:srgbClr val="008000"/>
                </a:solidFill>
                <a:latin typeface="Consolas" panose="020B0609020204030204" pitchFamily="49" charset="0"/>
              </a:rPr>
              <a:t>// End </a:t>
            </a:r>
            <a:r>
              <a:rPr lang="en-GB" sz="800" dirty="0" err="1">
                <a:solidFill>
                  <a:srgbClr val="008000"/>
                </a:solidFill>
                <a:latin typeface="Consolas" panose="020B0609020204030204" pitchFamily="49" charset="0"/>
              </a:rPr>
              <a:t>SwitchApp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891885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7505700" y="608120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A005E8E5-33CF-4DB1-A8AF-130533E0B110}" type="datetime1">
              <a:rPr lang="en-US" altLang="en-US" sz="1050"/>
              <a:pPr/>
              <a:t>6/30/2020</a:t>
            </a:fld>
            <a:endParaRPr lang="en-US" altLang="en-US" sz="1050" dirty="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FD79B582-8DE7-4F6A-B4CF-2C7C94B3471F}" type="slidenum">
              <a:rPr lang="en-US" altLang="en-US" sz="1050"/>
              <a:pPr/>
              <a:t>8</a:t>
            </a:fld>
            <a:endParaRPr lang="en-US" altLang="en-US" sz="1050"/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24249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Catching Multiple Cases</a:t>
            </a:r>
            <a:endParaRPr lang="en-GB" altLang="en-US" dirty="0" smtClean="0"/>
          </a:p>
        </p:txBody>
      </p:sp>
      <p:sp>
        <p:nvSpPr>
          <p:cNvPr id="18437" name="Text Box 3"/>
          <p:cNvSpPr txBox="1">
            <a:spLocks noChangeArrowheads="1"/>
          </p:cNvSpPr>
          <p:nvPr/>
        </p:nvSpPr>
        <p:spPr bwMode="auto">
          <a:xfrm>
            <a:off x="609600" y="1771220"/>
            <a:ext cx="8001000" cy="41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101" b="1">
                <a:latin typeface="Arial" charset="0"/>
              </a:rPr>
              <a:t>If you want to catch multiple inputs write:</a:t>
            </a:r>
          </a:p>
        </p:txBody>
      </p:sp>
      <p:sp>
        <p:nvSpPr>
          <p:cNvPr id="18438" name="Text Box 5"/>
          <p:cNvSpPr txBox="1">
            <a:spLocks noChangeArrowheads="1"/>
          </p:cNvSpPr>
          <p:nvPr/>
        </p:nvSpPr>
        <p:spPr bwMode="auto">
          <a:xfrm>
            <a:off x="4724401" y="3443292"/>
            <a:ext cx="3429000" cy="41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8439" name="Text Box 6"/>
          <p:cNvSpPr txBox="1">
            <a:spLocks noChangeArrowheads="1"/>
          </p:cNvSpPr>
          <p:nvPr/>
        </p:nvSpPr>
        <p:spPr bwMode="auto">
          <a:xfrm>
            <a:off x="685800" y="2285703"/>
            <a:ext cx="7924800" cy="258532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 dirty="0" smtClean="0">
                <a:solidFill>
                  <a:srgbClr val="CC00CC"/>
                </a:solidFill>
                <a:latin typeface="Arial" charset="0"/>
              </a:rPr>
              <a:t>switch</a:t>
            </a:r>
            <a:r>
              <a:rPr lang="en-GB" altLang="en-US" sz="1800" dirty="0">
                <a:latin typeface="Arial" charset="0"/>
              </a:rPr>
              <a:t>( in ) {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'+' :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'a' :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'A' : 	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// prompt, read and </a:t>
            </a:r>
            <a:r>
              <a:rPr lang="en-GB" altLang="en-US" sz="1800" b="1" u="sng" dirty="0">
                <a:solidFill>
                  <a:schemeClr val="accent2"/>
                </a:solidFill>
                <a:latin typeface="Arial" charset="0"/>
              </a:rPr>
              <a:t>add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 here</a:t>
            </a:r>
          </a:p>
          <a:p>
            <a:r>
              <a:rPr lang="en-GB" altLang="en-US" sz="1800" dirty="0">
                <a:latin typeface="Arial" charset="0"/>
              </a:rPr>
              <a:t>		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break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'-' :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's' :</a:t>
            </a:r>
          </a:p>
          <a:p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 'S':	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// prompt, read and </a:t>
            </a:r>
            <a:r>
              <a:rPr lang="en-GB" altLang="en-US" sz="1800" b="1" u="sng" dirty="0">
                <a:solidFill>
                  <a:schemeClr val="accent2"/>
                </a:solidFill>
                <a:latin typeface="Arial" charset="0"/>
              </a:rPr>
              <a:t>subtract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 here</a:t>
            </a:r>
            <a:endParaRPr lang="en-GB" altLang="en-US" sz="1800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			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break</a:t>
            </a:r>
            <a:r>
              <a:rPr lang="en-GB" altLang="en-US" sz="1800" dirty="0">
                <a:latin typeface="Arial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05521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992FC51B-D0B9-4AFE-BE41-FD86E7B7EA69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205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1D1CFC09-3286-4108-A272-A38717543C3B}" type="slidenum">
              <a:rPr lang="en-US" altLang="en-US" sz="1050"/>
              <a:pPr/>
              <a:t>9</a:t>
            </a:fld>
            <a:endParaRPr lang="en-US" altLang="en-US" sz="1050"/>
          </a:p>
        </p:txBody>
      </p:sp>
      <p:sp>
        <p:nvSpPr>
          <p:cNvPr id="205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7544" y="515525"/>
            <a:ext cx="4876800" cy="98360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GB" altLang="en-US" b="1" dirty="0" smtClean="0"/>
              <a:t>Do we Always Need a 'break' ?</a:t>
            </a:r>
            <a:endParaRPr lang="en-GB" altLang="en-US" dirty="0" smtClean="0"/>
          </a:p>
        </p:txBody>
      </p:sp>
      <p:graphicFrame>
        <p:nvGraphicFramePr>
          <p:cNvPr id="2050" name="Object 5"/>
          <p:cNvGraphicFramePr>
            <a:graphicFrameLocks noChangeAspect="1"/>
          </p:cNvGraphicFramePr>
          <p:nvPr/>
        </p:nvGraphicFramePr>
        <p:xfrm>
          <a:off x="6019801" y="1085241"/>
          <a:ext cx="1906588" cy="2132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Clip" r:id="rId3" imgW="1907280" imgH="2843280" progId="MS_ClipArt_Gallery.2">
                  <p:embed/>
                </p:oleObj>
              </mc:Choice>
              <mc:Fallback>
                <p:oleObj name="Clip" r:id="rId3" imgW="1907280" imgH="2843280" progId="MS_ClipArt_Gallery.2">
                  <p:embed/>
                  <p:pic>
                    <p:nvPicPr>
                      <p:cNvPr id="205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1" y="1085241"/>
                        <a:ext cx="1906588" cy="21329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914400" y="2342867"/>
            <a:ext cx="7848600" cy="3370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101" dirty="0">
                <a:latin typeface="Arial" charset="0"/>
              </a:rPr>
              <a:t>Consider a programming IDE:</a:t>
            </a:r>
          </a:p>
          <a:p>
            <a:pPr lvl="2"/>
            <a:r>
              <a:rPr lang="en-GB" altLang="en-US" sz="2101" b="1" dirty="0">
                <a:latin typeface="Arial" charset="0"/>
              </a:rPr>
              <a:t>step 1</a:t>
            </a:r>
            <a:r>
              <a:rPr lang="en-GB" altLang="en-US" sz="2101" dirty="0">
                <a:latin typeface="Arial" charset="0"/>
              </a:rPr>
              <a:t>: edit</a:t>
            </a:r>
          </a:p>
          <a:p>
            <a:pPr lvl="2"/>
            <a:r>
              <a:rPr lang="en-GB" altLang="en-US" sz="2101" b="1" dirty="0">
                <a:latin typeface="Arial" charset="0"/>
              </a:rPr>
              <a:t>step 2</a:t>
            </a:r>
            <a:r>
              <a:rPr lang="en-GB" altLang="en-US" sz="2101" dirty="0">
                <a:latin typeface="Arial" charset="0"/>
              </a:rPr>
              <a:t>: compile</a:t>
            </a:r>
          </a:p>
          <a:p>
            <a:pPr lvl="2"/>
            <a:r>
              <a:rPr lang="en-GB" altLang="en-US" sz="2101" b="1" dirty="0">
                <a:latin typeface="Arial" charset="0"/>
              </a:rPr>
              <a:t>step 3</a:t>
            </a:r>
            <a:r>
              <a:rPr lang="en-GB" altLang="en-US" sz="2101" dirty="0">
                <a:latin typeface="Arial" charset="0"/>
              </a:rPr>
              <a:t>: run</a:t>
            </a:r>
          </a:p>
          <a:p>
            <a:endParaRPr lang="en-GB" altLang="en-US" sz="2101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	if you have just started you want the sequence: </a:t>
            </a:r>
          </a:p>
          <a:p>
            <a:r>
              <a:rPr lang="en-GB" altLang="en-US" sz="1800" dirty="0">
                <a:latin typeface="Arial" charset="0"/>
              </a:rPr>
              <a:t>		</a:t>
            </a:r>
            <a:r>
              <a:rPr lang="en-GB" altLang="en-US" sz="1800" dirty="0">
                <a:solidFill>
                  <a:srgbClr val="009900"/>
                </a:solidFill>
                <a:latin typeface="Arial" charset="0"/>
              </a:rPr>
              <a:t>edit-compile-run</a:t>
            </a:r>
            <a:endParaRPr lang="en-GB" altLang="en-US" sz="1800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	if you already have an edited file you want:</a:t>
            </a:r>
          </a:p>
          <a:p>
            <a:r>
              <a:rPr lang="en-GB" altLang="en-US" sz="1800" dirty="0">
                <a:latin typeface="Arial" charset="0"/>
              </a:rPr>
              <a:t>		</a:t>
            </a:r>
            <a:r>
              <a:rPr lang="en-GB" altLang="en-US" sz="1800" dirty="0">
                <a:solidFill>
                  <a:srgbClr val="009900"/>
                </a:solidFill>
                <a:latin typeface="Arial" charset="0"/>
              </a:rPr>
              <a:t>compile-run</a:t>
            </a:r>
            <a:endParaRPr lang="en-GB" altLang="en-US" sz="1800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	if you already have edited and compiled you just:</a:t>
            </a:r>
          </a:p>
          <a:p>
            <a:r>
              <a:rPr lang="en-GB" altLang="en-US" sz="1800" dirty="0">
                <a:latin typeface="Arial" charset="0"/>
              </a:rPr>
              <a:t>		</a:t>
            </a:r>
            <a:r>
              <a:rPr lang="en-GB" altLang="en-US" sz="1800" dirty="0">
                <a:solidFill>
                  <a:srgbClr val="009900"/>
                </a:solidFill>
                <a:latin typeface="Arial" charset="0"/>
              </a:rPr>
              <a:t>run</a:t>
            </a:r>
            <a:r>
              <a:rPr lang="en-GB" altLang="en-US" sz="1800" dirty="0">
                <a:latin typeface="Arial" charset="0"/>
              </a:rPr>
              <a:t> </a:t>
            </a:r>
            <a:endParaRPr lang="en-GB" altLang="en-US" sz="2101" dirty="0">
              <a:latin typeface="Arial" charset="0"/>
            </a:endParaRPr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1066800" y="3886319"/>
            <a:ext cx="73914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240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CE17F7E6-B8A8-4B4D-A721-75678093DEA6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D5512BF7-5B53-4AEC-8A90-A866425DA3AC}" type="slidenum">
              <a:rPr lang="en-US" altLang="en-US" sz="1050"/>
              <a:pPr/>
              <a:t>10</a:t>
            </a:fld>
            <a:endParaRPr lang="en-US" altLang="en-US" sz="1050"/>
          </a:p>
        </p:txBody>
      </p:sp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18497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Implementing the IDE 'menu'</a:t>
            </a:r>
            <a:endParaRPr lang="en-GB" altLang="en-US" dirty="0" smtClean="0"/>
          </a:p>
        </p:txBody>
      </p:sp>
      <p:grpSp>
        <p:nvGrpSpPr>
          <p:cNvPr id="19461" name="Group 7"/>
          <p:cNvGrpSpPr>
            <a:grpSpLocks/>
          </p:cNvGrpSpPr>
          <p:nvPr/>
        </p:nvGrpSpPr>
        <p:grpSpPr bwMode="auto">
          <a:xfrm>
            <a:off x="685800" y="1599724"/>
            <a:ext cx="7924800" cy="2861817"/>
            <a:chOff x="432" y="624"/>
            <a:chExt cx="4992" cy="2403"/>
          </a:xfrm>
        </p:grpSpPr>
        <p:sp>
          <p:nvSpPr>
            <p:cNvPr id="19462" name="Text Box 4"/>
            <p:cNvSpPr txBox="1">
              <a:spLocks noChangeArrowheads="1"/>
            </p:cNvSpPr>
            <p:nvPr/>
          </p:nvSpPr>
          <p:spPr bwMode="auto">
            <a:xfrm>
              <a:off x="3024" y="1392"/>
              <a:ext cx="2160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9463" name="Text Box 5"/>
            <p:cNvSpPr txBox="1">
              <a:spLocks noChangeArrowheads="1"/>
            </p:cNvSpPr>
            <p:nvPr/>
          </p:nvSpPr>
          <p:spPr bwMode="auto">
            <a:xfrm>
              <a:off x="432" y="624"/>
              <a:ext cx="4992" cy="2403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itchFamily="16" charset="0"/>
                </a:defRPr>
              </a:lvl9pPr>
            </a:lstStyle>
            <a:p>
              <a:r>
                <a:rPr lang="en-GB" altLang="en-US" sz="1800" dirty="0" smtClean="0">
                  <a:solidFill>
                    <a:srgbClr val="CC00CC"/>
                  </a:solidFill>
                  <a:latin typeface="Arial" charset="0"/>
                </a:rPr>
                <a:t>switch</a:t>
              </a:r>
              <a:r>
                <a:rPr lang="en-GB" altLang="en-US" sz="1800" dirty="0">
                  <a:latin typeface="Arial" charset="0"/>
                </a:rPr>
                <a:t>( in ) {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'e' ;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'E' : 	</a:t>
              </a:r>
              <a:r>
                <a:rPr lang="en-GB" altLang="en-US" sz="1800" dirty="0">
                  <a:solidFill>
                    <a:schemeClr val="accent2"/>
                  </a:solidFill>
                  <a:latin typeface="Arial" charset="0"/>
                </a:rPr>
                <a:t>// start the editor here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'c' : 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'C' :	</a:t>
              </a:r>
              <a:r>
                <a:rPr lang="en-GB" altLang="en-US" sz="1800" dirty="0">
                  <a:solidFill>
                    <a:schemeClr val="accent2"/>
                  </a:solidFill>
                  <a:latin typeface="Arial" charset="0"/>
                </a:rPr>
                <a:t>// start the compiler here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'r' :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case</a:t>
              </a:r>
              <a:r>
                <a:rPr lang="en-GB" altLang="en-US" sz="1800" dirty="0">
                  <a:latin typeface="Arial" charset="0"/>
                </a:rPr>
                <a:t> 'R': 	</a:t>
              </a:r>
              <a:r>
                <a:rPr lang="en-GB" altLang="en-US" sz="1800" dirty="0">
                  <a:solidFill>
                    <a:schemeClr val="accent2"/>
                  </a:solidFill>
                  <a:latin typeface="Arial" charset="0"/>
                </a:rPr>
                <a:t>// run the programme here</a:t>
              </a:r>
              <a:endParaRPr lang="en-GB" altLang="en-US" sz="1800" dirty="0">
                <a:latin typeface="Arial" charset="0"/>
              </a:endParaRPr>
            </a:p>
            <a:p>
              <a:r>
                <a:rPr lang="en-GB" altLang="en-US" sz="1800" dirty="0">
                  <a:latin typeface="Arial" charset="0"/>
                </a:rPr>
                <a:t>		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break</a:t>
              </a:r>
              <a:r>
                <a:rPr lang="en-GB" altLang="en-US" sz="1800" dirty="0">
                  <a:latin typeface="Arial" charset="0"/>
                </a:rPr>
                <a:t>; </a:t>
              </a:r>
              <a:r>
                <a:rPr lang="en-GB" altLang="en-US" sz="1800" dirty="0">
                  <a:solidFill>
                    <a:schemeClr val="accent2"/>
                  </a:solidFill>
                  <a:latin typeface="Arial" charset="0"/>
                </a:rPr>
                <a:t>// this ‘break’ is required!</a:t>
              </a:r>
            </a:p>
            <a:p>
              <a:r>
                <a:rPr lang="en-GB" altLang="en-US" sz="1800" dirty="0">
                  <a:latin typeface="Arial" charset="0"/>
                </a:rPr>
                <a:t>	</a:t>
              </a:r>
              <a:r>
                <a:rPr lang="en-GB" altLang="en-US" sz="1800" dirty="0">
                  <a:solidFill>
                    <a:srgbClr val="CC00CC"/>
                  </a:solidFill>
                  <a:latin typeface="Arial" charset="0"/>
                </a:rPr>
                <a:t>default</a:t>
              </a:r>
              <a:r>
                <a:rPr lang="en-GB" altLang="en-US" sz="1800" dirty="0">
                  <a:latin typeface="Arial" charset="0"/>
                </a:rPr>
                <a:t>:	</a:t>
              </a:r>
              <a:r>
                <a:rPr lang="en-GB" altLang="en-US" sz="1800" dirty="0" err="1" smtClean="0">
                  <a:latin typeface="Arial" charset="0"/>
                </a:rPr>
                <a:t>Console.WriteLine</a:t>
              </a:r>
              <a:r>
                <a:rPr lang="en-GB" altLang="en-US" sz="1800" dirty="0" smtClean="0">
                  <a:solidFill>
                    <a:srgbClr val="009900"/>
                  </a:solidFill>
                  <a:latin typeface="Arial" charset="0"/>
                </a:rPr>
                <a:t>("</a:t>
              </a:r>
              <a:r>
                <a:rPr lang="en-GB" altLang="en-US" sz="1800" dirty="0">
                  <a:solidFill>
                    <a:srgbClr val="009900"/>
                  </a:solidFill>
                  <a:latin typeface="Arial" charset="0"/>
                </a:rPr>
                <a:t>Invalid input"</a:t>
              </a:r>
              <a:r>
                <a:rPr lang="en-GB" altLang="en-US" sz="1800" dirty="0">
                  <a:latin typeface="Arial" charset="0"/>
                </a:rPr>
                <a:t>);</a:t>
              </a:r>
              <a:endParaRPr lang="en-GB" altLang="en-US" sz="1800" dirty="0"/>
            </a:p>
            <a:p>
              <a:r>
                <a:rPr lang="en-GB" altLang="en-US" sz="1800" dirty="0">
                  <a:latin typeface="Arial" charset="0"/>
                </a:rPr>
                <a:t>}</a:t>
              </a:r>
              <a:endParaRPr lang="en-GB" altLang="en-US" sz="1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777336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FB4CA662-54EE-45FC-B519-5ACA3DF68859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D86F7451-0494-4385-B27D-57188DC36B67}" type="slidenum">
              <a:rPr lang="en-US" altLang="en-US" sz="1050"/>
              <a:pPr/>
              <a:t>11</a:t>
            </a:fld>
            <a:endParaRPr lang="en-US" altLang="en-US" sz="1050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564830"/>
            <a:ext cx="77216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Check your knowledge now:</a:t>
            </a:r>
          </a:p>
        </p:txBody>
      </p:sp>
      <p:sp>
        <p:nvSpPr>
          <p:cNvPr id="20485" name="Text Box 3"/>
          <p:cNvSpPr txBox="1">
            <a:spLocks noChangeArrowheads="1"/>
          </p:cNvSpPr>
          <p:nvPr/>
        </p:nvSpPr>
        <p:spPr bwMode="auto">
          <a:xfrm>
            <a:off x="914400" y="1599725"/>
            <a:ext cx="4038600" cy="41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2101">
                <a:latin typeface="Arial" charset="0"/>
              </a:rPr>
              <a:t> What is wrong here ? </a:t>
            </a:r>
            <a:endParaRPr lang="en-GB" altLang="en-US" sz="2101"/>
          </a:p>
        </p:txBody>
      </p:sp>
      <p:sp>
        <p:nvSpPr>
          <p:cNvPr id="20486" name="Text Box 9"/>
          <p:cNvSpPr txBox="1">
            <a:spLocks noChangeArrowheads="1"/>
          </p:cNvSpPr>
          <p:nvPr/>
        </p:nvSpPr>
        <p:spPr bwMode="auto">
          <a:xfrm>
            <a:off x="685801" y="2057043"/>
            <a:ext cx="6553200" cy="314855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endParaRPr lang="en-GB" altLang="en-US" sz="1500" dirty="0" smtClean="0">
              <a:latin typeface="Arial" charset="0"/>
            </a:endParaRPr>
          </a:p>
          <a:p>
            <a:endParaRPr lang="en-GB" altLang="en-US" sz="1500" dirty="0" smtClean="0">
              <a:latin typeface="Arial" charset="0"/>
            </a:endParaRPr>
          </a:p>
          <a:p>
            <a:endParaRPr lang="en-GB" altLang="en-US" sz="1500" dirty="0">
              <a:latin typeface="Arial" charset="0"/>
            </a:endParaRPr>
          </a:p>
          <a:p>
            <a:r>
              <a:rPr lang="en-GB" altLang="en-US" sz="1500" dirty="0">
                <a:latin typeface="Arial" charset="0"/>
              </a:rPr>
              <a:t>switch </a:t>
            </a:r>
            <a:r>
              <a:rPr lang="en-GB" altLang="en-US" sz="1500" dirty="0">
                <a:latin typeface="Arial" charset="0"/>
              </a:rPr>
              <a:t>( input )</a:t>
            </a:r>
          </a:p>
          <a:p>
            <a:r>
              <a:rPr lang="en-GB" altLang="en-US" sz="1500" dirty="0">
                <a:latin typeface="Arial" charset="0"/>
              </a:rPr>
              <a:t>	case "+" : </a:t>
            </a:r>
          </a:p>
          <a:p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	</a:t>
            </a:r>
            <a:r>
              <a:rPr lang="en-GB" altLang="en-US" sz="1500" dirty="0">
                <a:latin typeface="Arial" charset="0"/>
              </a:rPr>
              <a:t>case "A" : </a:t>
            </a:r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// add here</a:t>
            </a:r>
          </a:p>
          <a:p>
            <a:endParaRPr lang="en-GB" altLang="en-US" sz="1500" dirty="0">
              <a:solidFill>
                <a:schemeClr val="accent2"/>
              </a:solidFill>
              <a:latin typeface="Arial" charset="0"/>
            </a:endParaRPr>
          </a:p>
          <a:p>
            <a:r>
              <a:rPr lang="en-GB" altLang="en-US" sz="1500" dirty="0">
                <a:latin typeface="Arial" charset="0"/>
              </a:rPr>
              <a:t>	case '-' </a:t>
            </a:r>
            <a:r>
              <a:rPr lang="en-GB" altLang="en-US" sz="1500" dirty="0">
                <a:latin typeface="Arial" charset="0"/>
              </a:rPr>
              <a:t>:</a:t>
            </a:r>
          </a:p>
          <a:p>
            <a:endParaRPr lang="en-GB" altLang="en-US" sz="1500" dirty="0">
              <a:latin typeface="Arial" charset="0"/>
            </a:endParaRPr>
          </a:p>
          <a:p>
            <a:r>
              <a:rPr lang="en-GB" altLang="en-US" sz="1500" dirty="0">
                <a:latin typeface="Arial" charset="0"/>
              </a:rPr>
              <a:t>	case 'S':  </a:t>
            </a:r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// subtract</a:t>
            </a:r>
          </a:p>
          <a:p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	</a:t>
            </a:r>
          </a:p>
          <a:p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	</a:t>
            </a:r>
            <a:r>
              <a:rPr lang="en-GB" altLang="en-US" sz="1500" dirty="0">
                <a:latin typeface="Arial" charset="0"/>
              </a:rPr>
              <a:t>default </a:t>
            </a:r>
            <a:r>
              <a:rPr lang="en-GB" altLang="en-US" sz="1500" dirty="0">
                <a:latin typeface="Arial" charset="0"/>
              </a:rPr>
              <a:t>	 </a:t>
            </a:r>
            <a:r>
              <a:rPr lang="en-GB" altLang="en-US" sz="1500" dirty="0" err="1">
                <a:latin typeface="Arial" charset="0"/>
              </a:rPr>
              <a:t>System.out.println</a:t>
            </a:r>
            <a:r>
              <a:rPr lang="en-GB" altLang="en-US" sz="1500" dirty="0">
                <a:solidFill>
                  <a:srgbClr val="009900"/>
                </a:solidFill>
                <a:latin typeface="Arial" charset="0"/>
              </a:rPr>
              <a:t>("wrong input"</a:t>
            </a:r>
            <a:r>
              <a:rPr lang="en-GB" altLang="en-US" sz="1500" dirty="0">
                <a:latin typeface="Arial" charset="0"/>
              </a:rPr>
              <a:t>);</a:t>
            </a:r>
            <a:r>
              <a:rPr lang="en-GB" altLang="en-US" sz="1500" dirty="0">
                <a:solidFill>
                  <a:schemeClr val="accent2"/>
                </a:solidFill>
                <a:latin typeface="Arial" charset="0"/>
              </a:rPr>
              <a:t> </a:t>
            </a:r>
            <a:endParaRPr lang="en-GB" altLang="en-US" sz="1500" dirty="0">
              <a:latin typeface="Arial" charset="0"/>
            </a:endParaRPr>
          </a:p>
          <a:p>
            <a:r>
              <a:rPr lang="en-GB" altLang="en-US" sz="1500" dirty="0">
                <a:latin typeface="Arial" charset="0"/>
              </a:rPr>
              <a:t>}</a:t>
            </a:r>
          </a:p>
          <a:p>
            <a:pPr>
              <a:lnSpc>
                <a:spcPct val="20000"/>
              </a:lnSpc>
            </a:pPr>
            <a:endParaRPr lang="en-GB" altLang="en-US" sz="1800" dirty="0">
              <a:latin typeface="Arial" charset="0"/>
            </a:endParaRPr>
          </a:p>
        </p:txBody>
      </p:sp>
      <p:sp>
        <p:nvSpPr>
          <p:cNvPr id="145419" name="Text Box 11"/>
          <p:cNvSpPr txBox="1">
            <a:spLocks noChangeArrowheads="1"/>
          </p:cNvSpPr>
          <p:nvPr/>
        </p:nvSpPr>
        <p:spPr bwMode="auto">
          <a:xfrm>
            <a:off x="4419601" y="2857352"/>
            <a:ext cx="4267200" cy="646331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 dirty="0">
                <a:latin typeface="Arial" charset="0"/>
              </a:rPr>
              <a:t>opening '{' missing</a:t>
            </a:r>
          </a:p>
          <a:p>
            <a:r>
              <a:rPr lang="en-GB" altLang="en-US" sz="1800" dirty="0">
                <a:latin typeface="Arial" charset="0"/>
              </a:rPr>
              <a:t>char is in single quotes 'A', '+'</a:t>
            </a:r>
            <a:endParaRPr lang="en-GB" altLang="en-US" sz="2101" dirty="0">
              <a:latin typeface="Arial" charset="0"/>
            </a:endParaRPr>
          </a:p>
        </p:txBody>
      </p:sp>
      <p:sp>
        <p:nvSpPr>
          <p:cNvPr id="145420" name="Text Box 12"/>
          <p:cNvSpPr txBox="1">
            <a:spLocks noChangeArrowheads="1"/>
          </p:cNvSpPr>
          <p:nvPr/>
        </p:nvSpPr>
        <p:spPr bwMode="auto">
          <a:xfrm>
            <a:off x="4419601" y="3486165"/>
            <a:ext cx="4267200" cy="369332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 dirty="0">
                <a:solidFill>
                  <a:schemeClr val="bg1"/>
                </a:solidFill>
                <a:latin typeface="Arial" charset="0"/>
              </a:rPr>
              <a:t>'possibly a '</a:t>
            </a:r>
            <a:r>
              <a:rPr lang="en-GB" altLang="en-US" sz="1800" i="1" dirty="0">
                <a:solidFill>
                  <a:schemeClr val="bg1"/>
                </a:solidFill>
                <a:latin typeface="Arial" charset="0"/>
              </a:rPr>
              <a:t>break</a:t>
            </a:r>
            <a:r>
              <a:rPr lang="en-GB" altLang="en-US" sz="1800" dirty="0">
                <a:solidFill>
                  <a:schemeClr val="bg1"/>
                </a:solidFill>
                <a:latin typeface="Arial" charset="0"/>
              </a:rPr>
              <a:t>' missing</a:t>
            </a:r>
          </a:p>
        </p:txBody>
      </p:sp>
      <p:sp>
        <p:nvSpPr>
          <p:cNvPr id="145421" name="Text Box 13"/>
          <p:cNvSpPr txBox="1">
            <a:spLocks noChangeArrowheads="1"/>
          </p:cNvSpPr>
          <p:nvPr/>
        </p:nvSpPr>
        <p:spPr bwMode="auto">
          <a:xfrm>
            <a:off x="4419601" y="4057814"/>
            <a:ext cx="42672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>
                <a:latin typeface="Arial" charset="0"/>
              </a:rPr>
              <a:t>definitely a '</a:t>
            </a:r>
            <a:r>
              <a:rPr lang="en-GB" altLang="en-US" sz="1800" i="1">
                <a:latin typeface="Arial" charset="0"/>
              </a:rPr>
              <a:t>break</a:t>
            </a:r>
            <a:r>
              <a:rPr lang="en-GB" altLang="en-US" sz="1800">
                <a:latin typeface="Arial" charset="0"/>
              </a:rPr>
              <a:t>' missing</a:t>
            </a:r>
          </a:p>
        </p:txBody>
      </p:sp>
      <p:sp>
        <p:nvSpPr>
          <p:cNvPr id="20491" name="Line 16"/>
          <p:cNvSpPr>
            <a:spLocks noChangeShapeType="1"/>
          </p:cNvSpPr>
          <p:nvPr/>
        </p:nvSpPr>
        <p:spPr bwMode="auto">
          <a:xfrm>
            <a:off x="685801" y="2800186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Line 17"/>
          <p:cNvSpPr>
            <a:spLocks noChangeShapeType="1"/>
          </p:cNvSpPr>
          <p:nvPr/>
        </p:nvSpPr>
        <p:spPr bwMode="auto">
          <a:xfrm>
            <a:off x="685801" y="3943484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3" name="Line 18"/>
          <p:cNvSpPr>
            <a:spLocks noChangeShapeType="1"/>
          </p:cNvSpPr>
          <p:nvPr/>
        </p:nvSpPr>
        <p:spPr bwMode="auto">
          <a:xfrm>
            <a:off x="685801" y="4515133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7" name="Text Box 19"/>
          <p:cNvSpPr txBox="1">
            <a:spLocks noChangeArrowheads="1"/>
          </p:cNvSpPr>
          <p:nvPr/>
        </p:nvSpPr>
        <p:spPr bwMode="auto">
          <a:xfrm>
            <a:off x="4419601" y="5029617"/>
            <a:ext cx="41148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1800">
                <a:latin typeface="Arial" charset="0"/>
              </a:rPr>
              <a:t>':' after default missing</a:t>
            </a:r>
          </a:p>
        </p:txBody>
      </p:sp>
    </p:spTree>
    <p:extLst>
      <p:ext uri="{BB962C8B-B14F-4D97-AF65-F5344CB8AC3E}">
        <p14:creationId xmlns:p14="http://schemas.microsoft.com/office/powerpoint/2010/main" val="398548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9" grpId="0" animBg="1" autoUpdateAnimBg="0"/>
      <p:bldP spid="145420" grpId="0" animBg="1" autoUpdateAnimBg="0"/>
      <p:bldP spid="145421" grpId="0" animBg="1" autoUpdateAnimBg="0"/>
      <p:bldP spid="145427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23AB65F9-6A5B-4705-9D83-F2F587389127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2355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F3C8C7B7-8BB4-4BAF-B438-6D7DD79050FD}" type="slidenum">
              <a:rPr lang="en-US" altLang="en-US" sz="1050"/>
              <a:pPr/>
              <a:t>12</a:t>
            </a:fld>
            <a:endParaRPr lang="en-US" altLang="en-US" sz="1050"/>
          </a:p>
        </p:txBody>
      </p:sp>
      <p:sp>
        <p:nvSpPr>
          <p:cNvPr id="2355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1" y="1199569"/>
            <a:ext cx="7772400" cy="6303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/>
              <a:t>Summary</a:t>
            </a:r>
            <a:endParaRPr lang="en-GB" altLang="en-US" b="1" dirty="0" smtClean="0"/>
          </a:p>
        </p:txBody>
      </p:sp>
      <p:sp>
        <p:nvSpPr>
          <p:cNvPr id="154627" name="Text Box 3"/>
          <p:cNvSpPr txBox="1">
            <a:spLocks noChangeArrowheads="1"/>
          </p:cNvSpPr>
          <p:nvPr/>
        </p:nvSpPr>
        <p:spPr bwMode="auto">
          <a:xfrm>
            <a:off x="838201" y="2729921"/>
            <a:ext cx="7696200" cy="251703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revised </a:t>
            </a:r>
            <a:r>
              <a:rPr lang="en-GB" altLang="en-US" sz="2101" dirty="0">
                <a:solidFill>
                  <a:srgbClr val="009900"/>
                </a:solidFill>
                <a:latin typeface="Arial" charset="0"/>
              </a:rPr>
              <a:t>'if'</a:t>
            </a:r>
            <a:r>
              <a:rPr lang="en-GB" altLang="en-US" sz="2101" dirty="0">
                <a:latin typeface="Arial" charset="0"/>
              </a:rPr>
              <a:t> statements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introduced </a:t>
            </a:r>
            <a:r>
              <a:rPr lang="en-GB" altLang="en-US" sz="2101" dirty="0">
                <a:solidFill>
                  <a:srgbClr val="009900"/>
                </a:solidFill>
                <a:latin typeface="Arial" charset="0"/>
              </a:rPr>
              <a:t>'switch' - 'case'</a:t>
            </a:r>
          </a:p>
          <a:p>
            <a:pPr lvl="2"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the 4 keywords: 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switch</a:t>
            </a:r>
            <a:r>
              <a:rPr lang="en-GB" altLang="en-US" sz="1800" dirty="0">
                <a:latin typeface="Arial" charset="0"/>
              </a:rPr>
              <a:t>, 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case</a:t>
            </a:r>
            <a:r>
              <a:rPr lang="en-GB" altLang="en-US" sz="1800" dirty="0">
                <a:latin typeface="Arial" charset="0"/>
              </a:rPr>
              <a:t>,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 default</a:t>
            </a:r>
            <a:r>
              <a:rPr lang="en-GB" altLang="en-US" sz="1800" dirty="0">
                <a:latin typeface="Arial" charset="0"/>
              </a:rPr>
              <a:t>, </a:t>
            </a:r>
            <a:r>
              <a:rPr lang="en-GB" altLang="en-US" sz="1800" dirty="0">
                <a:solidFill>
                  <a:srgbClr val="CC00CC"/>
                </a:solidFill>
                <a:latin typeface="Arial" charset="0"/>
              </a:rPr>
              <a:t>break</a:t>
            </a:r>
            <a:endParaRPr lang="en-GB" altLang="en-US" sz="1800" dirty="0">
              <a:latin typeface="Arial" charset="0"/>
            </a:endParaRPr>
          </a:p>
          <a:p>
            <a:pPr lvl="2"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catching multiple inputs: 'A', 'a', '+'</a:t>
            </a:r>
          </a:p>
          <a:p>
            <a:pPr lvl="2"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where to 'break' and where not</a:t>
            </a:r>
          </a:p>
          <a:p>
            <a:pPr lvl="2">
              <a:spcBef>
                <a:spcPct val="0"/>
              </a:spcBef>
              <a:buFontTx/>
              <a:buChar char="•"/>
            </a:pPr>
            <a:r>
              <a:rPr lang="en-GB" altLang="en-US" sz="2101" dirty="0">
                <a:latin typeface="Arial" charset="0"/>
              </a:rPr>
              <a:t> designing a 'menu' structure</a:t>
            </a:r>
          </a:p>
          <a:p>
            <a:pPr>
              <a:spcBef>
                <a:spcPct val="0"/>
              </a:spcBef>
              <a:buFontTx/>
              <a:buChar char="•"/>
            </a:pPr>
            <a:endParaRPr lang="en-GB" altLang="en-US" sz="2101" dirty="0">
              <a:latin typeface="Arial" charset="0"/>
            </a:endParaRPr>
          </a:p>
        </p:txBody>
      </p:sp>
      <p:sp>
        <p:nvSpPr>
          <p:cNvPr id="23558" name="Text Box 4"/>
          <p:cNvSpPr txBox="1">
            <a:spLocks noChangeArrowheads="1"/>
          </p:cNvSpPr>
          <p:nvPr/>
        </p:nvSpPr>
        <p:spPr bwMode="auto">
          <a:xfrm>
            <a:off x="685801" y="2136837"/>
            <a:ext cx="6400800" cy="461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r>
              <a:rPr lang="en-GB" altLang="en-US" sz="2401" b="1" dirty="0">
                <a:latin typeface="Arial" charset="0"/>
              </a:rPr>
              <a:t>In this session we have </a:t>
            </a:r>
            <a:r>
              <a:rPr lang="en-GB" altLang="en-US" sz="2401" b="1" dirty="0">
                <a:latin typeface="Arial" charset="0"/>
              </a:rPr>
              <a:t>...</a:t>
            </a:r>
            <a:endParaRPr lang="en-GB" altLang="en-US" sz="2101" dirty="0"/>
          </a:p>
        </p:txBody>
      </p:sp>
    </p:spTree>
    <p:extLst>
      <p:ext uri="{BB962C8B-B14F-4D97-AF65-F5344CB8AC3E}">
        <p14:creationId xmlns:p14="http://schemas.microsoft.com/office/powerpoint/2010/main" val="331781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E6A043CC-20BF-4234-AA23-2D70E04DA952}" type="datetime1">
              <a:rPr lang="en-US" altLang="en-US" sz="1050"/>
              <a:pPr/>
              <a:t>6/30/2020</a:t>
            </a:fld>
            <a:endParaRPr lang="en-US" altLang="en-US" sz="1050"/>
          </a:p>
        </p:txBody>
      </p:sp>
      <p:sp>
        <p:nvSpPr>
          <p:cNvPr id="307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pitchFamily="16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pitchFamily="16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pitchFamily="16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fld id="{AB2930DB-0E5B-40F1-AA54-16B22647E34E}" type="slidenum">
              <a:rPr lang="en-US" altLang="en-US" sz="1050"/>
              <a:pPr/>
              <a:t>13</a:t>
            </a:fld>
            <a:endParaRPr lang="en-US" altLang="en-US" sz="1050"/>
          </a:p>
        </p:txBody>
      </p:sp>
      <p:sp>
        <p:nvSpPr>
          <p:cNvPr id="3077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35000" y="409564"/>
            <a:ext cx="7620000" cy="62881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/>
              <a:t>Revision</a:t>
            </a:r>
            <a:endParaRPr lang="en-GB" altLang="en-US" b="1" dirty="0" smtClean="0"/>
          </a:p>
        </p:txBody>
      </p:sp>
      <p:sp>
        <p:nvSpPr>
          <p:cNvPr id="3078" name="Text Box 1027"/>
          <p:cNvSpPr txBox="1">
            <a:spLocks noChangeArrowheads="1"/>
          </p:cNvSpPr>
          <p:nvPr/>
        </p:nvSpPr>
        <p:spPr bwMode="auto">
          <a:xfrm>
            <a:off x="1600201" y="1885549"/>
            <a:ext cx="7086600" cy="23091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itchFamily="16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itchFamily="16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pitchFamily="16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itchFamily="16" charset="0"/>
              </a:defRPr>
            </a:lvl4pPr>
            <a:lvl5pPr>
              <a:defRPr sz="2800">
                <a:solidFill>
                  <a:schemeClr val="tx1"/>
                </a:solidFill>
                <a:latin typeface="Times New Roman" pitchFamily="16" charset="0"/>
              </a:defRPr>
            </a:lvl5pPr>
            <a:lvl6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6pPr>
            <a:lvl7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7pPr>
            <a:lvl8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8pPr>
            <a:lvl9pPr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latin typeface="Arial" charset="0"/>
              </a:rPr>
              <a:t>To consolidate your knowledge…..</a:t>
            </a:r>
          </a:p>
          <a:p>
            <a:pPr>
              <a:spcBef>
                <a:spcPct val="0"/>
              </a:spcBef>
            </a:pPr>
            <a:endParaRPr lang="en-GB" altLang="en-US" sz="2401" dirty="0">
              <a:latin typeface="Arial" charset="0"/>
            </a:endParaRPr>
          </a:p>
          <a:p>
            <a:pPr>
              <a:lnSpc>
                <a:spcPct val="50000"/>
              </a:lnSpc>
              <a:spcBef>
                <a:spcPct val="0"/>
              </a:spcBef>
            </a:pPr>
            <a:r>
              <a:rPr lang="en-GB" altLang="en-US" sz="2401" dirty="0">
                <a:latin typeface="Arial" charset="0"/>
              </a:rPr>
              <a:t>		</a:t>
            </a:r>
            <a:r>
              <a:rPr lang="en-GB" altLang="en-US" sz="2401" dirty="0">
                <a:latin typeface="Arial" charset="0"/>
              </a:rPr>
              <a:t>	You </a:t>
            </a:r>
            <a:r>
              <a:rPr lang="en-GB" altLang="en-US" sz="2401" dirty="0">
                <a:latin typeface="Arial" charset="0"/>
              </a:rPr>
              <a:t>need to: </a:t>
            </a:r>
          </a:p>
          <a:p>
            <a:pPr lvl="6"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>
                <a:solidFill>
                  <a:srgbClr val="009900"/>
                </a:solidFill>
              </a:rPr>
              <a:t>revise</a:t>
            </a:r>
            <a:r>
              <a:rPr lang="en-GB" altLang="en-US" sz="2101" dirty="0"/>
              <a:t> the material</a:t>
            </a:r>
          </a:p>
          <a:p>
            <a:pPr lvl="6"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dirty="0"/>
              <a:t>study </a:t>
            </a:r>
            <a:r>
              <a:rPr lang="en-GB" altLang="en-US" sz="2101" dirty="0"/>
              <a:t>more </a:t>
            </a:r>
            <a:r>
              <a:rPr lang="en-GB" altLang="en-US" sz="2101" b="1" dirty="0">
                <a:solidFill>
                  <a:srgbClr val="009900"/>
                </a:solidFill>
              </a:rPr>
              <a:t>examples</a:t>
            </a:r>
            <a:endParaRPr lang="en-GB" altLang="en-US" sz="2101" dirty="0"/>
          </a:p>
          <a:p>
            <a:pPr lvl="6"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>
                <a:solidFill>
                  <a:srgbClr val="009900"/>
                </a:solidFill>
              </a:rPr>
              <a:t>practice</a:t>
            </a:r>
            <a:r>
              <a:rPr lang="en-GB" altLang="en-US" sz="2101" dirty="0"/>
              <a:t> </a:t>
            </a:r>
          </a:p>
          <a:p>
            <a:pPr lvl="2">
              <a:spcBef>
                <a:spcPct val="0"/>
              </a:spcBef>
              <a:buFontTx/>
              <a:buChar char="•"/>
            </a:pPr>
            <a:endParaRPr lang="en-GB" altLang="en-US" sz="2101" dirty="0"/>
          </a:p>
        </p:txBody>
      </p:sp>
      <p:graphicFrame>
        <p:nvGraphicFramePr>
          <p:cNvPr id="3074" name="Object 10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845277"/>
              </p:ext>
            </p:extLst>
          </p:nvPr>
        </p:nvGraphicFramePr>
        <p:xfrm>
          <a:off x="398964" y="3886320"/>
          <a:ext cx="2819400" cy="17935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Clip" r:id="rId3" imgW="1817640" imgH="1542240" progId="MS_ClipArt_Gallery.2">
                  <p:embed/>
                </p:oleObj>
              </mc:Choice>
              <mc:Fallback>
                <p:oleObj name="Clip" r:id="rId3" imgW="1817640" imgH="1542240" progId="MS_ClipArt_Gallery.2">
                  <p:embed/>
                  <p:pic>
                    <p:nvPicPr>
                      <p:cNvPr id="3074" name="Object 10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8964" y="3886320"/>
                        <a:ext cx="2819400" cy="17935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2528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389436" y="1942712"/>
            <a:ext cx="8363938" cy="332485"/>
          </a:xfrm>
        </p:spPr>
        <p:txBody>
          <a:bodyPr/>
          <a:lstStyle/>
          <a:p>
            <a:r>
              <a:rPr lang="en-GB" dirty="0" smtClean="0"/>
              <a:t>Open Forum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2402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90</TotalTime>
  <Words>530</Words>
  <Application>Microsoft Office PowerPoint</Application>
  <PresentationFormat>On-screen Show (4:3)</PresentationFormat>
  <Paragraphs>223</Paragraphs>
  <Slides>14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Consolas</vt:lpstr>
      <vt:lpstr>Marlett</vt:lpstr>
      <vt:lpstr>Myriad Pro</vt:lpstr>
      <vt:lpstr>Times New Roman</vt:lpstr>
      <vt:lpstr>Verdana</vt:lpstr>
      <vt:lpstr>20140311PresentationUWTSDTemplate</vt:lpstr>
      <vt:lpstr>Clip</vt:lpstr>
      <vt:lpstr>Mod Code</vt:lpstr>
      <vt:lpstr>A Little Task Now…(5 min)</vt:lpstr>
      <vt:lpstr>PowerPoint Presentation</vt:lpstr>
      <vt:lpstr>And Now Something New:</vt:lpstr>
      <vt:lpstr>Structure of 'switch' - 'case'</vt:lpstr>
      <vt:lpstr>Usage of 'switch' - 'case'</vt:lpstr>
      <vt:lpstr>Implementation of the 'Calculator'</vt:lpstr>
      <vt:lpstr>Catching Multiple Cases</vt:lpstr>
      <vt:lpstr>Do we Always Need a 'break' ?</vt:lpstr>
      <vt:lpstr>Implementing the IDE 'menu'</vt:lpstr>
      <vt:lpstr>Check your knowledge now:</vt:lpstr>
      <vt:lpstr>Summary</vt:lpstr>
      <vt:lpstr>Revision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 Code</dc:title>
  <dc:creator>Paul Jenkins</dc:creator>
  <cp:lastModifiedBy>Paul Jenkins</cp:lastModifiedBy>
  <cp:revision>5</cp:revision>
  <cp:lastPrinted>2018-07-09T15:27:01Z</cp:lastPrinted>
  <dcterms:created xsi:type="dcterms:W3CDTF">2020-06-30T14:15:19Z</dcterms:created>
  <dcterms:modified xsi:type="dcterms:W3CDTF">2020-06-30T15:45:35Z</dcterms:modified>
</cp:coreProperties>
</file>