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handoutMasterIdLst>
    <p:handoutMasterId r:id="rId38"/>
  </p:handoutMasterIdLst>
  <p:sldIdLst>
    <p:sldId id="2596" r:id="rId2"/>
    <p:sldId id="2598" r:id="rId3"/>
    <p:sldId id="2540" r:id="rId4"/>
    <p:sldId id="2565" r:id="rId5"/>
    <p:sldId id="2567" r:id="rId6"/>
    <p:sldId id="2597" r:id="rId7"/>
    <p:sldId id="2560" r:id="rId8"/>
    <p:sldId id="2599" r:id="rId9"/>
    <p:sldId id="2600" r:id="rId10"/>
    <p:sldId id="2601" r:id="rId11"/>
    <p:sldId id="2602" r:id="rId12"/>
    <p:sldId id="2604" r:id="rId13"/>
    <p:sldId id="2605" r:id="rId14"/>
    <p:sldId id="2624" r:id="rId15"/>
    <p:sldId id="2625" r:id="rId16"/>
    <p:sldId id="2607" r:id="rId17"/>
    <p:sldId id="2606" r:id="rId18"/>
    <p:sldId id="2608" r:id="rId19"/>
    <p:sldId id="2626" r:id="rId20"/>
    <p:sldId id="2610" r:id="rId21"/>
    <p:sldId id="2609" r:id="rId22"/>
    <p:sldId id="2603" r:id="rId23"/>
    <p:sldId id="2611" r:id="rId24"/>
    <p:sldId id="2612" r:id="rId25"/>
    <p:sldId id="2613" r:id="rId26"/>
    <p:sldId id="2614" r:id="rId27"/>
    <p:sldId id="2616" r:id="rId28"/>
    <p:sldId id="2615" r:id="rId29"/>
    <p:sldId id="2617" r:id="rId30"/>
    <p:sldId id="2618" r:id="rId31"/>
    <p:sldId id="2619" r:id="rId32"/>
    <p:sldId id="2620" r:id="rId33"/>
    <p:sldId id="2621" r:id="rId34"/>
    <p:sldId id="2622" r:id="rId35"/>
    <p:sldId id="262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264" autoAdjust="0"/>
  </p:normalViewPr>
  <p:slideViewPr>
    <p:cSldViewPr snapToGrid="0">
      <p:cViewPr varScale="1">
        <p:scale>
          <a:sx n="81" d="100"/>
          <a:sy n="81" d="100"/>
        </p:scale>
        <p:origin x="744" y="84"/>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Coleman" userId="39388c8c-684c-4133-bd3c-08329177af5b" providerId="ADAL" clId="{6B57A14F-C61D-44DA-BA51-4AD7526CD553}"/>
    <pc:docChg chg="custSel modSld">
      <pc:chgData name="Stacey Coleman" userId="39388c8c-684c-4133-bd3c-08329177af5b" providerId="ADAL" clId="{6B57A14F-C61D-44DA-BA51-4AD7526CD553}" dt="2024-10-04T20:33:45.910" v="48" actId="1076"/>
      <pc:docMkLst>
        <pc:docMk/>
      </pc:docMkLst>
      <pc:sldChg chg="modSp mod">
        <pc:chgData name="Stacey Coleman" userId="39388c8c-684c-4133-bd3c-08329177af5b" providerId="ADAL" clId="{6B57A14F-C61D-44DA-BA51-4AD7526CD553}" dt="2024-10-04T20:33:45.910" v="48" actId="1076"/>
        <pc:sldMkLst>
          <pc:docMk/>
          <pc:sldMk cId="79592761" sldId="2596"/>
        </pc:sldMkLst>
        <pc:spChg chg="mod">
          <ac:chgData name="Stacey Coleman" userId="39388c8c-684c-4133-bd3c-08329177af5b" providerId="ADAL" clId="{6B57A14F-C61D-44DA-BA51-4AD7526CD553}" dt="2024-10-04T20:33:45.910" v="48" actId="1076"/>
          <ac:spMkLst>
            <pc:docMk/>
            <pc:sldMk cId="79592761" sldId="2596"/>
            <ac:spMk id="2" creationId="{83823991-6F5F-45D3-883F-8179BE10396D}"/>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5.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BF2CA5-4186-478D-8D5B-E03BB81BD0BC}" type="doc">
      <dgm:prSet loTypeId="urn:microsoft.com/office/officeart/2005/8/layout/cycle5" loCatId="cycle" qsTypeId="urn:microsoft.com/office/officeart/2005/8/quickstyle/simple1" qsCatId="simple" csTypeId="urn:microsoft.com/office/officeart/2005/8/colors/accent1_3" csCatId="accent1" phldr="1"/>
      <dgm:spPr/>
      <dgm:t>
        <a:bodyPr/>
        <a:lstStyle/>
        <a:p>
          <a:endParaRPr lang="en-GB"/>
        </a:p>
      </dgm:t>
    </dgm:pt>
    <dgm:pt modelId="{2AFA5AA0-6C27-443E-BBE7-57FE87496ADA}">
      <dgm:prSet phldrT="[Text]"/>
      <dgm:spPr/>
      <dgm:t>
        <a:bodyPr/>
        <a:lstStyle/>
        <a:p>
          <a:r>
            <a:rPr lang="en-GB">
              <a:latin typeface="Arial" panose="020B0604020202020204" pitchFamily="34" charset="0"/>
              <a:cs typeface="Arial" panose="020B0604020202020204" pitchFamily="34" charset="0"/>
            </a:rPr>
            <a:t>What are you going to be exploring?</a:t>
          </a:r>
        </a:p>
      </dgm:t>
    </dgm:pt>
    <dgm:pt modelId="{BAB06046-F055-4AA0-88B9-596F9715B213}" type="parTrans" cxnId="{EBCEDF21-B2EE-4B1F-AA16-4D7BE184E483}">
      <dgm:prSet/>
      <dgm:spPr/>
      <dgm:t>
        <a:bodyPr/>
        <a:lstStyle/>
        <a:p>
          <a:endParaRPr lang="en-GB">
            <a:latin typeface="Arial" panose="020B0604020202020204" pitchFamily="34" charset="0"/>
            <a:cs typeface="Arial" panose="020B0604020202020204" pitchFamily="34" charset="0"/>
          </a:endParaRPr>
        </a:p>
      </dgm:t>
    </dgm:pt>
    <dgm:pt modelId="{40399F29-C36D-47D3-B5DA-C72728322D53}" type="sibTrans" cxnId="{EBCEDF21-B2EE-4B1F-AA16-4D7BE184E483}">
      <dgm:prSet/>
      <dgm:spPr/>
      <dgm:t>
        <a:bodyPr/>
        <a:lstStyle/>
        <a:p>
          <a:endParaRPr lang="en-GB">
            <a:latin typeface="Arial" panose="020B0604020202020204" pitchFamily="34" charset="0"/>
            <a:cs typeface="Arial" panose="020B0604020202020204" pitchFamily="34" charset="0"/>
          </a:endParaRPr>
        </a:p>
      </dgm:t>
    </dgm:pt>
    <dgm:pt modelId="{F53E51FE-7CB4-4B69-9354-751046D80D5D}">
      <dgm:prSet phldrT="[Text]"/>
      <dgm:spPr/>
      <dgm:t>
        <a:bodyPr/>
        <a:lstStyle/>
        <a:p>
          <a:r>
            <a:rPr lang="en-GB">
              <a:latin typeface="Arial" panose="020B0604020202020204" pitchFamily="34" charset="0"/>
              <a:cs typeface="Arial" panose="020B0604020202020204" pitchFamily="34" charset="0"/>
            </a:rPr>
            <a:t>What are the conceptual and theoretical foundations of your study?</a:t>
          </a:r>
        </a:p>
      </dgm:t>
    </dgm:pt>
    <dgm:pt modelId="{0DDC6E8F-1C31-4FDE-8FB8-882137EABCA9}" type="parTrans" cxnId="{3A90E7F6-6A55-4C39-9403-346A80F39B09}">
      <dgm:prSet/>
      <dgm:spPr/>
      <dgm:t>
        <a:bodyPr/>
        <a:lstStyle/>
        <a:p>
          <a:endParaRPr lang="en-GB">
            <a:latin typeface="Arial" panose="020B0604020202020204" pitchFamily="34" charset="0"/>
            <a:cs typeface="Arial" panose="020B0604020202020204" pitchFamily="34" charset="0"/>
          </a:endParaRPr>
        </a:p>
      </dgm:t>
    </dgm:pt>
    <dgm:pt modelId="{D0173FE5-4E09-480F-8D71-C6B75694CACE}" type="sibTrans" cxnId="{3A90E7F6-6A55-4C39-9403-346A80F39B09}">
      <dgm:prSet/>
      <dgm:spPr/>
      <dgm:t>
        <a:bodyPr/>
        <a:lstStyle/>
        <a:p>
          <a:endParaRPr lang="en-GB">
            <a:latin typeface="Arial" panose="020B0604020202020204" pitchFamily="34" charset="0"/>
            <a:cs typeface="Arial" panose="020B0604020202020204" pitchFamily="34" charset="0"/>
          </a:endParaRPr>
        </a:p>
      </dgm:t>
    </dgm:pt>
    <dgm:pt modelId="{1B105594-7942-49E7-A954-EE93EA0C5128}">
      <dgm:prSet phldrT="[Text]"/>
      <dgm:spPr/>
      <dgm:t>
        <a:bodyPr/>
        <a:lstStyle/>
        <a:p>
          <a:r>
            <a:rPr lang="en-GB">
              <a:latin typeface="Arial" panose="020B0604020202020204" pitchFamily="34" charset="0"/>
              <a:cs typeface="Arial" panose="020B0604020202020204" pitchFamily="34" charset="0"/>
            </a:rPr>
            <a:t>Why are you doing it?</a:t>
          </a:r>
        </a:p>
      </dgm:t>
    </dgm:pt>
    <dgm:pt modelId="{D52AB433-D25A-493E-8382-9ED2FABDEBB5}" type="parTrans" cxnId="{89EB40A7-F4FE-417D-AC05-2F91B339AD8F}">
      <dgm:prSet/>
      <dgm:spPr/>
      <dgm:t>
        <a:bodyPr/>
        <a:lstStyle/>
        <a:p>
          <a:endParaRPr lang="en-GB">
            <a:latin typeface="Arial" panose="020B0604020202020204" pitchFamily="34" charset="0"/>
            <a:cs typeface="Arial" panose="020B0604020202020204" pitchFamily="34" charset="0"/>
          </a:endParaRPr>
        </a:p>
      </dgm:t>
    </dgm:pt>
    <dgm:pt modelId="{88885506-27A6-4B80-9C10-DE350FFC78E7}" type="sibTrans" cxnId="{89EB40A7-F4FE-417D-AC05-2F91B339AD8F}">
      <dgm:prSet/>
      <dgm:spPr/>
      <dgm:t>
        <a:bodyPr/>
        <a:lstStyle/>
        <a:p>
          <a:endParaRPr lang="en-GB">
            <a:latin typeface="Arial" panose="020B0604020202020204" pitchFamily="34" charset="0"/>
            <a:cs typeface="Arial" panose="020B0604020202020204" pitchFamily="34" charset="0"/>
          </a:endParaRPr>
        </a:p>
      </dgm:t>
    </dgm:pt>
    <dgm:pt modelId="{DF45D645-6293-4C3B-A5AE-00746DE7C68B}" type="pres">
      <dgm:prSet presAssocID="{0CBF2CA5-4186-478D-8D5B-E03BB81BD0BC}" presName="cycle" presStyleCnt="0">
        <dgm:presLayoutVars>
          <dgm:dir/>
          <dgm:resizeHandles val="exact"/>
        </dgm:presLayoutVars>
      </dgm:prSet>
      <dgm:spPr/>
    </dgm:pt>
    <dgm:pt modelId="{20F31F72-8A81-4036-B582-96EE73A664E1}" type="pres">
      <dgm:prSet presAssocID="{2AFA5AA0-6C27-443E-BBE7-57FE87496ADA}" presName="node" presStyleLbl="node1" presStyleIdx="0" presStyleCnt="3" custRadScaleRad="100085">
        <dgm:presLayoutVars>
          <dgm:bulletEnabled val="1"/>
        </dgm:presLayoutVars>
      </dgm:prSet>
      <dgm:spPr/>
    </dgm:pt>
    <dgm:pt modelId="{E2244DFE-E2F4-48AC-A886-A5087417D833}" type="pres">
      <dgm:prSet presAssocID="{2AFA5AA0-6C27-443E-BBE7-57FE87496ADA}" presName="spNode" presStyleCnt="0"/>
      <dgm:spPr/>
    </dgm:pt>
    <dgm:pt modelId="{771CAE75-6A46-4A57-A419-B2140A888876}" type="pres">
      <dgm:prSet presAssocID="{40399F29-C36D-47D3-B5DA-C72728322D53}" presName="sibTrans" presStyleLbl="sibTrans1D1" presStyleIdx="0" presStyleCnt="3"/>
      <dgm:spPr/>
    </dgm:pt>
    <dgm:pt modelId="{2166F968-524A-4CBE-9208-AC2D48B342B6}" type="pres">
      <dgm:prSet presAssocID="{F53E51FE-7CB4-4B69-9354-751046D80D5D}" presName="node" presStyleLbl="node1" presStyleIdx="1" presStyleCnt="3">
        <dgm:presLayoutVars>
          <dgm:bulletEnabled val="1"/>
        </dgm:presLayoutVars>
      </dgm:prSet>
      <dgm:spPr/>
    </dgm:pt>
    <dgm:pt modelId="{20270447-F983-473A-B208-9CCE0449337C}" type="pres">
      <dgm:prSet presAssocID="{F53E51FE-7CB4-4B69-9354-751046D80D5D}" presName="spNode" presStyleCnt="0"/>
      <dgm:spPr/>
    </dgm:pt>
    <dgm:pt modelId="{4F02D20C-A5F3-4465-9DA6-7FD7D8F1C449}" type="pres">
      <dgm:prSet presAssocID="{D0173FE5-4E09-480F-8D71-C6B75694CACE}" presName="sibTrans" presStyleLbl="sibTrans1D1" presStyleIdx="1" presStyleCnt="3"/>
      <dgm:spPr/>
    </dgm:pt>
    <dgm:pt modelId="{D2D2822B-B562-4DBB-8604-C68ED3696EA4}" type="pres">
      <dgm:prSet presAssocID="{1B105594-7942-49E7-A954-EE93EA0C5128}" presName="node" presStyleLbl="node1" presStyleIdx="2" presStyleCnt="3">
        <dgm:presLayoutVars>
          <dgm:bulletEnabled val="1"/>
        </dgm:presLayoutVars>
      </dgm:prSet>
      <dgm:spPr/>
    </dgm:pt>
    <dgm:pt modelId="{C65FAD34-64EA-4F30-98EB-F3CF204E5F83}" type="pres">
      <dgm:prSet presAssocID="{1B105594-7942-49E7-A954-EE93EA0C5128}" presName="spNode" presStyleCnt="0"/>
      <dgm:spPr/>
    </dgm:pt>
    <dgm:pt modelId="{39C93285-FA7A-4EA0-9687-7153BEDDAF17}" type="pres">
      <dgm:prSet presAssocID="{88885506-27A6-4B80-9C10-DE350FFC78E7}" presName="sibTrans" presStyleLbl="sibTrans1D1" presStyleIdx="2" presStyleCnt="3"/>
      <dgm:spPr/>
    </dgm:pt>
  </dgm:ptLst>
  <dgm:cxnLst>
    <dgm:cxn modelId="{EBCEDF21-B2EE-4B1F-AA16-4D7BE184E483}" srcId="{0CBF2CA5-4186-478D-8D5B-E03BB81BD0BC}" destId="{2AFA5AA0-6C27-443E-BBE7-57FE87496ADA}" srcOrd="0" destOrd="0" parTransId="{BAB06046-F055-4AA0-88B9-596F9715B213}" sibTransId="{40399F29-C36D-47D3-B5DA-C72728322D53}"/>
    <dgm:cxn modelId="{B997255F-CB8C-4660-BB56-A400EC76C82E}" type="presOf" srcId="{2AFA5AA0-6C27-443E-BBE7-57FE87496ADA}" destId="{20F31F72-8A81-4036-B582-96EE73A664E1}" srcOrd="0" destOrd="0" presId="urn:microsoft.com/office/officeart/2005/8/layout/cycle5"/>
    <dgm:cxn modelId="{63D40543-A1FB-40B2-86CF-685C36546903}" type="presOf" srcId="{D0173FE5-4E09-480F-8D71-C6B75694CACE}" destId="{4F02D20C-A5F3-4465-9DA6-7FD7D8F1C449}" srcOrd="0" destOrd="0" presId="urn:microsoft.com/office/officeart/2005/8/layout/cycle5"/>
    <dgm:cxn modelId="{BD51C65A-78F5-414C-80BB-2B6B82D175D9}" type="presOf" srcId="{F53E51FE-7CB4-4B69-9354-751046D80D5D}" destId="{2166F968-524A-4CBE-9208-AC2D48B342B6}" srcOrd="0" destOrd="0" presId="urn:microsoft.com/office/officeart/2005/8/layout/cycle5"/>
    <dgm:cxn modelId="{89EB40A7-F4FE-417D-AC05-2F91B339AD8F}" srcId="{0CBF2CA5-4186-478D-8D5B-E03BB81BD0BC}" destId="{1B105594-7942-49E7-A954-EE93EA0C5128}" srcOrd="2" destOrd="0" parTransId="{D52AB433-D25A-493E-8382-9ED2FABDEBB5}" sibTransId="{88885506-27A6-4B80-9C10-DE350FFC78E7}"/>
    <dgm:cxn modelId="{F396C7D4-D5DE-459F-9E11-7874873D4136}" type="presOf" srcId="{40399F29-C36D-47D3-B5DA-C72728322D53}" destId="{771CAE75-6A46-4A57-A419-B2140A888876}" srcOrd="0" destOrd="0" presId="urn:microsoft.com/office/officeart/2005/8/layout/cycle5"/>
    <dgm:cxn modelId="{CC3EC7D7-9D66-414C-8DBE-3113C2C84AC6}" type="presOf" srcId="{0CBF2CA5-4186-478D-8D5B-E03BB81BD0BC}" destId="{DF45D645-6293-4C3B-A5AE-00746DE7C68B}" srcOrd="0" destOrd="0" presId="urn:microsoft.com/office/officeart/2005/8/layout/cycle5"/>
    <dgm:cxn modelId="{E7ABC3DF-9497-4AF7-9A6E-0720E7E1B247}" type="presOf" srcId="{88885506-27A6-4B80-9C10-DE350FFC78E7}" destId="{39C93285-FA7A-4EA0-9687-7153BEDDAF17}" srcOrd="0" destOrd="0" presId="urn:microsoft.com/office/officeart/2005/8/layout/cycle5"/>
    <dgm:cxn modelId="{3A90E7F6-6A55-4C39-9403-346A80F39B09}" srcId="{0CBF2CA5-4186-478D-8D5B-E03BB81BD0BC}" destId="{F53E51FE-7CB4-4B69-9354-751046D80D5D}" srcOrd="1" destOrd="0" parTransId="{0DDC6E8F-1C31-4FDE-8FB8-882137EABCA9}" sibTransId="{D0173FE5-4E09-480F-8D71-C6B75694CACE}"/>
    <dgm:cxn modelId="{CE4EF3F7-656C-416D-936B-7EFE330E4FE3}" type="presOf" srcId="{1B105594-7942-49E7-A954-EE93EA0C5128}" destId="{D2D2822B-B562-4DBB-8604-C68ED3696EA4}" srcOrd="0" destOrd="0" presId="urn:microsoft.com/office/officeart/2005/8/layout/cycle5"/>
    <dgm:cxn modelId="{8D596612-98DD-4035-8FB2-455B074B7A23}" type="presParOf" srcId="{DF45D645-6293-4C3B-A5AE-00746DE7C68B}" destId="{20F31F72-8A81-4036-B582-96EE73A664E1}" srcOrd="0" destOrd="0" presId="urn:microsoft.com/office/officeart/2005/8/layout/cycle5"/>
    <dgm:cxn modelId="{FC316D31-535F-4B69-8B55-EEACCC3F56EE}" type="presParOf" srcId="{DF45D645-6293-4C3B-A5AE-00746DE7C68B}" destId="{E2244DFE-E2F4-48AC-A886-A5087417D833}" srcOrd="1" destOrd="0" presId="urn:microsoft.com/office/officeart/2005/8/layout/cycle5"/>
    <dgm:cxn modelId="{DD810708-8589-4AFD-9C6D-248384812CF8}" type="presParOf" srcId="{DF45D645-6293-4C3B-A5AE-00746DE7C68B}" destId="{771CAE75-6A46-4A57-A419-B2140A888876}" srcOrd="2" destOrd="0" presId="urn:microsoft.com/office/officeart/2005/8/layout/cycle5"/>
    <dgm:cxn modelId="{84AB109E-A56A-4926-B9EE-BB1E929C4151}" type="presParOf" srcId="{DF45D645-6293-4C3B-A5AE-00746DE7C68B}" destId="{2166F968-524A-4CBE-9208-AC2D48B342B6}" srcOrd="3" destOrd="0" presId="urn:microsoft.com/office/officeart/2005/8/layout/cycle5"/>
    <dgm:cxn modelId="{E05D7F3A-0391-4210-8FFA-E3888A8293DE}" type="presParOf" srcId="{DF45D645-6293-4C3B-A5AE-00746DE7C68B}" destId="{20270447-F983-473A-B208-9CCE0449337C}" srcOrd="4" destOrd="0" presId="urn:microsoft.com/office/officeart/2005/8/layout/cycle5"/>
    <dgm:cxn modelId="{1FE48C4E-20E6-4F22-A4E0-61A1829281C7}" type="presParOf" srcId="{DF45D645-6293-4C3B-A5AE-00746DE7C68B}" destId="{4F02D20C-A5F3-4465-9DA6-7FD7D8F1C449}" srcOrd="5" destOrd="0" presId="urn:microsoft.com/office/officeart/2005/8/layout/cycle5"/>
    <dgm:cxn modelId="{39C529BC-A567-4294-9FC2-EE84BB861C25}" type="presParOf" srcId="{DF45D645-6293-4C3B-A5AE-00746DE7C68B}" destId="{D2D2822B-B562-4DBB-8604-C68ED3696EA4}" srcOrd="6" destOrd="0" presId="urn:microsoft.com/office/officeart/2005/8/layout/cycle5"/>
    <dgm:cxn modelId="{51CDCADB-00B3-474D-8975-EF2D8118C33D}" type="presParOf" srcId="{DF45D645-6293-4C3B-A5AE-00746DE7C68B}" destId="{C65FAD34-64EA-4F30-98EB-F3CF204E5F83}" srcOrd="7" destOrd="0" presId="urn:microsoft.com/office/officeart/2005/8/layout/cycle5"/>
    <dgm:cxn modelId="{8FF2D77F-6769-497D-BF30-60CBFE9DAB2D}" type="presParOf" srcId="{DF45D645-6293-4C3B-A5AE-00746DE7C68B}" destId="{39C93285-FA7A-4EA0-9687-7153BEDDAF17}"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D62354-EF19-48CD-8563-37D71B5DE7D7}" type="doc">
      <dgm:prSet loTypeId="urn:microsoft.com/office/officeart/2009/3/layout/StepUpProcess" loCatId="process" qsTypeId="urn:microsoft.com/office/officeart/2005/8/quickstyle/simple1" qsCatId="simple" csTypeId="urn:microsoft.com/office/officeart/2005/8/colors/accent1_3" csCatId="accent1" phldr="1"/>
      <dgm:spPr/>
      <dgm:t>
        <a:bodyPr/>
        <a:lstStyle/>
        <a:p>
          <a:endParaRPr lang="en-GB"/>
        </a:p>
      </dgm:t>
    </dgm:pt>
    <dgm:pt modelId="{FDDEDC79-FE81-474F-AD6C-A88E6F10014F}">
      <dgm:prSet phldrT="[Text]" custT="1"/>
      <dgm:spPr/>
      <dgm:t>
        <a:bodyPr/>
        <a:lstStyle/>
        <a:p>
          <a:r>
            <a:rPr lang="en-GB" sz="2400">
              <a:latin typeface="Arial" panose="020B0604020202020204" pitchFamily="34" charset="0"/>
              <a:cs typeface="Arial" panose="020B0604020202020204" pitchFamily="34" charset="0"/>
            </a:rPr>
            <a:t>No theoretical standpoint yet identified</a:t>
          </a:r>
        </a:p>
      </dgm:t>
    </dgm:pt>
    <dgm:pt modelId="{93140AF5-5F75-450A-8C8E-2704E6DB8126}" type="parTrans" cxnId="{4CBC1623-AAC9-41C6-BDD6-01BEB3542D21}">
      <dgm:prSet/>
      <dgm:spPr/>
      <dgm:t>
        <a:bodyPr/>
        <a:lstStyle/>
        <a:p>
          <a:endParaRPr lang="en-GB" sz="1600">
            <a:latin typeface="Arial" panose="020B0604020202020204" pitchFamily="34" charset="0"/>
            <a:cs typeface="Arial" panose="020B0604020202020204" pitchFamily="34" charset="0"/>
          </a:endParaRPr>
        </a:p>
      </dgm:t>
    </dgm:pt>
    <dgm:pt modelId="{6A735C69-33DA-479F-BD43-1FA8E4D6F1F0}" type="sibTrans" cxnId="{4CBC1623-AAC9-41C6-BDD6-01BEB3542D21}">
      <dgm:prSet/>
      <dgm:spPr/>
      <dgm:t>
        <a:bodyPr/>
        <a:lstStyle/>
        <a:p>
          <a:endParaRPr lang="en-GB" sz="1600">
            <a:latin typeface="Arial" panose="020B0604020202020204" pitchFamily="34" charset="0"/>
            <a:cs typeface="Arial" panose="020B0604020202020204" pitchFamily="34" charset="0"/>
          </a:endParaRPr>
        </a:p>
      </dgm:t>
    </dgm:pt>
    <dgm:pt modelId="{3620EED6-EA04-4C76-80CB-3AB3E410CCC6}">
      <dgm:prSet phldrT="[Text]" custT="1"/>
      <dgm:spPr/>
      <dgm:t>
        <a:bodyPr/>
        <a:lstStyle/>
        <a:p>
          <a:r>
            <a:rPr lang="en-GB" sz="2400">
              <a:latin typeface="Arial" panose="020B0604020202020204" pitchFamily="34" charset="0"/>
              <a:cs typeface="Arial" panose="020B0604020202020204" pitchFamily="34" charset="0"/>
            </a:rPr>
            <a:t>Researcher has a theoretical standpoint in mind</a:t>
          </a:r>
        </a:p>
      </dgm:t>
    </dgm:pt>
    <dgm:pt modelId="{85521D48-51A9-4B35-8F30-1083EF8D586A}" type="parTrans" cxnId="{F57EC478-ECD4-46C8-B869-55F0564B0EB3}">
      <dgm:prSet/>
      <dgm:spPr/>
      <dgm:t>
        <a:bodyPr/>
        <a:lstStyle/>
        <a:p>
          <a:endParaRPr lang="en-GB" sz="1600">
            <a:latin typeface="Arial" panose="020B0604020202020204" pitchFamily="34" charset="0"/>
            <a:cs typeface="Arial" panose="020B0604020202020204" pitchFamily="34" charset="0"/>
          </a:endParaRPr>
        </a:p>
      </dgm:t>
    </dgm:pt>
    <dgm:pt modelId="{0B8B2AEE-9CCA-4DA7-9F24-C1EFBF785C1B}" type="sibTrans" cxnId="{F57EC478-ECD4-46C8-B869-55F0564B0EB3}">
      <dgm:prSet/>
      <dgm:spPr/>
      <dgm:t>
        <a:bodyPr/>
        <a:lstStyle/>
        <a:p>
          <a:endParaRPr lang="en-GB" sz="1600">
            <a:latin typeface="Arial" panose="020B0604020202020204" pitchFamily="34" charset="0"/>
            <a:cs typeface="Arial" panose="020B0604020202020204" pitchFamily="34" charset="0"/>
          </a:endParaRPr>
        </a:p>
      </dgm:t>
    </dgm:pt>
    <dgm:pt modelId="{32861619-2E27-4EBD-AC87-9572CBE1892E}">
      <dgm:prSet phldrT="[Text]" custT="1"/>
      <dgm:spPr/>
      <dgm:t>
        <a:bodyPr/>
        <a:lstStyle/>
        <a:p>
          <a:r>
            <a:rPr lang="en-GB" sz="2400">
              <a:latin typeface="Arial" panose="020B0604020202020204" pitchFamily="34" charset="0"/>
              <a:cs typeface="Arial" panose="020B0604020202020204" pitchFamily="34" charset="0"/>
            </a:rPr>
            <a:t>Familiar with the topic – good insight into theories</a:t>
          </a:r>
        </a:p>
      </dgm:t>
    </dgm:pt>
    <dgm:pt modelId="{8CD27EBB-7AF0-45C8-B3B8-ABF5EBF4654F}" type="parTrans" cxnId="{B01E2019-BCCD-4000-92B2-00A6DE70B300}">
      <dgm:prSet/>
      <dgm:spPr/>
      <dgm:t>
        <a:bodyPr/>
        <a:lstStyle/>
        <a:p>
          <a:endParaRPr lang="en-GB" sz="1600">
            <a:latin typeface="Arial" panose="020B0604020202020204" pitchFamily="34" charset="0"/>
            <a:cs typeface="Arial" panose="020B0604020202020204" pitchFamily="34" charset="0"/>
          </a:endParaRPr>
        </a:p>
      </dgm:t>
    </dgm:pt>
    <dgm:pt modelId="{18FB4ED6-7E6C-4789-A7D5-1FCF014CEACD}" type="sibTrans" cxnId="{B01E2019-BCCD-4000-92B2-00A6DE70B300}">
      <dgm:prSet/>
      <dgm:spPr/>
      <dgm:t>
        <a:bodyPr/>
        <a:lstStyle/>
        <a:p>
          <a:endParaRPr lang="en-GB" sz="1600">
            <a:latin typeface="Arial" panose="020B0604020202020204" pitchFamily="34" charset="0"/>
            <a:cs typeface="Arial" panose="020B0604020202020204" pitchFamily="34" charset="0"/>
          </a:endParaRPr>
        </a:p>
      </dgm:t>
    </dgm:pt>
    <dgm:pt modelId="{527FAF4C-0A52-4F9E-8B07-0FDEA9F94D30}" type="pres">
      <dgm:prSet presAssocID="{2DD62354-EF19-48CD-8563-37D71B5DE7D7}" presName="rootnode" presStyleCnt="0">
        <dgm:presLayoutVars>
          <dgm:chMax/>
          <dgm:chPref/>
          <dgm:dir/>
          <dgm:animLvl val="lvl"/>
        </dgm:presLayoutVars>
      </dgm:prSet>
      <dgm:spPr/>
    </dgm:pt>
    <dgm:pt modelId="{3D518286-211D-4241-97B9-B569978BCC75}" type="pres">
      <dgm:prSet presAssocID="{FDDEDC79-FE81-474F-AD6C-A88E6F10014F}" presName="composite" presStyleCnt="0"/>
      <dgm:spPr/>
    </dgm:pt>
    <dgm:pt modelId="{EC4B7336-9190-4889-B0B4-2181494A3172}" type="pres">
      <dgm:prSet presAssocID="{FDDEDC79-FE81-474F-AD6C-A88E6F10014F}" presName="LShape" presStyleLbl="alignNode1" presStyleIdx="0" presStyleCnt="5"/>
      <dgm:spPr/>
    </dgm:pt>
    <dgm:pt modelId="{FCBD5948-6A7A-4E8B-B474-FA7C38BA3A6E}" type="pres">
      <dgm:prSet presAssocID="{FDDEDC79-FE81-474F-AD6C-A88E6F10014F}" presName="ParentText" presStyleLbl="revTx" presStyleIdx="0" presStyleCnt="3">
        <dgm:presLayoutVars>
          <dgm:chMax val="0"/>
          <dgm:chPref val="0"/>
          <dgm:bulletEnabled val="1"/>
        </dgm:presLayoutVars>
      </dgm:prSet>
      <dgm:spPr/>
    </dgm:pt>
    <dgm:pt modelId="{CCB5939D-A678-4FCD-9027-1998E687E845}" type="pres">
      <dgm:prSet presAssocID="{FDDEDC79-FE81-474F-AD6C-A88E6F10014F}" presName="Triangle" presStyleLbl="alignNode1" presStyleIdx="1" presStyleCnt="5"/>
      <dgm:spPr/>
    </dgm:pt>
    <dgm:pt modelId="{5D09B19F-73B7-4E7B-9C30-A3D4D202E24A}" type="pres">
      <dgm:prSet presAssocID="{6A735C69-33DA-479F-BD43-1FA8E4D6F1F0}" presName="sibTrans" presStyleCnt="0"/>
      <dgm:spPr/>
    </dgm:pt>
    <dgm:pt modelId="{CB4A4D44-B29A-4CDE-BECB-55405F1DC4DB}" type="pres">
      <dgm:prSet presAssocID="{6A735C69-33DA-479F-BD43-1FA8E4D6F1F0}" presName="space" presStyleCnt="0"/>
      <dgm:spPr/>
    </dgm:pt>
    <dgm:pt modelId="{BF1A2A9A-3033-40D2-AE8B-3099E29B769E}" type="pres">
      <dgm:prSet presAssocID="{3620EED6-EA04-4C76-80CB-3AB3E410CCC6}" presName="composite" presStyleCnt="0"/>
      <dgm:spPr/>
    </dgm:pt>
    <dgm:pt modelId="{0B8AECFD-2562-471E-9043-2B4BC5767830}" type="pres">
      <dgm:prSet presAssocID="{3620EED6-EA04-4C76-80CB-3AB3E410CCC6}" presName="LShape" presStyleLbl="alignNode1" presStyleIdx="2" presStyleCnt="5"/>
      <dgm:spPr/>
    </dgm:pt>
    <dgm:pt modelId="{A0A33780-172D-4DA2-9B40-E7319DD5EEF9}" type="pres">
      <dgm:prSet presAssocID="{3620EED6-EA04-4C76-80CB-3AB3E410CCC6}" presName="ParentText" presStyleLbl="revTx" presStyleIdx="1" presStyleCnt="3">
        <dgm:presLayoutVars>
          <dgm:chMax val="0"/>
          <dgm:chPref val="0"/>
          <dgm:bulletEnabled val="1"/>
        </dgm:presLayoutVars>
      </dgm:prSet>
      <dgm:spPr/>
    </dgm:pt>
    <dgm:pt modelId="{D1A05DA0-1CB1-4053-B6B0-A01945E963CA}" type="pres">
      <dgm:prSet presAssocID="{3620EED6-EA04-4C76-80CB-3AB3E410CCC6}" presName="Triangle" presStyleLbl="alignNode1" presStyleIdx="3" presStyleCnt="5"/>
      <dgm:spPr/>
    </dgm:pt>
    <dgm:pt modelId="{951CA3B2-599B-493F-AD5F-0F4CE1579D4D}" type="pres">
      <dgm:prSet presAssocID="{0B8B2AEE-9CCA-4DA7-9F24-C1EFBF785C1B}" presName="sibTrans" presStyleCnt="0"/>
      <dgm:spPr/>
    </dgm:pt>
    <dgm:pt modelId="{88F29C09-67AD-4347-8E18-35E69FDDE613}" type="pres">
      <dgm:prSet presAssocID="{0B8B2AEE-9CCA-4DA7-9F24-C1EFBF785C1B}" presName="space" presStyleCnt="0"/>
      <dgm:spPr/>
    </dgm:pt>
    <dgm:pt modelId="{D0F47980-9323-4CF9-A1F5-BCDCB1370C0B}" type="pres">
      <dgm:prSet presAssocID="{32861619-2E27-4EBD-AC87-9572CBE1892E}" presName="composite" presStyleCnt="0"/>
      <dgm:spPr/>
    </dgm:pt>
    <dgm:pt modelId="{AF6626CD-AA4E-419B-A0CC-818694587BC2}" type="pres">
      <dgm:prSet presAssocID="{32861619-2E27-4EBD-AC87-9572CBE1892E}" presName="LShape" presStyleLbl="alignNode1" presStyleIdx="4" presStyleCnt="5"/>
      <dgm:spPr/>
    </dgm:pt>
    <dgm:pt modelId="{E8BFFA88-0B68-4D93-94B6-300100228C11}" type="pres">
      <dgm:prSet presAssocID="{32861619-2E27-4EBD-AC87-9572CBE1892E}" presName="ParentText" presStyleLbl="revTx" presStyleIdx="2" presStyleCnt="3">
        <dgm:presLayoutVars>
          <dgm:chMax val="0"/>
          <dgm:chPref val="0"/>
          <dgm:bulletEnabled val="1"/>
        </dgm:presLayoutVars>
      </dgm:prSet>
      <dgm:spPr/>
    </dgm:pt>
  </dgm:ptLst>
  <dgm:cxnLst>
    <dgm:cxn modelId="{B01E2019-BCCD-4000-92B2-00A6DE70B300}" srcId="{2DD62354-EF19-48CD-8563-37D71B5DE7D7}" destId="{32861619-2E27-4EBD-AC87-9572CBE1892E}" srcOrd="2" destOrd="0" parTransId="{8CD27EBB-7AF0-45C8-B3B8-ABF5EBF4654F}" sibTransId="{18FB4ED6-7E6C-4789-A7D5-1FCF014CEACD}"/>
    <dgm:cxn modelId="{4CBC1623-AAC9-41C6-BDD6-01BEB3542D21}" srcId="{2DD62354-EF19-48CD-8563-37D71B5DE7D7}" destId="{FDDEDC79-FE81-474F-AD6C-A88E6F10014F}" srcOrd="0" destOrd="0" parTransId="{93140AF5-5F75-450A-8C8E-2704E6DB8126}" sibTransId="{6A735C69-33DA-479F-BD43-1FA8E4D6F1F0}"/>
    <dgm:cxn modelId="{2E484939-56A6-4E8B-AD10-108AE3B00BC4}" type="presOf" srcId="{3620EED6-EA04-4C76-80CB-3AB3E410CCC6}" destId="{A0A33780-172D-4DA2-9B40-E7319DD5EEF9}" srcOrd="0" destOrd="0" presId="urn:microsoft.com/office/officeart/2009/3/layout/StepUpProcess"/>
    <dgm:cxn modelId="{5D396C39-2BBA-4F84-AD48-5248203E7D49}" type="presOf" srcId="{32861619-2E27-4EBD-AC87-9572CBE1892E}" destId="{E8BFFA88-0B68-4D93-94B6-300100228C11}" srcOrd="0" destOrd="0" presId="urn:microsoft.com/office/officeart/2009/3/layout/StepUpProcess"/>
    <dgm:cxn modelId="{F57EC478-ECD4-46C8-B869-55F0564B0EB3}" srcId="{2DD62354-EF19-48CD-8563-37D71B5DE7D7}" destId="{3620EED6-EA04-4C76-80CB-3AB3E410CCC6}" srcOrd="1" destOrd="0" parTransId="{85521D48-51A9-4B35-8F30-1083EF8D586A}" sibTransId="{0B8B2AEE-9CCA-4DA7-9F24-C1EFBF785C1B}"/>
    <dgm:cxn modelId="{3D378D91-9417-4C1C-906D-17A49E5B5C3B}" type="presOf" srcId="{2DD62354-EF19-48CD-8563-37D71B5DE7D7}" destId="{527FAF4C-0A52-4F9E-8B07-0FDEA9F94D30}" srcOrd="0" destOrd="0" presId="urn:microsoft.com/office/officeart/2009/3/layout/StepUpProcess"/>
    <dgm:cxn modelId="{3C3E70AD-43A2-48D0-A7E5-CF4F54DC164B}" type="presOf" srcId="{FDDEDC79-FE81-474F-AD6C-A88E6F10014F}" destId="{FCBD5948-6A7A-4E8B-B474-FA7C38BA3A6E}" srcOrd="0" destOrd="0" presId="urn:microsoft.com/office/officeart/2009/3/layout/StepUpProcess"/>
    <dgm:cxn modelId="{2A8AA948-E93E-4657-8BBD-00F162296F51}" type="presParOf" srcId="{527FAF4C-0A52-4F9E-8B07-0FDEA9F94D30}" destId="{3D518286-211D-4241-97B9-B569978BCC75}" srcOrd="0" destOrd="0" presId="urn:microsoft.com/office/officeart/2009/3/layout/StepUpProcess"/>
    <dgm:cxn modelId="{1989B151-8337-41F7-B38A-F0C2FF633440}" type="presParOf" srcId="{3D518286-211D-4241-97B9-B569978BCC75}" destId="{EC4B7336-9190-4889-B0B4-2181494A3172}" srcOrd="0" destOrd="0" presId="urn:microsoft.com/office/officeart/2009/3/layout/StepUpProcess"/>
    <dgm:cxn modelId="{7F8CFCD6-23F4-4E32-B332-7E00A4CE6115}" type="presParOf" srcId="{3D518286-211D-4241-97B9-B569978BCC75}" destId="{FCBD5948-6A7A-4E8B-B474-FA7C38BA3A6E}" srcOrd="1" destOrd="0" presId="urn:microsoft.com/office/officeart/2009/3/layout/StepUpProcess"/>
    <dgm:cxn modelId="{6B056C5F-236E-4BE2-95A9-68BB0FF60466}" type="presParOf" srcId="{3D518286-211D-4241-97B9-B569978BCC75}" destId="{CCB5939D-A678-4FCD-9027-1998E687E845}" srcOrd="2" destOrd="0" presId="urn:microsoft.com/office/officeart/2009/3/layout/StepUpProcess"/>
    <dgm:cxn modelId="{B4283458-647E-4E93-A004-99731E748FB7}" type="presParOf" srcId="{527FAF4C-0A52-4F9E-8B07-0FDEA9F94D30}" destId="{5D09B19F-73B7-4E7B-9C30-A3D4D202E24A}" srcOrd="1" destOrd="0" presId="urn:microsoft.com/office/officeart/2009/3/layout/StepUpProcess"/>
    <dgm:cxn modelId="{275A6E34-767F-4FD6-B60D-BE9ACA416BFD}" type="presParOf" srcId="{5D09B19F-73B7-4E7B-9C30-A3D4D202E24A}" destId="{CB4A4D44-B29A-4CDE-BECB-55405F1DC4DB}" srcOrd="0" destOrd="0" presId="urn:microsoft.com/office/officeart/2009/3/layout/StepUpProcess"/>
    <dgm:cxn modelId="{2777A91A-2071-45B6-A773-7537441C3098}" type="presParOf" srcId="{527FAF4C-0A52-4F9E-8B07-0FDEA9F94D30}" destId="{BF1A2A9A-3033-40D2-AE8B-3099E29B769E}" srcOrd="2" destOrd="0" presId="urn:microsoft.com/office/officeart/2009/3/layout/StepUpProcess"/>
    <dgm:cxn modelId="{105767F8-1715-459F-B3F5-F494D5862854}" type="presParOf" srcId="{BF1A2A9A-3033-40D2-AE8B-3099E29B769E}" destId="{0B8AECFD-2562-471E-9043-2B4BC5767830}" srcOrd="0" destOrd="0" presId="urn:microsoft.com/office/officeart/2009/3/layout/StepUpProcess"/>
    <dgm:cxn modelId="{9CAFA0B1-2C59-4889-9E89-EC66A6CF8B20}" type="presParOf" srcId="{BF1A2A9A-3033-40D2-AE8B-3099E29B769E}" destId="{A0A33780-172D-4DA2-9B40-E7319DD5EEF9}" srcOrd="1" destOrd="0" presId="urn:microsoft.com/office/officeart/2009/3/layout/StepUpProcess"/>
    <dgm:cxn modelId="{8F121CF5-CA30-4F19-BC61-F6290CD8BAC7}" type="presParOf" srcId="{BF1A2A9A-3033-40D2-AE8B-3099E29B769E}" destId="{D1A05DA0-1CB1-4053-B6B0-A01945E963CA}" srcOrd="2" destOrd="0" presId="urn:microsoft.com/office/officeart/2009/3/layout/StepUpProcess"/>
    <dgm:cxn modelId="{C00A5F24-AD98-458E-87B7-4EEDDD64EFDF}" type="presParOf" srcId="{527FAF4C-0A52-4F9E-8B07-0FDEA9F94D30}" destId="{951CA3B2-599B-493F-AD5F-0F4CE1579D4D}" srcOrd="3" destOrd="0" presId="urn:microsoft.com/office/officeart/2009/3/layout/StepUpProcess"/>
    <dgm:cxn modelId="{D8443457-68EE-40F0-8BFC-96A623B837B8}" type="presParOf" srcId="{951CA3B2-599B-493F-AD5F-0F4CE1579D4D}" destId="{88F29C09-67AD-4347-8E18-35E69FDDE613}" srcOrd="0" destOrd="0" presId="urn:microsoft.com/office/officeart/2009/3/layout/StepUpProcess"/>
    <dgm:cxn modelId="{C0A046F0-0128-4A9F-B1B3-5792E34123AD}" type="presParOf" srcId="{527FAF4C-0A52-4F9E-8B07-0FDEA9F94D30}" destId="{D0F47980-9323-4CF9-A1F5-BCDCB1370C0B}" srcOrd="4" destOrd="0" presId="urn:microsoft.com/office/officeart/2009/3/layout/StepUpProcess"/>
    <dgm:cxn modelId="{EC3B6F51-26A9-4EB1-8C26-DC843A4BA535}" type="presParOf" srcId="{D0F47980-9323-4CF9-A1F5-BCDCB1370C0B}" destId="{AF6626CD-AA4E-419B-A0CC-818694587BC2}" srcOrd="0" destOrd="0" presId="urn:microsoft.com/office/officeart/2009/3/layout/StepUpProcess"/>
    <dgm:cxn modelId="{8DCAD0F2-8D8D-44B6-934B-91500E8EB51E}" type="presParOf" srcId="{D0F47980-9323-4CF9-A1F5-BCDCB1370C0B}" destId="{E8BFFA88-0B68-4D93-94B6-300100228C11}"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5F881C-32A5-4BB6-8F1B-9B1FA3D202CB}" type="doc">
      <dgm:prSet loTypeId="urn:microsoft.com/office/officeart/2008/layout/VerticalCurvedList" loCatId="list" qsTypeId="urn:microsoft.com/office/officeart/2005/8/quickstyle/simple2" qsCatId="simple" csTypeId="urn:microsoft.com/office/officeart/2005/8/colors/colorful2" csCatId="colorful" phldr="1"/>
      <dgm:spPr/>
      <dgm:t>
        <a:bodyPr/>
        <a:lstStyle/>
        <a:p>
          <a:endParaRPr lang="en-GB"/>
        </a:p>
      </dgm:t>
    </dgm:pt>
    <dgm:pt modelId="{775C2B37-E724-43C3-A8FB-92E66B29028D}">
      <dgm:prSet phldrT="[Text]"/>
      <dgm:spPr/>
      <dgm:t>
        <a:bodyPr/>
        <a:lstStyle/>
        <a:p>
          <a:r>
            <a:rPr lang="en-GB">
              <a:latin typeface="Arial" panose="020B0604020202020204" pitchFamily="34" charset="0"/>
              <a:cs typeface="Arial" panose="020B0604020202020204" pitchFamily="34" charset="0"/>
            </a:rPr>
            <a:t>Ask questions in a conversational manner</a:t>
          </a:r>
        </a:p>
      </dgm:t>
    </dgm:pt>
    <dgm:pt modelId="{430ED948-B0E4-4514-A2F6-C09ACC2106F0}" type="parTrans" cxnId="{BDFEDCB8-96CB-46B3-A547-3462A78AC248}">
      <dgm:prSet/>
      <dgm:spPr/>
      <dgm:t>
        <a:bodyPr/>
        <a:lstStyle/>
        <a:p>
          <a:endParaRPr lang="en-GB">
            <a:latin typeface="Arial" panose="020B0604020202020204" pitchFamily="34" charset="0"/>
            <a:cs typeface="Arial" panose="020B0604020202020204" pitchFamily="34" charset="0"/>
          </a:endParaRPr>
        </a:p>
      </dgm:t>
    </dgm:pt>
    <dgm:pt modelId="{12818AD5-06AC-4B8D-BDDA-B2A0D205DEA1}" type="sibTrans" cxnId="{BDFEDCB8-96CB-46B3-A547-3462A78AC248}">
      <dgm:prSet/>
      <dgm:spPr/>
      <dgm:t>
        <a:bodyPr/>
        <a:lstStyle/>
        <a:p>
          <a:endParaRPr lang="en-GB">
            <a:latin typeface="Arial" panose="020B0604020202020204" pitchFamily="34" charset="0"/>
            <a:cs typeface="Arial" panose="020B0604020202020204" pitchFamily="34" charset="0"/>
          </a:endParaRPr>
        </a:p>
      </dgm:t>
    </dgm:pt>
    <dgm:pt modelId="{9B39778E-403D-4305-9B7C-C4E73027CBBD}">
      <dgm:prSet phldrT="[Text]"/>
      <dgm:spPr/>
      <dgm:t>
        <a:bodyPr/>
        <a:lstStyle/>
        <a:p>
          <a:r>
            <a:rPr lang="en-GB">
              <a:latin typeface="Arial" panose="020B0604020202020204" pitchFamily="34" charset="0"/>
              <a:cs typeface="Arial" panose="020B0604020202020204" pitchFamily="34" charset="0"/>
            </a:rPr>
            <a:t>Get feedback from others on your questions</a:t>
          </a:r>
        </a:p>
      </dgm:t>
    </dgm:pt>
    <dgm:pt modelId="{AA54678F-C22F-43AA-939E-724ACFF37395}" type="parTrans" cxnId="{B6036841-5CFC-4674-9C6A-939D2ED2B663}">
      <dgm:prSet/>
      <dgm:spPr/>
      <dgm:t>
        <a:bodyPr/>
        <a:lstStyle/>
        <a:p>
          <a:endParaRPr lang="en-GB">
            <a:latin typeface="Arial" panose="020B0604020202020204" pitchFamily="34" charset="0"/>
            <a:cs typeface="Arial" panose="020B0604020202020204" pitchFamily="34" charset="0"/>
          </a:endParaRPr>
        </a:p>
      </dgm:t>
    </dgm:pt>
    <dgm:pt modelId="{58A3563E-62B5-411D-A4B1-B8BB213E8DC0}" type="sibTrans" cxnId="{B6036841-5CFC-4674-9C6A-939D2ED2B663}">
      <dgm:prSet/>
      <dgm:spPr/>
      <dgm:t>
        <a:bodyPr/>
        <a:lstStyle/>
        <a:p>
          <a:endParaRPr lang="en-GB">
            <a:latin typeface="Arial" panose="020B0604020202020204" pitchFamily="34" charset="0"/>
            <a:cs typeface="Arial" panose="020B0604020202020204" pitchFamily="34" charset="0"/>
          </a:endParaRPr>
        </a:p>
      </dgm:t>
    </dgm:pt>
    <dgm:pt modelId="{FE1B703A-C0D8-4D25-B49B-EAD5528DF2E4}">
      <dgm:prSet phldrT="[Text]"/>
      <dgm:spPr/>
      <dgm:t>
        <a:bodyPr/>
        <a:lstStyle/>
        <a:p>
          <a:r>
            <a:rPr lang="en-GB">
              <a:solidFill>
                <a:schemeClr val="accent4">
                  <a:lumMod val="50000"/>
                </a:schemeClr>
              </a:solidFill>
              <a:latin typeface="Arial" panose="020B0604020202020204" pitchFamily="34" charset="0"/>
              <a:cs typeface="Arial" panose="020B0604020202020204" pitchFamily="34" charset="0"/>
            </a:rPr>
            <a:t>Allow enough time to make revisions</a:t>
          </a:r>
        </a:p>
      </dgm:t>
    </dgm:pt>
    <dgm:pt modelId="{6A8BB037-7F73-4EEB-B1AB-67B72825B0E3}" type="parTrans" cxnId="{2CB98969-2B9E-4239-A7EB-0DC0A661F507}">
      <dgm:prSet/>
      <dgm:spPr/>
      <dgm:t>
        <a:bodyPr/>
        <a:lstStyle/>
        <a:p>
          <a:endParaRPr lang="en-GB">
            <a:latin typeface="Arial" panose="020B0604020202020204" pitchFamily="34" charset="0"/>
            <a:cs typeface="Arial" panose="020B0604020202020204" pitchFamily="34" charset="0"/>
          </a:endParaRPr>
        </a:p>
      </dgm:t>
    </dgm:pt>
    <dgm:pt modelId="{2C12B348-8FC3-4558-A7A9-27B2C24401E6}" type="sibTrans" cxnId="{2CB98969-2B9E-4239-A7EB-0DC0A661F507}">
      <dgm:prSet/>
      <dgm:spPr/>
      <dgm:t>
        <a:bodyPr/>
        <a:lstStyle/>
        <a:p>
          <a:endParaRPr lang="en-GB">
            <a:latin typeface="Arial" panose="020B0604020202020204" pitchFamily="34" charset="0"/>
            <a:cs typeface="Arial" panose="020B0604020202020204" pitchFamily="34" charset="0"/>
          </a:endParaRPr>
        </a:p>
      </dgm:t>
    </dgm:pt>
    <dgm:pt modelId="{620DF7C0-2AAF-4946-ADFF-A3320F62A125}">
      <dgm:prSet phldrT="[Text]"/>
      <dgm:spPr/>
      <dgm:t>
        <a:bodyPr/>
        <a:lstStyle/>
        <a:p>
          <a:r>
            <a:rPr lang="en-GB">
              <a:latin typeface="Arial" panose="020B0604020202020204" pitchFamily="34" charset="0"/>
              <a:cs typeface="Arial" panose="020B0604020202020204" pitchFamily="34" charset="0"/>
            </a:rPr>
            <a:t>Keep questions brief, clear, reasonable, </a:t>
          </a:r>
          <a:r>
            <a:rPr lang="en-GB" err="1">
              <a:latin typeface="Arial" panose="020B0604020202020204" pitchFamily="34" charset="0"/>
              <a:cs typeface="Arial" panose="020B0604020202020204" pitchFamily="34" charset="0"/>
            </a:rPr>
            <a:t>uni</a:t>
          </a:r>
          <a:r>
            <a:rPr lang="en-GB">
              <a:latin typeface="Arial" panose="020B0604020202020204" pitchFamily="34" charset="0"/>
              <a:cs typeface="Arial" panose="020B0604020202020204" pitchFamily="34" charset="0"/>
            </a:rPr>
            <a:t>-dimensional, and avoid jargon!</a:t>
          </a:r>
        </a:p>
      </dgm:t>
    </dgm:pt>
    <dgm:pt modelId="{4FCE1454-AEBE-4608-A432-6A6A99A4547D}" type="parTrans" cxnId="{09BB94A7-B123-4DF9-A7E6-38CF9E886BD0}">
      <dgm:prSet/>
      <dgm:spPr/>
      <dgm:t>
        <a:bodyPr/>
        <a:lstStyle/>
        <a:p>
          <a:endParaRPr lang="en-GB">
            <a:latin typeface="Arial" panose="020B0604020202020204" pitchFamily="34" charset="0"/>
            <a:cs typeface="Arial" panose="020B0604020202020204" pitchFamily="34" charset="0"/>
          </a:endParaRPr>
        </a:p>
      </dgm:t>
    </dgm:pt>
    <dgm:pt modelId="{73818607-C2A6-4659-98A3-FA3523BD433F}" type="sibTrans" cxnId="{09BB94A7-B123-4DF9-A7E6-38CF9E886BD0}">
      <dgm:prSet/>
      <dgm:spPr/>
      <dgm:t>
        <a:bodyPr/>
        <a:lstStyle/>
        <a:p>
          <a:endParaRPr lang="en-GB">
            <a:latin typeface="Arial" panose="020B0604020202020204" pitchFamily="34" charset="0"/>
            <a:cs typeface="Arial" panose="020B0604020202020204" pitchFamily="34" charset="0"/>
          </a:endParaRPr>
        </a:p>
      </dgm:t>
    </dgm:pt>
    <dgm:pt modelId="{5BE666A7-BB1A-4306-842E-F7421D8FE71B}" type="pres">
      <dgm:prSet presAssocID="{715F881C-32A5-4BB6-8F1B-9B1FA3D202CB}" presName="Name0" presStyleCnt="0">
        <dgm:presLayoutVars>
          <dgm:chMax val="7"/>
          <dgm:chPref val="7"/>
          <dgm:dir/>
        </dgm:presLayoutVars>
      </dgm:prSet>
      <dgm:spPr/>
    </dgm:pt>
    <dgm:pt modelId="{CAB2C233-EFC5-4E3A-8F57-327386FFFDEA}" type="pres">
      <dgm:prSet presAssocID="{715F881C-32A5-4BB6-8F1B-9B1FA3D202CB}" presName="Name1" presStyleCnt="0"/>
      <dgm:spPr/>
    </dgm:pt>
    <dgm:pt modelId="{A5945C5A-816D-4E17-A3D4-2EEC97720F25}" type="pres">
      <dgm:prSet presAssocID="{715F881C-32A5-4BB6-8F1B-9B1FA3D202CB}" presName="cycle" presStyleCnt="0"/>
      <dgm:spPr/>
    </dgm:pt>
    <dgm:pt modelId="{15D78896-D0BE-4181-B90A-5C7B502BD626}" type="pres">
      <dgm:prSet presAssocID="{715F881C-32A5-4BB6-8F1B-9B1FA3D202CB}" presName="srcNode" presStyleLbl="node1" presStyleIdx="0" presStyleCnt="4"/>
      <dgm:spPr/>
    </dgm:pt>
    <dgm:pt modelId="{42557A4E-2D12-46C9-8E1A-E265068FD3DC}" type="pres">
      <dgm:prSet presAssocID="{715F881C-32A5-4BB6-8F1B-9B1FA3D202CB}" presName="conn" presStyleLbl="parChTrans1D2" presStyleIdx="0" presStyleCnt="1"/>
      <dgm:spPr/>
    </dgm:pt>
    <dgm:pt modelId="{B6795951-22A6-4EEB-A840-F43DF3EB2E38}" type="pres">
      <dgm:prSet presAssocID="{715F881C-32A5-4BB6-8F1B-9B1FA3D202CB}" presName="extraNode" presStyleLbl="node1" presStyleIdx="0" presStyleCnt="4"/>
      <dgm:spPr/>
    </dgm:pt>
    <dgm:pt modelId="{59E2BB8B-93DB-4E64-88B8-622DFC7B7CB6}" type="pres">
      <dgm:prSet presAssocID="{715F881C-32A5-4BB6-8F1B-9B1FA3D202CB}" presName="dstNode" presStyleLbl="node1" presStyleIdx="0" presStyleCnt="4"/>
      <dgm:spPr/>
    </dgm:pt>
    <dgm:pt modelId="{8CBE4470-9DC9-4252-A9C3-FA02C1969D95}" type="pres">
      <dgm:prSet presAssocID="{775C2B37-E724-43C3-A8FB-92E66B29028D}" presName="text_1" presStyleLbl="node1" presStyleIdx="0" presStyleCnt="4">
        <dgm:presLayoutVars>
          <dgm:bulletEnabled val="1"/>
        </dgm:presLayoutVars>
      </dgm:prSet>
      <dgm:spPr/>
    </dgm:pt>
    <dgm:pt modelId="{8C88927D-C2E9-444A-B501-0EAE062DCAFA}" type="pres">
      <dgm:prSet presAssocID="{775C2B37-E724-43C3-A8FB-92E66B29028D}" presName="accent_1" presStyleCnt="0"/>
      <dgm:spPr/>
    </dgm:pt>
    <dgm:pt modelId="{F116CEB9-98D7-4DBF-ABE4-6C49D71C1E37}" type="pres">
      <dgm:prSet presAssocID="{775C2B37-E724-43C3-A8FB-92E66B29028D}" presName="accentRepeatNode" presStyleLbl="solidFgAcc1" presStyleIdx="0" presStyleCnt="4"/>
      <dgm:spPr/>
    </dgm:pt>
    <dgm:pt modelId="{C7C6CA2B-B597-4793-9255-6FD9B0E4B218}" type="pres">
      <dgm:prSet presAssocID="{620DF7C0-2AAF-4946-ADFF-A3320F62A125}" presName="text_2" presStyleLbl="node1" presStyleIdx="1" presStyleCnt="4">
        <dgm:presLayoutVars>
          <dgm:bulletEnabled val="1"/>
        </dgm:presLayoutVars>
      </dgm:prSet>
      <dgm:spPr/>
    </dgm:pt>
    <dgm:pt modelId="{7A4F1C79-ECB2-4CF1-88BD-BF3C4F91D484}" type="pres">
      <dgm:prSet presAssocID="{620DF7C0-2AAF-4946-ADFF-A3320F62A125}" presName="accent_2" presStyleCnt="0"/>
      <dgm:spPr/>
    </dgm:pt>
    <dgm:pt modelId="{B8BDDE9C-060A-4D38-81A3-A9055C357F83}" type="pres">
      <dgm:prSet presAssocID="{620DF7C0-2AAF-4946-ADFF-A3320F62A125}" presName="accentRepeatNode" presStyleLbl="solidFgAcc1" presStyleIdx="1" presStyleCnt="4"/>
      <dgm:spPr/>
    </dgm:pt>
    <dgm:pt modelId="{D02209EB-99F8-4EC2-B397-684A85DDDD3A}" type="pres">
      <dgm:prSet presAssocID="{9B39778E-403D-4305-9B7C-C4E73027CBBD}" presName="text_3" presStyleLbl="node1" presStyleIdx="2" presStyleCnt="4">
        <dgm:presLayoutVars>
          <dgm:bulletEnabled val="1"/>
        </dgm:presLayoutVars>
      </dgm:prSet>
      <dgm:spPr/>
    </dgm:pt>
    <dgm:pt modelId="{32DEB53A-63B7-41F3-9E2C-A941CE4B34C3}" type="pres">
      <dgm:prSet presAssocID="{9B39778E-403D-4305-9B7C-C4E73027CBBD}" presName="accent_3" presStyleCnt="0"/>
      <dgm:spPr/>
    </dgm:pt>
    <dgm:pt modelId="{30B8D605-8ED1-4AB6-8E65-A973EDE34EC6}" type="pres">
      <dgm:prSet presAssocID="{9B39778E-403D-4305-9B7C-C4E73027CBBD}" presName="accentRepeatNode" presStyleLbl="solidFgAcc1" presStyleIdx="2" presStyleCnt="4"/>
      <dgm:spPr/>
    </dgm:pt>
    <dgm:pt modelId="{D6D8DE92-81C2-472E-92D8-2ECD2DD60CE4}" type="pres">
      <dgm:prSet presAssocID="{FE1B703A-C0D8-4D25-B49B-EAD5528DF2E4}" presName="text_4" presStyleLbl="node1" presStyleIdx="3" presStyleCnt="4">
        <dgm:presLayoutVars>
          <dgm:bulletEnabled val="1"/>
        </dgm:presLayoutVars>
      </dgm:prSet>
      <dgm:spPr/>
    </dgm:pt>
    <dgm:pt modelId="{BE563EF9-EF44-4573-BF25-12160A8151E3}" type="pres">
      <dgm:prSet presAssocID="{FE1B703A-C0D8-4D25-B49B-EAD5528DF2E4}" presName="accent_4" presStyleCnt="0"/>
      <dgm:spPr/>
    </dgm:pt>
    <dgm:pt modelId="{3FB5CC7A-8FEE-4947-9707-16A235C1122B}" type="pres">
      <dgm:prSet presAssocID="{FE1B703A-C0D8-4D25-B49B-EAD5528DF2E4}" presName="accentRepeatNode" presStyleLbl="solidFgAcc1" presStyleIdx="3" presStyleCnt="4"/>
      <dgm:spPr/>
    </dgm:pt>
  </dgm:ptLst>
  <dgm:cxnLst>
    <dgm:cxn modelId="{B6036841-5CFC-4674-9C6A-939D2ED2B663}" srcId="{715F881C-32A5-4BB6-8F1B-9B1FA3D202CB}" destId="{9B39778E-403D-4305-9B7C-C4E73027CBBD}" srcOrd="2" destOrd="0" parTransId="{AA54678F-C22F-43AA-939E-724ACFF37395}" sibTransId="{58A3563E-62B5-411D-A4B1-B8BB213E8DC0}"/>
    <dgm:cxn modelId="{8BA4DA62-9AD5-42E1-AC06-6EE3F9AAE60D}" type="presOf" srcId="{FE1B703A-C0D8-4D25-B49B-EAD5528DF2E4}" destId="{D6D8DE92-81C2-472E-92D8-2ECD2DD60CE4}" srcOrd="0" destOrd="0" presId="urn:microsoft.com/office/officeart/2008/layout/VerticalCurvedList"/>
    <dgm:cxn modelId="{2CB98969-2B9E-4239-A7EB-0DC0A661F507}" srcId="{715F881C-32A5-4BB6-8F1B-9B1FA3D202CB}" destId="{FE1B703A-C0D8-4D25-B49B-EAD5528DF2E4}" srcOrd="3" destOrd="0" parTransId="{6A8BB037-7F73-4EEB-B1AB-67B72825B0E3}" sibTransId="{2C12B348-8FC3-4558-A7A9-27B2C24401E6}"/>
    <dgm:cxn modelId="{3FC68D6C-06A7-416C-99B0-6CF4A427D060}" type="presOf" srcId="{775C2B37-E724-43C3-A8FB-92E66B29028D}" destId="{8CBE4470-9DC9-4252-A9C3-FA02C1969D95}" srcOrd="0" destOrd="0" presId="urn:microsoft.com/office/officeart/2008/layout/VerticalCurvedList"/>
    <dgm:cxn modelId="{A8A2299E-7828-45A6-B177-E80F9C10ABE4}" type="presOf" srcId="{620DF7C0-2AAF-4946-ADFF-A3320F62A125}" destId="{C7C6CA2B-B597-4793-9255-6FD9B0E4B218}" srcOrd="0" destOrd="0" presId="urn:microsoft.com/office/officeart/2008/layout/VerticalCurvedList"/>
    <dgm:cxn modelId="{670F7BA0-4392-4D00-A90B-2E5EE2CF9ADE}" type="presOf" srcId="{9B39778E-403D-4305-9B7C-C4E73027CBBD}" destId="{D02209EB-99F8-4EC2-B397-684A85DDDD3A}" srcOrd="0" destOrd="0" presId="urn:microsoft.com/office/officeart/2008/layout/VerticalCurvedList"/>
    <dgm:cxn modelId="{09BB94A7-B123-4DF9-A7E6-38CF9E886BD0}" srcId="{715F881C-32A5-4BB6-8F1B-9B1FA3D202CB}" destId="{620DF7C0-2AAF-4946-ADFF-A3320F62A125}" srcOrd="1" destOrd="0" parTransId="{4FCE1454-AEBE-4608-A432-6A6A99A4547D}" sibTransId="{73818607-C2A6-4659-98A3-FA3523BD433F}"/>
    <dgm:cxn modelId="{BDFEDCB8-96CB-46B3-A547-3462A78AC248}" srcId="{715F881C-32A5-4BB6-8F1B-9B1FA3D202CB}" destId="{775C2B37-E724-43C3-A8FB-92E66B29028D}" srcOrd="0" destOrd="0" parTransId="{430ED948-B0E4-4514-A2F6-C09ACC2106F0}" sibTransId="{12818AD5-06AC-4B8D-BDDA-B2A0D205DEA1}"/>
    <dgm:cxn modelId="{DDB16EC8-255A-44B0-B165-A9F57DBC7D9C}" type="presOf" srcId="{12818AD5-06AC-4B8D-BDDA-B2A0D205DEA1}" destId="{42557A4E-2D12-46C9-8E1A-E265068FD3DC}" srcOrd="0" destOrd="0" presId="urn:microsoft.com/office/officeart/2008/layout/VerticalCurvedList"/>
    <dgm:cxn modelId="{A9F255E6-8775-4295-B698-8D1C9468C031}" type="presOf" srcId="{715F881C-32A5-4BB6-8F1B-9B1FA3D202CB}" destId="{5BE666A7-BB1A-4306-842E-F7421D8FE71B}" srcOrd="0" destOrd="0" presId="urn:microsoft.com/office/officeart/2008/layout/VerticalCurvedList"/>
    <dgm:cxn modelId="{71F64D5F-C19C-4590-89FF-97E64EC88D2F}" type="presParOf" srcId="{5BE666A7-BB1A-4306-842E-F7421D8FE71B}" destId="{CAB2C233-EFC5-4E3A-8F57-327386FFFDEA}" srcOrd="0" destOrd="0" presId="urn:microsoft.com/office/officeart/2008/layout/VerticalCurvedList"/>
    <dgm:cxn modelId="{B51FC2B3-7A6E-4EEC-8ACE-D576972ED18F}" type="presParOf" srcId="{CAB2C233-EFC5-4E3A-8F57-327386FFFDEA}" destId="{A5945C5A-816D-4E17-A3D4-2EEC97720F25}" srcOrd="0" destOrd="0" presId="urn:microsoft.com/office/officeart/2008/layout/VerticalCurvedList"/>
    <dgm:cxn modelId="{6C50FD10-1B05-4628-B9FB-A99616F2CE03}" type="presParOf" srcId="{A5945C5A-816D-4E17-A3D4-2EEC97720F25}" destId="{15D78896-D0BE-4181-B90A-5C7B502BD626}" srcOrd="0" destOrd="0" presId="urn:microsoft.com/office/officeart/2008/layout/VerticalCurvedList"/>
    <dgm:cxn modelId="{7C283C92-A3F5-4871-9E23-26FF55AE516F}" type="presParOf" srcId="{A5945C5A-816D-4E17-A3D4-2EEC97720F25}" destId="{42557A4E-2D12-46C9-8E1A-E265068FD3DC}" srcOrd="1" destOrd="0" presId="urn:microsoft.com/office/officeart/2008/layout/VerticalCurvedList"/>
    <dgm:cxn modelId="{9B4DEB6E-9B8F-4F79-A225-F2CE41FD4187}" type="presParOf" srcId="{A5945C5A-816D-4E17-A3D4-2EEC97720F25}" destId="{B6795951-22A6-4EEB-A840-F43DF3EB2E38}" srcOrd="2" destOrd="0" presId="urn:microsoft.com/office/officeart/2008/layout/VerticalCurvedList"/>
    <dgm:cxn modelId="{403E0624-53A5-4532-91E7-69B1FA5FD36C}" type="presParOf" srcId="{A5945C5A-816D-4E17-A3D4-2EEC97720F25}" destId="{59E2BB8B-93DB-4E64-88B8-622DFC7B7CB6}" srcOrd="3" destOrd="0" presId="urn:microsoft.com/office/officeart/2008/layout/VerticalCurvedList"/>
    <dgm:cxn modelId="{734A7986-F525-414E-A8F3-BDE15B6066FD}" type="presParOf" srcId="{CAB2C233-EFC5-4E3A-8F57-327386FFFDEA}" destId="{8CBE4470-9DC9-4252-A9C3-FA02C1969D95}" srcOrd="1" destOrd="0" presId="urn:microsoft.com/office/officeart/2008/layout/VerticalCurvedList"/>
    <dgm:cxn modelId="{F239734B-A1DA-4D34-9275-50D6C2C1DA36}" type="presParOf" srcId="{CAB2C233-EFC5-4E3A-8F57-327386FFFDEA}" destId="{8C88927D-C2E9-444A-B501-0EAE062DCAFA}" srcOrd="2" destOrd="0" presId="urn:microsoft.com/office/officeart/2008/layout/VerticalCurvedList"/>
    <dgm:cxn modelId="{81F7DEFB-4458-423C-8E4E-0AD44DF776C9}" type="presParOf" srcId="{8C88927D-C2E9-444A-B501-0EAE062DCAFA}" destId="{F116CEB9-98D7-4DBF-ABE4-6C49D71C1E37}" srcOrd="0" destOrd="0" presId="urn:microsoft.com/office/officeart/2008/layout/VerticalCurvedList"/>
    <dgm:cxn modelId="{02C85337-C18B-4F68-99DD-89646CC9139A}" type="presParOf" srcId="{CAB2C233-EFC5-4E3A-8F57-327386FFFDEA}" destId="{C7C6CA2B-B597-4793-9255-6FD9B0E4B218}" srcOrd="3" destOrd="0" presId="urn:microsoft.com/office/officeart/2008/layout/VerticalCurvedList"/>
    <dgm:cxn modelId="{1B6C472C-A335-4B16-A74A-83A47A32424E}" type="presParOf" srcId="{CAB2C233-EFC5-4E3A-8F57-327386FFFDEA}" destId="{7A4F1C79-ECB2-4CF1-88BD-BF3C4F91D484}" srcOrd="4" destOrd="0" presId="urn:microsoft.com/office/officeart/2008/layout/VerticalCurvedList"/>
    <dgm:cxn modelId="{9043E4F9-E470-4E2F-96AC-4F14241120D2}" type="presParOf" srcId="{7A4F1C79-ECB2-4CF1-88BD-BF3C4F91D484}" destId="{B8BDDE9C-060A-4D38-81A3-A9055C357F83}" srcOrd="0" destOrd="0" presId="urn:microsoft.com/office/officeart/2008/layout/VerticalCurvedList"/>
    <dgm:cxn modelId="{36B061C4-7261-4CB1-B4AC-4E40AC3C8618}" type="presParOf" srcId="{CAB2C233-EFC5-4E3A-8F57-327386FFFDEA}" destId="{D02209EB-99F8-4EC2-B397-684A85DDDD3A}" srcOrd="5" destOrd="0" presId="urn:microsoft.com/office/officeart/2008/layout/VerticalCurvedList"/>
    <dgm:cxn modelId="{B9397753-ED8B-40E9-BCC9-F31EBA5B6075}" type="presParOf" srcId="{CAB2C233-EFC5-4E3A-8F57-327386FFFDEA}" destId="{32DEB53A-63B7-41F3-9E2C-A941CE4B34C3}" srcOrd="6" destOrd="0" presId="urn:microsoft.com/office/officeart/2008/layout/VerticalCurvedList"/>
    <dgm:cxn modelId="{B8E85C02-2140-4FD8-995E-B1743A541B1F}" type="presParOf" srcId="{32DEB53A-63B7-41F3-9E2C-A941CE4B34C3}" destId="{30B8D605-8ED1-4AB6-8E65-A973EDE34EC6}" srcOrd="0" destOrd="0" presId="urn:microsoft.com/office/officeart/2008/layout/VerticalCurvedList"/>
    <dgm:cxn modelId="{0473294F-DB01-47BA-B229-D2C3A0C2E42E}" type="presParOf" srcId="{CAB2C233-EFC5-4E3A-8F57-327386FFFDEA}" destId="{D6D8DE92-81C2-472E-92D8-2ECD2DD60CE4}" srcOrd="7" destOrd="0" presId="urn:microsoft.com/office/officeart/2008/layout/VerticalCurvedList"/>
    <dgm:cxn modelId="{CB17D02D-34D7-4CEE-9FE8-970964A02197}" type="presParOf" srcId="{CAB2C233-EFC5-4E3A-8F57-327386FFFDEA}" destId="{BE563EF9-EF44-4573-BF25-12160A8151E3}" srcOrd="8" destOrd="0" presId="urn:microsoft.com/office/officeart/2008/layout/VerticalCurvedList"/>
    <dgm:cxn modelId="{92D5E0D5-A666-4BA5-A086-B914480CB638}" type="presParOf" srcId="{BE563EF9-EF44-4573-BF25-12160A8151E3}" destId="{3FB5CC7A-8FEE-4947-9707-16A235C1122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68AE06-8299-44AE-B10B-5AF639F1BBF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19B313F-8663-4F58-B8F2-CC89680E709C}">
      <dgm:prSet/>
      <dgm:spPr/>
      <dgm:t>
        <a:bodyPr/>
        <a:lstStyle/>
        <a:p>
          <a:r>
            <a:rPr lang="en-GB">
              <a:latin typeface="Arial" panose="020B0604020202020204" pitchFamily="34" charset="0"/>
              <a:cs typeface="Arial" panose="020B0604020202020204" pitchFamily="34" charset="0"/>
            </a:rPr>
            <a:t>The more expertise you have in the relevant field the better, but may still have poor interview skills </a:t>
          </a:r>
          <a:endParaRPr lang="en-US">
            <a:latin typeface="Arial" panose="020B0604020202020204" pitchFamily="34" charset="0"/>
            <a:cs typeface="Arial" panose="020B0604020202020204" pitchFamily="34" charset="0"/>
          </a:endParaRPr>
        </a:p>
      </dgm:t>
    </dgm:pt>
    <dgm:pt modelId="{454A9563-4E76-486C-B940-564027BB75CB}" type="parTrans" cxnId="{35FF9F25-A1C6-4E17-89D3-6210DE675563}">
      <dgm:prSet/>
      <dgm:spPr/>
      <dgm:t>
        <a:bodyPr/>
        <a:lstStyle/>
        <a:p>
          <a:endParaRPr lang="en-US">
            <a:latin typeface="Arial" panose="020B0604020202020204" pitchFamily="34" charset="0"/>
            <a:cs typeface="Arial" panose="020B0604020202020204" pitchFamily="34" charset="0"/>
          </a:endParaRPr>
        </a:p>
      </dgm:t>
    </dgm:pt>
    <dgm:pt modelId="{56CE26E3-47A5-4868-8084-ADB6256B4E10}" type="sibTrans" cxnId="{35FF9F25-A1C6-4E17-89D3-6210DE675563}">
      <dgm:prSet/>
      <dgm:spPr/>
      <dgm:t>
        <a:bodyPr/>
        <a:lstStyle/>
        <a:p>
          <a:endParaRPr lang="en-US">
            <a:latin typeface="Arial" panose="020B0604020202020204" pitchFamily="34" charset="0"/>
            <a:cs typeface="Arial" panose="020B0604020202020204" pitchFamily="34" charset="0"/>
          </a:endParaRPr>
        </a:p>
      </dgm:t>
    </dgm:pt>
    <dgm:pt modelId="{FCDEFFAA-C5A1-4D40-BB84-437FB12602CF}">
      <dgm:prSet/>
      <dgm:spPr/>
      <dgm:t>
        <a:bodyPr/>
        <a:lstStyle/>
        <a:p>
          <a:r>
            <a:rPr lang="en-GB">
              <a:latin typeface="Arial" panose="020B0604020202020204" pitchFamily="34" charset="0"/>
              <a:cs typeface="Arial" panose="020B0604020202020204" pitchFamily="34" charset="0"/>
            </a:rPr>
            <a:t>Often people are hired as researchers or research assistants because they can interview really well </a:t>
          </a:r>
          <a:endParaRPr lang="en-US">
            <a:latin typeface="Arial" panose="020B0604020202020204" pitchFamily="34" charset="0"/>
            <a:cs typeface="Arial" panose="020B0604020202020204" pitchFamily="34" charset="0"/>
          </a:endParaRPr>
        </a:p>
      </dgm:t>
    </dgm:pt>
    <dgm:pt modelId="{76A83B43-C4F7-4D2B-860F-BDC0562A8593}" type="parTrans" cxnId="{34FAB904-E650-4570-BF7B-CB8E3E3BB122}">
      <dgm:prSet/>
      <dgm:spPr/>
      <dgm:t>
        <a:bodyPr/>
        <a:lstStyle/>
        <a:p>
          <a:endParaRPr lang="en-US">
            <a:latin typeface="Arial" panose="020B0604020202020204" pitchFamily="34" charset="0"/>
            <a:cs typeface="Arial" panose="020B0604020202020204" pitchFamily="34" charset="0"/>
          </a:endParaRPr>
        </a:p>
      </dgm:t>
    </dgm:pt>
    <dgm:pt modelId="{866A21F4-CDFB-4CA3-97A9-1A83AED8BF51}" type="sibTrans" cxnId="{34FAB904-E650-4570-BF7B-CB8E3E3BB122}">
      <dgm:prSet/>
      <dgm:spPr/>
      <dgm:t>
        <a:bodyPr/>
        <a:lstStyle/>
        <a:p>
          <a:endParaRPr lang="en-US">
            <a:latin typeface="Arial" panose="020B0604020202020204" pitchFamily="34" charset="0"/>
            <a:cs typeface="Arial" panose="020B0604020202020204" pitchFamily="34" charset="0"/>
          </a:endParaRPr>
        </a:p>
      </dgm:t>
    </dgm:pt>
    <dgm:pt modelId="{462F3704-5867-4ABD-9133-06F4B8EC39C4}">
      <dgm:prSet/>
      <dgm:spPr/>
      <dgm:t>
        <a:bodyPr/>
        <a:lstStyle/>
        <a:p>
          <a:r>
            <a:rPr lang="en-GB">
              <a:latin typeface="Arial" panose="020B0604020202020204" pitchFamily="34" charset="0"/>
              <a:cs typeface="Arial" panose="020B0604020202020204" pitchFamily="34" charset="0"/>
            </a:rPr>
            <a:t>Researcher training - ‘how to interview’ (situations, sample groups, topics, etc.)</a:t>
          </a:r>
          <a:endParaRPr lang="en-US">
            <a:latin typeface="Arial" panose="020B0604020202020204" pitchFamily="34" charset="0"/>
            <a:cs typeface="Arial" panose="020B0604020202020204" pitchFamily="34" charset="0"/>
          </a:endParaRPr>
        </a:p>
      </dgm:t>
    </dgm:pt>
    <dgm:pt modelId="{3F7929F7-E388-490F-9A7B-A76327533BBA}" type="parTrans" cxnId="{A93C2D0C-60AA-4F49-9241-80947301C9AC}">
      <dgm:prSet/>
      <dgm:spPr/>
      <dgm:t>
        <a:bodyPr/>
        <a:lstStyle/>
        <a:p>
          <a:endParaRPr lang="en-US">
            <a:latin typeface="Arial" panose="020B0604020202020204" pitchFamily="34" charset="0"/>
            <a:cs typeface="Arial" panose="020B0604020202020204" pitchFamily="34" charset="0"/>
          </a:endParaRPr>
        </a:p>
      </dgm:t>
    </dgm:pt>
    <dgm:pt modelId="{5F2FEC1A-6B85-4932-8322-73E49332B45D}" type="sibTrans" cxnId="{A93C2D0C-60AA-4F49-9241-80947301C9AC}">
      <dgm:prSet/>
      <dgm:spPr/>
      <dgm:t>
        <a:bodyPr/>
        <a:lstStyle/>
        <a:p>
          <a:endParaRPr lang="en-US">
            <a:latin typeface="Arial" panose="020B0604020202020204" pitchFamily="34" charset="0"/>
            <a:cs typeface="Arial" panose="020B0604020202020204" pitchFamily="34" charset="0"/>
          </a:endParaRPr>
        </a:p>
      </dgm:t>
    </dgm:pt>
    <dgm:pt modelId="{2AD2248F-B512-447E-AD13-F5D3B3607163}" type="pres">
      <dgm:prSet presAssocID="{9D68AE06-8299-44AE-B10B-5AF639F1BBFD}" presName="root" presStyleCnt="0">
        <dgm:presLayoutVars>
          <dgm:dir/>
          <dgm:resizeHandles val="exact"/>
        </dgm:presLayoutVars>
      </dgm:prSet>
      <dgm:spPr/>
    </dgm:pt>
    <dgm:pt modelId="{6F07984C-E2A9-4292-86C1-4E3938B4A627}" type="pres">
      <dgm:prSet presAssocID="{C19B313F-8663-4F58-B8F2-CC89680E709C}" presName="compNode" presStyleCnt="0"/>
      <dgm:spPr/>
    </dgm:pt>
    <dgm:pt modelId="{1EE3F13A-481C-4B12-8262-8F885E1AEA55}" type="pres">
      <dgm:prSet presAssocID="{C19B313F-8663-4F58-B8F2-CC89680E709C}" presName="bgRect" presStyleLbl="bgShp" presStyleIdx="0" presStyleCnt="3"/>
      <dgm:spPr/>
    </dgm:pt>
    <dgm:pt modelId="{27A1247C-4F66-4289-9065-185A56BF28A3}" type="pres">
      <dgm:prSet presAssocID="{C19B313F-8663-4F58-B8F2-CC89680E709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0032337-2EDC-49B0-96A5-D64D8BECDBFD}" type="pres">
      <dgm:prSet presAssocID="{C19B313F-8663-4F58-B8F2-CC89680E709C}" presName="spaceRect" presStyleCnt="0"/>
      <dgm:spPr/>
    </dgm:pt>
    <dgm:pt modelId="{74C33085-1F3A-432C-9C24-971A32A59A73}" type="pres">
      <dgm:prSet presAssocID="{C19B313F-8663-4F58-B8F2-CC89680E709C}" presName="parTx" presStyleLbl="revTx" presStyleIdx="0" presStyleCnt="3">
        <dgm:presLayoutVars>
          <dgm:chMax val="0"/>
          <dgm:chPref val="0"/>
        </dgm:presLayoutVars>
      </dgm:prSet>
      <dgm:spPr/>
    </dgm:pt>
    <dgm:pt modelId="{523A9FD8-7FCD-4709-849F-B65BC2ED9295}" type="pres">
      <dgm:prSet presAssocID="{56CE26E3-47A5-4868-8084-ADB6256B4E10}" presName="sibTrans" presStyleCnt="0"/>
      <dgm:spPr/>
    </dgm:pt>
    <dgm:pt modelId="{2E71B420-8FD0-456C-982E-DB4FE51E70C7}" type="pres">
      <dgm:prSet presAssocID="{FCDEFFAA-C5A1-4D40-BB84-437FB12602CF}" presName="compNode" presStyleCnt="0"/>
      <dgm:spPr/>
    </dgm:pt>
    <dgm:pt modelId="{D4AE367C-4E7A-459A-A107-8CEA3788B24B}" type="pres">
      <dgm:prSet presAssocID="{FCDEFFAA-C5A1-4D40-BB84-437FB12602CF}" presName="bgRect" presStyleLbl="bgShp" presStyleIdx="1" presStyleCnt="3"/>
      <dgm:spPr/>
    </dgm:pt>
    <dgm:pt modelId="{3CE24C68-BEDA-4475-85C9-7DCE5F539854}" type="pres">
      <dgm:prSet presAssocID="{FCDEFFAA-C5A1-4D40-BB84-437FB12602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F46B8098-027A-4CF2-B8FA-0D6BCDC6CC7F}" type="pres">
      <dgm:prSet presAssocID="{FCDEFFAA-C5A1-4D40-BB84-437FB12602CF}" presName="spaceRect" presStyleCnt="0"/>
      <dgm:spPr/>
    </dgm:pt>
    <dgm:pt modelId="{323151A3-CA03-4712-B927-C5232C9D23B4}" type="pres">
      <dgm:prSet presAssocID="{FCDEFFAA-C5A1-4D40-BB84-437FB12602CF}" presName="parTx" presStyleLbl="revTx" presStyleIdx="1" presStyleCnt="3">
        <dgm:presLayoutVars>
          <dgm:chMax val="0"/>
          <dgm:chPref val="0"/>
        </dgm:presLayoutVars>
      </dgm:prSet>
      <dgm:spPr/>
    </dgm:pt>
    <dgm:pt modelId="{A9C9A73F-AABE-49ED-9F30-E4E0A48A69E8}" type="pres">
      <dgm:prSet presAssocID="{866A21F4-CDFB-4CA3-97A9-1A83AED8BF51}" presName="sibTrans" presStyleCnt="0"/>
      <dgm:spPr/>
    </dgm:pt>
    <dgm:pt modelId="{46F7D617-94EC-4AF5-B46F-B9DD05290365}" type="pres">
      <dgm:prSet presAssocID="{462F3704-5867-4ABD-9133-06F4B8EC39C4}" presName="compNode" presStyleCnt="0"/>
      <dgm:spPr/>
    </dgm:pt>
    <dgm:pt modelId="{7C287314-2C43-42A9-BD42-4FA06FDBD343}" type="pres">
      <dgm:prSet presAssocID="{462F3704-5867-4ABD-9133-06F4B8EC39C4}" presName="bgRect" presStyleLbl="bgShp" presStyleIdx="2" presStyleCnt="3"/>
      <dgm:spPr/>
    </dgm:pt>
    <dgm:pt modelId="{7102D3E9-D7A8-4BED-B0E2-41D84F1FD745}" type="pres">
      <dgm:prSet presAssocID="{462F3704-5867-4ABD-9133-06F4B8EC39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tective"/>
        </a:ext>
      </dgm:extLst>
    </dgm:pt>
    <dgm:pt modelId="{936D36EF-84BD-4F69-A212-CA85A5FCFEA6}" type="pres">
      <dgm:prSet presAssocID="{462F3704-5867-4ABD-9133-06F4B8EC39C4}" presName="spaceRect" presStyleCnt="0"/>
      <dgm:spPr/>
    </dgm:pt>
    <dgm:pt modelId="{75706871-6751-40B7-9A71-4B5DA762400D}" type="pres">
      <dgm:prSet presAssocID="{462F3704-5867-4ABD-9133-06F4B8EC39C4}" presName="parTx" presStyleLbl="revTx" presStyleIdx="2" presStyleCnt="3">
        <dgm:presLayoutVars>
          <dgm:chMax val="0"/>
          <dgm:chPref val="0"/>
        </dgm:presLayoutVars>
      </dgm:prSet>
      <dgm:spPr/>
    </dgm:pt>
  </dgm:ptLst>
  <dgm:cxnLst>
    <dgm:cxn modelId="{34FAB904-E650-4570-BF7B-CB8E3E3BB122}" srcId="{9D68AE06-8299-44AE-B10B-5AF639F1BBFD}" destId="{FCDEFFAA-C5A1-4D40-BB84-437FB12602CF}" srcOrd="1" destOrd="0" parTransId="{76A83B43-C4F7-4D2B-860F-BDC0562A8593}" sibTransId="{866A21F4-CDFB-4CA3-97A9-1A83AED8BF51}"/>
    <dgm:cxn modelId="{A93C2D0C-60AA-4F49-9241-80947301C9AC}" srcId="{9D68AE06-8299-44AE-B10B-5AF639F1BBFD}" destId="{462F3704-5867-4ABD-9133-06F4B8EC39C4}" srcOrd="2" destOrd="0" parTransId="{3F7929F7-E388-490F-9A7B-A76327533BBA}" sibTransId="{5F2FEC1A-6B85-4932-8322-73E49332B45D}"/>
    <dgm:cxn modelId="{CEEA300F-EAA5-4F38-8AC4-BEE6FE0A5886}" type="presOf" srcId="{462F3704-5867-4ABD-9133-06F4B8EC39C4}" destId="{75706871-6751-40B7-9A71-4B5DA762400D}" srcOrd="0" destOrd="0" presId="urn:microsoft.com/office/officeart/2018/2/layout/IconVerticalSolidList"/>
    <dgm:cxn modelId="{35FF9F25-A1C6-4E17-89D3-6210DE675563}" srcId="{9D68AE06-8299-44AE-B10B-5AF639F1BBFD}" destId="{C19B313F-8663-4F58-B8F2-CC89680E709C}" srcOrd="0" destOrd="0" parTransId="{454A9563-4E76-486C-B940-564027BB75CB}" sibTransId="{56CE26E3-47A5-4868-8084-ADB6256B4E10}"/>
    <dgm:cxn modelId="{66AE5833-A63F-4194-B638-C49BB00C44FC}" type="presOf" srcId="{C19B313F-8663-4F58-B8F2-CC89680E709C}" destId="{74C33085-1F3A-432C-9C24-971A32A59A73}" srcOrd="0" destOrd="0" presId="urn:microsoft.com/office/officeart/2018/2/layout/IconVerticalSolidList"/>
    <dgm:cxn modelId="{4A8F7F7B-373A-48D7-BD12-9EBFA72CE0E4}" type="presOf" srcId="{9D68AE06-8299-44AE-B10B-5AF639F1BBFD}" destId="{2AD2248F-B512-447E-AD13-F5D3B3607163}" srcOrd="0" destOrd="0" presId="urn:microsoft.com/office/officeart/2018/2/layout/IconVerticalSolidList"/>
    <dgm:cxn modelId="{12D891E1-CB5D-4902-A6B2-4D580F3FA772}" type="presOf" srcId="{FCDEFFAA-C5A1-4D40-BB84-437FB12602CF}" destId="{323151A3-CA03-4712-B927-C5232C9D23B4}" srcOrd="0" destOrd="0" presId="urn:microsoft.com/office/officeart/2018/2/layout/IconVerticalSolidList"/>
    <dgm:cxn modelId="{DBCE3525-95D6-4CE4-A534-AB7C20A90E73}" type="presParOf" srcId="{2AD2248F-B512-447E-AD13-F5D3B3607163}" destId="{6F07984C-E2A9-4292-86C1-4E3938B4A627}" srcOrd="0" destOrd="0" presId="urn:microsoft.com/office/officeart/2018/2/layout/IconVerticalSolidList"/>
    <dgm:cxn modelId="{B26591FA-2D8D-481D-B30E-344C813901F2}" type="presParOf" srcId="{6F07984C-E2A9-4292-86C1-4E3938B4A627}" destId="{1EE3F13A-481C-4B12-8262-8F885E1AEA55}" srcOrd="0" destOrd="0" presId="urn:microsoft.com/office/officeart/2018/2/layout/IconVerticalSolidList"/>
    <dgm:cxn modelId="{C48FA8A0-9484-4B06-9527-A5BE881ED87F}" type="presParOf" srcId="{6F07984C-E2A9-4292-86C1-4E3938B4A627}" destId="{27A1247C-4F66-4289-9065-185A56BF28A3}" srcOrd="1" destOrd="0" presId="urn:microsoft.com/office/officeart/2018/2/layout/IconVerticalSolidList"/>
    <dgm:cxn modelId="{15632346-B470-48DF-8116-7C3AF8461BC8}" type="presParOf" srcId="{6F07984C-E2A9-4292-86C1-4E3938B4A627}" destId="{C0032337-2EDC-49B0-96A5-D64D8BECDBFD}" srcOrd="2" destOrd="0" presId="urn:microsoft.com/office/officeart/2018/2/layout/IconVerticalSolidList"/>
    <dgm:cxn modelId="{84484EE2-A3BD-4823-976E-0C150CDB1F2D}" type="presParOf" srcId="{6F07984C-E2A9-4292-86C1-4E3938B4A627}" destId="{74C33085-1F3A-432C-9C24-971A32A59A73}" srcOrd="3" destOrd="0" presId="urn:microsoft.com/office/officeart/2018/2/layout/IconVerticalSolidList"/>
    <dgm:cxn modelId="{0749EFD1-1595-438B-9AE3-0CDCC961251F}" type="presParOf" srcId="{2AD2248F-B512-447E-AD13-F5D3B3607163}" destId="{523A9FD8-7FCD-4709-849F-B65BC2ED9295}" srcOrd="1" destOrd="0" presId="urn:microsoft.com/office/officeart/2018/2/layout/IconVerticalSolidList"/>
    <dgm:cxn modelId="{1284CB2E-999B-4F66-9052-967025AD9074}" type="presParOf" srcId="{2AD2248F-B512-447E-AD13-F5D3B3607163}" destId="{2E71B420-8FD0-456C-982E-DB4FE51E70C7}" srcOrd="2" destOrd="0" presId="urn:microsoft.com/office/officeart/2018/2/layout/IconVerticalSolidList"/>
    <dgm:cxn modelId="{B89C7CB6-2441-46EF-B8B4-EE05C80B382A}" type="presParOf" srcId="{2E71B420-8FD0-456C-982E-DB4FE51E70C7}" destId="{D4AE367C-4E7A-459A-A107-8CEA3788B24B}" srcOrd="0" destOrd="0" presId="urn:microsoft.com/office/officeart/2018/2/layout/IconVerticalSolidList"/>
    <dgm:cxn modelId="{E4941E1C-CA1B-4054-A454-4C77799B438B}" type="presParOf" srcId="{2E71B420-8FD0-456C-982E-DB4FE51E70C7}" destId="{3CE24C68-BEDA-4475-85C9-7DCE5F539854}" srcOrd="1" destOrd="0" presId="urn:microsoft.com/office/officeart/2018/2/layout/IconVerticalSolidList"/>
    <dgm:cxn modelId="{25933F93-573B-4196-8E2E-B946127AB851}" type="presParOf" srcId="{2E71B420-8FD0-456C-982E-DB4FE51E70C7}" destId="{F46B8098-027A-4CF2-B8FA-0D6BCDC6CC7F}" srcOrd="2" destOrd="0" presId="urn:microsoft.com/office/officeart/2018/2/layout/IconVerticalSolidList"/>
    <dgm:cxn modelId="{BF423989-8BBB-420D-846C-B2B7871211AB}" type="presParOf" srcId="{2E71B420-8FD0-456C-982E-DB4FE51E70C7}" destId="{323151A3-CA03-4712-B927-C5232C9D23B4}" srcOrd="3" destOrd="0" presId="urn:microsoft.com/office/officeart/2018/2/layout/IconVerticalSolidList"/>
    <dgm:cxn modelId="{8CE7EE20-13E0-4B3A-97B5-D006E3B614E9}" type="presParOf" srcId="{2AD2248F-B512-447E-AD13-F5D3B3607163}" destId="{A9C9A73F-AABE-49ED-9F30-E4E0A48A69E8}" srcOrd="3" destOrd="0" presId="urn:microsoft.com/office/officeart/2018/2/layout/IconVerticalSolidList"/>
    <dgm:cxn modelId="{6B22C57D-4F50-40B8-89F2-189C1B90D58D}" type="presParOf" srcId="{2AD2248F-B512-447E-AD13-F5D3B3607163}" destId="{46F7D617-94EC-4AF5-B46F-B9DD05290365}" srcOrd="4" destOrd="0" presId="urn:microsoft.com/office/officeart/2018/2/layout/IconVerticalSolidList"/>
    <dgm:cxn modelId="{854E2FA7-4090-4733-ACD4-AB7F6569A53B}" type="presParOf" srcId="{46F7D617-94EC-4AF5-B46F-B9DD05290365}" destId="{7C287314-2C43-42A9-BD42-4FA06FDBD343}" srcOrd="0" destOrd="0" presId="urn:microsoft.com/office/officeart/2018/2/layout/IconVerticalSolidList"/>
    <dgm:cxn modelId="{9588E37D-D9F8-4EA9-A14D-320A5D7C5DD4}" type="presParOf" srcId="{46F7D617-94EC-4AF5-B46F-B9DD05290365}" destId="{7102D3E9-D7A8-4BED-B0E2-41D84F1FD745}" srcOrd="1" destOrd="0" presId="urn:microsoft.com/office/officeart/2018/2/layout/IconVerticalSolidList"/>
    <dgm:cxn modelId="{16A7F2DB-6C63-42B9-8266-BBB0741745A5}" type="presParOf" srcId="{46F7D617-94EC-4AF5-B46F-B9DD05290365}" destId="{936D36EF-84BD-4F69-A212-CA85A5FCFEA6}" srcOrd="2" destOrd="0" presId="urn:microsoft.com/office/officeart/2018/2/layout/IconVerticalSolidList"/>
    <dgm:cxn modelId="{7CE4250D-0C0F-4801-96C7-D1D8ECAE5B5F}" type="presParOf" srcId="{46F7D617-94EC-4AF5-B46F-B9DD05290365}" destId="{75706871-6751-40B7-9A71-4B5DA76240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68AE06-8299-44AE-B10B-5AF639F1BBF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19B313F-8663-4F58-B8F2-CC89680E709C}">
      <dgm:prSet/>
      <dgm:spPr/>
      <dgm:t>
        <a:bodyPr/>
        <a:lstStyle/>
        <a:p>
          <a:pPr>
            <a:lnSpc>
              <a:spcPct val="100000"/>
            </a:lnSpc>
          </a:pPr>
          <a:r>
            <a:rPr lang="en-GB" dirty="0">
              <a:latin typeface="Arial" panose="020B0604020202020204" pitchFamily="34" charset="0"/>
              <a:cs typeface="Arial" panose="020B0604020202020204" pitchFamily="34" charset="0"/>
            </a:rPr>
            <a:t>Power relations</a:t>
          </a:r>
          <a:endParaRPr lang="en-US" dirty="0">
            <a:latin typeface="Arial" panose="020B0604020202020204" pitchFamily="34" charset="0"/>
            <a:cs typeface="Arial" panose="020B0604020202020204" pitchFamily="34" charset="0"/>
          </a:endParaRPr>
        </a:p>
      </dgm:t>
    </dgm:pt>
    <dgm:pt modelId="{454A9563-4E76-486C-B940-564027BB75CB}" type="parTrans" cxnId="{35FF9F25-A1C6-4E17-89D3-6210DE675563}">
      <dgm:prSet/>
      <dgm:spPr/>
      <dgm:t>
        <a:bodyPr/>
        <a:lstStyle/>
        <a:p>
          <a:endParaRPr lang="en-US">
            <a:latin typeface="Arial" panose="020B0604020202020204" pitchFamily="34" charset="0"/>
            <a:cs typeface="Arial" panose="020B0604020202020204" pitchFamily="34" charset="0"/>
          </a:endParaRPr>
        </a:p>
      </dgm:t>
    </dgm:pt>
    <dgm:pt modelId="{56CE26E3-47A5-4868-8084-ADB6256B4E10}" type="sibTrans" cxnId="{35FF9F25-A1C6-4E17-89D3-6210DE675563}">
      <dgm:prSet/>
      <dgm:spPr/>
      <dgm:t>
        <a:bodyPr/>
        <a:lstStyle/>
        <a:p>
          <a:endParaRPr lang="en-US">
            <a:latin typeface="Arial" panose="020B0604020202020204" pitchFamily="34" charset="0"/>
            <a:cs typeface="Arial" panose="020B0604020202020204" pitchFamily="34" charset="0"/>
          </a:endParaRPr>
        </a:p>
      </dgm:t>
    </dgm:pt>
    <dgm:pt modelId="{FCDEFFAA-C5A1-4D40-BB84-437FB12602CF}">
      <dgm:prSet/>
      <dgm:spPr/>
      <dgm:t>
        <a:bodyPr/>
        <a:lstStyle/>
        <a:p>
          <a:pPr>
            <a:lnSpc>
              <a:spcPct val="100000"/>
            </a:lnSpc>
          </a:pPr>
          <a:r>
            <a:rPr lang="en-GB" dirty="0">
              <a:latin typeface="Arial" panose="020B0604020202020204" pitchFamily="34" charset="0"/>
              <a:cs typeface="Arial" panose="020B0604020202020204" pitchFamily="34" charset="0"/>
            </a:rPr>
            <a:t>Perceived pressure to answer questions / continue with interview</a:t>
          </a:r>
          <a:endParaRPr lang="en-US" dirty="0">
            <a:latin typeface="Arial" panose="020B0604020202020204" pitchFamily="34" charset="0"/>
            <a:cs typeface="Arial" panose="020B0604020202020204" pitchFamily="34" charset="0"/>
          </a:endParaRPr>
        </a:p>
      </dgm:t>
    </dgm:pt>
    <dgm:pt modelId="{76A83B43-C4F7-4D2B-860F-BDC0562A8593}" type="parTrans" cxnId="{34FAB904-E650-4570-BF7B-CB8E3E3BB122}">
      <dgm:prSet/>
      <dgm:spPr/>
      <dgm:t>
        <a:bodyPr/>
        <a:lstStyle/>
        <a:p>
          <a:endParaRPr lang="en-US">
            <a:latin typeface="Arial" panose="020B0604020202020204" pitchFamily="34" charset="0"/>
            <a:cs typeface="Arial" panose="020B0604020202020204" pitchFamily="34" charset="0"/>
          </a:endParaRPr>
        </a:p>
      </dgm:t>
    </dgm:pt>
    <dgm:pt modelId="{866A21F4-CDFB-4CA3-97A9-1A83AED8BF51}" type="sibTrans" cxnId="{34FAB904-E650-4570-BF7B-CB8E3E3BB122}">
      <dgm:prSet/>
      <dgm:spPr/>
      <dgm:t>
        <a:bodyPr/>
        <a:lstStyle/>
        <a:p>
          <a:endParaRPr lang="en-US">
            <a:latin typeface="Arial" panose="020B0604020202020204" pitchFamily="34" charset="0"/>
            <a:cs typeface="Arial" panose="020B0604020202020204" pitchFamily="34" charset="0"/>
          </a:endParaRPr>
        </a:p>
      </dgm:t>
    </dgm:pt>
    <dgm:pt modelId="{462F3704-5867-4ABD-9133-06F4B8EC39C4}">
      <dgm:prSet/>
      <dgm:spPr/>
      <dgm:t>
        <a:bodyPr/>
        <a:lstStyle/>
        <a:p>
          <a:pPr>
            <a:lnSpc>
              <a:spcPct val="100000"/>
            </a:lnSpc>
          </a:pPr>
          <a:r>
            <a:rPr lang="en-GB" dirty="0">
              <a:latin typeface="Arial" panose="020B0604020202020204" pitchFamily="34" charset="0"/>
              <a:cs typeface="Arial" panose="020B0604020202020204" pitchFamily="34" charset="0"/>
            </a:rPr>
            <a:t>Dealing with distress</a:t>
          </a:r>
          <a:endParaRPr lang="en-US" dirty="0">
            <a:latin typeface="Arial" panose="020B0604020202020204" pitchFamily="34" charset="0"/>
            <a:cs typeface="Arial" panose="020B0604020202020204" pitchFamily="34" charset="0"/>
          </a:endParaRPr>
        </a:p>
      </dgm:t>
    </dgm:pt>
    <dgm:pt modelId="{3F7929F7-E388-490F-9A7B-A76327533BBA}" type="parTrans" cxnId="{A93C2D0C-60AA-4F49-9241-80947301C9AC}">
      <dgm:prSet/>
      <dgm:spPr/>
      <dgm:t>
        <a:bodyPr/>
        <a:lstStyle/>
        <a:p>
          <a:endParaRPr lang="en-US">
            <a:latin typeface="Arial" panose="020B0604020202020204" pitchFamily="34" charset="0"/>
            <a:cs typeface="Arial" panose="020B0604020202020204" pitchFamily="34" charset="0"/>
          </a:endParaRPr>
        </a:p>
      </dgm:t>
    </dgm:pt>
    <dgm:pt modelId="{5F2FEC1A-6B85-4932-8322-73E49332B45D}" type="sibTrans" cxnId="{A93C2D0C-60AA-4F49-9241-80947301C9AC}">
      <dgm:prSet/>
      <dgm:spPr/>
      <dgm:t>
        <a:bodyPr/>
        <a:lstStyle/>
        <a:p>
          <a:endParaRPr lang="en-US">
            <a:latin typeface="Arial" panose="020B0604020202020204" pitchFamily="34" charset="0"/>
            <a:cs typeface="Arial" panose="020B0604020202020204" pitchFamily="34" charset="0"/>
          </a:endParaRPr>
        </a:p>
      </dgm:t>
    </dgm:pt>
    <dgm:pt modelId="{6ECE2C2A-9172-43F8-8954-0A601F106F76}">
      <dgm:prSet/>
      <dgm:spPr/>
      <dgm:t>
        <a:bodyPr/>
        <a:lstStyle/>
        <a:p>
          <a:pPr>
            <a:lnSpc>
              <a:spcPct val="100000"/>
            </a:lnSpc>
          </a:pPr>
          <a:r>
            <a:rPr lang="en-GB" dirty="0">
              <a:latin typeface="Arial" panose="020B0604020202020204" pitchFamily="34" charset="0"/>
              <a:cs typeface="Arial" panose="020B0604020202020204" pitchFamily="34" charset="0"/>
            </a:rPr>
            <a:t>Well-constructed consent information!</a:t>
          </a:r>
          <a:endParaRPr lang="en-US" dirty="0">
            <a:latin typeface="Arial" panose="020B0604020202020204" pitchFamily="34" charset="0"/>
            <a:cs typeface="Arial" panose="020B0604020202020204" pitchFamily="34" charset="0"/>
          </a:endParaRPr>
        </a:p>
      </dgm:t>
    </dgm:pt>
    <dgm:pt modelId="{83667C14-1598-4A5C-8FC1-BCB4BEEE2F36}" type="parTrans" cxnId="{8A488289-51AF-4D01-8702-874D3EA43D30}">
      <dgm:prSet/>
      <dgm:spPr/>
      <dgm:t>
        <a:bodyPr/>
        <a:lstStyle/>
        <a:p>
          <a:endParaRPr lang="en-GB"/>
        </a:p>
      </dgm:t>
    </dgm:pt>
    <dgm:pt modelId="{D8314586-ED14-4259-A153-B299824E05FA}" type="sibTrans" cxnId="{8A488289-51AF-4D01-8702-874D3EA43D30}">
      <dgm:prSet/>
      <dgm:spPr/>
      <dgm:t>
        <a:bodyPr/>
        <a:lstStyle/>
        <a:p>
          <a:endParaRPr lang="en-GB"/>
        </a:p>
      </dgm:t>
    </dgm:pt>
    <dgm:pt modelId="{4EBCF93C-D827-488E-AA8C-B13D94AEB76F}">
      <dgm:prSet/>
      <dgm:spPr/>
      <dgm:t>
        <a:bodyPr/>
        <a:lstStyle/>
        <a:p>
          <a:pPr>
            <a:lnSpc>
              <a:spcPct val="100000"/>
            </a:lnSpc>
          </a:pPr>
          <a:r>
            <a:rPr lang="en-GB" dirty="0">
              <a:latin typeface="Arial" panose="020B0604020202020204" pitchFamily="34" charset="0"/>
              <a:cs typeface="Arial" panose="020B0604020202020204" pitchFamily="34" charset="0"/>
            </a:rPr>
            <a:t>Well explained and sensitive debrief</a:t>
          </a:r>
          <a:endParaRPr lang="en-US" dirty="0">
            <a:latin typeface="Arial" panose="020B0604020202020204" pitchFamily="34" charset="0"/>
            <a:cs typeface="Arial" panose="020B0604020202020204" pitchFamily="34" charset="0"/>
          </a:endParaRPr>
        </a:p>
      </dgm:t>
    </dgm:pt>
    <dgm:pt modelId="{A743AB16-02B8-4FEA-B284-18380C553273}" type="parTrans" cxnId="{732059C4-00D4-4613-9C09-E695DA1BE4D0}">
      <dgm:prSet/>
      <dgm:spPr/>
      <dgm:t>
        <a:bodyPr/>
        <a:lstStyle/>
        <a:p>
          <a:endParaRPr lang="en-GB"/>
        </a:p>
      </dgm:t>
    </dgm:pt>
    <dgm:pt modelId="{84E1B9C9-F94C-4235-B5DC-EE1E4CE48A18}" type="sibTrans" cxnId="{732059C4-00D4-4613-9C09-E695DA1BE4D0}">
      <dgm:prSet/>
      <dgm:spPr/>
      <dgm:t>
        <a:bodyPr/>
        <a:lstStyle/>
        <a:p>
          <a:endParaRPr lang="en-GB"/>
        </a:p>
      </dgm:t>
    </dgm:pt>
    <dgm:pt modelId="{2AD2248F-B512-447E-AD13-F5D3B3607163}" type="pres">
      <dgm:prSet presAssocID="{9D68AE06-8299-44AE-B10B-5AF639F1BBFD}" presName="root" presStyleCnt="0">
        <dgm:presLayoutVars>
          <dgm:dir/>
          <dgm:resizeHandles val="exact"/>
        </dgm:presLayoutVars>
      </dgm:prSet>
      <dgm:spPr/>
    </dgm:pt>
    <dgm:pt modelId="{6F07984C-E2A9-4292-86C1-4E3938B4A627}" type="pres">
      <dgm:prSet presAssocID="{C19B313F-8663-4F58-B8F2-CC89680E709C}" presName="compNode" presStyleCnt="0"/>
      <dgm:spPr/>
    </dgm:pt>
    <dgm:pt modelId="{1EE3F13A-481C-4B12-8262-8F885E1AEA55}" type="pres">
      <dgm:prSet presAssocID="{C19B313F-8663-4F58-B8F2-CC89680E709C}" presName="bgRect" presStyleLbl="bgShp" presStyleIdx="0" presStyleCnt="5"/>
      <dgm:spPr/>
    </dgm:pt>
    <dgm:pt modelId="{27A1247C-4F66-4289-9065-185A56BF28A3}" type="pres">
      <dgm:prSet presAssocID="{C19B313F-8663-4F58-B8F2-CC89680E709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0032337-2EDC-49B0-96A5-D64D8BECDBFD}" type="pres">
      <dgm:prSet presAssocID="{C19B313F-8663-4F58-B8F2-CC89680E709C}" presName="spaceRect" presStyleCnt="0"/>
      <dgm:spPr/>
    </dgm:pt>
    <dgm:pt modelId="{74C33085-1F3A-432C-9C24-971A32A59A73}" type="pres">
      <dgm:prSet presAssocID="{C19B313F-8663-4F58-B8F2-CC89680E709C}" presName="parTx" presStyleLbl="revTx" presStyleIdx="0" presStyleCnt="5">
        <dgm:presLayoutVars>
          <dgm:chMax val="0"/>
          <dgm:chPref val="0"/>
        </dgm:presLayoutVars>
      </dgm:prSet>
      <dgm:spPr/>
    </dgm:pt>
    <dgm:pt modelId="{523A9FD8-7FCD-4709-849F-B65BC2ED9295}" type="pres">
      <dgm:prSet presAssocID="{56CE26E3-47A5-4868-8084-ADB6256B4E10}" presName="sibTrans" presStyleCnt="0"/>
      <dgm:spPr/>
    </dgm:pt>
    <dgm:pt modelId="{20F3E901-5D70-4179-B86A-C6FD082121B6}" type="pres">
      <dgm:prSet presAssocID="{6ECE2C2A-9172-43F8-8954-0A601F106F76}" presName="compNode" presStyleCnt="0"/>
      <dgm:spPr/>
    </dgm:pt>
    <dgm:pt modelId="{752898BC-AD5A-4C45-ADF0-D390DFD7C3C0}" type="pres">
      <dgm:prSet presAssocID="{6ECE2C2A-9172-43F8-8954-0A601F106F76}" presName="bgRect" presStyleLbl="bgShp" presStyleIdx="1" presStyleCnt="5"/>
      <dgm:spPr/>
    </dgm:pt>
    <dgm:pt modelId="{4F417EF7-3B7E-4F2B-ABFB-45A165724621}" type="pres">
      <dgm:prSet presAssocID="{6ECE2C2A-9172-43F8-8954-0A601F106F7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ocument with solid fill"/>
        </a:ext>
      </dgm:extLst>
    </dgm:pt>
    <dgm:pt modelId="{0971DCA1-87EF-4AD4-A4CE-F4BB5D4949BA}" type="pres">
      <dgm:prSet presAssocID="{6ECE2C2A-9172-43F8-8954-0A601F106F76}" presName="spaceRect" presStyleCnt="0"/>
      <dgm:spPr/>
    </dgm:pt>
    <dgm:pt modelId="{72E4CE3B-56BF-4EC9-ACE4-5C462DFE36DD}" type="pres">
      <dgm:prSet presAssocID="{6ECE2C2A-9172-43F8-8954-0A601F106F76}" presName="parTx" presStyleLbl="revTx" presStyleIdx="1" presStyleCnt="5">
        <dgm:presLayoutVars>
          <dgm:chMax val="0"/>
          <dgm:chPref val="0"/>
        </dgm:presLayoutVars>
      </dgm:prSet>
      <dgm:spPr/>
    </dgm:pt>
    <dgm:pt modelId="{3E0BD02D-277A-47FE-9FB9-B34D90BEE560}" type="pres">
      <dgm:prSet presAssocID="{D8314586-ED14-4259-A153-B299824E05FA}" presName="sibTrans" presStyleCnt="0"/>
      <dgm:spPr/>
    </dgm:pt>
    <dgm:pt modelId="{2E71B420-8FD0-456C-982E-DB4FE51E70C7}" type="pres">
      <dgm:prSet presAssocID="{FCDEFFAA-C5A1-4D40-BB84-437FB12602CF}" presName="compNode" presStyleCnt="0"/>
      <dgm:spPr/>
    </dgm:pt>
    <dgm:pt modelId="{D4AE367C-4E7A-459A-A107-8CEA3788B24B}" type="pres">
      <dgm:prSet presAssocID="{FCDEFFAA-C5A1-4D40-BB84-437FB12602CF}" presName="bgRect" presStyleLbl="bgShp" presStyleIdx="2" presStyleCnt="5"/>
      <dgm:spPr/>
    </dgm:pt>
    <dgm:pt modelId="{3CE24C68-BEDA-4475-85C9-7DCE5F539854}" type="pres">
      <dgm:prSet presAssocID="{FCDEFFAA-C5A1-4D40-BB84-437FB12602CF}"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Raised hand outline"/>
        </a:ext>
      </dgm:extLst>
    </dgm:pt>
    <dgm:pt modelId="{F46B8098-027A-4CF2-B8FA-0D6BCDC6CC7F}" type="pres">
      <dgm:prSet presAssocID="{FCDEFFAA-C5A1-4D40-BB84-437FB12602CF}" presName="spaceRect" presStyleCnt="0"/>
      <dgm:spPr/>
    </dgm:pt>
    <dgm:pt modelId="{323151A3-CA03-4712-B927-C5232C9D23B4}" type="pres">
      <dgm:prSet presAssocID="{FCDEFFAA-C5A1-4D40-BB84-437FB12602CF}" presName="parTx" presStyleLbl="revTx" presStyleIdx="2" presStyleCnt="5">
        <dgm:presLayoutVars>
          <dgm:chMax val="0"/>
          <dgm:chPref val="0"/>
        </dgm:presLayoutVars>
      </dgm:prSet>
      <dgm:spPr/>
    </dgm:pt>
    <dgm:pt modelId="{A9C9A73F-AABE-49ED-9F30-E4E0A48A69E8}" type="pres">
      <dgm:prSet presAssocID="{866A21F4-CDFB-4CA3-97A9-1A83AED8BF51}" presName="sibTrans" presStyleCnt="0"/>
      <dgm:spPr/>
    </dgm:pt>
    <dgm:pt modelId="{46F7D617-94EC-4AF5-B46F-B9DD05290365}" type="pres">
      <dgm:prSet presAssocID="{462F3704-5867-4ABD-9133-06F4B8EC39C4}" presName="compNode" presStyleCnt="0"/>
      <dgm:spPr/>
    </dgm:pt>
    <dgm:pt modelId="{7C287314-2C43-42A9-BD42-4FA06FDBD343}" type="pres">
      <dgm:prSet presAssocID="{462F3704-5867-4ABD-9133-06F4B8EC39C4}" presName="bgRect" presStyleLbl="bgShp" presStyleIdx="3" presStyleCnt="5"/>
      <dgm:spPr/>
    </dgm:pt>
    <dgm:pt modelId="{7102D3E9-D7A8-4BED-B0E2-41D84F1FD745}" type="pres">
      <dgm:prSet presAssocID="{462F3704-5867-4ABD-9133-06F4B8EC39C4}"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Worried face outline outline"/>
        </a:ext>
      </dgm:extLst>
    </dgm:pt>
    <dgm:pt modelId="{936D36EF-84BD-4F69-A212-CA85A5FCFEA6}" type="pres">
      <dgm:prSet presAssocID="{462F3704-5867-4ABD-9133-06F4B8EC39C4}" presName="spaceRect" presStyleCnt="0"/>
      <dgm:spPr/>
    </dgm:pt>
    <dgm:pt modelId="{75706871-6751-40B7-9A71-4B5DA762400D}" type="pres">
      <dgm:prSet presAssocID="{462F3704-5867-4ABD-9133-06F4B8EC39C4}" presName="parTx" presStyleLbl="revTx" presStyleIdx="3" presStyleCnt="5">
        <dgm:presLayoutVars>
          <dgm:chMax val="0"/>
          <dgm:chPref val="0"/>
        </dgm:presLayoutVars>
      </dgm:prSet>
      <dgm:spPr/>
    </dgm:pt>
    <dgm:pt modelId="{9AE3EBAF-96D6-4F43-A434-DB93968026B6}" type="pres">
      <dgm:prSet presAssocID="{5F2FEC1A-6B85-4932-8322-73E49332B45D}" presName="sibTrans" presStyleCnt="0"/>
      <dgm:spPr/>
    </dgm:pt>
    <dgm:pt modelId="{1AB75937-D656-4738-B01C-2A23D427DB01}" type="pres">
      <dgm:prSet presAssocID="{4EBCF93C-D827-488E-AA8C-B13D94AEB76F}" presName="compNode" presStyleCnt="0"/>
      <dgm:spPr/>
    </dgm:pt>
    <dgm:pt modelId="{A1962D90-6772-4588-9077-CE00928C501A}" type="pres">
      <dgm:prSet presAssocID="{4EBCF93C-D827-488E-AA8C-B13D94AEB76F}" presName="bgRect" presStyleLbl="bgShp" presStyleIdx="4" presStyleCnt="5"/>
      <dgm:spPr/>
    </dgm:pt>
    <dgm:pt modelId="{D85C611A-0BFA-4979-A2DD-9B22C6ABA7C7}" type="pres">
      <dgm:prSet presAssocID="{4EBCF93C-D827-488E-AA8C-B13D94AEB76F}" presName="iconRect" presStyleLbl="node1" presStyleIdx="4"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Document with solid fill"/>
        </a:ext>
      </dgm:extLst>
    </dgm:pt>
    <dgm:pt modelId="{E7BAA9DE-A1EB-4E0A-98D7-604A5938315F}" type="pres">
      <dgm:prSet presAssocID="{4EBCF93C-D827-488E-AA8C-B13D94AEB76F}" presName="spaceRect" presStyleCnt="0"/>
      <dgm:spPr/>
    </dgm:pt>
    <dgm:pt modelId="{221C568C-131B-4D6F-92CF-589EAABC89BB}" type="pres">
      <dgm:prSet presAssocID="{4EBCF93C-D827-488E-AA8C-B13D94AEB76F}" presName="parTx" presStyleLbl="revTx" presStyleIdx="4" presStyleCnt="5">
        <dgm:presLayoutVars>
          <dgm:chMax val="0"/>
          <dgm:chPref val="0"/>
        </dgm:presLayoutVars>
      </dgm:prSet>
      <dgm:spPr/>
    </dgm:pt>
  </dgm:ptLst>
  <dgm:cxnLst>
    <dgm:cxn modelId="{AE2BA704-7EAC-4A44-A8E0-74B3A459B1E1}" type="presOf" srcId="{4EBCF93C-D827-488E-AA8C-B13D94AEB76F}" destId="{221C568C-131B-4D6F-92CF-589EAABC89BB}" srcOrd="0" destOrd="0" presId="urn:microsoft.com/office/officeart/2018/2/layout/IconVerticalSolidList"/>
    <dgm:cxn modelId="{34FAB904-E650-4570-BF7B-CB8E3E3BB122}" srcId="{9D68AE06-8299-44AE-B10B-5AF639F1BBFD}" destId="{FCDEFFAA-C5A1-4D40-BB84-437FB12602CF}" srcOrd="2" destOrd="0" parTransId="{76A83B43-C4F7-4D2B-860F-BDC0562A8593}" sibTransId="{866A21F4-CDFB-4CA3-97A9-1A83AED8BF51}"/>
    <dgm:cxn modelId="{A93C2D0C-60AA-4F49-9241-80947301C9AC}" srcId="{9D68AE06-8299-44AE-B10B-5AF639F1BBFD}" destId="{462F3704-5867-4ABD-9133-06F4B8EC39C4}" srcOrd="3" destOrd="0" parTransId="{3F7929F7-E388-490F-9A7B-A76327533BBA}" sibTransId="{5F2FEC1A-6B85-4932-8322-73E49332B45D}"/>
    <dgm:cxn modelId="{CEEA300F-EAA5-4F38-8AC4-BEE6FE0A5886}" type="presOf" srcId="{462F3704-5867-4ABD-9133-06F4B8EC39C4}" destId="{75706871-6751-40B7-9A71-4B5DA762400D}" srcOrd="0" destOrd="0" presId="urn:microsoft.com/office/officeart/2018/2/layout/IconVerticalSolidList"/>
    <dgm:cxn modelId="{35FF9F25-A1C6-4E17-89D3-6210DE675563}" srcId="{9D68AE06-8299-44AE-B10B-5AF639F1BBFD}" destId="{C19B313F-8663-4F58-B8F2-CC89680E709C}" srcOrd="0" destOrd="0" parTransId="{454A9563-4E76-486C-B940-564027BB75CB}" sibTransId="{56CE26E3-47A5-4868-8084-ADB6256B4E10}"/>
    <dgm:cxn modelId="{66AE5833-A63F-4194-B638-C49BB00C44FC}" type="presOf" srcId="{C19B313F-8663-4F58-B8F2-CC89680E709C}" destId="{74C33085-1F3A-432C-9C24-971A32A59A73}" srcOrd="0" destOrd="0" presId="urn:microsoft.com/office/officeart/2018/2/layout/IconVerticalSolidList"/>
    <dgm:cxn modelId="{50646C49-32DF-4F4E-81C7-5D97D8BEEDA0}" type="presOf" srcId="{6ECE2C2A-9172-43F8-8954-0A601F106F76}" destId="{72E4CE3B-56BF-4EC9-ACE4-5C462DFE36DD}" srcOrd="0" destOrd="0" presId="urn:microsoft.com/office/officeart/2018/2/layout/IconVerticalSolidList"/>
    <dgm:cxn modelId="{4A8F7F7B-373A-48D7-BD12-9EBFA72CE0E4}" type="presOf" srcId="{9D68AE06-8299-44AE-B10B-5AF639F1BBFD}" destId="{2AD2248F-B512-447E-AD13-F5D3B3607163}" srcOrd="0" destOrd="0" presId="urn:microsoft.com/office/officeart/2018/2/layout/IconVerticalSolidList"/>
    <dgm:cxn modelId="{8A488289-51AF-4D01-8702-874D3EA43D30}" srcId="{9D68AE06-8299-44AE-B10B-5AF639F1BBFD}" destId="{6ECE2C2A-9172-43F8-8954-0A601F106F76}" srcOrd="1" destOrd="0" parTransId="{83667C14-1598-4A5C-8FC1-BCB4BEEE2F36}" sibTransId="{D8314586-ED14-4259-A153-B299824E05FA}"/>
    <dgm:cxn modelId="{732059C4-00D4-4613-9C09-E695DA1BE4D0}" srcId="{9D68AE06-8299-44AE-B10B-5AF639F1BBFD}" destId="{4EBCF93C-D827-488E-AA8C-B13D94AEB76F}" srcOrd="4" destOrd="0" parTransId="{A743AB16-02B8-4FEA-B284-18380C553273}" sibTransId="{84E1B9C9-F94C-4235-B5DC-EE1E4CE48A18}"/>
    <dgm:cxn modelId="{12D891E1-CB5D-4902-A6B2-4D580F3FA772}" type="presOf" srcId="{FCDEFFAA-C5A1-4D40-BB84-437FB12602CF}" destId="{323151A3-CA03-4712-B927-C5232C9D23B4}" srcOrd="0" destOrd="0" presId="urn:microsoft.com/office/officeart/2018/2/layout/IconVerticalSolidList"/>
    <dgm:cxn modelId="{DBCE3525-95D6-4CE4-A534-AB7C20A90E73}" type="presParOf" srcId="{2AD2248F-B512-447E-AD13-F5D3B3607163}" destId="{6F07984C-E2A9-4292-86C1-4E3938B4A627}" srcOrd="0" destOrd="0" presId="urn:microsoft.com/office/officeart/2018/2/layout/IconVerticalSolidList"/>
    <dgm:cxn modelId="{B26591FA-2D8D-481D-B30E-344C813901F2}" type="presParOf" srcId="{6F07984C-E2A9-4292-86C1-4E3938B4A627}" destId="{1EE3F13A-481C-4B12-8262-8F885E1AEA55}" srcOrd="0" destOrd="0" presId="urn:microsoft.com/office/officeart/2018/2/layout/IconVerticalSolidList"/>
    <dgm:cxn modelId="{C48FA8A0-9484-4B06-9527-A5BE881ED87F}" type="presParOf" srcId="{6F07984C-E2A9-4292-86C1-4E3938B4A627}" destId="{27A1247C-4F66-4289-9065-185A56BF28A3}" srcOrd="1" destOrd="0" presId="urn:microsoft.com/office/officeart/2018/2/layout/IconVerticalSolidList"/>
    <dgm:cxn modelId="{15632346-B470-48DF-8116-7C3AF8461BC8}" type="presParOf" srcId="{6F07984C-E2A9-4292-86C1-4E3938B4A627}" destId="{C0032337-2EDC-49B0-96A5-D64D8BECDBFD}" srcOrd="2" destOrd="0" presId="urn:microsoft.com/office/officeart/2018/2/layout/IconVerticalSolidList"/>
    <dgm:cxn modelId="{84484EE2-A3BD-4823-976E-0C150CDB1F2D}" type="presParOf" srcId="{6F07984C-E2A9-4292-86C1-4E3938B4A627}" destId="{74C33085-1F3A-432C-9C24-971A32A59A73}" srcOrd="3" destOrd="0" presId="urn:microsoft.com/office/officeart/2018/2/layout/IconVerticalSolidList"/>
    <dgm:cxn modelId="{0749EFD1-1595-438B-9AE3-0CDCC961251F}" type="presParOf" srcId="{2AD2248F-B512-447E-AD13-F5D3B3607163}" destId="{523A9FD8-7FCD-4709-849F-B65BC2ED9295}" srcOrd="1" destOrd="0" presId="urn:microsoft.com/office/officeart/2018/2/layout/IconVerticalSolidList"/>
    <dgm:cxn modelId="{9FD61961-14A0-4373-BF2E-D680CE7D6BE6}" type="presParOf" srcId="{2AD2248F-B512-447E-AD13-F5D3B3607163}" destId="{20F3E901-5D70-4179-B86A-C6FD082121B6}" srcOrd="2" destOrd="0" presId="urn:microsoft.com/office/officeart/2018/2/layout/IconVerticalSolidList"/>
    <dgm:cxn modelId="{BDD4D0C4-74A1-4299-A2CD-F2885F9A5DD4}" type="presParOf" srcId="{20F3E901-5D70-4179-B86A-C6FD082121B6}" destId="{752898BC-AD5A-4C45-ADF0-D390DFD7C3C0}" srcOrd="0" destOrd="0" presId="urn:microsoft.com/office/officeart/2018/2/layout/IconVerticalSolidList"/>
    <dgm:cxn modelId="{867064FD-B89B-40A3-81E8-A27094230188}" type="presParOf" srcId="{20F3E901-5D70-4179-B86A-C6FD082121B6}" destId="{4F417EF7-3B7E-4F2B-ABFB-45A165724621}" srcOrd="1" destOrd="0" presId="urn:microsoft.com/office/officeart/2018/2/layout/IconVerticalSolidList"/>
    <dgm:cxn modelId="{7147ECD9-E03C-451A-8669-75617E9CC9B9}" type="presParOf" srcId="{20F3E901-5D70-4179-B86A-C6FD082121B6}" destId="{0971DCA1-87EF-4AD4-A4CE-F4BB5D4949BA}" srcOrd="2" destOrd="0" presId="urn:microsoft.com/office/officeart/2018/2/layout/IconVerticalSolidList"/>
    <dgm:cxn modelId="{E0D9412B-8E43-4DAC-A49A-81F4658C98E2}" type="presParOf" srcId="{20F3E901-5D70-4179-B86A-C6FD082121B6}" destId="{72E4CE3B-56BF-4EC9-ACE4-5C462DFE36DD}" srcOrd="3" destOrd="0" presId="urn:microsoft.com/office/officeart/2018/2/layout/IconVerticalSolidList"/>
    <dgm:cxn modelId="{67A41A1E-6B6D-4C8F-98AA-5332ED708601}" type="presParOf" srcId="{2AD2248F-B512-447E-AD13-F5D3B3607163}" destId="{3E0BD02D-277A-47FE-9FB9-B34D90BEE560}" srcOrd="3" destOrd="0" presId="urn:microsoft.com/office/officeart/2018/2/layout/IconVerticalSolidList"/>
    <dgm:cxn modelId="{1284CB2E-999B-4F66-9052-967025AD9074}" type="presParOf" srcId="{2AD2248F-B512-447E-AD13-F5D3B3607163}" destId="{2E71B420-8FD0-456C-982E-DB4FE51E70C7}" srcOrd="4" destOrd="0" presId="urn:microsoft.com/office/officeart/2018/2/layout/IconVerticalSolidList"/>
    <dgm:cxn modelId="{B89C7CB6-2441-46EF-B8B4-EE05C80B382A}" type="presParOf" srcId="{2E71B420-8FD0-456C-982E-DB4FE51E70C7}" destId="{D4AE367C-4E7A-459A-A107-8CEA3788B24B}" srcOrd="0" destOrd="0" presId="urn:microsoft.com/office/officeart/2018/2/layout/IconVerticalSolidList"/>
    <dgm:cxn modelId="{E4941E1C-CA1B-4054-A454-4C77799B438B}" type="presParOf" srcId="{2E71B420-8FD0-456C-982E-DB4FE51E70C7}" destId="{3CE24C68-BEDA-4475-85C9-7DCE5F539854}" srcOrd="1" destOrd="0" presId="urn:microsoft.com/office/officeart/2018/2/layout/IconVerticalSolidList"/>
    <dgm:cxn modelId="{25933F93-573B-4196-8E2E-B946127AB851}" type="presParOf" srcId="{2E71B420-8FD0-456C-982E-DB4FE51E70C7}" destId="{F46B8098-027A-4CF2-B8FA-0D6BCDC6CC7F}" srcOrd="2" destOrd="0" presId="urn:microsoft.com/office/officeart/2018/2/layout/IconVerticalSolidList"/>
    <dgm:cxn modelId="{BF423989-8BBB-420D-846C-B2B7871211AB}" type="presParOf" srcId="{2E71B420-8FD0-456C-982E-DB4FE51E70C7}" destId="{323151A3-CA03-4712-B927-C5232C9D23B4}" srcOrd="3" destOrd="0" presId="urn:microsoft.com/office/officeart/2018/2/layout/IconVerticalSolidList"/>
    <dgm:cxn modelId="{8CE7EE20-13E0-4B3A-97B5-D006E3B614E9}" type="presParOf" srcId="{2AD2248F-B512-447E-AD13-F5D3B3607163}" destId="{A9C9A73F-AABE-49ED-9F30-E4E0A48A69E8}" srcOrd="5" destOrd="0" presId="urn:microsoft.com/office/officeart/2018/2/layout/IconVerticalSolidList"/>
    <dgm:cxn modelId="{6B22C57D-4F50-40B8-89F2-189C1B90D58D}" type="presParOf" srcId="{2AD2248F-B512-447E-AD13-F5D3B3607163}" destId="{46F7D617-94EC-4AF5-B46F-B9DD05290365}" srcOrd="6" destOrd="0" presId="urn:microsoft.com/office/officeart/2018/2/layout/IconVerticalSolidList"/>
    <dgm:cxn modelId="{854E2FA7-4090-4733-ACD4-AB7F6569A53B}" type="presParOf" srcId="{46F7D617-94EC-4AF5-B46F-B9DD05290365}" destId="{7C287314-2C43-42A9-BD42-4FA06FDBD343}" srcOrd="0" destOrd="0" presId="urn:microsoft.com/office/officeart/2018/2/layout/IconVerticalSolidList"/>
    <dgm:cxn modelId="{9588E37D-D9F8-4EA9-A14D-320A5D7C5DD4}" type="presParOf" srcId="{46F7D617-94EC-4AF5-B46F-B9DD05290365}" destId="{7102D3E9-D7A8-4BED-B0E2-41D84F1FD745}" srcOrd="1" destOrd="0" presId="urn:microsoft.com/office/officeart/2018/2/layout/IconVerticalSolidList"/>
    <dgm:cxn modelId="{16A7F2DB-6C63-42B9-8266-BBB0741745A5}" type="presParOf" srcId="{46F7D617-94EC-4AF5-B46F-B9DD05290365}" destId="{936D36EF-84BD-4F69-A212-CA85A5FCFEA6}" srcOrd="2" destOrd="0" presId="urn:microsoft.com/office/officeart/2018/2/layout/IconVerticalSolidList"/>
    <dgm:cxn modelId="{7CE4250D-0C0F-4801-96C7-D1D8ECAE5B5F}" type="presParOf" srcId="{46F7D617-94EC-4AF5-B46F-B9DD05290365}" destId="{75706871-6751-40B7-9A71-4B5DA762400D}" srcOrd="3" destOrd="0" presId="urn:microsoft.com/office/officeart/2018/2/layout/IconVerticalSolidList"/>
    <dgm:cxn modelId="{9811BCAC-C1AA-41C7-9985-A183CCB5D963}" type="presParOf" srcId="{2AD2248F-B512-447E-AD13-F5D3B3607163}" destId="{9AE3EBAF-96D6-4F43-A434-DB93968026B6}" srcOrd="7" destOrd="0" presId="urn:microsoft.com/office/officeart/2018/2/layout/IconVerticalSolidList"/>
    <dgm:cxn modelId="{2C7BB1B3-6DC2-4393-9F5E-2974E00832AE}" type="presParOf" srcId="{2AD2248F-B512-447E-AD13-F5D3B3607163}" destId="{1AB75937-D656-4738-B01C-2A23D427DB01}" srcOrd="8" destOrd="0" presId="urn:microsoft.com/office/officeart/2018/2/layout/IconVerticalSolidList"/>
    <dgm:cxn modelId="{DB47A32D-FEEB-4C59-959F-B8B8A7BE84F2}" type="presParOf" srcId="{1AB75937-D656-4738-B01C-2A23D427DB01}" destId="{A1962D90-6772-4588-9077-CE00928C501A}" srcOrd="0" destOrd="0" presId="urn:microsoft.com/office/officeart/2018/2/layout/IconVerticalSolidList"/>
    <dgm:cxn modelId="{274D3EF6-D3E6-49A3-94CA-9B0CA0A3B743}" type="presParOf" srcId="{1AB75937-D656-4738-B01C-2A23D427DB01}" destId="{D85C611A-0BFA-4979-A2DD-9B22C6ABA7C7}" srcOrd="1" destOrd="0" presId="urn:microsoft.com/office/officeart/2018/2/layout/IconVerticalSolidList"/>
    <dgm:cxn modelId="{8CF4E1E4-4FB1-4E2B-A40F-6B03F0CF73AA}" type="presParOf" srcId="{1AB75937-D656-4738-B01C-2A23D427DB01}" destId="{E7BAA9DE-A1EB-4E0A-98D7-604A5938315F}" srcOrd="2" destOrd="0" presId="urn:microsoft.com/office/officeart/2018/2/layout/IconVerticalSolidList"/>
    <dgm:cxn modelId="{10B163E6-8E8D-4780-9B56-EAD53268C0DB}" type="presParOf" srcId="{1AB75937-D656-4738-B01C-2A23D427DB01}" destId="{221C568C-131B-4D6F-92CF-589EAABC89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5D00F33-717F-40D9-B30B-27FF8026AFC3}" type="doc">
      <dgm:prSet loTypeId="urn:microsoft.com/office/officeart/2016/7/layout/LinearBlockProcessNumbered" loCatId="process" qsTypeId="urn:microsoft.com/office/officeart/2005/8/quickstyle/simple2" qsCatId="simple" csTypeId="urn:microsoft.com/office/officeart/2005/8/colors/accent2_3" csCatId="accent2" phldr="1"/>
      <dgm:spPr/>
      <dgm:t>
        <a:bodyPr/>
        <a:lstStyle/>
        <a:p>
          <a:endParaRPr lang="en-US"/>
        </a:p>
      </dgm:t>
    </dgm:pt>
    <dgm:pt modelId="{FC4EB88D-9E59-4D70-80B4-A7A20B0D6CB0}">
      <dgm:prSet/>
      <dgm:spPr/>
      <dgm:t>
        <a:bodyPr/>
        <a:lstStyle/>
        <a:p>
          <a:r>
            <a:rPr lang="en-GB" b="1" dirty="0">
              <a:latin typeface="Arial" panose="020B0604020202020204" pitchFamily="34" charset="0"/>
              <a:cs typeface="Arial" panose="020B0604020202020204" pitchFamily="34" charset="0"/>
            </a:rPr>
            <a:t>Ensure that you are familiar with your questions </a:t>
          </a:r>
        </a:p>
        <a:p>
          <a:r>
            <a:rPr lang="en-GB" dirty="0">
              <a:latin typeface="Arial" panose="020B0604020202020204" pitchFamily="34" charset="0"/>
              <a:cs typeface="Arial" panose="020B0604020202020204" pitchFamily="34" charset="0"/>
            </a:rPr>
            <a:t>Avoid looking like you don’t know what your questions are.</a:t>
          </a:r>
          <a:endParaRPr lang="en-US" dirty="0">
            <a:latin typeface="Arial" panose="020B0604020202020204" pitchFamily="34" charset="0"/>
            <a:cs typeface="Arial" panose="020B0604020202020204" pitchFamily="34" charset="0"/>
          </a:endParaRPr>
        </a:p>
      </dgm:t>
    </dgm:pt>
    <dgm:pt modelId="{49ABD7F7-8726-44DB-AC93-269AC5D42213}" type="parTrans" cxnId="{64B28877-4F6F-4C21-8013-8047CB435809}">
      <dgm:prSet/>
      <dgm:spPr/>
      <dgm:t>
        <a:bodyPr/>
        <a:lstStyle/>
        <a:p>
          <a:endParaRPr lang="en-US">
            <a:latin typeface="Arial" panose="020B0604020202020204" pitchFamily="34" charset="0"/>
            <a:cs typeface="Arial" panose="020B0604020202020204" pitchFamily="34" charset="0"/>
          </a:endParaRPr>
        </a:p>
      </dgm:t>
    </dgm:pt>
    <dgm:pt modelId="{2C562A6F-10BA-4B20-A715-5F11CEF4BCF4}" type="sibTrans" cxnId="{64B28877-4F6F-4C21-8013-8047CB435809}">
      <dgm:prSet phldrT="01" phldr="0"/>
      <dgm:spPr/>
      <dgm:t>
        <a:bodyPr/>
        <a:lstStyle/>
        <a:p>
          <a:r>
            <a:rPr lang="en-US">
              <a:latin typeface="Arial" panose="020B0604020202020204" pitchFamily="34" charset="0"/>
              <a:cs typeface="Arial" panose="020B0604020202020204" pitchFamily="34" charset="0"/>
            </a:rPr>
            <a:t>01</a:t>
          </a:r>
          <a:endParaRPr lang="en-US" dirty="0">
            <a:latin typeface="Arial" panose="020B0604020202020204" pitchFamily="34" charset="0"/>
            <a:cs typeface="Arial" panose="020B0604020202020204" pitchFamily="34" charset="0"/>
          </a:endParaRPr>
        </a:p>
      </dgm:t>
    </dgm:pt>
    <dgm:pt modelId="{BC1F8DB7-7EC1-4B99-8A29-1AB3E7EA5009}">
      <dgm:prSet/>
      <dgm:spPr/>
      <dgm:t>
        <a:bodyPr/>
        <a:lstStyle/>
        <a:p>
          <a:r>
            <a:rPr lang="en-GB" b="1" dirty="0">
              <a:latin typeface="Arial" panose="020B0604020202020204" pitchFamily="34" charset="0"/>
              <a:cs typeface="Arial" panose="020B0604020202020204" pitchFamily="34" charset="0"/>
            </a:rPr>
            <a:t>Ensure that you ask all questions of all participants </a:t>
          </a:r>
        </a:p>
        <a:p>
          <a:r>
            <a:rPr lang="en-GB" dirty="0">
              <a:latin typeface="Arial" panose="020B0604020202020204" pitchFamily="34" charset="0"/>
              <a:cs typeface="Arial" panose="020B0604020202020204" pitchFamily="34" charset="0"/>
            </a:rPr>
            <a:t>Questions can be asked in a different order</a:t>
          </a:r>
          <a:endParaRPr lang="en-US" dirty="0">
            <a:latin typeface="Arial" panose="020B0604020202020204" pitchFamily="34" charset="0"/>
            <a:cs typeface="Arial" panose="020B0604020202020204" pitchFamily="34" charset="0"/>
          </a:endParaRPr>
        </a:p>
      </dgm:t>
    </dgm:pt>
    <dgm:pt modelId="{BBB681A0-0E31-4116-BC4A-40D40DF9D85B}" type="parTrans" cxnId="{CB9B4D05-A9D3-465B-9F9C-6A00D1E7ABEC}">
      <dgm:prSet/>
      <dgm:spPr/>
      <dgm:t>
        <a:bodyPr/>
        <a:lstStyle/>
        <a:p>
          <a:endParaRPr lang="en-US">
            <a:latin typeface="Arial" panose="020B0604020202020204" pitchFamily="34" charset="0"/>
            <a:cs typeface="Arial" panose="020B0604020202020204" pitchFamily="34" charset="0"/>
          </a:endParaRPr>
        </a:p>
      </dgm:t>
    </dgm:pt>
    <dgm:pt modelId="{62A9DA01-5563-4D31-9EBF-059F32C878B3}" type="sibTrans" cxnId="{CB9B4D05-A9D3-465B-9F9C-6A00D1E7ABEC}">
      <dgm:prSet phldrT="02" phldr="0"/>
      <dgm:spPr/>
      <dgm:t>
        <a:bodyPr/>
        <a:lstStyle/>
        <a:p>
          <a:r>
            <a:rPr lang="en-US">
              <a:latin typeface="Arial" panose="020B0604020202020204" pitchFamily="34" charset="0"/>
              <a:cs typeface="Arial" panose="020B0604020202020204" pitchFamily="34" charset="0"/>
            </a:rPr>
            <a:t>02</a:t>
          </a:r>
          <a:endParaRPr lang="en-US" dirty="0">
            <a:latin typeface="Arial" panose="020B0604020202020204" pitchFamily="34" charset="0"/>
            <a:cs typeface="Arial" panose="020B0604020202020204" pitchFamily="34" charset="0"/>
          </a:endParaRPr>
        </a:p>
      </dgm:t>
    </dgm:pt>
    <dgm:pt modelId="{8AE4EEA5-AC63-434D-9EFE-224EBC91BC97}">
      <dgm:prSet/>
      <dgm:spPr/>
      <dgm:t>
        <a:bodyPr/>
        <a:lstStyle/>
        <a:p>
          <a:r>
            <a:rPr lang="en-GB" b="1" dirty="0">
              <a:latin typeface="Arial" panose="020B0604020202020204" pitchFamily="34" charset="0"/>
              <a:cs typeface="Arial" panose="020B0604020202020204" pitchFamily="34" charset="0"/>
            </a:rPr>
            <a:t>Know what information each question is meant to elicit</a:t>
          </a:r>
        </a:p>
        <a:p>
          <a:r>
            <a:rPr lang="en-GB" dirty="0">
              <a:latin typeface="Arial" panose="020B0604020202020204" pitchFamily="34" charset="0"/>
              <a:cs typeface="Arial" panose="020B0604020202020204" pitchFamily="34" charset="0"/>
            </a:rPr>
            <a:t>You might need to use further probes</a:t>
          </a:r>
          <a:endParaRPr lang="en-US" dirty="0">
            <a:latin typeface="Arial" panose="020B0604020202020204" pitchFamily="34" charset="0"/>
            <a:cs typeface="Arial" panose="020B0604020202020204" pitchFamily="34" charset="0"/>
          </a:endParaRPr>
        </a:p>
      </dgm:t>
    </dgm:pt>
    <dgm:pt modelId="{CC030FE9-8F91-4FC1-A468-0CB890715645}" type="parTrans" cxnId="{AD46D986-BFCC-4DE0-995F-577D2B22A48E}">
      <dgm:prSet/>
      <dgm:spPr/>
      <dgm:t>
        <a:bodyPr/>
        <a:lstStyle/>
        <a:p>
          <a:endParaRPr lang="en-US">
            <a:latin typeface="Arial" panose="020B0604020202020204" pitchFamily="34" charset="0"/>
            <a:cs typeface="Arial" panose="020B0604020202020204" pitchFamily="34" charset="0"/>
          </a:endParaRPr>
        </a:p>
      </dgm:t>
    </dgm:pt>
    <dgm:pt modelId="{E305DE12-C23C-4FDA-A03B-BA07A2EB49A5}" type="sibTrans" cxnId="{AD46D986-BFCC-4DE0-995F-577D2B22A48E}">
      <dgm:prSet phldrT="03" phldr="0"/>
      <dgm:spPr/>
      <dgm:t>
        <a:bodyPr/>
        <a:lstStyle/>
        <a:p>
          <a:r>
            <a:rPr lang="en-US">
              <a:latin typeface="Arial" panose="020B0604020202020204" pitchFamily="34" charset="0"/>
              <a:cs typeface="Arial" panose="020B0604020202020204" pitchFamily="34" charset="0"/>
            </a:rPr>
            <a:t>03</a:t>
          </a:r>
          <a:endParaRPr lang="en-US" dirty="0">
            <a:latin typeface="Arial" panose="020B0604020202020204" pitchFamily="34" charset="0"/>
            <a:cs typeface="Arial" panose="020B0604020202020204" pitchFamily="34" charset="0"/>
          </a:endParaRPr>
        </a:p>
      </dgm:t>
    </dgm:pt>
    <dgm:pt modelId="{B5C214AC-7954-4D57-9497-777D669CA534}">
      <dgm:prSet/>
      <dgm:spPr/>
      <dgm:t>
        <a:bodyPr/>
        <a:lstStyle/>
        <a:p>
          <a:r>
            <a:rPr lang="en-GB" b="1" dirty="0">
              <a:latin typeface="Arial" panose="020B0604020202020204" pitchFamily="34" charset="0"/>
              <a:cs typeface="Arial" panose="020B0604020202020204" pitchFamily="34" charset="0"/>
            </a:rPr>
            <a:t>Take notes</a:t>
          </a:r>
        </a:p>
        <a:p>
          <a:r>
            <a:rPr lang="en-GB" b="0" dirty="0">
              <a:latin typeface="Arial" panose="020B0604020202020204" pitchFamily="34" charset="0"/>
              <a:cs typeface="Arial" panose="020B0604020202020204" pitchFamily="34" charset="0"/>
            </a:rPr>
            <a:t>B</a:t>
          </a:r>
          <a:r>
            <a:rPr lang="en-GB" dirty="0">
              <a:latin typeface="Arial" panose="020B0604020202020204" pitchFamily="34" charset="0"/>
              <a:cs typeface="Arial" panose="020B0604020202020204" pitchFamily="34" charset="0"/>
            </a:rPr>
            <a:t>ody language and paralanguage might be important</a:t>
          </a:r>
          <a:endParaRPr lang="en-US" dirty="0">
            <a:latin typeface="Arial" panose="020B0604020202020204" pitchFamily="34" charset="0"/>
            <a:cs typeface="Arial" panose="020B0604020202020204" pitchFamily="34" charset="0"/>
          </a:endParaRPr>
        </a:p>
      </dgm:t>
    </dgm:pt>
    <dgm:pt modelId="{7D7E6C7D-7F4F-4688-B422-0416142DF85F}" type="parTrans" cxnId="{C31E4021-2CE5-4777-9CD5-888A7627CB95}">
      <dgm:prSet/>
      <dgm:spPr/>
      <dgm:t>
        <a:bodyPr/>
        <a:lstStyle/>
        <a:p>
          <a:endParaRPr lang="en-US">
            <a:latin typeface="Arial" panose="020B0604020202020204" pitchFamily="34" charset="0"/>
            <a:cs typeface="Arial" panose="020B0604020202020204" pitchFamily="34" charset="0"/>
          </a:endParaRPr>
        </a:p>
      </dgm:t>
    </dgm:pt>
    <dgm:pt modelId="{2586B8DC-32C6-4DA3-A8AB-23C1C1EBC165}" type="sibTrans" cxnId="{C31E4021-2CE5-4777-9CD5-888A7627CB95}">
      <dgm:prSet phldrT="04" phldr="0"/>
      <dgm:spPr/>
      <dgm:t>
        <a:bodyPr/>
        <a:lstStyle/>
        <a:p>
          <a:r>
            <a:rPr lang="en-US">
              <a:latin typeface="Arial" panose="020B0604020202020204" pitchFamily="34" charset="0"/>
              <a:cs typeface="Arial" panose="020B0604020202020204" pitchFamily="34" charset="0"/>
            </a:rPr>
            <a:t>04</a:t>
          </a:r>
        </a:p>
      </dgm:t>
    </dgm:pt>
    <dgm:pt modelId="{904AB8CB-1B49-429C-8B71-966E10B7E0FB}" type="pres">
      <dgm:prSet presAssocID="{85D00F33-717F-40D9-B30B-27FF8026AFC3}" presName="Name0" presStyleCnt="0">
        <dgm:presLayoutVars>
          <dgm:animLvl val="lvl"/>
          <dgm:resizeHandles val="exact"/>
        </dgm:presLayoutVars>
      </dgm:prSet>
      <dgm:spPr/>
    </dgm:pt>
    <dgm:pt modelId="{879395E8-AF80-4701-B8B5-ED7A597DF7DE}" type="pres">
      <dgm:prSet presAssocID="{FC4EB88D-9E59-4D70-80B4-A7A20B0D6CB0}" presName="compositeNode" presStyleCnt="0">
        <dgm:presLayoutVars>
          <dgm:bulletEnabled val="1"/>
        </dgm:presLayoutVars>
      </dgm:prSet>
      <dgm:spPr/>
    </dgm:pt>
    <dgm:pt modelId="{98424207-4CA4-4753-A865-8939DD3869E2}" type="pres">
      <dgm:prSet presAssocID="{FC4EB88D-9E59-4D70-80B4-A7A20B0D6CB0}" presName="bgRect" presStyleLbl="alignNode1" presStyleIdx="0" presStyleCnt="4"/>
      <dgm:spPr/>
    </dgm:pt>
    <dgm:pt modelId="{17594D89-30ED-49F7-AE32-2484A154095A}" type="pres">
      <dgm:prSet presAssocID="{2C562A6F-10BA-4B20-A715-5F11CEF4BCF4}" presName="sibTransNodeRect" presStyleLbl="alignNode1" presStyleIdx="0" presStyleCnt="4">
        <dgm:presLayoutVars>
          <dgm:chMax val="0"/>
          <dgm:bulletEnabled val="1"/>
        </dgm:presLayoutVars>
      </dgm:prSet>
      <dgm:spPr/>
    </dgm:pt>
    <dgm:pt modelId="{E8F1A91A-AACE-420F-AC7E-A7848DE9B3D4}" type="pres">
      <dgm:prSet presAssocID="{FC4EB88D-9E59-4D70-80B4-A7A20B0D6CB0}" presName="nodeRect" presStyleLbl="alignNode1" presStyleIdx="0" presStyleCnt="4">
        <dgm:presLayoutVars>
          <dgm:bulletEnabled val="1"/>
        </dgm:presLayoutVars>
      </dgm:prSet>
      <dgm:spPr/>
    </dgm:pt>
    <dgm:pt modelId="{C5ACD5F5-D5D4-4C70-AD01-49759AAACCE6}" type="pres">
      <dgm:prSet presAssocID="{2C562A6F-10BA-4B20-A715-5F11CEF4BCF4}" presName="sibTrans" presStyleCnt="0"/>
      <dgm:spPr/>
    </dgm:pt>
    <dgm:pt modelId="{69F54502-CAF5-4DAB-96AC-D480AA456140}" type="pres">
      <dgm:prSet presAssocID="{BC1F8DB7-7EC1-4B99-8A29-1AB3E7EA5009}" presName="compositeNode" presStyleCnt="0">
        <dgm:presLayoutVars>
          <dgm:bulletEnabled val="1"/>
        </dgm:presLayoutVars>
      </dgm:prSet>
      <dgm:spPr/>
    </dgm:pt>
    <dgm:pt modelId="{FC812D40-184C-4926-90AE-F47CCEC9A0A1}" type="pres">
      <dgm:prSet presAssocID="{BC1F8DB7-7EC1-4B99-8A29-1AB3E7EA5009}" presName="bgRect" presStyleLbl="alignNode1" presStyleIdx="1" presStyleCnt="4"/>
      <dgm:spPr/>
    </dgm:pt>
    <dgm:pt modelId="{1FDE6268-8BC7-4078-8D93-53381ABF7691}" type="pres">
      <dgm:prSet presAssocID="{62A9DA01-5563-4D31-9EBF-059F32C878B3}" presName="sibTransNodeRect" presStyleLbl="alignNode1" presStyleIdx="1" presStyleCnt="4">
        <dgm:presLayoutVars>
          <dgm:chMax val="0"/>
          <dgm:bulletEnabled val="1"/>
        </dgm:presLayoutVars>
      </dgm:prSet>
      <dgm:spPr/>
    </dgm:pt>
    <dgm:pt modelId="{E35165DE-997D-46E4-8038-E67F7F2EA1C7}" type="pres">
      <dgm:prSet presAssocID="{BC1F8DB7-7EC1-4B99-8A29-1AB3E7EA5009}" presName="nodeRect" presStyleLbl="alignNode1" presStyleIdx="1" presStyleCnt="4">
        <dgm:presLayoutVars>
          <dgm:bulletEnabled val="1"/>
        </dgm:presLayoutVars>
      </dgm:prSet>
      <dgm:spPr/>
    </dgm:pt>
    <dgm:pt modelId="{70974D3E-D8C6-43D8-B609-1A1DD0505CDB}" type="pres">
      <dgm:prSet presAssocID="{62A9DA01-5563-4D31-9EBF-059F32C878B3}" presName="sibTrans" presStyleCnt="0"/>
      <dgm:spPr/>
    </dgm:pt>
    <dgm:pt modelId="{B33FC8AB-96A8-4D91-94B0-2D63080219CD}" type="pres">
      <dgm:prSet presAssocID="{8AE4EEA5-AC63-434D-9EFE-224EBC91BC97}" presName="compositeNode" presStyleCnt="0">
        <dgm:presLayoutVars>
          <dgm:bulletEnabled val="1"/>
        </dgm:presLayoutVars>
      </dgm:prSet>
      <dgm:spPr/>
    </dgm:pt>
    <dgm:pt modelId="{66F5C606-023A-44A0-BB67-FA045DA78D45}" type="pres">
      <dgm:prSet presAssocID="{8AE4EEA5-AC63-434D-9EFE-224EBC91BC97}" presName="bgRect" presStyleLbl="alignNode1" presStyleIdx="2" presStyleCnt="4"/>
      <dgm:spPr/>
    </dgm:pt>
    <dgm:pt modelId="{30513DE4-8948-48E8-84D6-DE7D73C49C31}" type="pres">
      <dgm:prSet presAssocID="{E305DE12-C23C-4FDA-A03B-BA07A2EB49A5}" presName="sibTransNodeRect" presStyleLbl="alignNode1" presStyleIdx="2" presStyleCnt="4">
        <dgm:presLayoutVars>
          <dgm:chMax val="0"/>
          <dgm:bulletEnabled val="1"/>
        </dgm:presLayoutVars>
      </dgm:prSet>
      <dgm:spPr/>
    </dgm:pt>
    <dgm:pt modelId="{CA623F54-4008-4CBA-9FA7-A3B07A910DE1}" type="pres">
      <dgm:prSet presAssocID="{8AE4EEA5-AC63-434D-9EFE-224EBC91BC97}" presName="nodeRect" presStyleLbl="alignNode1" presStyleIdx="2" presStyleCnt="4">
        <dgm:presLayoutVars>
          <dgm:bulletEnabled val="1"/>
        </dgm:presLayoutVars>
      </dgm:prSet>
      <dgm:spPr/>
    </dgm:pt>
    <dgm:pt modelId="{6C5759B6-A520-4F80-9364-4E2E8ED61DDE}" type="pres">
      <dgm:prSet presAssocID="{E305DE12-C23C-4FDA-A03B-BA07A2EB49A5}" presName="sibTrans" presStyleCnt="0"/>
      <dgm:spPr/>
    </dgm:pt>
    <dgm:pt modelId="{EF190A69-F3C4-4D42-9B61-CB057B4E3B3D}" type="pres">
      <dgm:prSet presAssocID="{B5C214AC-7954-4D57-9497-777D669CA534}" presName="compositeNode" presStyleCnt="0">
        <dgm:presLayoutVars>
          <dgm:bulletEnabled val="1"/>
        </dgm:presLayoutVars>
      </dgm:prSet>
      <dgm:spPr/>
    </dgm:pt>
    <dgm:pt modelId="{738DAEEC-DEE6-43AE-B151-317C9DAAF20A}" type="pres">
      <dgm:prSet presAssocID="{B5C214AC-7954-4D57-9497-777D669CA534}" presName="bgRect" presStyleLbl="alignNode1" presStyleIdx="3" presStyleCnt="4"/>
      <dgm:spPr/>
    </dgm:pt>
    <dgm:pt modelId="{4C5068DF-E2B9-4D06-B556-E96DC192946B}" type="pres">
      <dgm:prSet presAssocID="{2586B8DC-32C6-4DA3-A8AB-23C1C1EBC165}" presName="sibTransNodeRect" presStyleLbl="alignNode1" presStyleIdx="3" presStyleCnt="4">
        <dgm:presLayoutVars>
          <dgm:chMax val="0"/>
          <dgm:bulletEnabled val="1"/>
        </dgm:presLayoutVars>
      </dgm:prSet>
      <dgm:spPr/>
    </dgm:pt>
    <dgm:pt modelId="{A5290A2C-B60D-469F-8123-829AA02F9424}" type="pres">
      <dgm:prSet presAssocID="{B5C214AC-7954-4D57-9497-777D669CA534}" presName="nodeRect" presStyleLbl="alignNode1" presStyleIdx="3" presStyleCnt="4">
        <dgm:presLayoutVars>
          <dgm:bulletEnabled val="1"/>
        </dgm:presLayoutVars>
      </dgm:prSet>
      <dgm:spPr/>
    </dgm:pt>
  </dgm:ptLst>
  <dgm:cxnLst>
    <dgm:cxn modelId="{CB9B4D05-A9D3-465B-9F9C-6A00D1E7ABEC}" srcId="{85D00F33-717F-40D9-B30B-27FF8026AFC3}" destId="{BC1F8DB7-7EC1-4B99-8A29-1AB3E7EA5009}" srcOrd="1" destOrd="0" parTransId="{BBB681A0-0E31-4116-BC4A-40D40DF9D85B}" sibTransId="{62A9DA01-5563-4D31-9EBF-059F32C878B3}"/>
    <dgm:cxn modelId="{F585A108-64F8-4609-9936-7F3C40B68229}" type="presOf" srcId="{E305DE12-C23C-4FDA-A03B-BA07A2EB49A5}" destId="{30513DE4-8948-48E8-84D6-DE7D73C49C31}" srcOrd="0" destOrd="0" presId="urn:microsoft.com/office/officeart/2016/7/layout/LinearBlockProcessNumbered"/>
    <dgm:cxn modelId="{E242A41A-4624-4C29-83B2-A007C3F6561E}" type="presOf" srcId="{8AE4EEA5-AC63-434D-9EFE-224EBC91BC97}" destId="{CA623F54-4008-4CBA-9FA7-A3B07A910DE1}" srcOrd="1" destOrd="0" presId="urn:microsoft.com/office/officeart/2016/7/layout/LinearBlockProcessNumbered"/>
    <dgm:cxn modelId="{C31E4021-2CE5-4777-9CD5-888A7627CB95}" srcId="{85D00F33-717F-40D9-B30B-27FF8026AFC3}" destId="{B5C214AC-7954-4D57-9497-777D669CA534}" srcOrd="3" destOrd="0" parTransId="{7D7E6C7D-7F4F-4688-B422-0416142DF85F}" sibTransId="{2586B8DC-32C6-4DA3-A8AB-23C1C1EBC165}"/>
    <dgm:cxn modelId="{D2517837-B165-44B9-B335-A262B51B13C1}" type="presOf" srcId="{62A9DA01-5563-4D31-9EBF-059F32C878B3}" destId="{1FDE6268-8BC7-4078-8D93-53381ABF7691}" srcOrd="0" destOrd="0" presId="urn:microsoft.com/office/officeart/2016/7/layout/LinearBlockProcessNumbered"/>
    <dgm:cxn modelId="{EBAA0338-58C1-443D-8525-D639A1C084D2}" type="presOf" srcId="{FC4EB88D-9E59-4D70-80B4-A7A20B0D6CB0}" destId="{E8F1A91A-AACE-420F-AC7E-A7848DE9B3D4}" srcOrd="1" destOrd="0" presId="urn:microsoft.com/office/officeart/2016/7/layout/LinearBlockProcessNumbered"/>
    <dgm:cxn modelId="{D029D63A-DE8F-4BEE-A59F-6A18E0CA8653}" type="presOf" srcId="{BC1F8DB7-7EC1-4B99-8A29-1AB3E7EA5009}" destId="{FC812D40-184C-4926-90AE-F47CCEC9A0A1}" srcOrd="0" destOrd="0" presId="urn:microsoft.com/office/officeart/2016/7/layout/LinearBlockProcessNumbered"/>
    <dgm:cxn modelId="{B65F8E5C-6F17-4123-B0DD-D62330F0898E}" type="presOf" srcId="{8AE4EEA5-AC63-434D-9EFE-224EBC91BC97}" destId="{66F5C606-023A-44A0-BB67-FA045DA78D45}" srcOrd="0" destOrd="0" presId="urn:microsoft.com/office/officeart/2016/7/layout/LinearBlockProcessNumbered"/>
    <dgm:cxn modelId="{349CD875-2B60-41DC-A2DC-B2DF711AB0D7}" type="presOf" srcId="{2586B8DC-32C6-4DA3-A8AB-23C1C1EBC165}" destId="{4C5068DF-E2B9-4D06-B556-E96DC192946B}" srcOrd="0" destOrd="0" presId="urn:microsoft.com/office/officeart/2016/7/layout/LinearBlockProcessNumbered"/>
    <dgm:cxn modelId="{64B28877-4F6F-4C21-8013-8047CB435809}" srcId="{85D00F33-717F-40D9-B30B-27FF8026AFC3}" destId="{FC4EB88D-9E59-4D70-80B4-A7A20B0D6CB0}" srcOrd="0" destOrd="0" parTransId="{49ABD7F7-8726-44DB-AC93-269AC5D42213}" sibTransId="{2C562A6F-10BA-4B20-A715-5F11CEF4BCF4}"/>
    <dgm:cxn modelId="{1BAE9D82-4B56-47DD-9378-6824CA282F01}" type="presOf" srcId="{BC1F8DB7-7EC1-4B99-8A29-1AB3E7EA5009}" destId="{E35165DE-997D-46E4-8038-E67F7F2EA1C7}" srcOrd="1" destOrd="0" presId="urn:microsoft.com/office/officeart/2016/7/layout/LinearBlockProcessNumbered"/>
    <dgm:cxn modelId="{AD46D986-BFCC-4DE0-995F-577D2B22A48E}" srcId="{85D00F33-717F-40D9-B30B-27FF8026AFC3}" destId="{8AE4EEA5-AC63-434D-9EFE-224EBC91BC97}" srcOrd="2" destOrd="0" parTransId="{CC030FE9-8F91-4FC1-A468-0CB890715645}" sibTransId="{E305DE12-C23C-4FDA-A03B-BA07A2EB49A5}"/>
    <dgm:cxn modelId="{DED2CA8A-0FDD-4A28-B6FF-0B4D187B3AEE}" type="presOf" srcId="{FC4EB88D-9E59-4D70-80B4-A7A20B0D6CB0}" destId="{98424207-4CA4-4753-A865-8939DD3869E2}" srcOrd="0" destOrd="0" presId="urn:microsoft.com/office/officeart/2016/7/layout/LinearBlockProcessNumbered"/>
    <dgm:cxn modelId="{C185B992-C21B-4A85-8E6F-0CBACCD24C7B}" type="presOf" srcId="{B5C214AC-7954-4D57-9497-777D669CA534}" destId="{A5290A2C-B60D-469F-8123-829AA02F9424}" srcOrd="1" destOrd="0" presId="urn:microsoft.com/office/officeart/2016/7/layout/LinearBlockProcessNumbered"/>
    <dgm:cxn modelId="{24279DC2-263E-4300-9E91-E679113C89A6}" type="presOf" srcId="{85D00F33-717F-40D9-B30B-27FF8026AFC3}" destId="{904AB8CB-1B49-429C-8B71-966E10B7E0FB}" srcOrd="0" destOrd="0" presId="urn:microsoft.com/office/officeart/2016/7/layout/LinearBlockProcessNumbered"/>
    <dgm:cxn modelId="{600D01E3-5D0C-43B6-A4E0-61B2A563276A}" type="presOf" srcId="{2C562A6F-10BA-4B20-A715-5F11CEF4BCF4}" destId="{17594D89-30ED-49F7-AE32-2484A154095A}" srcOrd="0" destOrd="0" presId="urn:microsoft.com/office/officeart/2016/7/layout/LinearBlockProcessNumbered"/>
    <dgm:cxn modelId="{AC3A2BFA-26BF-4B6B-931E-36C20F38E04B}" type="presOf" srcId="{B5C214AC-7954-4D57-9497-777D669CA534}" destId="{738DAEEC-DEE6-43AE-B151-317C9DAAF20A}" srcOrd="0" destOrd="0" presId="urn:microsoft.com/office/officeart/2016/7/layout/LinearBlockProcessNumbered"/>
    <dgm:cxn modelId="{07C562D4-B7E3-483B-953A-A3B8915EA568}" type="presParOf" srcId="{904AB8CB-1B49-429C-8B71-966E10B7E0FB}" destId="{879395E8-AF80-4701-B8B5-ED7A597DF7DE}" srcOrd="0" destOrd="0" presId="urn:microsoft.com/office/officeart/2016/7/layout/LinearBlockProcessNumbered"/>
    <dgm:cxn modelId="{7E57700F-CD3C-4CBC-939E-17E4691BFB32}" type="presParOf" srcId="{879395E8-AF80-4701-B8B5-ED7A597DF7DE}" destId="{98424207-4CA4-4753-A865-8939DD3869E2}" srcOrd="0" destOrd="0" presId="urn:microsoft.com/office/officeart/2016/7/layout/LinearBlockProcessNumbered"/>
    <dgm:cxn modelId="{DDFDDBFB-A038-494D-B209-5D1D2E5B61FB}" type="presParOf" srcId="{879395E8-AF80-4701-B8B5-ED7A597DF7DE}" destId="{17594D89-30ED-49F7-AE32-2484A154095A}" srcOrd="1" destOrd="0" presId="urn:microsoft.com/office/officeart/2016/7/layout/LinearBlockProcessNumbered"/>
    <dgm:cxn modelId="{9C49DCCA-87A8-47B9-9C54-1E9B782FCA7F}" type="presParOf" srcId="{879395E8-AF80-4701-B8B5-ED7A597DF7DE}" destId="{E8F1A91A-AACE-420F-AC7E-A7848DE9B3D4}" srcOrd="2" destOrd="0" presId="urn:microsoft.com/office/officeart/2016/7/layout/LinearBlockProcessNumbered"/>
    <dgm:cxn modelId="{AAA05727-200D-4D8C-A263-A2E4C780C82C}" type="presParOf" srcId="{904AB8CB-1B49-429C-8B71-966E10B7E0FB}" destId="{C5ACD5F5-D5D4-4C70-AD01-49759AAACCE6}" srcOrd="1" destOrd="0" presId="urn:microsoft.com/office/officeart/2016/7/layout/LinearBlockProcessNumbered"/>
    <dgm:cxn modelId="{7B58D7B5-53AD-4A14-8F9F-8FDD24547D23}" type="presParOf" srcId="{904AB8CB-1B49-429C-8B71-966E10B7E0FB}" destId="{69F54502-CAF5-4DAB-96AC-D480AA456140}" srcOrd="2" destOrd="0" presId="urn:microsoft.com/office/officeart/2016/7/layout/LinearBlockProcessNumbered"/>
    <dgm:cxn modelId="{21E0D126-AEB7-4C6E-9FD2-C7ECE815DB24}" type="presParOf" srcId="{69F54502-CAF5-4DAB-96AC-D480AA456140}" destId="{FC812D40-184C-4926-90AE-F47CCEC9A0A1}" srcOrd="0" destOrd="0" presId="urn:microsoft.com/office/officeart/2016/7/layout/LinearBlockProcessNumbered"/>
    <dgm:cxn modelId="{23944530-6D7B-420C-9FD4-A815879881F0}" type="presParOf" srcId="{69F54502-CAF5-4DAB-96AC-D480AA456140}" destId="{1FDE6268-8BC7-4078-8D93-53381ABF7691}" srcOrd="1" destOrd="0" presId="urn:microsoft.com/office/officeart/2016/7/layout/LinearBlockProcessNumbered"/>
    <dgm:cxn modelId="{FC9C9E9F-2359-4ED8-87A9-E66D75C89F4B}" type="presParOf" srcId="{69F54502-CAF5-4DAB-96AC-D480AA456140}" destId="{E35165DE-997D-46E4-8038-E67F7F2EA1C7}" srcOrd="2" destOrd="0" presId="urn:microsoft.com/office/officeart/2016/7/layout/LinearBlockProcessNumbered"/>
    <dgm:cxn modelId="{50AC077A-F48D-4C0D-9035-1F20B68FDA86}" type="presParOf" srcId="{904AB8CB-1B49-429C-8B71-966E10B7E0FB}" destId="{70974D3E-D8C6-43D8-B609-1A1DD0505CDB}" srcOrd="3" destOrd="0" presId="urn:microsoft.com/office/officeart/2016/7/layout/LinearBlockProcessNumbered"/>
    <dgm:cxn modelId="{ACF4D49B-C014-4209-B7B5-64C525D8FA88}" type="presParOf" srcId="{904AB8CB-1B49-429C-8B71-966E10B7E0FB}" destId="{B33FC8AB-96A8-4D91-94B0-2D63080219CD}" srcOrd="4" destOrd="0" presId="urn:microsoft.com/office/officeart/2016/7/layout/LinearBlockProcessNumbered"/>
    <dgm:cxn modelId="{EE6CC2BE-74FD-48F1-9838-E480FBC2B86E}" type="presParOf" srcId="{B33FC8AB-96A8-4D91-94B0-2D63080219CD}" destId="{66F5C606-023A-44A0-BB67-FA045DA78D45}" srcOrd="0" destOrd="0" presId="urn:microsoft.com/office/officeart/2016/7/layout/LinearBlockProcessNumbered"/>
    <dgm:cxn modelId="{F1E7A959-C114-4BCD-833C-C260729FC300}" type="presParOf" srcId="{B33FC8AB-96A8-4D91-94B0-2D63080219CD}" destId="{30513DE4-8948-48E8-84D6-DE7D73C49C31}" srcOrd="1" destOrd="0" presId="urn:microsoft.com/office/officeart/2016/7/layout/LinearBlockProcessNumbered"/>
    <dgm:cxn modelId="{2AF3AB88-6876-4206-8860-DF0A65074860}" type="presParOf" srcId="{B33FC8AB-96A8-4D91-94B0-2D63080219CD}" destId="{CA623F54-4008-4CBA-9FA7-A3B07A910DE1}" srcOrd="2" destOrd="0" presId="urn:microsoft.com/office/officeart/2016/7/layout/LinearBlockProcessNumbered"/>
    <dgm:cxn modelId="{D4117DBF-1EF1-4463-A6D1-050F88B1E840}" type="presParOf" srcId="{904AB8CB-1B49-429C-8B71-966E10B7E0FB}" destId="{6C5759B6-A520-4F80-9364-4E2E8ED61DDE}" srcOrd="5" destOrd="0" presId="urn:microsoft.com/office/officeart/2016/7/layout/LinearBlockProcessNumbered"/>
    <dgm:cxn modelId="{AEC0D99D-E4F5-4AC6-AE47-AE202F3F2899}" type="presParOf" srcId="{904AB8CB-1B49-429C-8B71-966E10B7E0FB}" destId="{EF190A69-F3C4-4D42-9B61-CB057B4E3B3D}" srcOrd="6" destOrd="0" presId="urn:microsoft.com/office/officeart/2016/7/layout/LinearBlockProcessNumbered"/>
    <dgm:cxn modelId="{3681FCB7-B38F-4222-B221-291EE8C33A8C}" type="presParOf" srcId="{EF190A69-F3C4-4D42-9B61-CB057B4E3B3D}" destId="{738DAEEC-DEE6-43AE-B151-317C9DAAF20A}" srcOrd="0" destOrd="0" presId="urn:microsoft.com/office/officeart/2016/7/layout/LinearBlockProcessNumbered"/>
    <dgm:cxn modelId="{98BF5276-B771-48AE-8505-46ECEE95FFB5}" type="presParOf" srcId="{EF190A69-F3C4-4D42-9B61-CB057B4E3B3D}" destId="{4C5068DF-E2B9-4D06-B556-E96DC192946B}" srcOrd="1" destOrd="0" presId="urn:microsoft.com/office/officeart/2016/7/layout/LinearBlockProcessNumbered"/>
    <dgm:cxn modelId="{180E4B46-31EA-4561-BBD1-3CCE7B0ADEA3}" type="presParOf" srcId="{EF190A69-F3C4-4D42-9B61-CB057B4E3B3D}" destId="{A5290A2C-B60D-469F-8123-829AA02F942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68AE06-8299-44AE-B10B-5AF639F1BBF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19B313F-8663-4F58-B8F2-CC89680E709C}">
      <dgm:prSet/>
      <dgm:spPr/>
      <dgm:t>
        <a:bodyPr/>
        <a:lstStyle/>
        <a:p>
          <a:r>
            <a:rPr lang="en-GB" dirty="0">
              <a:latin typeface="Arial" panose="020B0604020202020204" pitchFamily="34" charset="0"/>
              <a:cs typeface="Arial" panose="020B0604020202020204" pitchFamily="34" charset="0"/>
            </a:rPr>
            <a:t>Diffuse the situation</a:t>
          </a:r>
          <a:endParaRPr lang="en-US" dirty="0">
            <a:latin typeface="Arial" panose="020B0604020202020204" pitchFamily="34" charset="0"/>
            <a:cs typeface="Arial" panose="020B0604020202020204" pitchFamily="34" charset="0"/>
          </a:endParaRPr>
        </a:p>
      </dgm:t>
    </dgm:pt>
    <dgm:pt modelId="{454A9563-4E76-486C-B940-564027BB75CB}" type="parTrans" cxnId="{35FF9F25-A1C6-4E17-89D3-6210DE675563}">
      <dgm:prSet/>
      <dgm:spPr/>
      <dgm:t>
        <a:bodyPr/>
        <a:lstStyle/>
        <a:p>
          <a:endParaRPr lang="en-US">
            <a:latin typeface="Arial" panose="020B0604020202020204" pitchFamily="34" charset="0"/>
            <a:cs typeface="Arial" panose="020B0604020202020204" pitchFamily="34" charset="0"/>
          </a:endParaRPr>
        </a:p>
      </dgm:t>
    </dgm:pt>
    <dgm:pt modelId="{56CE26E3-47A5-4868-8084-ADB6256B4E10}" type="sibTrans" cxnId="{35FF9F25-A1C6-4E17-89D3-6210DE675563}">
      <dgm:prSet/>
      <dgm:spPr/>
      <dgm:t>
        <a:bodyPr/>
        <a:lstStyle/>
        <a:p>
          <a:endParaRPr lang="en-US">
            <a:latin typeface="Arial" panose="020B0604020202020204" pitchFamily="34" charset="0"/>
            <a:cs typeface="Arial" panose="020B0604020202020204" pitchFamily="34" charset="0"/>
          </a:endParaRPr>
        </a:p>
      </dgm:t>
    </dgm:pt>
    <dgm:pt modelId="{FCDEFFAA-C5A1-4D40-BB84-437FB12602CF}">
      <dgm:prSet/>
      <dgm:spPr/>
      <dgm:t>
        <a:bodyPr/>
        <a:lstStyle/>
        <a:p>
          <a:r>
            <a:rPr lang="en-GB" dirty="0">
              <a:latin typeface="Arial" panose="020B0604020202020204" pitchFamily="34" charset="0"/>
              <a:cs typeface="Arial" panose="020B0604020202020204" pitchFamily="34" charset="0"/>
            </a:rPr>
            <a:t>Refocus the group</a:t>
          </a:r>
          <a:endParaRPr lang="en-US" dirty="0">
            <a:latin typeface="Arial" panose="020B0604020202020204" pitchFamily="34" charset="0"/>
            <a:cs typeface="Arial" panose="020B0604020202020204" pitchFamily="34" charset="0"/>
          </a:endParaRPr>
        </a:p>
      </dgm:t>
    </dgm:pt>
    <dgm:pt modelId="{76A83B43-C4F7-4D2B-860F-BDC0562A8593}" type="parTrans" cxnId="{34FAB904-E650-4570-BF7B-CB8E3E3BB122}">
      <dgm:prSet/>
      <dgm:spPr/>
      <dgm:t>
        <a:bodyPr/>
        <a:lstStyle/>
        <a:p>
          <a:endParaRPr lang="en-US">
            <a:latin typeface="Arial" panose="020B0604020202020204" pitchFamily="34" charset="0"/>
            <a:cs typeface="Arial" panose="020B0604020202020204" pitchFamily="34" charset="0"/>
          </a:endParaRPr>
        </a:p>
      </dgm:t>
    </dgm:pt>
    <dgm:pt modelId="{866A21F4-CDFB-4CA3-97A9-1A83AED8BF51}" type="sibTrans" cxnId="{34FAB904-E650-4570-BF7B-CB8E3E3BB122}">
      <dgm:prSet/>
      <dgm:spPr/>
      <dgm:t>
        <a:bodyPr/>
        <a:lstStyle/>
        <a:p>
          <a:endParaRPr lang="en-US">
            <a:latin typeface="Arial" panose="020B0604020202020204" pitchFamily="34" charset="0"/>
            <a:cs typeface="Arial" panose="020B0604020202020204" pitchFamily="34" charset="0"/>
          </a:endParaRPr>
        </a:p>
      </dgm:t>
    </dgm:pt>
    <dgm:pt modelId="{462F3704-5867-4ABD-9133-06F4B8EC39C4}">
      <dgm:prSet/>
      <dgm:spPr/>
      <dgm:t>
        <a:bodyPr/>
        <a:lstStyle/>
        <a:p>
          <a:r>
            <a:rPr lang="en-GB" dirty="0">
              <a:latin typeface="Arial" panose="020B0604020202020204" pitchFamily="34" charset="0"/>
              <a:cs typeface="Arial" panose="020B0604020202020204" pitchFamily="34" charset="0"/>
            </a:rPr>
            <a:t>Balance out the discussion process to include all members</a:t>
          </a:r>
          <a:endParaRPr lang="en-US" dirty="0">
            <a:latin typeface="Arial" panose="020B0604020202020204" pitchFamily="34" charset="0"/>
            <a:cs typeface="Arial" panose="020B0604020202020204" pitchFamily="34" charset="0"/>
          </a:endParaRPr>
        </a:p>
      </dgm:t>
    </dgm:pt>
    <dgm:pt modelId="{3F7929F7-E388-490F-9A7B-A76327533BBA}" type="parTrans" cxnId="{A93C2D0C-60AA-4F49-9241-80947301C9AC}">
      <dgm:prSet/>
      <dgm:spPr/>
      <dgm:t>
        <a:bodyPr/>
        <a:lstStyle/>
        <a:p>
          <a:endParaRPr lang="en-US">
            <a:latin typeface="Arial" panose="020B0604020202020204" pitchFamily="34" charset="0"/>
            <a:cs typeface="Arial" panose="020B0604020202020204" pitchFamily="34" charset="0"/>
          </a:endParaRPr>
        </a:p>
      </dgm:t>
    </dgm:pt>
    <dgm:pt modelId="{5F2FEC1A-6B85-4932-8322-73E49332B45D}" type="sibTrans" cxnId="{A93C2D0C-60AA-4F49-9241-80947301C9AC}">
      <dgm:prSet/>
      <dgm:spPr/>
      <dgm:t>
        <a:bodyPr/>
        <a:lstStyle/>
        <a:p>
          <a:endParaRPr lang="en-US">
            <a:latin typeface="Arial" panose="020B0604020202020204" pitchFamily="34" charset="0"/>
            <a:cs typeface="Arial" panose="020B0604020202020204" pitchFamily="34" charset="0"/>
          </a:endParaRPr>
        </a:p>
      </dgm:t>
    </dgm:pt>
    <dgm:pt modelId="{2AD2248F-B512-447E-AD13-F5D3B3607163}" type="pres">
      <dgm:prSet presAssocID="{9D68AE06-8299-44AE-B10B-5AF639F1BBFD}" presName="root" presStyleCnt="0">
        <dgm:presLayoutVars>
          <dgm:dir/>
          <dgm:resizeHandles val="exact"/>
        </dgm:presLayoutVars>
      </dgm:prSet>
      <dgm:spPr/>
    </dgm:pt>
    <dgm:pt modelId="{6F07984C-E2A9-4292-86C1-4E3938B4A627}" type="pres">
      <dgm:prSet presAssocID="{C19B313F-8663-4F58-B8F2-CC89680E709C}" presName="compNode" presStyleCnt="0"/>
      <dgm:spPr/>
    </dgm:pt>
    <dgm:pt modelId="{1EE3F13A-481C-4B12-8262-8F885E1AEA55}" type="pres">
      <dgm:prSet presAssocID="{C19B313F-8663-4F58-B8F2-CC89680E709C}" presName="bgRect" presStyleLbl="bgShp" presStyleIdx="0" presStyleCnt="3"/>
      <dgm:spPr/>
    </dgm:pt>
    <dgm:pt modelId="{27A1247C-4F66-4289-9065-185A56BF28A3}" type="pres">
      <dgm:prSet presAssocID="{C19B313F-8663-4F58-B8F2-CC89680E709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oardroom outline"/>
        </a:ext>
      </dgm:extLst>
    </dgm:pt>
    <dgm:pt modelId="{C0032337-2EDC-49B0-96A5-D64D8BECDBFD}" type="pres">
      <dgm:prSet presAssocID="{C19B313F-8663-4F58-B8F2-CC89680E709C}" presName="spaceRect" presStyleCnt="0"/>
      <dgm:spPr/>
    </dgm:pt>
    <dgm:pt modelId="{74C33085-1F3A-432C-9C24-971A32A59A73}" type="pres">
      <dgm:prSet presAssocID="{C19B313F-8663-4F58-B8F2-CC89680E709C}" presName="parTx" presStyleLbl="revTx" presStyleIdx="0" presStyleCnt="3">
        <dgm:presLayoutVars>
          <dgm:chMax val="0"/>
          <dgm:chPref val="0"/>
        </dgm:presLayoutVars>
      </dgm:prSet>
      <dgm:spPr/>
    </dgm:pt>
    <dgm:pt modelId="{523A9FD8-7FCD-4709-849F-B65BC2ED9295}" type="pres">
      <dgm:prSet presAssocID="{56CE26E3-47A5-4868-8084-ADB6256B4E10}" presName="sibTrans" presStyleCnt="0"/>
      <dgm:spPr/>
    </dgm:pt>
    <dgm:pt modelId="{2E71B420-8FD0-456C-982E-DB4FE51E70C7}" type="pres">
      <dgm:prSet presAssocID="{FCDEFFAA-C5A1-4D40-BB84-437FB12602CF}" presName="compNode" presStyleCnt="0"/>
      <dgm:spPr/>
    </dgm:pt>
    <dgm:pt modelId="{D4AE367C-4E7A-459A-A107-8CEA3788B24B}" type="pres">
      <dgm:prSet presAssocID="{FCDEFFAA-C5A1-4D40-BB84-437FB12602CF}" presName="bgRect" presStyleLbl="bgShp" presStyleIdx="1" presStyleCnt="3"/>
      <dgm:spPr/>
    </dgm:pt>
    <dgm:pt modelId="{3CE24C68-BEDA-4475-85C9-7DCE5F539854}" type="pres">
      <dgm:prSet presAssocID="{FCDEFFAA-C5A1-4D40-BB84-437FB12602CF}"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Group brainstorm outline"/>
        </a:ext>
      </dgm:extLst>
    </dgm:pt>
    <dgm:pt modelId="{F46B8098-027A-4CF2-B8FA-0D6BCDC6CC7F}" type="pres">
      <dgm:prSet presAssocID="{FCDEFFAA-C5A1-4D40-BB84-437FB12602CF}" presName="spaceRect" presStyleCnt="0"/>
      <dgm:spPr/>
    </dgm:pt>
    <dgm:pt modelId="{323151A3-CA03-4712-B927-C5232C9D23B4}" type="pres">
      <dgm:prSet presAssocID="{FCDEFFAA-C5A1-4D40-BB84-437FB12602CF}" presName="parTx" presStyleLbl="revTx" presStyleIdx="1" presStyleCnt="3">
        <dgm:presLayoutVars>
          <dgm:chMax val="0"/>
          <dgm:chPref val="0"/>
        </dgm:presLayoutVars>
      </dgm:prSet>
      <dgm:spPr/>
    </dgm:pt>
    <dgm:pt modelId="{A9C9A73F-AABE-49ED-9F30-E4E0A48A69E8}" type="pres">
      <dgm:prSet presAssocID="{866A21F4-CDFB-4CA3-97A9-1A83AED8BF51}" presName="sibTrans" presStyleCnt="0"/>
      <dgm:spPr/>
    </dgm:pt>
    <dgm:pt modelId="{46F7D617-94EC-4AF5-B46F-B9DD05290365}" type="pres">
      <dgm:prSet presAssocID="{462F3704-5867-4ABD-9133-06F4B8EC39C4}" presName="compNode" presStyleCnt="0"/>
      <dgm:spPr/>
    </dgm:pt>
    <dgm:pt modelId="{7C287314-2C43-42A9-BD42-4FA06FDBD343}" type="pres">
      <dgm:prSet presAssocID="{462F3704-5867-4ABD-9133-06F4B8EC39C4}" presName="bgRect" presStyleLbl="bgShp" presStyleIdx="2" presStyleCnt="3"/>
      <dgm:spPr/>
    </dgm:pt>
    <dgm:pt modelId="{7102D3E9-D7A8-4BED-B0E2-41D84F1FD745}" type="pres">
      <dgm:prSet presAssocID="{462F3704-5867-4ABD-9133-06F4B8EC39C4}"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Meeting outline"/>
        </a:ext>
      </dgm:extLst>
    </dgm:pt>
    <dgm:pt modelId="{936D36EF-84BD-4F69-A212-CA85A5FCFEA6}" type="pres">
      <dgm:prSet presAssocID="{462F3704-5867-4ABD-9133-06F4B8EC39C4}" presName="spaceRect" presStyleCnt="0"/>
      <dgm:spPr/>
    </dgm:pt>
    <dgm:pt modelId="{75706871-6751-40B7-9A71-4B5DA762400D}" type="pres">
      <dgm:prSet presAssocID="{462F3704-5867-4ABD-9133-06F4B8EC39C4}" presName="parTx" presStyleLbl="revTx" presStyleIdx="2" presStyleCnt="3">
        <dgm:presLayoutVars>
          <dgm:chMax val="0"/>
          <dgm:chPref val="0"/>
        </dgm:presLayoutVars>
      </dgm:prSet>
      <dgm:spPr/>
    </dgm:pt>
  </dgm:ptLst>
  <dgm:cxnLst>
    <dgm:cxn modelId="{34FAB904-E650-4570-BF7B-CB8E3E3BB122}" srcId="{9D68AE06-8299-44AE-B10B-5AF639F1BBFD}" destId="{FCDEFFAA-C5A1-4D40-BB84-437FB12602CF}" srcOrd="1" destOrd="0" parTransId="{76A83B43-C4F7-4D2B-860F-BDC0562A8593}" sibTransId="{866A21F4-CDFB-4CA3-97A9-1A83AED8BF51}"/>
    <dgm:cxn modelId="{A93C2D0C-60AA-4F49-9241-80947301C9AC}" srcId="{9D68AE06-8299-44AE-B10B-5AF639F1BBFD}" destId="{462F3704-5867-4ABD-9133-06F4B8EC39C4}" srcOrd="2" destOrd="0" parTransId="{3F7929F7-E388-490F-9A7B-A76327533BBA}" sibTransId="{5F2FEC1A-6B85-4932-8322-73E49332B45D}"/>
    <dgm:cxn modelId="{CEEA300F-EAA5-4F38-8AC4-BEE6FE0A5886}" type="presOf" srcId="{462F3704-5867-4ABD-9133-06F4B8EC39C4}" destId="{75706871-6751-40B7-9A71-4B5DA762400D}" srcOrd="0" destOrd="0" presId="urn:microsoft.com/office/officeart/2018/2/layout/IconVerticalSolidList"/>
    <dgm:cxn modelId="{35FF9F25-A1C6-4E17-89D3-6210DE675563}" srcId="{9D68AE06-8299-44AE-B10B-5AF639F1BBFD}" destId="{C19B313F-8663-4F58-B8F2-CC89680E709C}" srcOrd="0" destOrd="0" parTransId="{454A9563-4E76-486C-B940-564027BB75CB}" sibTransId="{56CE26E3-47A5-4868-8084-ADB6256B4E10}"/>
    <dgm:cxn modelId="{66AE5833-A63F-4194-B638-C49BB00C44FC}" type="presOf" srcId="{C19B313F-8663-4F58-B8F2-CC89680E709C}" destId="{74C33085-1F3A-432C-9C24-971A32A59A73}" srcOrd="0" destOrd="0" presId="urn:microsoft.com/office/officeart/2018/2/layout/IconVerticalSolidList"/>
    <dgm:cxn modelId="{4A8F7F7B-373A-48D7-BD12-9EBFA72CE0E4}" type="presOf" srcId="{9D68AE06-8299-44AE-B10B-5AF639F1BBFD}" destId="{2AD2248F-B512-447E-AD13-F5D3B3607163}" srcOrd="0" destOrd="0" presId="urn:microsoft.com/office/officeart/2018/2/layout/IconVerticalSolidList"/>
    <dgm:cxn modelId="{12D891E1-CB5D-4902-A6B2-4D580F3FA772}" type="presOf" srcId="{FCDEFFAA-C5A1-4D40-BB84-437FB12602CF}" destId="{323151A3-CA03-4712-B927-C5232C9D23B4}" srcOrd="0" destOrd="0" presId="urn:microsoft.com/office/officeart/2018/2/layout/IconVerticalSolidList"/>
    <dgm:cxn modelId="{DBCE3525-95D6-4CE4-A534-AB7C20A90E73}" type="presParOf" srcId="{2AD2248F-B512-447E-AD13-F5D3B3607163}" destId="{6F07984C-E2A9-4292-86C1-4E3938B4A627}" srcOrd="0" destOrd="0" presId="urn:microsoft.com/office/officeart/2018/2/layout/IconVerticalSolidList"/>
    <dgm:cxn modelId="{B26591FA-2D8D-481D-B30E-344C813901F2}" type="presParOf" srcId="{6F07984C-E2A9-4292-86C1-4E3938B4A627}" destId="{1EE3F13A-481C-4B12-8262-8F885E1AEA55}" srcOrd="0" destOrd="0" presId="urn:microsoft.com/office/officeart/2018/2/layout/IconVerticalSolidList"/>
    <dgm:cxn modelId="{C48FA8A0-9484-4B06-9527-A5BE881ED87F}" type="presParOf" srcId="{6F07984C-E2A9-4292-86C1-4E3938B4A627}" destId="{27A1247C-4F66-4289-9065-185A56BF28A3}" srcOrd="1" destOrd="0" presId="urn:microsoft.com/office/officeart/2018/2/layout/IconVerticalSolidList"/>
    <dgm:cxn modelId="{15632346-B470-48DF-8116-7C3AF8461BC8}" type="presParOf" srcId="{6F07984C-E2A9-4292-86C1-4E3938B4A627}" destId="{C0032337-2EDC-49B0-96A5-D64D8BECDBFD}" srcOrd="2" destOrd="0" presId="urn:microsoft.com/office/officeart/2018/2/layout/IconVerticalSolidList"/>
    <dgm:cxn modelId="{84484EE2-A3BD-4823-976E-0C150CDB1F2D}" type="presParOf" srcId="{6F07984C-E2A9-4292-86C1-4E3938B4A627}" destId="{74C33085-1F3A-432C-9C24-971A32A59A73}" srcOrd="3" destOrd="0" presId="urn:microsoft.com/office/officeart/2018/2/layout/IconVerticalSolidList"/>
    <dgm:cxn modelId="{0749EFD1-1595-438B-9AE3-0CDCC961251F}" type="presParOf" srcId="{2AD2248F-B512-447E-AD13-F5D3B3607163}" destId="{523A9FD8-7FCD-4709-849F-B65BC2ED9295}" srcOrd="1" destOrd="0" presId="urn:microsoft.com/office/officeart/2018/2/layout/IconVerticalSolidList"/>
    <dgm:cxn modelId="{1284CB2E-999B-4F66-9052-967025AD9074}" type="presParOf" srcId="{2AD2248F-B512-447E-AD13-F5D3B3607163}" destId="{2E71B420-8FD0-456C-982E-DB4FE51E70C7}" srcOrd="2" destOrd="0" presId="urn:microsoft.com/office/officeart/2018/2/layout/IconVerticalSolidList"/>
    <dgm:cxn modelId="{B89C7CB6-2441-46EF-B8B4-EE05C80B382A}" type="presParOf" srcId="{2E71B420-8FD0-456C-982E-DB4FE51E70C7}" destId="{D4AE367C-4E7A-459A-A107-8CEA3788B24B}" srcOrd="0" destOrd="0" presId="urn:microsoft.com/office/officeart/2018/2/layout/IconVerticalSolidList"/>
    <dgm:cxn modelId="{E4941E1C-CA1B-4054-A454-4C77799B438B}" type="presParOf" srcId="{2E71B420-8FD0-456C-982E-DB4FE51E70C7}" destId="{3CE24C68-BEDA-4475-85C9-7DCE5F539854}" srcOrd="1" destOrd="0" presId="urn:microsoft.com/office/officeart/2018/2/layout/IconVerticalSolidList"/>
    <dgm:cxn modelId="{25933F93-573B-4196-8E2E-B946127AB851}" type="presParOf" srcId="{2E71B420-8FD0-456C-982E-DB4FE51E70C7}" destId="{F46B8098-027A-4CF2-B8FA-0D6BCDC6CC7F}" srcOrd="2" destOrd="0" presId="urn:microsoft.com/office/officeart/2018/2/layout/IconVerticalSolidList"/>
    <dgm:cxn modelId="{BF423989-8BBB-420D-846C-B2B7871211AB}" type="presParOf" srcId="{2E71B420-8FD0-456C-982E-DB4FE51E70C7}" destId="{323151A3-CA03-4712-B927-C5232C9D23B4}" srcOrd="3" destOrd="0" presId="urn:microsoft.com/office/officeart/2018/2/layout/IconVerticalSolidList"/>
    <dgm:cxn modelId="{8CE7EE20-13E0-4B3A-97B5-D006E3B614E9}" type="presParOf" srcId="{2AD2248F-B512-447E-AD13-F5D3B3607163}" destId="{A9C9A73F-AABE-49ED-9F30-E4E0A48A69E8}" srcOrd="3" destOrd="0" presId="urn:microsoft.com/office/officeart/2018/2/layout/IconVerticalSolidList"/>
    <dgm:cxn modelId="{6B22C57D-4F50-40B8-89F2-189C1B90D58D}" type="presParOf" srcId="{2AD2248F-B512-447E-AD13-F5D3B3607163}" destId="{46F7D617-94EC-4AF5-B46F-B9DD05290365}" srcOrd="4" destOrd="0" presId="urn:microsoft.com/office/officeart/2018/2/layout/IconVerticalSolidList"/>
    <dgm:cxn modelId="{854E2FA7-4090-4733-ACD4-AB7F6569A53B}" type="presParOf" srcId="{46F7D617-94EC-4AF5-B46F-B9DD05290365}" destId="{7C287314-2C43-42A9-BD42-4FA06FDBD343}" srcOrd="0" destOrd="0" presId="urn:microsoft.com/office/officeart/2018/2/layout/IconVerticalSolidList"/>
    <dgm:cxn modelId="{9588E37D-D9F8-4EA9-A14D-320A5D7C5DD4}" type="presParOf" srcId="{46F7D617-94EC-4AF5-B46F-B9DD05290365}" destId="{7102D3E9-D7A8-4BED-B0E2-41D84F1FD745}" srcOrd="1" destOrd="0" presId="urn:microsoft.com/office/officeart/2018/2/layout/IconVerticalSolidList"/>
    <dgm:cxn modelId="{16A7F2DB-6C63-42B9-8266-BBB0741745A5}" type="presParOf" srcId="{46F7D617-94EC-4AF5-B46F-B9DD05290365}" destId="{936D36EF-84BD-4F69-A212-CA85A5FCFEA6}" srcOrd="2" destOrd="0" presId="urn:microsoft.com/office/officeart/2018/2/layout/IconVerticalSolidList"/>
    <dgm:cxn modelId="{7CE4250D-0C0F-4801-96C7-D1D8ECAE5B5F}" type="presParOf" srcId="{46F7D617-94EC-4AF5-B46F-B9DD05290365}" destId="{75706871-6751-40B7-9A71-4B5DA76240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31F72-8A81-4036-B582-96EE73A664E1}">
      <dsp:nvSpPr>
        <dsp:cNvPr id="0" name=""/>
        <dsp:cNvSpPr/>
      </dsp:nvSpPr>
      <dsp:spPr>
        <a:xfrm>
          <a:off x="2821781" y="0"/>
          <a:ext cx="2484437" cy="1614884"/>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What are you going to be exploring?</a:t>
          </a:r>
        </a:p>
      </dsp:txBody>
      <dsp:txXfrm>
        <a:off x="2900613" y="78832"/>
        <a:ext cx="2326773" cy="1457220"/>
      </dsp:txXfrm>
    </dsp:sp>
    <dsp:sp modelId="{771CAE75-6A46-4A57-A419-B2140A888876}">
      <dsp:nvSpPr>
        <dsp:cNvPr id="0" name=""/>
        <dsp:cNvSpPr/>
      </dsp:nvSpPr>
      <dsp:spPr>
        <a:xfrm>
          <a:off x="1909544" y="807216"/>
          <a:ext cx="4309431" cy="4309431"/>
        </a:xfrm>
        <a:custGeom>
          <a:avLst/>
          <a:gdLst/>
          <a:ahLst/>
          <a:cxnLst/>
          <a:rect l="0" t="0" r="0" b="0"/>
          <a:pathLst>
            <a:path>
              <a:moveTo>
                <a:pt x="3730836" y="685483"/>
              </a:moveTo>
              <a:arcTo wR="2154715" hR="2154715" stAng="19020611" swAng="2305682"/>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166F968-524A-4CBE-9208-AC2D48B342B6}">
      <dsp:nvSpPr>
        <dsp:cNvPr id="0" name=""/>
        <dsp:cNvSpPr/>
      </dsp:nvSpPr>
      <dsp:spPr>
        <a:xfrm>
          <a:off x="4687819" y="3233904"/>
          <a:ext cx="2484437" cy="1614884"/>
        </a:xfrm>
        <a:prstGeom prst="roundRect">
          <a:avLst/>
        </a:prstGeom>
        <a:solidFill>
          <a:schemeClr val="accent1">
            <a:shade val="80000"/>
            <a:hueOff val="124156"/>
            <a:satOff val="-6607"/>
            <a:lumOff val="141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What are the conceptual and theoretical foundations of your study?</a:t>
          </a:r>
        </a:p>
      </dsp:txBody>
      <dsp:txXfrm>
        <a:off x="4766651" y="3312736"/>
        <a:ext cx="2326773" cy="1457220"/>
      </dsp:txXfrm>
    </dsp:sp>
    <dsp:sp modelId="{4F02D20C-A5F3-4465-9DA6-7FD7D8F1C449}">
      <dsp:nvSpPr>
        <dsp:cNvPr id="0" name=""/>
        <dsp:cNvSpPr/>
      </dsp:nvSpPr>
      <dsp:spPr>
        <a:xfrm>
          <a:off x="1909284" y="809272"/>
          <a:ext cx="4309431" cy="4309431"/>
        </a:xfrm>
        <a:custGeom>
          <a:avLst/>
          <a:gdLst/>
          <a:ahLst/>
          <a:cxnLst/>
          <a:rect l="0" t="0" r="0" b="0"/>
          <a:pathLst>
            <a:path>
              <a:moveTo>
                <a:pt x="2816277" y="4205358"/>
              </a:moveTo>
              <a:arcTo wR="2154715" hR="2154715" stAng="4327181" swAng="2145637"/>
            </a:path>
          </a:pathLst>
        </a:custGeom>
        <a:noFill/>
        <a:ln w="6350" cap="flat" cmpd="sng" algn="ctr">
          <a:solidFill>
            <a:schemeClr val="accent1">
              <a:shade val="90000"/>
              <a:hueOff val="124059"/>
              <a:satOff val="-6506"/>
              <a:lumOff val="130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D2822B-B562-4DBB-8604-C68ED3696EA4}">
      <dsp:nvSpPr>
        <dsp:cNvPr id="0" name=""/>
        <dsp:cNvSpPr/>
      </dsp:nvSpPr>
      <dsp:spPr>
        <a:xfrm>
          <a:off x="955742" y="3233904"/>
          <a:ext cx="2484437" cy="1614884"/>
        </a:xfrm>
        <a:prstGeom prst="roundRect">
          <a:avLst/>
        </a:prstGeom>
        <a:solidFill>
          <a:schemeClr val="accent1">
            <a:shade val="80000"/>
            <a:hueOff val="248313"/>
            <a:satOff val="-13215"/>
            <a:lumOff val="28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Why are you doing it?</a:t>
          </a:r>
        </a:p>
      </dsp:txBody>
      <dsp:txXfrm>
        <a:off x="1034574" y="3312736"/>
        <a:ext cx="2326773" cy="1457220"/>
      </dsp:txXfrm>
    </dsp:sp>
    <dsp:sp modelId="{39C93285-FA7A-4EA0-9687-7153BEDDAF17}">
      <dsp:nvSpPr>
        <dsp:cNvPr id="0" name=""/>
        <dsp:cNvSpPr/>
      </dsp:nvSpPr>
      <dsp:spPr>
        <a:xfrm>
          <a:off x="1909023" y="807216"/>
          <a:ext cx="4309431" cy="4309431"/>
        </a:xfrm>
        <a:custGeom>
          <a:avLst/>
          <a:gdLst/>
          <a:ahLst/>
          <a:cxnLst/>
          <a:rect l="0" t="0" r="0" b="0"/>
          <a:pathLst>
            <a:path>
              <a:moveTo>
                <a:pt x="6825" y="1983342"/>
              </a:moveTo>
              <a:arcTo wR="2154715" hR="2154715" stAng="11073708" swAng="2305682"/>
            </a:path>
          </a:pathLst>
        </a:custGeom>
        <a:noFill/>
        <a:ln w="6350" cap="flat" cmpd="sng" algn="ctr">
          <a:solidFill>
            <a:schemeClr val="accent1">
              <a:shade val="90000"/>
              <a:hueOff val="248119"/>
              <a:satOff val="-13013"/>
              <a:lumOff val="260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B7336-9190-4889-B0B4-2181494A3172}">
      <dsp:nvSpPr>
        <dsp:cNvPr id="0" name=""/>
        <dsp:cNvSpPr/>
      </dsp:nvSpPr>
      <dsp:spPr>
        <a:xfrm rot="5400000">
          <a:off x="507673" y="1770520"/>
          <a:ext cx="1519334" cy="2528139"/>
        </a:xfrm>
        <a:prstGeom prst="corner">
          <a:avLst>
            <a:gd name="adj1" fmla="val 16120"/>
            <a:gd name="adj2" fmla="val 16110"/>
          </a:avLst>
        </a:prstGeom>
        <a:solidFill>
          <a:schemeClr val="accent1">
            <a:shade val="8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BD5948-6A7A-4E8B-B474-FA7C38BA3A6E}">
      <dsp:nvSpPr>
        <dsp:cNvPr id="0" name=""/>
        <dsp:cNvSpPr/>
      </dsp:nvSpPr>
      <dsp:spPr>
        <a:xfrm>
          <a:off x="254058" y="2525889"/>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No theoretical standpoint yet identified</a:t>
          </a:r>
        </a:p>
      </dsp:txBody>
      <dsp:txXfrm>
        <a:off x="254058" y="2525889"/>
        <a:ext cx="2282418" cy="2000673"/>
      </dsp:txXfrm>
    </dsp:sp>
    <dsp:sp modelId="{CCB5939D-A678-4FCD-9027-1998E687E845}">
      <dsp:nvSpPr>
        <dsp:cNvPr id="0" name=""/>
        <dsp:cNvSpPr/>
      </dsp:nvSpPr>
      <dsp:spPr>
        <a:xfrm>
          <a:off x="2105832" y="1584396"/>
          <a:ext cx="430644" cy="430644"/>
        </a:xfrm>
        <a:prstGeom prst="triangle">
          <a:avLst>
            <a:gd name="adj" fmla="val 100000"/>
          </a:avLst>
        </a:prstGeom>
        <a:solidFill>
          <a:schemeClr val="accent1">
            <a:shade val="80000"/>
            <a:hueOff val="62078"/>
            <a:satOff val="-3304"/>
            <a:lumOff val="7090"/>
            <a:alphaOff val="0"/>
          </a:schemeClr>
        </a:solidFill>
        <a:ln w="12700" cap="flat" cmpd="sng" algn="ctr">
          <a:solidFill>
            <a:schemeClr val="accent1">
              <a:shade val="80000"/>
              <a:hueOff val="62078"/>
              <a:satOff val="-3304"/>
              <a:lumOff val="70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8AECFD-2562-471E-9043-2B4BC5767830}">
      <dsp:nvSpPr>
        <dsp:cNvPr id="0" name=""/>
        <dsp:cNvSpPr/>
      </dsp:nvSpPr>
      <dsp:spPr>
        <a:xfrm rot="5400000">
          <a:off x="3301799" y="1079111"/>
          <a:ext cx="1519334" cy="2528139"/>
        </a:xfrm>
        <a:prstGeom prst="corner">
          <a:avLst>
            <a:gd name="adj1" fmla="val 16120"/>
            <a:gd name="adj2" fmla="val 16110"/>
          </a:avLst>
        </a:prstGeom>
        <a:solidFill>
          <a:schemeClr val="accent1">
            <a:shade val="80000"/>
            <a:hueOff val="124156"/>
            <a:satOff val="-6607"/>
            <a:lumOff val="14180"/>
            <a:alphaOff val="0"/>
          </a:schemeClr>
        </a:solidFill>
        <a:ln w="12700" cap="flat" cmpd="sng" algn="ctr">
          <a:solidFill>
            <a:schemeClr val="accent1">
              <a:shade val="80000"/>
              <a:hueOff val="124156"/>
              <a:satOff val="-6607"/>
              <a:lumOff val="141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33780-172D-4DA2-9B40-E7319DD5EEF9}">
      <dsp:nvSpPr>
        <dsp:cNvPr id="0" name=""/>
        <dsp:cNvSpPr/>
      </dsp:nvSpPr>
      <dsp:spPr>
        <a:xfrm>
          <a:off x="3048184" y="1834480"/>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Researcher has a theoretical standpoint in mind</a:t>
          </a:r>
        </a:p>
      </dsp:txBody>
      <dsp:txXfrm>
        <a:off x="3048184" y="1834480"/>
        <a:ext cx="2282418" cy="2000673"/>
      </dsp:txXfrm>
    </dsp:sp>
    <dsp:sp modelId="{D1A05DA0-1CB1-4053-B6B0-A01945E963CA}">
      <dsp:nvSpPr>
        <dsp:cNvPr id="0" name=""/>
        <dsp:cNvSpPr/>
      </dsp:nvSpPr>
      <dsp:spPr>
        <a:xfrm>
          <a:off x="4899957" y="892986"/>
          <a:ext cx="430644" cy="430644"/>
        </a:xfrm>
        <a:prstGeom prst="triangle">
          <a:avLst>
            <a:gd name="adj" fmla="val 100000"/>
          </a:avLst>
        </a:prstGeom>
        <a:solidFill>
          <a:schemeClr val="accent1">
            <a:shade val="80000"/>
            <a:hueOff val="186235"/>
            <a:satOff val="-9911"/>
            <a:lumOff val="21271"/>
            <a:alphaOff val="0"/>
          </a:schemeClr>
        </a:solidFill>
        <a:ln w="12700" cap="flat" cmpd="sng" algn="ctr">
          <a:solidFill>
            <a:schemeClr val="accent1">
              <a:shade val="80000"/>
              <a:hueOff val="186235"/>
              <a:satOff val="-9911"/>
              <a:lumOff val="212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6626CD-AA4E-419B-A0CC-818694587BC2}">
      <dsp:nvSpPr>
        <dsp:cNvPr id="0" name=""/>
        <dsp:cNvSpPr/>
      </dsp:nvSpPr>
      <dsp:spPr>
        <a:xfrm rot="5400000">
          <a:off x="6095925" y="387702"/>
          <a:ext cx="1519334" cy="2528139"/>
        </a:xfrm>
        <a:prstGeom prst="corner">
          <a:avLst>
            <a:gd name="adj1" fmla="val 16120"/>
            <a:gd name="adj2" fmla="val 16110"/>
          </a:avLst>
        </a:prstGeom>
        <a:solidFill>
          <a:schemeClr val="accent1">
            <a:shade val="80000"/>
            <a:hueOff val="248313"/>
            <a:satOff val="-13215"/>
            <a:lumOff val="28361"/>
            <a:alphaOff val="0"/>
          </a:schemeClr>
        </a:solidFill>
        <a:ln w="12700" cap="flat" cmpd="sng" algn="ctr">
          <a:solidFill>
            <a:schemeClr val="accent1">
              <a:shade val="80000"/>
              <a:hueOff val="248313"/>
              <a:satOff val="-13215"/>
              <a:lumOff val="28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BFFA88-0B68-4D93-94B6-300100228C11}">
      <dsp:nvSpPr>
        <dsp:cNvPr id="0" name=""/>
        <dsp:cNvSpPr/>
      </dsp:nvSpPr>
      <dsp:spPr>
        <a:xfrm>
          <a:off x="5842310" y="1143070"/>
          <a:ext cx="2282418" cy="2000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Familiar with the topic – good insight into theories</a:t>
          </a:r>
        </a:p>
      </dsp:txBody>
      <dsp:txXfrm>
        <a:off x="5842310" y="1143070"/>
        <a:ext cx="2282418" cy="2000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57A4E-2D12-46C9-8E1A-E265068FD3DC}">
      <dsp:nvSpPr>
        <dsp:cNvPr id="0" name=""/>
        <dsp:cNvSpPr/>
      </dsp:nvSpPr>
      <dsp:spPr>
        <a:xfrm>
          <a:off x="-5515440" y="-844440"/>
          <a:ext cx="6567021" cy="6567021"/>
        </a:xfrm>
        <a:prstGeom prst="blockArc">
          <a:avLst>
            <a:gd name="adj1" fmla="val 18900000"/>
            <a:gd name="adj2" fmla="val 2700000"/>
            <a:gd name="adj3" fmla="val 329"/>
          </a:avLst>
        </a:pr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CBE4470-9DC9-4252-A9C3-FA02C1969D95}">
      <dsp:nvSpPr>
        <dsp:cNvPr id="0" name=""/>
        <dsp:cNvSpPr/>
      </dsp:nvSpPr>
      <dsp:spPr>
        <a:xfrm>
          <a:off x="550503" y="375031"/>
          <a:ext cx="10101293" cy="75045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95672"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Ask questions in a conversational manner</a:t>
          </a:r>
        </a:p>
      </dsp:txBody>
      <dsp:txXfrm>
        <a:off x="550503" y="375031"/>
        <a:ext cx="10101293" cy="750453"/>
      </dsp:txXfrm>
    </dsp:sp>
    <dsp:sp modelId="{F116CEB9-98D7-4DBF-ABE4-6C49D71C1E37}">
      <dsp:nvSpPr>
        <dsp:cNvPr id="0" name=""/>
        <dsp:cNvSpPr/>
      </dsp:nvSpPr>
      <dsp:spPr>
        <a:xfrm>
          <a:off x="81469" y="281224"/>
          <a:ext cx="938066" cy="938066"/>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C6CA2B-B597-4793-9255-6FD9B0E4B218}">
      <dsp:nvSpPr>
        <dsp:cNvPr id="0" name=""/>
        <dsp:cNvSpPr/>
      </dsp:nvSpPr>
      <dsp:spPr>
        <a:xfrm>
          <a:off x="980755" y="1500906"/>
          <a:ext cx="9671041" cy="750453"/>
        </a:xfrm>
        <a:prstGeom prst="rect">
          <a:avLst/>
        </a:prstGeom>
        <a:solidFill>
          <a:schemeClr val="accent2">
            <a:hueOff val="186730"/>
            <a:satOff val="-18244"/>
            <a:lumOff val="1908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95672"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Keep questions brief, clear, reasonable, </a:t>
          </a:r>
          <a:r>
            <a:rPr lang="en-GB" sz="2300" kern="1200" err="1">
              <a:latin typeface="Arial" panose="020B0604020202020204" pitchFamily="34" charset="0"/>
              <a:cs typeface="Arial" panose="020B0604020202020204" pitchFamily="34" charset="0"/>
            </a:rPr>
            <a:t>uni</a:t>
          </a:r>
          <a:r>
            <a:rPr lang="en-GB" sz="2300" kern="1200">
              <a:latin typeface="Arial" panose="020B0604020202020204" pitchFamily="34" charset="0"/>
              <a:cs typeface="Arial" panose="020B0604020202020204" pitchFamily="34" charset="0"/>
            </a:rPr>
            <a:t>-dimensional, and avoid jargon!</a:t>
          </a:r>
        </a:p>
      </dsp:txBody>
      <dsp:txXfrm>
        <a:off x="980755" y="1500906"/>
        <a:ext cx="9671041" cy="750453"/>
      </dsp:txXfrm>
    </dsp:sp>
    <dsp:sp modelId="{B8BDDE9C-060A-4D38-81A3-A9055C357F83}">
      <dsp:nvSpPr>
        <dsp:cNvPr id="0" name=""/>
        <dsp:cNvSpPr/>
      </dsp:nvSpPr>
      <dsp:spPr>
        <a:xfrm>
          <a:off x="511721" y="1407099"/>
          <a:ext cx="938066" cy="938066"/>
        </a:xfrm>
        <a:prstGeom prst="ellipse">
          <a:avLst/>
        </a:prstGeom>
        <a:solidFill>
          <a:schemeClr val="lt1">
            <a:hueOff val="0"/>
            <a:satOff val="0"/>
            <a:lumOff val="0"/>
            <a:alphaOff val="0"/>
          </a:schemeClr>
        </a:solidFill>
        <a:ln w="12700" cap="flat" cmpd="sng" algn="ctr">
          <a:solidFill>
            <a:schemeClr val="accent2">
              <a:hueOff val="186730"/>
              <a:satOff val="-18244"/>
              <a:lumOff val="1908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2209EB-99F8-4EC2-B397-684A85DDDD3A}">
      <dsp:nvSpPr>
        <dsp:cNvPr id="0" name=""/>
        <dsp:cNvSpPr/>
      </dsp:nvSpPr>
      <dsp:spPr>
        <a:xfrm>
          <a:off x="980755" y="2626781"/>
          <a:ext cx="9671041" cy="750453"/>
        </a:xfrm>
        <a:prstGeom prst="rect">
          <a:avLst/>
        </a:prstGeom>
        <a:solidFill>
          <a:schemeClr val="accent2">
            <a:hueOff val="373459"/>
            <a:satOff val="-36488"/>
            <a:lumOff val="38169"/>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95672"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latin typeface="Arial" panose="020B0604020202020204" pitchFamily="34" charset="0"/>
              <a:cs typeface="Arial" panose="020B0604020202020204" pitchFamily="34" charset="0"/>
            </a:rPr>
            <a:t>Get feedback from others on your questions</a:t>
          </a:r>
        </a:p>
      </dsp:txBody>
      <dsp:txXfrm>
        <a:off x="980755" y="2626781"/>
        <a:ext cx="9671041" cy="750453"/>
      </dsp:txXfrm>
    </dsp:sp>
    <dsp:sp modelId="{30B8D605-8ED1-4AB6-8E65-A973EDE34EC6}">
      <dsp:nvSpPr>
        <dsp:cNvPr id="0" name=""/>
        <dsp:cNvSpPr/>
      </dsp:nvSpPr>
      <dsp:spPr>
        <a:xfrm>
          <a:off x="511721" y="2532974"/>
          <a:ext cx="938066" cy="938066"/>
        </a:xfrm>
        <a:prstGeom prst="ellipse">
          <a:avLst/>
        </a:prstGeom>
        <a:solidFill>
          <a:schemeClr val="lt1">
            <a:hueOff val="0"/>
            <a:satOff val="0"/>
            <a:lumOff val="0"/>
            <a:alphaOff val="0"/>
          </a:schemeClr>
        </a:solidFill>
        <a:ln w="12700" cap="flat" cmpd="sng" algn="ctr">
          <a:solidFill>
            <a:schemeClr val="accent2">
              <a:hueOff val="373459"/>
              <a:satOff val="-36488"/>
              <a:lumOff val="381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D8DE92-81C2-472E-92D8-2ECD2DD60CE4}">
      <dsp:nvSpPr>
        <dsp:cNvPr id="0" name=""/>
        <dsp:cNvSpPr/>
      </dsp:nvSpPr>
      <dsp:spPr>
        <a:xfrm>
          <a:off x="550503" y="3752656"/>
          <a:ext cx="10101293" cy="750453"/>
        </a:xfrm>
        <a:prstGeom prst="rect">
          <a:avLst/>
        </a:prstGeom>
        <a:solidFill>
          <a:schemeClr val="accent2">
            <a:hueOff val="560189"/>
            <a:satOff val="-54732"/>
            <a:lumOff val="5725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95672" tIns="58420" rIns="58420" bIns="58420" numCol="1" spcCol="1270" anchor="ctr" anchorCtr="0">
          <a:noAutofit/>
        </a:bodyPr>
        <a:lstStyle/>
        <a:p>
          <a:pPr marL="0" lvl="0" indent="0" algn="l" defTabSz="1022350">
            <a:lnSpc>
              <a:spcPct val="90000"/>
            </a:lnSpc>
            <a:spcBef>
              <a:spcPct val="0"/>
            </a:spcBef>
            <a:spcAft>
              <a:spcPct val="35000"/>
            </a:spcAft>
            <a:buNone/>
          </a:pPr>
          <a:r>
            <a:rPr lang="en-GB" sz="2300" kern="1200">
              <a:solidFill>
                <a:schemeClr val="accent4">
                  <a:lumMod val="50000"/>
                </a:schemeClr>
              </a:solidFill>
              <a:latin typeface="Arial" panose="020B0604020202020204" pitchFamily="34" charset="0"/>
              <a:cs typeface="Arial" panose="020B0604020202020204" pitchFamily="34" charset="0"/>
            </a:rPr>
            <a:t>Allow enough time to make revisions</a:t>
          </a:r>
        </a:p>
      </dsp:txBody>
      <dsp:txXfrm>
        <a:off x="550503" y="3752656"/>
        <a:ext cx="10101293" cy="750453"/>
      </dsp:txXfrm>
    </dsp:sp>
    <dsp:sp modelId="{3FB5CC7A-8FEE-4947-9707-16A235C1122B}">
      <dsp:nvSpPr>
        <dsp:cNvPr id="0" name=""/>
        <dsp:cNvSpPr/>
      </dsp:nvSpPr>
      <dsp:spPr>
        <a:xfrm>
          <a:off x="81469" y="3658849"/>
          <a:ext cx="938066" cy="938066"/>
        </a:xfrm>
        <a:prstGeom prst="ellipse">
          <a:avLst/>
        </a:prstGeom>
        <a:solidFill>
          <a:schemeClr val="lt1">
            <a:hueOff val="0"/>
            <a:satOff val="0"/>
            <a:lumOff val="0"/>
            <a:alphaOff val="0"/>
          </a:schemeClr>
        </a:solidFill>
        <a:ln w="12700" cap="flat" cmpd="sng" algn="ctr">
          <a:solidFill>
            <a:schemeClr val="accent2">
              <a:hueOff val="560189"/>
              <a:satOff val="-54732"/>
              <a:lumOff val="57254"/>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3F13A-481C-4B12-8262-8F885E1AEA55}">
      <dsp:nvSpPr>
        <dsp:cNvPr id="0" name=""/>
        <dsp:cNvSpPr/>
      </dsp:nvSpPr>
      <dsp:spPr>
        <a:xfrm>
          <a:off x="0" y="644"/>
          <a:ext cx="5620472" cy="15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1247C-4F66-4289-9065-185A56BF28A3}">
      <dsp:nvSpPr>
        <dsp:cNvPr id="0" name=""/>
        <dsp:cNvSpPr/>
      </dsp:nvSpPr>
      <dsp:spPr>
        <a:xfrm>
          <a:off x="456080" y="339877"/>
          <a:ext cx="829237" cy="8292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C33085-1F3A-432C-9C24-971A32A59A73}">
      <dsp:nvSpPr>
        <dsp:cNvPr id="0" name=""/>
        <dsp:cNvSpPr/>
      </dsp:nvSpPr>
      <dsp:spPr>
        <a:xfrm>
          <a:off x="1741398" y="644"/>
          <a:ext cx="3879074" cy="1507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65" tIns="159565" rIns="159565" bIns="159565" numCol="1" spcCol="1270" anchor="ctr"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The more expertise you have in the relevant field the better, but may still have poor interview skills </a:t>
          </a:r>
          <a:endParaRPr lang="en-US" sz="2200" kern="1200">
            <a:latin typeface="Arial" panose="020B0604020202020204" pitchFamily="34" charset="0"/>
            <a:cs typeface="Arial" panose="020B0604020202020204" pitchFamily="34" charset="0"/>
          </a:endParaRPr>
        </a:p>
      </dsp:txBody>
      <dsp:txXfrm>
        <a:off x="1741398" y="644"/>
        <a:ext cx="3879074" cy="1507704"/>
      </dsp:txXfrm>
    </dsp:sp>
    <dsp:sp modelId="{D4AE367C-4E7A-459A-A107-8CEA3788B24B}">
      <dsp:nvSpPr>
        <dsp:cNvPr id="0" name=""/>
        <dsp:cNvSpPr/>
      </dsp:nvSpPr>
      <dsp:spPr>
        <a:xfrm>
          <a:off x="0" y="1885274"/>
          <a:ext cx="5620472" cy="15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24C68-BEDA-4475-85C9-7DCE5F539854}">
      <dsp:nvSpPr>
        <dsp:cNvPr id="0" name=""/>
        <dsp:cNvSpPr/>
      </dsp:nvSpPr>
      <dsp:spPr>
        <a:xfrm>
          <a:off x="456080" y="2224507"/>
          <a:ext cx="829237" cy="8292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151A3-CA03-4712-B927-C5232C9D23B4}">
      <dsp:nvSpPr>
        <dsp:cNvPr id="0" name=""/>
        <dsp:cNvSpPr/>
      </dsp:nvSpPr>
      <dsp:spPr>
        <a:xfrm>
          <a:off x="1741398" y="1885274"/>
          <a:ext cx="3879074" cy="1507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65" tIns="159565" rIns="159565" bIns="159565" numCol="1" spcCol="1270" anchor="ctr"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Often people are hired as researchers or research assistants because they can interview really well </a:t>
          </a:r>
          <a:endParaRPr lang="en-US" sz="2200" kern="1200">
            <a:latin typeface="Arial" panose="020B0604020202020204" pitchFamily="34" charset="0"/>
            <a:cs typeface="Arial" panose="020B0604020202020204" pitchFamily="34" charset="0"/>
          </a:endParaRPr>
        </a:p>
      </dsp:txBody>
      <dsp:txXfrm>
        <a:off x="1741398" y="1885274"/>
        <a:ext cx="3879074" cy="1507704"/>
      </dsp:txXfrm>
    </dsp:sp>
    <dsp:sp modelId="{7C287314-2C43-42A9-BD42-4FA06FDBD343}">
      <dsp:nvSpPr>
        <dsp:cNvPr id="0" name=""/>
        <dsp:cNvSpPr/>
      </dsp:nvSpPr>
      <dsp:spPr>
        <a:xfrm>
          <a:off x="0" y="3769904"/>
          <a:ext cx="5620472" cy="15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2D3E9-D7A8-4BED-B0E2-41D84F1FD745}">
      <dsp:nvSpPr>
        <dsp:cNvPr id="0" name=""/>
        <dsp:cNvSpPr/>
      </dsp:nvSpPr>
      <dsp:spPr>
        <a:xfrm>
          <a:off x="456080" y="4109138"/>
          <a:ext cx="829237" cy="8292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06871-6751-40B7-9A71-4B5DA762400D}">
      <dsp:nvSpPr>
        <dsp:cNvPr id="0" name=""/>
        <dsp:cNvSpPr/>
      </dsp:nvSpPr>
      <dsp:spPr>
        <a:xfrm>
          <a:off x="1741398" y="3769904"/>
          <a:ext cx="3879074" cy="1507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65" tIns="159565" rIns="159565" bIns="159565" numCol="1" spcCol="1270" anchor="ctr" anchorCtr="0">
          <a:noAutofit/>
        </a:bodyPr>
        <a:lstStyle/>
        <a:p>
          <a:pPr marL="0" lvl="0" indent="0" algn="l" defTabSz="977900">
            <a:lnSpc>
              <a:spcPct val="90000"/>
            </a:lnSpc>
            <a:spcBef>
              <a:spcPct val="0"/>
            </a:spcBef>
            <a:spcAft>
              <a:spcPct val="35000"/>
            </a:spcAft>
            <a:buNone/>
          </a:pPr>
          <a:r>
            <a:rPr lang="en-GB" sz="2200" kern="1200">
              <a:latin typeface="Arial" panose="020B0604020202020204" pitchFamily="34" charset="0"/>
              <a:cs typeface="Arial" panose="020B0604020202020204" pitchFamily="34" charset="0"/>
            </a:rPr>
            <a:t>Researcher training - ‘how to interview’ (situations, sample groups, topics, etc.)</a:t>
          </a:r>
          <a:endParaRPr lang="en-US" sz="2200" kern="1200">
            <a:latin typeface="Arial" panose="020B0604020202020204" pitchFamily="34" charset="0"/>
            <a:cs typeface="Arial" panose="020B0604020202020204" pitchFamily="34" charset="0"/>
          </a:endParaRPr>
        </a:p>
      </dsp:txBody>
      <dsp:txXfrm>
        <a:off x="1741398" y="3769904"/>
        <a:ext cx="3879074" cy="15077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3F13A-481C-4B12-8262-8F885E1AEA55}">
      <dsp:nvSpPr>
        <dsp:cNvPr id="0" name=""/>
        <dsp:cNvSpPr/>
      </dsp:nvSpPr>
      <dsp:spPr>
        <a:xfrm>
          <a:off x="0" y="4123"/>
          <a:ext cx="5620472" cy="8783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1247C-4F66-4289-9065-185A56BF28A3}">
      <dsp:nvSpPr>
        <dsp:cNvPr id="0" name=""/>
        <dsp:cNvSpPr/>
      </dsp:nvSpPr>
      <dsp:spPr>
        <a:xfrm>
          <a:off x="265696" y="201748"/>
          <a:ext cx="483083" cy="4830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C33085-1F3A-432C-9C24-971A32A59A73}">
      <dsp:nvSpPr>
        <dsp:cNvPr id="0" name=""/>
        <dsp:cNvSpPr/>
      </dsp:nvSpPr>
      <dsp:spPr>
        <a:xfrm>
          <a:off x="1014476" y="4123"/>
          <a:ext cx="4605996" cy="878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57" tIns="92957" rIns="92957" bIns="9295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Power relations</a:t>
          </a:r>
          <a:endParaRPr lang="en-US" sz="1900" kern="1200" dirty="0">
            <a:latin typeface="Arial" panose="020B0604020202020204" pitchFamily="34" charset="0"/>
            <a:cs typeface="Arial" panose="020B0604020202020204" pitchFamily="34" charset="0"/>
          </a:endParaRPr>
        </a:p>
      </dsp:txBody>
      <dsp:txXfrm>
        <a:off x="1014476" y="4123"/>
        <a:ext cx="4605996" cy="878334"/>
      </dsp:txXfrm>
    </dsp:sp>
    <dsp:sp modelId="{752898BC-AD5A-4C45-ADF0-D390DFD7C3C0}">
      <dsp:nvSpPr>
        <dsp:cNvPr id="0" name=""/>
        <dsp:cNvSpPr/>
      </dsp:nvSpPr>
      <dsp:spPr>
        <a:xfrm>
          <a:off x="0" y="1102041"/>
          <a:ext cx="5620472" cy="8783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417EF7-3B7E-4F2B-ABFB-45A165724621}">
      <dsp:nvSpPr>
        <dsp:cNvPr id="0" name=""/>
        <dsp:cNvSpPr/>
      </dsp:nvSpPr>
      <dsp:spPr>
        <a:xfrm>
          <a:off x="265696" y="1299666"/>
          <a:ext cx="483083" cy="4830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E4CE3B-56BF-4EC9-ACE4-5C462DFE36DD}">
      <dsp:nvSpPr>
        <dsp:cNvPr id="0" name=""/>
        <dsp:cNvSpPr/>
      </dsp:nvSpPr>
      <dsp:spPr>
        <a:xfrm>
          <a:off x="1014476" y="1102041"/>
          <a:ext cx="4605996" cy="878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57" tIns="92957" rIns="92957" bIns="9295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Well-constructed consent information!</a:t>
          </a:r>
          <a:endParaRPr lang="en-US" sz="1900" kern="1200" dirty="0">
            <a:latin typeface="Arial" panose="020B0604020202020204" pitchFamily="34" charset="0"/>
            <a:cs typeface="Arial" panose="020B0604020202020204" pitchFamily="34" charset="0"/>
          </a:endParaRPr>
        </a:p>
      </dsp:txBody>
      <dsp:txXfrm>
        <a:off x="1014476" y="1102041"/>
        <a:ext cx="4605996" cy="878334"/>
      </dsp:txXfrm>
    </dsp:sp>
    <dsp:sp modelId="{D4AE367C-4E7A-459A-A107-8CEA3788B24B}">
      <dsp:nvSpPr>
        <dsp:cNvPr id="0" name=""/>
        <dsp:cNvSpPr/>
      </dsp:nvSpPr>
      <dsp:spPr>
        <a:xfrm>
          <a:off x="0" y="2199959"/>
          <a:ext cx="5620472" cy="8783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24C68-BEDA-4475-85C9-7DCE5F539854}">
      <dsp:nvSpPr>
        <dsp:cNvPr id="0" name=""/>
        <dsp:cNvSpPr/>
      </dsp:nvSpPr>
      <dsp:spPr>
        <a:xfrm>
          <a:off x="265696" y="2397584"/>
          <a:ext cx="483083" cy="483083"/>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151A3-CA03-4712-B927-C5232C9D23B4}">
      <dsp:nvSpPr>
        <dsp:cNvPr id="0" name=""/>
        <dsp:cNvSpPr/>
      </dsp:nvSpPr>
      <dsp:spPr>
        <a:xfrm>
          <a:off x="1014476" y="2199959"/>
          <a:ext cx="4605996" cy="878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57" tIns="92957" rIns="92957" bIns="9295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Perceived pressure to answer questions / continue with interview</a:t>
          </a:r>
          <a:endParaRPr lang="en-US" sz="1900" kern="1200" dirty="0">
            <a:latin typeface="Arial" panose="020B0604020202020204" pitchFamily="34" charset="0"/>
            <a:cs typeface="Arial" panose="020B0604020202020204" pitchFamily="34" charset="0"/>
          </a:endParaRPr>
        </a:p>
      </dsp:txBody>
      <dsp:txXfrm>
        <a:off x="1014476" y="2199959"/>
        <a:ext cx="4605996" cy="878334"/>
      </dsp:txXfrm>
    </dsp:sp>
    <dsp:sp modelId="{7C287314-2C43-42A9-BD42-4FA06FDBD343}">
      <dsp:nvSpPr>
        <dsp:cNvPr id="0" name=""/>
        <dsp:cNvSpPr/>
      </dsp:nvSpPr>
      <dsp:spPr>
        <a:xfrm>
          <a:off x="0" y="3297877"/>
          <a:ext cx="5620472" cy="8783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2D3E9-D7A8-4BED-B0E2-41D84F1FD745}">
      <dsp:nvSpPr>
        <dsp:cNvPr id="0" name=""/>
        <dsp:cNvSpPr/>
      </dsp:nvSpPr>
      <dsp:spPr>
        <a:xfrm>
          <a:off x="265696" y="3495502"/>
          <a:ext cx="483083" cy="483083"/>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06871-6751-40B7-9A71-4B5DA762400D}">
      <dsp:nvSpPr>
        <dsp:cNvPr id="0" name=""/>
        <dsp:cNvSpPr/>
      </dsp:nvSpPr>
      <dsp:spPr>
        <a:xfrm>
          <a:off x="1014476" y="3297877"/>
          <a:ext cx="4605996" cy="878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57" tIns="92957" rIns="92957" bIns="9295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Dealing with distress</a:t>
          </a:r>
          <a:endParaRPr lang="en-US" sz="1900" kern="1200" dirty="0">
            <a:latin typeface="Arial" panose="020B0604020202020204" pitchFamily="34" charset="0"/>
            <a:cs typeface="Arial" panose="020B0604020202020204" pitchFamily="34" charset="0"/>
          </a:endParaRPr>
        </a:p>
      </dsp:txBody>
      <dsp:txXfrm>
        <a:off x="1014476" y="3297877"/>
        <a:ext cx="4605996" cy="878334"/>
      </dsp:txXfrm>
    </dsp:sp>
    <dsp:sp modelId="{A1962D90-6772-4588-9077-CE00928C501A}">
      <dsp:nvSpPr>
        <dsp:cNvPr id="0" name=""/>
        <dsp:cNvSpPr/>
      </dsp:nvSpPr>
      <dsp:spPr>
        <a:xfrm>
          <a:off x="0" y="4395795"/>
          <a:ext cx="5620472" cy="8783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C611A-0BFA-4979-A2DD-9B22C6ABA7C7}">
      <dsp:nvSpPr>
        <dsp:cNvPr id="0" name=""/>
        <dsp:cNvSpPr/>
      </dsp:nvSpPr>
      <dsp:spPr>
        <a:xfrm>
          <a:off x="265696" y="4593420"/>
          <a:ext cx="483083" cy="4830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1C568C-131B-4D6F-92CF-589EAABC89BB}">
      <dsp:nvSpPr>
        <dsp:cNvPr id="0" name=""/>
        <dsp:cNvSpPr/>
      </dsp:nvSpPr>
      <dsp:spPr>
        <a:xfrm>
          <a:off x="1014476" y="4395795"/>
          <a:ext cx="4605996" cy="878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57" tIns="92957" rIns="92957" bIns="92957"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Arial" panose="020B0604020202020204" pitchFamily="34" charset="0"/>
              <a:cs typeface="Arial" panose="020B0604020202020204" pitchFamily="34" charset="0"/>
            </a:rPr>
            <a:t>Well explained and sensitive debrief</a:t>
          </a:r>
          <a:endParaRPr lang="en-US" sz="1900" kern="1200" dirty="0">
            <a:latin typeface="Arial" panose="020B0604020202020204" pitchFamily="34" charset="0"/>
            <a:cs typeface="Arial" panose="020B0604020202020204" pitchFamily="34" charset="0"/>
          </a:endParaRPr>
        </a:p>
      </dsp:txBody>
      <dsp:txXfrm>
        <a:off x="1014476" y="4395795"/>
        <a:ext cx="4605996" cy="87833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424207-4CA4-4753-A865-8939DD3869E2}">
      <dsp:nvSpPr>
        <dsp:cNvPr id="0" name=""/>
        <dsp:cNvSpPr/>
      </dsp:nvSpPr>
      <dsp:spPr>
        <a:xfrm>
          <a:off x="234" y="969990"/>
          <a:ext cx="2835930" cy="3403116"/>
        </a:xfrm>
        <a:prstGeom prst="rect">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80127" tIns="0" rIns="280127" bIns="330200" numCol="1" spcCol="1270" anchor="t"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Ensure that you are familiar with your questions </a:t>
          </a:r>
        </a:p>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Avoid looking like you don’t know what your questions are.</a:t>
          </a:r>
          <a:endParaRPr lang="en-US" sz="1900" kern="1200" dirty="0">
            <a:latin typeface="Arial" panose="020B0604020202020204" pitchFamily="34" charset="0"/>
            <a:cs typeface="Arial" panose="020B0604020202020204" pitchFamily="34" charset="0"/>
          </a:endParaRPr>
        </a:p>
      </dsp:txBody>
      <dsp:txXfrm>
        <a:off x="234" y="2331237"/>
        <a:ext cx="2835930" cy="2041869"/>
      </dsp:txXfrm>
    </dsp:sp>
    <dsp:sp modelId="{17594D89-30ED-49F7-AE32-2484A154095A}">
      <dsp:nvSpPr>
        <dsp:cNvPr id="0" name=""/>
        <dsp:cNvSpPr/>
      </dsp:nvSpPr>
      <dsp:spPr>
        <a:xfrm>
          <a:off x="234" y="969990"/>
          <a:ext cx="2835930" cy="136124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80127" tIns="165100" rIns="280127"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rial" panose="020B0604020202020204" pitchFamily="34" charset="0"/>
              <a:cs typeface="Arial" panose="020B0604020202020204" pitchFamily="34" charset="0"/>
            </a:rPr>
            <a:t>01</a:t>
          </a:r>
          <a:endParaRPr lang="en-US" sz="6600" kern="1200" dirty="0">
            <a:latin typeface="Arial" panose="020B0604020202020204" pitchFamily="34" charset="0"/>
            <a:cs typeface="Arial" panose="020B0604020202020204" pitchFamily="34" charset="0"/>
          </a:endParaRPr>
        </a:p>
      </dsp:txBody>
      <dsp:txXfrm>
        <a:off x="234" y="969990"/>
        <a:ext cx="2835930" cy="1361246"/>
      </dsp:txXfrm>
    </dsp:sp>
    <dsp:sp modelId="{FC812D40-184C-4926-90AE-F47CCEC9A0A1}">
      <dsp:nvSpPr>
        <dsp:cNvPr id="0" name=""/>
        <dsp:cNvSpPr/>
      </dsp:nvSpPr>
      <dsp:spPr>
        <a:xfrm>
          <a:off x="3063039" y="969990"/>
          <a:ext cx="2835930" cy="3403116"/>
        </a:xfrm>
        <a:prstGeom prst="rect">
          <a:avLst/>
        </a:prstGeom>
        <a:solidFill>
          <a:schemeClr val="accent2">
            <a:shade val="80000"/>
            <a:hueOff val="200847"/>
            <a:satOff val="-21831"/>
            <a:lumOff val="14606"/>
            <a:alphaOff val="0"/>
          </a:schemeClr>
        </a:solidFill>
        <a:ln w="12700" cap="flat" cmpd="sng" algn="ctr">
          <a:solidFill>
            <a:schemeClr val="accent2">
              <a:shade val="80000"/>
              <a:hueOff val="200847"/>
              <a:satOff val="-21831"/>
              <a:lumOff val="146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80127" tIns="0" rIns="280127" bIns="330200" numCol="1" spcCol="1270" anchor="t"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Ensure that you ask all questions of all participants </a:t>
          </a:r>
        </a:p>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Questions can be asked in a different order</a:t>
          </a:r>
          <a:endParaRPr lang="en-US" sz="1900" kern="1200" dirty="0">
            <a:latin typeface="Arial" panose="020B0604020202020204" pitchFamily="34" charset="0"/>
            <a:cs typeface="Arial" panose="020B0604020202020204" pitchFamily="34" charset="0"/>
          </a:endParaRPr>
        </a:p>
      </dsp:txBody>
      <dsp:txXfrm>
        <a:off x="3063039" y="2331237"/>
        <a:ext cx="2835930" cy="2041869"/>
      </dsp:txXfrm>
    </dsp:sp>
    <dsp:sp modelId="{1FDE6268-8BC7-4078-8D93-53381ABF7691}">
      <dsp:nvSpPr>
        <dsp:cNvPr id="0" name=""/>
        <dsp:cNvSpPr/>
      </dsp:nvSpPr>
      <dsp:spPr>
        <a:xfrm>
          <a:off x="3063039" y="969990"/>
          <a:ext cx="2835930" cy="136124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80127" tIns="165100" rIns="280127"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rial" panose="020B0604020202020204" pitchFamily="34" charset="0"/>
              <a:cs typeface="Arial" panose="020B0604020202020204" pitchFamily="34" charset="0"/>
            </a:rPr>
            <a:t>02</a:t>
          </a:r>
          <a:endParaRPr lang="en-US" sz="6600" kern="1200" dirty="0">
            <a:latin typeface="Arial" panose="020B0604020202020204" pitchFamily="34" charset="0"/>
            <a:cs typeface="Arial" panose="020B0604020202020204" pitchFamily="34" charset="0"/>
          </a:endParaRPr>
        </a:p>
      </dsp:txBody>
      <dsp:txXfrm>
        <a:off x="3063039" y="969990"/>
        <a:ext cx="2835930" cy="1361246"/>
      </dsp:txXfrm>
    </dsp:sp>
    <dsp:sp modelId="{66F5C606-023A-44A0-BB67-FA045DA78D45}">
      <dsp:nvSpPr>
        <dsp:cNvPr id="0" name=""/>
        <dsp:cNvSpPr/>
      </dsp:nvSpPr>
      <dsp:spPr>
        <a:xfrm>
          <a:off x="6125844" y="969990"/>
          <a:ext cx="2835930" cy="3403116"/>
        </a:xfrm>
        <a:prstGeom prst="rect">
          <a:avLst/>
        </a:prstGeom>
        <a:solidFill>
          <a:schemeClr val="accent2">
            <a:shade val="80000"/>
            <a:hueOff val="401694"/>
            <a:satOff val="-43661"/>
            <a:lumOff val="29212"/>
            <a:alphaOff val="0"/>
          </a:schemeClr>
        </a:solidFill>
        <a:ln w="12700" cap="flat" cmpd="sng" algn="ctr">
          <a:solidFill>
            <a:schemeClr val="accent2">
              <a:shade val="80000"/>
              <a:hueOff val="401694"/>
              <a:satOff val="-43661"/>
              <a:lumOff val="292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80127" tIns="0" rIns="280127" bIns="330200" numCol="1" spcCol="1270" anchor="t"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Know what information each question is meant to elicit</a:t>
          </a:r>
        </a:p>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You might need to use further probes</a:t>
          </a:r>
          <a:endParaRPr lang="en-US" sz="1900" kern="1200" dirty="0">
            <a:latin typeface="Arial" panose="020B0604020202020204" pitchFamily="34" charset="0"/>
            <a:cs typeface="Arial" panose="020B0604020202020204" pitchFamily="34" charset="0"/>
          </a:endParaRPr>
        </a:p>
      </dsp:txBody>
      <dsp:txXfrm>
        <a:off x="6125844" y="2331237"/>
        <a:ext cx="2835930" cy="2041869"/>
      </dsp:txXfrm>
    </dsp:sp>
    <dsp:sp modelId="{30513DE4-8948-48E8-84D6-DE7D73C49C31}">
      <dsp:nvSpPr>
        <dsp:cNvPr id="0" name=""/>
        <dsp:cNvSpPr/>
      </dsp:nvSpPr>
      <dsp:spPr>
        <a:xfrm>
          <a:off x="6125844" y="969990"/>
          <a:ext cx="2835930" cy="136124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80127" tIns="165100" rIns="280127"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rial" panose="020B0604020202020204" pitchFamily="34" charset="0"/>
              <a:cs typeface="Arial" panose="020B0604020202020204" pitchFamily="34" charset="0"/>
            </a:rPr>
            <a:t>03</a:t>
          </a:r>
          <a:endParaRPr lang="en-US" sz="6600" kern="1200" dirty="0">
            <a:latin typeface="Arial" panose="020B0604020202020204" pitchFamily="34" charset="0"/>
            <a:cs typeface="Arial" panose="020B0604020202020204" pitchFamily="34" charset="0"/>
          </a:endParaRPr>
        </a:p>
      </dsp:txBody>
      <dsp:txXfrm>
        <a:off x="6125844" y="969990"/>
        <a:ext cx="2835930" cy="1361246"/>
      </dsp:txXfrm>
    </dsp:sp>
    <dsp:sp modelId="{738DAEEC-DEE6-43AE-B151-317C9DAAF20A}">
      <dsp:nvSpPr>
        <dsp:cNvPr id="0" name=""/>
        <dsp:cNvSpPr/>
      </dsp:nvSpPr>
      <dsp:spPr>
        <a:xfrm>
          <a:off x="9188649" y="969990"/>
          <a:ext cx="2835930" cy="3403116"/>
        </a:xfrm>
        <a:prstGeom prst="rect">
          <a:avLst/>
        </a:prstGeom>
        <a:solidFill>
          <a:schemeClr val="accent2">
            <a:shade val="80000"/>
            <a:hueOff val="602542"/>
            <a:satOff val="-65492"/>
            <a:lumOff val="43818"/>
            <a:alphaOff val="0"/>
          </a:schemeClr>
        </a:solidFill>
        <a:ln w="12700" cap="flat" cmpd="sng" algn="ctr">
          <a:solidFill>
            <a:schemeClr val="accent2">
              <a:shade val="80000"/>
              <a:hueOff val="602542"/>
              <a:satOff val="-65492"/>
              <a:lumOff val="4381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80127" tIns="0" rIns="280127" bIns="330200" numCol="1" spcCol="1270" anchor="t" anchorCtr="0">
          <a:noAutofit/>
        </a:bodyPr>
        <a:lstStyle/>
        <a:p>
          <a:pPr marL="0" lvl="0" indent="0" algn="l"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Take notes</a:t>
          </a:r>
        </a:p>
        <a:p>
          <a:pPr marL="0" lvl="0" indent="0" algn="l" defTabSz="844550">
            <a:lnSpc>
              <a:spcPct val="90000"/>
            </a:lnSpc>
            <a:spcBef>
              <a:spcPct val="0"/>
            </a:spcBef>
            <a:spcAft>
              <a:spcPct val="35000"/>
            </a:spcAft>
            <a:buNone/>
          </a:pPr>
          <a:r>
            <a:rPr lang="en-GB" sz="1900" b="0" kern="1200" dirty="0">
              <a:latin typeface="Arial" panose="020B0604020202020204" pitchFamily="34" charset="0"/>
              <a:cs typeface="Arial" panose="020B0604020202020204" pitchFamily="34" charset="0"/>
            </a:rPr>
            <a:t>B</a:t>
          </a:r>
          <a:r>
            <a:rPr lang="en-GB" sz="1900" kern="1200" dirty="0">
              <a:latin typeface="Arial" panose="020B0604020202020204" pitchFamily="34" charset="0"/>
              <a:cs typeface="Arial" panose="020B0604020202020204" pitchFamily="34" charset="0"/>
            </a:rPr>
            <a:t>ody language and paralanguage might be important</a:t>
          </a:r>
          <a:endParaRPr lang="en-US" sz="1900" kern="1200" dirty="0">
            <a:latin typeface="Arial" panose="020B0604020202020204" pitchFamily="34" charset="0"/>
            <a:cs typeface="Arial" panose="020B0604020202020204" pitchFamily="34" charset="0"/>
          </a:endParaRPr>
        </a:p>
      </dsp:txBody>
      <dsp:txXfrm>
        <a:off x="9188649" y="2331237"/>
        <a:ext cx="2835930" cy="2041869"/>
      </dsp:txXfrm>
    </dsp:sp>
    <dsp:sp modelId="{4C5068DF-E2B9-4D06-B556-E96DC192946B}">
      <dsp:nvSpPr>
        <dsp:cNvPr id="0" name=""/>
        <dsp:cNvSpPr/>
      </dsp:nvSpPr>
      <dsp:spPr>
        <a:xfrm>
          <a:off x="9188649" y="969990"/>
          <a:ext cx="2835930" cy="1361246"/>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80127" tIns="165100" rIns="280127" bIns="165100" numCol="1" spcCol="1270" anchor="ctr" anchorCtr="0">
          <a:noAutofit/>
        </a:bodyPr>
        <a:lstStyle/>
        <a:p>
          <a:pPr marL="0" lvl="0" indent="0" algn="l" defTabSz="2933700">
            <a:lnSpc>
              <a:spcPct val="90000"/>
            </a:lnSpc>
            <a:spcBef>
              <a:spcPct val="0"/>
            </a:spcBef>
            <a:spcAft>
              <a:spcPct val="35000"/>
            </a:spcAft>
            <a:buNone/>
          </a:pPr>
          <a:r>
            <a:rPr lang="en-US" sz="6600" kern="1200">
              <a:latin typeface="Arial" panose="020B0604020202020204" pitchFamily="34" charset="0"/>
              <a:cs typeface="Arial" panose="020B0604020202020204" pitchFamily="34" charset="0"/>
            </a:rPr>
            <a:t>04</a:t>
          </a:r>
        </a:p>
      </dsp:txBody>
      <dsp:txXfrm>
        <a:off x="9188649" y="969990"/>
        <a:ext cx="2835930" cy="13612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3F13A-481C-4B12-8262-8F885E1AEA55}">
      <dsp:nvSpPr>
        <dsp:cNvPr id="0" name=""/>
        <dsp:cNvSpPr/>
      </dsp:nvSpPr>
      <dsp:spPr>
        <a:xfrm>
          <a:off x="0" y="644"/>
          <a:ext cx="5620472" cy="15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1247C-4F66-4289-9065-185A56BF28A3}">
      <dsp:nvSpPr>
        <dsp:cNvPr id="0" name=""/>
        <dsp:cNvSpPr/>
      </dsp:nvSpPr>
      <dsp:spPr>
        <a:xfrm>
          <a:off x="456080" y="339877"/>
          <a:ext cx="829237" cy="8292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C33085-1F3A-432C-9C24-971A32A59A73}">
      <dsp:nvSpPr>
        <dsp:cNvPr id="0" name=""/>
        <dsp:cNvSpPr/>
      </dsp:nvSpPr>
      <dsp:spPr>
        <a:xfrm>
          <a:off x="1741398" y="644"/>
          <a:ext cx="3879074" cy="1507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65" tIns="159565" rIns="159565" bIns="15956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Diffuse the situation</a:t>
          </a:r>
          <a:endParaRPr lang="en-US" sz="2500" kern="1200" dirty="0">
            <a:latin typeface="Arial" panose="020B0604020202020204" pitchFamily="34" charset="0"/>
            <a:cs typeface="Arial" panose="020B0604020202020204" pitchFamily="34" charset="0"/>
          </a:endParaRPr>
        </a:p>
      </dsp:txBody>
      <dsp:txXfrm>
        <a:off x="1741398" y="644"/>
        <a:ext cx="3879074" cy="1507704"/>
      </dsp:txXfrm>
    </dsp:sp>
    <dsp:sp modelId="{D4AE367C-4E7A-459A-A107-8CEA3788B24B}">
      <dsp:nvSpPr>
        <dsp:cNvPr id="0" name=""/>
        <dsp:cNvSpPr/>
      </dsp:nvSpPr>
      <dsp:spPr>
        <a:xfrm>
          <a:off x="0" y="1885274"/>
          <a:ext cx="5620472" cy="15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24C68-BEDA-4475-85C9-7DCE5F539854}">
      <dsp:nvSpPr>
        <dsp:cNvPr id="0" name=""/>
        <dsp:cNvSpPr/>
      </dsp:nvSpPr>
      <dsp:spPr>
        <a:xfrm>
          <a:off x="456080" y="2224507"/>
          <a:ext cx="829237" cy="82923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151A3-CA03-4712-B927-C5232C9D23B4}">
      <dsp:nvSpPr>
        <dsp:cNvPr id="0" name=""/>
        <dsp:cNvSpPr/>
      </dsp:nvSpPr>
      <dsp:spPr>
        <a:xfrm>
          <a:off x="1741398" y="1885274"/>
          <a:ext cx="3879074" cy="1507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65" tIns="159565" rIns="159565" bIns="15956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Refocus the group</a:t>
          </a:r>
          <a:endParaRPr lang="en-US" sz="2500" kern="1200" dirty="0">
            <a:latin typeface="Arial" panose="020B0604020202020204" pitchFamily="34" charset="0"/>
            <a:cs typeface="Arial" panose="020B0604020202020204" pitchFamily="34" charset="0"/>
          </a:endParaRPr>
        </a:p>
      </dsp:txBody>
      <dsp:txXfrm>
        <a:off x="1741398" y="1885274"/>
        <a:ext cx="3879074" cy="1507704"/>
      </dsp:txXfrm>
    </dsp:sp>
    <dsp:sp modelId="{7C287314-2C43-42A9-BD42-4FA06FDBD343}">
      <dsp:nvSpPr>
        <dsp:cNvPr id="0" name=""/>
        <dsp:cNvSpPr/>
      </dsp:nvSpPr>
      <dsp:spPr>
        <a:xfrm>
          <a:off x="0" y="3769904"/>
          <a:ext cx="5620472" cy="150770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2D3E9-D7A8-4BED-B0E2-41D84F1FD745}">
      <dsp:nvSpPr>
        <dsp:cNvPr id="0" name=""/>
        <dsp:cNvSpPr/>
      </dsp:nvSpPr>
      <dsp:spPr>
        <a:xfrm>
          <a:off x="456080" y="4109138"/>
          <a:ext cx="829237" cy="82923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706871-6751-40B7-9A71-4B5DA762400D}">
      <dsp:nvSpPr>
        <dsp:cNvPr id="0" name=""/>
        <dsp:cNvSpPr/>
      </dsp:nvSpPr>
      <dsp:spPr>
        <a:xfrm>
          <a:off x="1741398" y="3769904"/>
          <a:ext cx="3879074" cy="15077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65" tIns="159565" rIns="159565" bIns="159565" numCol="1" spcCol="1270" anchor="ctr" anchorCtr="0">
          <a:noAutofit/>
        </a:bodyPr>
        <a:lstStyle/>
        <a:p>
          <a:pPr marL="0" lvl="0" indent="0" algn="l"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Balance out the discussion process to include all members</a:t>
          </a:r>
          <a:endParaRPr lang="en-US" sz="2500" kern="1200" dirty="0">
            <a:latin typeface="Arial" panose="020B0604020202020204" pitchFamily="34" charset="0"/>
            <a:cs typeface="Arial" panose="020B0604020202020204" pitchFamily="34" charset="0"/>
          </a:endParaRPr>
        </a:p>
      </dsp:txBody>
      <dsp:txXfrm>
        <a:off x="1741398" y="3769904"/>
        <a:ext cx="3879074" cy="1507704"/>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10/4/2024</a:t>
            </a:fld>
            <a:endParaRPr lang="en-US"/>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10/1/2024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Double negative – do you think now that not many people believe that smoking is bad for you?</a:t>
            </a:r>
          </a:p>
        </p:txBody>
      </p:sp>
      <p:sp>
        <p:nvSpPr>
          <p:cNvPr id="4" name="Slide Number Placeholder 3"/>
          <p:cNvSpPr>
            <a:spLocks noGrp="1"/>
          </p:cNvSpPr>
          <p:nvPr>
            <p:ph type="sldNum" sz="quarter" idx="5"/>
          </p:nvPr>
        </p:nvSpPr>
        <p:spPr/>
        <p:txBody>
          <a:bodyPr/>
          <a:lstStyle/>
          <a:p>
            <a:fld id="{3CFA0038-7055-434C-B6C4-B8C69565C600}" type="slidenum">
              <a:rPr lang="en-US" smtClean="0"/>
              <a:t>17</a:t>
            </a:fld>
            <a:endParaRPr lang="en-US"/>
          </a:p>
        </p:txBody>
      </p:sp>
    </p:spTree>
    <p:extLst>
      <p:ext uri="{BB962C8B-B14F-4D97-AF65-F5344CB8AC3E}">
        <p14:creationId xmlns:p14="http://schemas.microsoft.com/office/powerpoint/2010/main" val="3183840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 we always share everything we CAN share?</a:t>
            </a:r>
          </a:p>
          <a:p>
            <a:r>
              <a:rPr lang="en-GB" dirty="0"/>
              <a:t>Meaning may differ – confirm that you are talking about the same thing or emphasises participants definitions/meanings</a:t>
            </a:r>
          </a:p>
          <a:p>
            <a:r>
              <a:rPr lang="en-GB" dirty="0"/>
              <a:t>Unease for the respondent – e.g., adept avoidance as a tactic if questions feel too deep</a:t>
            </a:r>
          </a:p>
        </p:txBody>
      </p:sp>
      <p:sp>
        <p:nvSpPr>
          <p:cNvPr id="4" name="Slide Number Placeholder 3"/>
          <p:cNvSpPr>
            <a:spLocks noGrp="1"/>
          </p:cNvSpPr>
          <p:nvPr>
            <p:ph type="sldNum" sz="quarter" idx="5"/>
          </p:nvPr>
        </p:nvSpPr>
        <p:spPr/>
        <p:txBody>
          <a:bodyPr/>
          <a:lstStyle/>
          <a:p>
            <a:fld id="{3CFA0038-7055-434C-B6C4-B8C69565C600}" type="slidenum">
              <a:rPr lang="en-US" smtClean="0"/>
              <a:t>25</a:t>
            </a:fld>
            <a:endParaRPr lang="en-US"/>
          </a:p>
        </p:txBody>
      </p:sp>
    </p:spTree>
    <p:extLst>
      <p:ext uri="{BB962C8B-B14F-4D97-AF65-F5344CB8AC3E}">
        <p14:creationId xmlns:p14="http://schemas.microsoft.com/office/powerpoint/2010/main" val="186775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Proxemics – use of space, where and how are you both seated? Use of walk and talk interviews?</a:t>
            </a:r>
          </a:p>
          <a:p>
            <a:endParaRPr lang="en-GB" dirty="0"/>
          </a:p>
          <a:p>
            <a:r>
              <a:rPr lang="en-GB" dirty="0"/>
              <a:t>Kinesics – body movement, positions, gestures made </a:t>
            </a:r>
          </a:p>
          <a:p>
            <a:endParaRPr lang="en-GB" dirty="0"/>
          </a:p>
          <a:p>
            <a:r>
              <a:rPr lang="en-GB" dirty="0"/>
              <a:t>Chronemics – the study of TIME in nonverbal communication. Can you notice turn taking? If in a focus group, are participants aware of the time they’re spending engaging in conversation or discussion? Are there periods of silence? This is often meaningful.</a:t>
            </a:r>
          </a:p>
          <a:p>
            <a:endParaRPr lang="en-GB" dirty="0"/>
          </a:p>
          <a:p>
            <a:r>
              <a:rPr lang="en-GB" dirty="0"/>
              <a:t>Paralinguistics – tone, pitch, volume, pace of speech</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26</a:t>
            </a:fld>
            <a:endParaRPr lang="en-US"/>
          </a:p>
        </p:txBody>
      </p:sp>
    </p:spTree>
    <p:extLst>
      <p:ext uri="{BB962C8B-B14F-4D97-AF65-F5344CB8AC3E}">
        <p14:creationId xmlns:p14="http://schemas.microsoft.com/office/powerpoint/2010/main" val="113721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Knowing questions- </a:t>
            </a:r>
            <a:r>
              <a:rPr lang="en-GB" dirty="0">
                <a:latin typeface="Calibri" panose="020F0502020204030204" pitchFamily="34" charset="0"/>
                <a:ea typeface="DengXian" panose="02010600030101010101" pitchFamily="2" charset="-122"/>
                <a:cs typeface="Arial" panose="020B0604020202020204" pitchFamily="34" charset="0"/>
              </a:rPr>
              <a:t>If you are familiar with them, you can highlight how interested you are in your topic</a:t>
            </a:r>
          </a:p>
          <a:p>
            <a:endParaRPr lang="en-GB" dirty="0"/>
          </a:p>
          <a:p>
            <a:r>
              <a:rPr lang="en-GB" dirty="0"/>
              <a:t>Ask ALL questions of all </a:t>
            </a:r>
            <a:r>
              <a:rPr lang="en-GB" dirty="0" err="1"/>
              <a:t>ps</a:t>
            </a:r>
            <a:r>
              <a:rPr lang="en-GB" dirty="0"/>
              <a:t> – you want to make sure you can compare and identify common themes. Questions can be asked in a different order providing you have left your interview schedule flexible to allow for this.</a:t>
            </a:r>
          </a:p>
          <a:p>
            <a:endParaRPr lang="en-GB" dirty="0"/>
          </a:p>
          <a:p>
            <a:pPr>
              <a:lnSpc>
                <a:spcPct val="107000"/>
              </a:lnSpc>
              <a:spcAft>
                <a:spcPts val="800"/>
              </a:spcAft>
            </a:pPr>
            <a:r>
              <a:rPr lang="en-GB" dirty="0"/>
              <a:t>Know information - </a:t>
            </a:r>
            <a:r>
              <a:rPr lang="en-GB" dirty="0">
                <a:latin typeface="Calibri" panose="020F0502020204030204" pitchFamily="34" charset="0"/>
                <a:ea typeface="DengXian" panose="02010600030101010101" pitchFamily="2" charset="-122"/>
                <a:cs typeface="Arial" panose="020B0604020202020204" pitchFamily="34" charset="0"/>
              </a:rPr>
              <a:t>Non-committal encouragements can elicit more information – eye contact, repetition of the answer. Also gentle queries e.g. ‘can you elaborate?’; ‘I’m a little confused here…’</a:t>
            </a:r>
          </a:p>
          <a:p>
            <a:endParaRPr lang="en-GB" dirty="0"/>
          </a:p>
          <a:p>
            <a:r>
              <a:rPr lang="en-GB" dirty="0"/>
              <a:t>Remember that you will be transcribing your own interviews so can pick up on tone and pitch that way, but a participants body language may be telling you more than what they are saying. Where are their arms when responding to a sensitive question? Do they cover their mouth at any time? where are they looking? </a:t>
            </a:r>
          </a:p>
        </p:txBody>
      </p:sp>
      <p:sp>
        <p:nvSpPr>
          <p:cNvPr id="4" name="Slide Number Placeholder 3"/>
          <p:cNvSpPr>
            <a:spLocks noGrp="1"/>
          </p:cNvSpPr>
          <p:nvPr>
            <p:ph type="sldNum" sz="quarter" idx="5"/>
          </p:nvPr>
        </p:nvSpPr>
        <p:spPr/>
        <p:txBody>
          <a:bodyPr/>
          <a:lstStyle/>
          <a:p>
            <a:fld id="{3CFA0038-7055-434C-B6C4-B8C69565C600}" type="slidenum">
              <a:rPr lang="en-US" smtClean="0"/>
              <a:t>29</a:t>
            </a:fld>
            <a:endParaRPr lang="en-US"/>
          </a:p>
        </p:txBody>
      </p:sp>
    </p:spTree>
    <p:extLst>
      <p:ext uri="{BB962C8B-B14F-4D97-AF65-F5344CB8AC3E}">
        <p14:creationId xmlns:p14="http://schemas.microsoft.com/office/powerpoint/2010/main" val="1264986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2000" dirty="0">
                <a:effectLst/>
                <a:latin typeface="Calibri" panose="020F0502020204030204" pitchFamily="34" charset="0"/>
                <a:ea typeface="Calibri" panose="020F0502020204030204" pitchFamily="34" charset="0"/>
                <a:cs typeface="Arial" panose="020B0604020202020204" pitchFamily="34" charset="0"/>
              </a:rPr>
              <a:t>Thank the participant - tell them that their responses have been very useful to your study</a:t>
            </a:r>
          </a:p>
          <a:p>
            <a:pPr>
              <a:lnSpc>
                <a:spcPct val="115000"/>
              </a:lnSpc>
              <a:spcAft>
                <a:spcPts val="1000"/>
              </a:spcAft>
            </a:pPr>
            <a:r>
              <a:rPr lang="en-GB" sz="2000" dirty="0">
                <a:effectLst/>
                <a:latin typeface="Calibri" panose="020F0502020204030204" pitchFamily="34" charset="0"/>
                <a:ea typeface="Calibri" panose="020F0502020204030204" pitchFamily="34" charset="0"/>
                <a:cs typeface="Arial" panose="020B0604020202020204" pitchFamily="34" charset="0"/>
              </a:rPr>
              <a:t>If asked what the responses and/or scores reveal about them, remain non-committal  </a:t>
            </a:r>
          </a:p>
          <a:p>
            <a:pPr lvl="1">
              <a:lnSpc>
                <a:spcPct val="115000"/>
              </a:lnSpc>
              <a:spcAft>
                <a:spcPts val="1000"/>
              </a:spcAft>
            </a:pPr>
            <a:r>
              <a:rPr lang="en-GB" dirty="0">
                <a:effectLst/>
                <a:latin typeface="Calibri" panose="020F0502020204030204" pitchFamily="34" charset="0"/>
                <a:ea typeface="Calibri" panose="020F0502020204030204" pitchFamily="34" charset="0"/>
                <a:cs typeface="Arial" panose="020B0604020202020204" pitchFamily="34" charset="0"/>
              </a:rPr>
              <a:t>e.g. not authorised to provide further feedback at this stage</a:t>
            </a:r>
          </a:p>
          <a:p>
            <a:pPr lvl="1">
              <a:lnSpc>
                <a:spcPct val="115000"/>
              </a:lnSpc>
              <a:spcAft>
                <a:spcPts val="1000"/>
              </a:spcAft>
            </a:pPr>
            <a:r>
              <a:rPr lang="en-GB" dirty="0">
                <a:effectLst/>
                <a:latin typeface="Calibri" panose="020F0502020204030204" pitchFamily="34" charset="0"/>
                <a:ea typeface="Calibri" panose="020F0502020204030204" pitchFamily="34" charset="0"/>
                <a:cs typeface="Arial" panose="020B0604020202020204" pitchFamily="34" charset="0"/>
              </a:rPr>
              <a:t>Decide how you’ll respond to such questions in advance and use this response consistently across participants – in case they compare their experiences</a:t>
            </a:r>
          </a:p>
          <a:p>
            <a:pPr>
              <a:lnSpc>
                <a:spcPct val="115000"/>
              </a:lnSpc>
              <a:spcAft>
                <a:spcPts val="1000"/>
              </a:spcAft>
            </a:pPr>
            <a:r>
              <a:rPr lang="en-GB" sz="2000" dirty="0">
                <a:effectLst/>
                <a:latin typeface="Calibri" panose="020F0502020204030204" pitchFamily="34" charset="0"/>
                <a:ea typeface="Calibri" panose="020F0502020204030204" pitchFamily="34" charset="0"/>
                <a:cs typeface="Arial" panose="020B0604020202020204" pitchFamily="34" charset="0"/>
              </a:rPr>
              <a:t>Plan how you will deal with any distress caused – can’t send a participant away in a distressed state</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30</a:t>
            </a:fld>
            <a:endParaRPr lang="en-US"/>
          </a:p>
        </p:txBody>
      </p:sp>
    </p:spTree>
    <p:extLst>
      <p:ext uri="{BB962C8B-B14F-4D97-AF65-F5344CB8AC3E}">
        <p14:creationId xmlns:p14="http://schemas.microsoft.com/office/powerpoint/2010/main" val="2888658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In terms of what it takes to conduct a focus group - they require more skill to conduct because you are dealing with more people (some of whom may have strong opinions or sensitive experiences to share).  As a researcher, you want to be intervening as little as you can (beyond asking questions), so you want to be subtle and unobtrusive –for example, to encourage </a:t>
            </a:r>
            <a:r>
              <a:rPr lang="en-GB" dirty="0">
                <a:effectLst/>
                <a:latin typeface="Calibri" panose="020F0502020204030204" pitchFamily="34" charset="0"/>
                <a:ea typeface="Calibri" panose="020F0502020204030204" pitchFamily="34" charset="0"/>
                <a:cs typeface="Arial" panose="020B0604020202020204" pitchFamily="34" charset="0"/>
              </a:rPr>
              <a:t>talking if it is slowing down by asking the next question or by presenting the next discussion point.</a:t>
            </a:r>
            <a:r>
              <a:rPr lang="en-GB" dirty="0">
                <a:solidFill>
                  <a:schemeClr val="tx1"/>
                </a:solidFill>
                <a:latin typeface="Arial" panose="020B0604020202020204" pitchFamily="34" charset="0"/>
                <a:cs typeface="Arial" panose="020B0604020202020204" pitchFamily="34" charset="0"/>
              </a:rPr>
              <a:t> unless, of course it is necessary for you the intervene if a member of the group begins to go beyond disagreement and starts using personal tact with another member (rare, but not wholly unlikely).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When it comes to the ethics involved in </a:t>
            </a: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fg’s</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first confidentiality is expected of ALL members of the group, and this must be emphasised within the consent form and again before the </a:t>
            </a:r>
            <a:r>
              <a:rPr lang="en-GB"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fg</a:t>
            </a: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starts. </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ffectLst/>
              <a:latin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Calibri" panose="020F0502020204030204" pitchFamily="34" charset="0"/>
                <a:ea typeface="Calibri" panose="020F0502020204030204" pitchFamily="34" charset="0"/>
                <a:cs typeface="Arial" panose="020B0604020202020204" pitchFamily="34" charset="0"/>
              </a:rPr>
              <a:t>Emphasise that everyone’s opinion is valid and members should not be judgemental of individuals, but that they are allowed to disagree with another’s opinion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ffectLst/>
              <a:latin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Calibri" panose="020F0502020204030204" pitchFamily="34" charset="0"/>
                <a:ea typeface="Calibri" panose="020F0502020204030204" pitchFamily="34" charset="0"/>
                <a:cs typeface="Arial" panose="020B0604020202020204" pitchFamily="34" charset="0"/>
              </a:rPr>
              <a:t>Encourage respect to allow other members to talk – some </a:t>
            </a:r>
            <a:r>
              <a:rPr lang="en-GB" dirty="0" err="1">
                <a:effectLst/>
                <a:latin typeface="Calibri" panose="020F0502020204030204" pitchFamily="34" charset="0"/>
                <a:ea typeface="Calibri" panose="020F0502020204030204" pitchFamily="34" charset="0"/>
                <a:cs typeface="Arial" panose="020B0604020202020204" pitchFamily="34" charset="0"/>
              </a:rPr>
              <a:t>ps</a:t>
            </a:r>
            <a:r>
              <a:rPr lang="en-GB" dirty="0">
                <a:effectLst/>
                <a:latin typeface="Calibri" panose="020F0502020204030204" pitchFamily="34" charset="0"/>
                <a:ea typeface="Calibri" panose="020F0502020204030204" pitchFamily="34" charset="0"/>
                <a:cs typeface="Arial" panose="020B0604020202020204" pitchFamily="34" charset="0"/>
              </a:rPr>
              <a:t> can be overly enthusiastic or strongly opinionated and so dominate a group discussion – encourage other members to feel comfortable giving their take if possible. This should allow you to elicit and record as many different perspectives and possible.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33</a:t>
            </a:fld>
            <a:endParaRPr lang="en-US"/>
          </a:p>
        </p:txBody>
      </p:sp>
    </p:spTree>
    <p:extLst>
      <p:ext uri="{BB962C8B-B14F-4D97-AF65-F5344CB8AC3E}">
        <p14:creationId xmlns:p14="http://schemas.microsoft.com/office/powerpoint/2010/main" val="2191850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US"/>
              <a:t>Click icon to add picture</a:t>
            </a:r>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US"/>
              <a:t>Click icon to add picture</a:t>
            </a:r>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US"/>
              <a:t>Click icon to add picture</a:t>
            </a:r>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US"/>
              <a:t>Click icon to add picture</a:t>
            </a:r>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US"/>
              <a:t>Click icon to add picture</a:t>
            </a:r>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US"/>
              <a:t>Click icon to add picture</a:t>
            </a:r>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a:t>Click to edit Master </a:t>
            </a:r>
            <a:br>
              <a:rPr lang="en-US"/>
            </a:br>
            <a:r>
              <a:rPr lang="en-US"/>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US" noProof="0"/>
              <a:t>Click icon to add picture</a:t>
            </a:r>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US"/>
              <a:t>Click to edit Master title style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US"/>
              <a:t>Click icon to add picture</a:t>
            </a:r>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US"/>
              <a:t>Click icon to add picture</a:t>
            </a:r>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US"/>
              <a:t>Click icon to add picture</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US"/>
              <a:t>Click to edit Master title style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US"/>
              <a:t>Click icon to add picture</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US"/>
              <a:t>Click to edit Master title style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US"/>
              <a:t>Click icon to add picture</a:t>
            </a:r>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US"/>
              <a:t>Click to edit Master title style</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US"/>
              <a:t>Click icon to add picture</a:t>
            </a:r>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US"/>
              <a:t>Click to edit Master title style</a:t>
            </a:r>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US"/>
              <a:t>Click icon to add picture</a:t>
            </a:r>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US"/>
              <a:t>Click to edit Master title style</a:t>
            </a:r>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US"/>
              <a:t>Click icon to add picture</a:t>
            </a:r>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US"/>
              <a:t>Click icon to add picture</a:t>
            </a:r>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a:t>Click to </a:t>
            </a:r>
            <a:br>
              <a:rPr lang="en-US"/>
            </a:br>
            <a:r>
              <a:rPr lang="en-US"/>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US"/>
              <a:t>Click icon to add picture</a:t>
            </a:r>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US"/>
              <a:t>Click icon to add picture</a:t>
            </a:r>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US"/>
              <a:t>Click icon to add picture</a:t>
            </a:r>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US"/>
              <a:t>Click icon to add picture</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a:t>Click to </a:t>
            </a:r>
            <a:br>
              <a:rPr lang="en-US"/>
            </a:br>
            <a:r>
              <a:rPr lang="en-US"/>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a:t>Click to edit </a:t>
            </a:r>
            <a:br>
              <a:rPr lang="en-US"/>
            </a:br>
            <a:r>
              <a:rPr lang="en-US"/>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US" noProof="0"/>
              <a:t>Click icon to add picture</a:t>
            </a:r>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US" noProof="0"/>
              <a:t>Click icon to add picture</a:t>
            </a:r>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US" noProof="0"/>
              <a:t>Click icon to add picture</a:t>
            </a:r>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US" noProof="0"/>
              <a:t>Click icon to add picture</a:t>
            </a:r>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US" noProof="0"/>
              <a:t>Click icon to add picture</a:t>
            </a:r>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US" noProof="0"/>
              <a:t>Click icon to add picture</a:t>
            </a:r>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US" noProof="0"/>
              <a:t>Click icon to add picture</a:t>
            </a:r>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US"/>
              <a:t>Click to edit Master title style</a:t>
            </a:r>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US"/>
              <a:t>Click icon to add picture</a:t>
            </a:r>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US"/>
              <a:t>Click icon to add picture</a:t>
            </a:r>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US"/>
              <a:t>Click icon to add picture</a:t>
            </a:r>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US"/>
              <a:t>Click icon to add picture</a:t>
            </a:r>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US"/>
              <a:t>Click to edit Master title style</a:t>
            </a:r>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US"/>
              <a:t>Click icon to add picture</a:t>
            </a:r>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US"/>
              <a:t>Click icon to add picture</a:t>
            </a:r>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US"/>
              <a:t>Click icon to add picture</a:t>
            </a:r>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US"/>
              <a:t>Click icon to add picture</a:t>
            </a:r>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US" noProof="0"/>
              <a:t>Click icon to add chart</a:t>
            </a:r>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US" noProof="0"/>
              <a:t>Click icon to add chart</a:t>
            </a:r>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US"/>
              <a:t>Click icon to add picture</a:t>
            </a:r>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US"/>
              <a:t>Click icon to add picture</a:t>
            </a:r>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US"/>
              <a:t>Click icon to add picture</a:t>
            </a:r>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US"/>
              <a:t>Click icon to add picture</a:t>
            </a:r>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US"/>
              <a:t>Click icon to add picture</a:t>
            </a:r>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US"/>
              <a:t>Click icon to add picture</a:t>
            </a:r>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9.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1.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61.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xml"/><Relationship Id="rId1" Type="http://schemas.openxmlformats.org/officeDocument/2006/relationships/slideLayout" Target="../slideLayouts/slideLayout58.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47.xml"/><Relationship Id="rId6" Type="http://schemas.openxmlformats.org/officeDocument/2006/relationships/image" Target="../media/image38.jpg"/><Relationship Id="rId5" Type="http://schemas.openxmlformats.org/officeDocument/2006/relationships/image" Target="../media/image37.jpg"/><Relationship Id="rId4" Type="http://schemas.openxmlformats.org/officeDocument/2006/relationships/image" Target="../media/image36.jp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3.xml"/><Relationship Id="rId1" Type="http://schemas.openxmlformats.org/officeDocument/2006/relationships/slideLayout" Target="../slideLayouts/slideLayout53.xml"/><Relationship Id="rId6" Type="http://schemas.openxmlformats.org/officeDocument/2006/relationships/image" Target="../media/image49.jpg"/><Relationship Id="rId5" Type="http://schemas.openxmlformats.org/officeDocument/2006/relationships/image" Target="../media/image48.jpg"/><Relationship Id="rId4" Type="http://schemas.openxmlformats.org/officeDocument/2006/relationships/image" Target="../media/image47.jpeg"/></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5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5.xml"/><Relationship Id="rId1" Type="http://schemas.openxmlformats.org/officeDocument/2006/relationships/slideLayout" Target="../slideLayouts/slideLayout61.xml"/><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slides/_rels/slide31.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notesSlide" Target="../notesSlides/notesSlide6.xml"/><Relationship Id="rId1" Type="http://schemas.openxmlformats.org/officeDocument/2006/relationships/slideLayout" Target="../slideLayouts/slideLayout61.xml"/><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9A5D366-BDCD-4761-A29B-21881A691F59}"/>
              </a:ext>
            </a:extLst>
          </p:cNvPr>
          <p:cNvPicPr>
            <a:picLocks noChangeAspect="1"/>
          </p:cNvPicPr>
          <p:nvPr/>
        </p:nvPicPr>
        <p:blipFill>
          <a:blip r:embed="rId2"/>
          <a:srcRect t="18748" b="18748"/>
          <a:stretch/>
        </p:blipFill>
        <p:spPr>
          <a:xfrm>
            <a:off x="20" y="4288"/>
            <a:ext cx="12191980" cy="4618512"/>
          </a:xfrm>
          <a:prstGeom prst="rect">
            <a:avLst/>
          </a:prstGeom>
          <a:noFill/>
        </p:spPr>
      </p:pic>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73825" y="5322728"/>
            <a:ext cx="9575801" cy="891250"/>
          </a:xfrm>
          <a:prstGeom prst="rect">
            <a:avLst/>
          </a:prstGeom>
        </p:spPr>
        <p:txBody>
          <a:bodyPr anchor="t">
            <a:normAutofit fontScale="90000"/>
          </a:bodyPr>
          <a:lstStyle/>
          <a:p>
            <a:r>
              <a:rPr lang="en-US" dirty="0"/>
              <a:t>Research Methods II:</a:t>
            </a:r>
            <a:br>
              <a:rPr lang="en-US" dirty="0"/>
            </a:br>
            <a:r>
              <a:rPr lang="en-US" dirty="0"/>
              <a:t>Interviewing and Focus Groups</a:t>
            </a:r>
          </a:p>
        </p:txBody>
      </p:sp>
    </p:spTree>
    <p:extLst>
      <p:ext uri="{BB962C8B-B14F-4D97-AF65-F5344CB8AC3E}">
        <p14:creationId xmlns:p14="http://schemas.microsoft.com/office/powerpoint/2010/main" val="795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and person talking&#10;&#10;Description automatically generated">
            <a:extLst>
              <a:ext uri="{FF2B5EF4-FFF2-40B4-BE49-F238E27FC236}">
                <a16:creationId xmlns:a16="http://schemas.microsoft.com/office/drawing/2014/main" id="{8C5B53FB-D717-DB3C-D61D-4E8D963B138B}"/>
              </a:ext>
            </a:extLst>
          </p:cNvPr>
          <p:cNvPicPr>
            <a:picLocks noGrp="1" noChangeAspect="1"/>
          </p:cNvPicPr>
          <p:nvPr>
            <p:ph type="pic" sz="quarter" idx="15"/>
          </p:nvPr>
        </p:nvPicPr>
        <p:blipFill rotWithShape="1">
          <a:blip r:embed="rId2"/>
          <a:srcRect t="7083"/>
          <a:stretch/>
        </p:blipFill>
        <p:spPr>
          <a:xfrm>
            <a:off x="20" y="10"/>
            <a:ext cx="12191980" cy="6853702"/>
          </a:xfrm>
          <a:noFill/>
        </p:spPr>
      </p:pic>
      <p:sp>
        <p:nvSpPr>
          <p:cNvPr id="10" name="Text Placeholder 3">
            <a:extLst>
              <a:ext uri="{FF2B5EF4-FFF2-40B4-BE49-F238E27FC236}">
                <a16:creationId xmlns:a16="http://schemas.microsoft.com/office/drawing/2014/main" id="{6546736A-FF04-A9D9-86E1-F2E84FCE9C02}"/>
              </a:ext>
            </a:extLst>
          </p:cNvPr>
          <p:cNvSpPr>
            <a:spLocks noGrp="1"/>
          </p:cNvSpPr>
          <p:nvPr>
            <p:ph type="body" sz="quarter" idx="14"/>
          </p:nvPr>
        </p:nvSpPr>
        <p:spPr>
          <a:xfrm>
            <a:off x="7664542" y="3665204"/>
            <a:ext cx="4527458" cy="2196780"/>
          </a:xfrm>
        </p:spPr>
        <p:txBody>
          <a:bodyPr>
            <a:normAutofit/>
          </a:bodyPr>
          <a:lstStyle/>
          <a:p>
            <a:r>
              <a:rPr lang="en-US" sz="4800" b="1" spc="0" dirty="0">
                <a:latin typeface="Arial" panose="020B0604020202020204" pitchFamily="34" charset="0"/>
              </a:rPr>
              <a:t>Planning</a:t>
            </a:r>
            <a:r>
              <a:rPr lang="en-US" sz="4800" b="1" dirty="0">
                <a:latin typeface="Arial" panose="020B0604020202020204" pitchFamily="34" charset="0"/>
              </a:rPr>
              <a:t> </a:t>
            </a:r>
          </a:p>
        </p:txBody>
      </p:sp>
    </p:spTree>
    <p:extLst>
      <p:ext uri="{BB962C8B-B14F-4D97-AF65-F5344CB8AC3E}">
        <p14:creationId xmlns:p14="http://schemas.microsoft.com/office/powerpoint/2010/main" val="2462601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1"/>
          </p:nvPr>
        </p:nvSpPr>
        <p:spPr>
          <a:xfrm>
            <a:off x="506438" y="379828"/>
            <a:ext cx="7926362" cy="6249571"/>
          </a:xfrm>
          <a:solidFill>
            <a:schemeClr val="bg1"/>
          </a:solidFill>
        </p:spPr>
        <p:txBody>
          <a:bodyPr>
            <a:normAutofit/>
          </a:bodyPr>
          <a:lstStyle/>
          <a:p>
            <a:r>
              <a:rPr lang="en-US" sz="1800" b="1">
                <a:latin typeface="Arial" panose="020B0604020202020204" pitchFamily="34" charset="0"/>
              </a:rPr>
              <a:t>Before you start, you need to consider:</a:t>
            </a:r>
          </a:p>
          <a:p>
            <a:endParaRPr lang="en-US" sz="1800">
              <a:latin typeface="Arial" panose="020B0604020202020204" pitchFamily="34" charset="0"/>
            </a:endParaRPr>
          </a:p>
          <a:p>
            <a:pPr marL="285750" indent="-285750">
              <a:buFont typeface="Arial" panose="020B0604020202020204" pitchFamily="34" charset="0"/>
              <a:buChar char="•"/>
            </a:pPr>
            <a:r>
              <a:rPr lang="en-US" sz="1800">
                <a:latin typeface="Arial" panose="020B0604020202020204" pitchFamily="34" charset="0"/>
              </a:rPr>
              <a:t>How many interviews are needed/are practical?</a:t>
            </a:r>
          </a:p>
          <a:p>
            <a:pPr marL="285750" indent="-285750">
              <a:buFont typeface="Arial" panose="020B0604020202020204" pitchFamily="34" charset="0"/>
              <a:buChar char="•"/>
            </a:pPr>
            <a:endParaRPr lang="en-US" sz="1800">
              <a:latin typeface="Arial" panose="020B0604020202020204" pitchFamily="34" charset="0"/>
            </a:endParaRPr>
          </a:p>
          <a:p>
            <a:pPr marL="285750" indent="-285750">
              <a:buFont typeface="Arial" panose="020B0604020202020204" pitchFamily="34" charset="0"/>
              <a:buChar char="•"/>
            </a:pPr>
            <a:r>
              <a:rPr lang="en-US" sz="1800">
                <a:latin typeface="Arial" panose="020B0604020202020204" pitchFamily="34" charset="0"/>
              </a:rPr>
              <a:t>Recorded or taking notes?</a:t>
            </a:r>
          </a:p>
          <a:p>
            <a:pPr marL="285750" indent="-285750">
              <a:buFont typeface="Arial" panose="020B0604020202020204" pitchFamily="34" charset="0"/>
              <a:buChar char="•"/>
            </a:pPr>
            <a:endParaRPr lang="en-US" sz="1800">
              <a:latin typeface="Arial" panose="020B0604020202020204" pitchFamily="34" charset="0"/>
            </a:endParaRPr>
          </a:p>
          <a:p>
            <a:pPr marL="285750" indent="-285750">
              <a:buFont typeface="Arial" panose="020B0604020202020204" pitchFamily="34" charset="0"/>
              <a:buChar char="•"/>
            </a:pPr>
            <a:r>
              <a:rPr lang="en-US" sz="1800">
                <a:latin typeface="Arial" panose="020B0604020202020204" pitchFamily="34" charset="0"/>
              </a:rPr>
              <a:t>Transcribed? </a:t>
            </a:r>
            <a:r>
              <a:rPr lang="en-US" sz="1800" i="1">
                <a:latin typeface="Arial" panose="020B0604020202020204" pitchFamily="34" charset="0"/>
              </a:rPr>
              <a:t>(students must transcribe)</a:t>
            </a:r>
          </a:p>
          <a:p>
            <a:pPr marL="285750" indent="-285750">
              <a:buFont typeface="Arial" panose="020B0604020202020204" pitchFamily="34" charset="0"/>
              <a:buChar char="•"/>
            </a:pPr>
            <a:endParaRPr lang="en-US" sz="1800">
              <a:latin typeface="Arial" panose="020B0604020202020204" pitchFamily="34" charset="0"/>
            </a:endParaRPr>
          </a:p>
          <a:p>
            <a:pPr marL="285750" indent="-285750">
              <a:buFont typeface="Arial" panose="020B0604020202020204" pitchFamily="34" charset="0"/>
              <a:buChar char="•"/>
            </a:pPr>
            <a:r>
              <a:rPr lang="en-US" sz="1800">
                <a:latin typeface="Arial" panose="020B0604020202020204" pitchFamily="34" charset="0"/>
              </a:rPr>
              <a:t>How will transcripts be analysed?</a:t>
            </a:r>
          </a:p>
          <a:p>
            <a:pPr marL="285750" indent="-285750">
              <a:buFont typeface="Arial" panose="020B0604020202020204" pitchFamily="34" charset="0"/>
              <a:buChar char="•"/>
            </a:pPr>
            <a:endParaRPr lang="en-US" sz="1800">
              <a:latin typeface="Arial" panose="020B0604020202020204" pitchFamily="34" charset="0"/>
            </a:endParaRPr>
          </a:p>
          <a:p>
            <a:pPr marL="285750" indent="-285750">
              <a:buFont typeface="Arial" panose="020B0604020202020204" pitchFamily="34" charset="0"/>
              <a:buChar char="•"/>
            </a:pPr>
            <a:r>
              <a:rPr lang="en-US" sz="1800">
                <a:latin typeface="Arial" panose="020B0604020202020204" pitchFamily="34" charset="0"/>
              </a:rPr>
              <a:t>Will the participants see the transcription and researcher’s interpretations?</a:t>
            </a:r>
          </a:p>
        </p:txBody>
      </p:sp>
      <p:pic>
        <p:nvPicPr>
          <p:cNvPr id="12" name="Picture Placeholder 11"/>
          <p:cNvPicPr>
            <a:picLocks noGrp="1" noChangeAspect="1"/>
          </p:cNvPicPr>
          <p:nvPr>
            <p:ph type="pic" sz="quarter" idx="12"/>
          </p:nvPr>
        </p:nvPicPr>
        <p:blipFill>
          <a:blip r:embed="rId2"/>
          <a:srcRect/>
          <a:stretch/>
        </p:blipFill>
        <p:spPr>
          <a:xfrm flipH="1">
            <a:off x="8634413" y="812800"/>
            <a:ext cx="3557587" cy="5232400"/>
          </a:xfrm>
        </p:spPr>
      </p:pic>
    </p:spTree>
    <p:extLst>
      <p:ext uri="{BB962C8B-B14F-4D97-AF65-F5344CB8AC3E}">
        <p14:creationId xmlns:p14="http://schemas.microsoft.com/office/powerpoint/2010/main" val="2130115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head with a light bulb inside&#10;&#10;Description automatically generated"/>
          <p:cNvPicPr>
            <a:picLocks noGrp="1" noChangeAspect="1"/>
          </p:cNvPicPr>
          <p:nvPr>
            <p:ph type="pic" sz="quarter" idx="12"/>
          </p:nvPr>
        </p:nvPicPr>
        <p:blipFill>
          <a:blip r:embed="rId2"/>
          <a:stretch/>
        </p:blipFill>
        <p:spPr>
          <a:xfrm>
            <a:off x="598312" y="1018868"/>
            <a:ext cx="3910415" cy="4820263"/>
          </a:xfrm>
          <a:noFill/>
        </p:spPr>
      </p:pic>
      <p:sp>
        <p:nvSpPr>
          <p:cNvPr id="15" name="Text Placeholder 2">
            <a:extLst>
              <a:ext uri="{FF2B5EF4-FFF2-40B4-BE49-F238E27FC236}">
                <a16:creationId xmlns:a16="http://schemas.microsoft.com/office/drawing/2014/main" id="{18BA47CC-5E21-BD44-E056-D2AC402233A9}"/>
              </a:ext>
            </a:extLst>
          </p:cNvPr>
          <p:cNvSpPr>
            <a:spLocks noGrp="1"/>
          </p:cNvSpPr>
          <p:nvPr>
            <p:ph type="body" sz="quarter" idx="11"/>
          </p:nvPr>
        </p:nvSpPr>
        <p:spPr>
          <a:xfrm>
            <a:off x="6295131" y="879709"/>
            <a:ext cx="4801847" cy="819525"/>
          </a:xfrm>
        </p:spPr>
        <p:txBody>
          <a:bodyPr>
            <a:normAutofit/>
          </a:bodyPr>
          <a:lstStyle/>
          <a:p>
            <a:r>
              <a:rPr lang="en-US" sz="2000" b="0" dirty="0">
                <a:latin typeface="Arial" panose="020B0604020202020204" pitchFamily="34" charset="0"/>
              </a:rPr>
              <a:t>What is your own knowledge and/or expertise?</a:t>
            </a:r>
            <a:endParaRPr lang="en-US" sz="2000" dirty="0">
              <a:latin typeface="Arial" panose="020B0604020202020204" pitchFamily="34" charset="0"/>
            </a:endParaRPr>
          </a:p>
        </p:txBody>
      </p:sp>
      <p:sp>
        <p:nvSpPr>
          <p:cNvPr id="17" name="Text Placeholder 3">
            <a:extLst>
              <a:ext uri="{FF2B5EF4-FFF2-40B4-BE49-F238E27FC236}">
                <a16:creationId xmlns:a16="http://schemas.microsoft.com/office/drawing/2014/main" id="{DA073205-CFB8-6022-500D-40E10FCBF5A4}"/>
              </a:ext>
            </a:extLst>
          </p:cNvPr>
          <p:cNvSpPr>
            <a:spLocks noGrp="1"/>
          </p:cNvSpPr>
          <p:nvPr>
            <p:ph type="body" sz="quarter" idx="13"/>
          </p:nvPr>
        </p:nvSpPr>
        <p:spPr>
          <a:xfrm>
            <a:off x="6295131" y="1956154"/>
            <a:ext cx="4801847" cy="819525"/>
          </a:xfrm>
        </p:spPr>
        <p:txBody>
          <a:bodyPr>
            <a:normAutofit/>
          </a:bodyPr>
          <a:lstStyle/>
          <a:p>
            <a:r>
              <a:rPr lang="en-US" sz="2000" b="0" dirty="0">
                <a:latin typeface="Arial" panose="020B0604020202020204" pitchFamily="34" charset="0"/>
              </a:rPr>
              <a:t>Potential impact on the participant/s?</a:t>
            </a:r>
            <a:endParaRPr lang="en-US" sz="2000" dirty="0">
              <a:latin typeface="Arial" panose="020B0604020202020204" pitchFamily="34" charset="0"/>
            </a:endParaRPr>
          </a:p>
        </p:txBody>
      </p:sp>
      <p:sp>
        <p:nvSpPr>
          <p:cNvPr id="19" name="Text Placeholder 4">
            <a:extLst>
              <a:ext uri="{FF2B5EF4-FFF2-40B4-BE49-F238E27FC236}">
                <a16:creationId xmlns:a16="http://schemas.microsoft.com/office/drawing/2014/main" id="{8E488AF5-F941-CAE4-070C-F6B986BBAE77}"/>
              </a:ext>
            </a:extLst>
          </p:cNvPr>
          <p:cNvSpPr>
            <a:spLocks noGrp="1"/>
          </p:cNvSpPr>
          <p:nvPr>
            <p:ph type="body" sz="quarter" idx="14"/>
          </p:nvPr>
        </p:nvSpPr>
        <p:spPr>
          <a:xfrm>
            <a:off x="6295131" y="3032599"/>
            <a:ext cx="4801847" cy="819525"/>
          </a:xfrm>
        </p:spPr>
        <p:txBody>
          <a:bodyPr>
            <a:noAutofit/>
          </a:bodyPr>
          <a:lstStyle/>
          <a:p>
            <a:r>
              <a:rPr lang="en-US" sz="2000" dirty="0">
                <a:latin typeface="Arial" panose="020B0604020202020204" pitchFamily="34" charset="0"/>
              </a:rPr>
              <a:t>W</a:t>
            </a:r>
            <a:r>
              <a:rPr lang="en-US" sz="2000" b="0" dirty="0">
                <a:latin typeface="Arial" panose="020B0604020202020204" pitchFamily="34" charset="0"/>
              </a:rPr>
              <a:t>hat are your methodological decisions or issues that may impact your research?</a:t>
            </a:r>
            <a:endParaRPr lang="en-US" sz="2000" dirty="0">
              <a:latin typeface="Arial" panose="020B0604020202020204" pitchFamily="34" charset="0"/>
            </a:endParaRPr>
          </a:p>
        </p:txBody>
      </p:sp>
      <p:sp>
        <p:nvSpPr>
          <p:cNvPr id="21" name="Text Placeholder 5">
            <a:extLst>
              <a:ext uri="{FF2B5EF4-FFF2-40B4-BE49-F238E27FC236}">
                <a16:creationId xmlns:a16="http://schemas.microsoft.com/office/drawing/2014/main" id="{6405A2E0-8442-2572-F835-6EB48901FDCF}"/>
              </a:ext>
            </a:extLst>
          </p:cNvPr>
          <p:cNvSpPr>
            <a:spLocks noGrp="1"/>
          </p:cNvSpPr>
          <p:nvPr>
            <p:ph type="body" sz="quarter" idx="15"/>
          </p:nvPr>
        </p:nvSpPr>
        <p:spPr>
          <a:xfrm>
            <a:off x="6295131" y="4109044"/>
            <a:ext cx="4801847" cy="819525"/>
          </a:xfrm>
        </p:spPr>
        <p:txBody>
          <a:bodyPr>
            <a:normAutofit/>
          </a:bodyPr>
          <a:lstStyle/>
          <a:p>
            <a:r>
              <a:rPr lang="en-US" sz="2000" b="0" dirty="0">
                <a:latin typeface="Arial" panose="020B0604020202020204" pitchFamily="34" charset="0"/>
              </a:rPr>
              <a:t>Appropriate ways forward?</a:t>
            </a:r>
            <a:endParaRPr lang="en-US" sz="2000" dirty="0">
              <a:latin typeface="Arial" panose="020B0604020202020204" pitchFamily="34" charset="0"/>
            </a:endParaRPr>
          </a:p>
        </p:txBody>
      </p:sp>
      <p:sp>
        <p:nvSpPr>
          <p:cNvPr id="23" name="Text Placeholder 6">
            <a:extLst>
              <a:ext uri="{FF2B5EF4-FFF2-40B4-BE49-F238E27FC236}">
                <a16:creationId xmlns:a16="http://schemas.microsoft.com/office/drawing/2014/main" id="{35884805-A2AA-E358-7F4E-C87B4947187B}"/>
              </a:ext>
            </a:extLst>
          </p:cNvPr>
          <p:cNvSpPr>
            <a:spLocks noGrp="1"/>
          </p:cNvSpPr>
          <p:nvPr>
            <p:ph type="body" sz="quarter" idx="16"/>
          </p:nvPr>
        </p:nvSpPr>
        <p:spPr>
          <a:xfrm>
            <a:off x="6295131" y="5185489"/>
            <a:ext cx="4801847" cy="819525"/>
          </a:xfrm>
        </p:spPr>
        <p:txBody>
          <a:bodyPr>
            <a:noAutofit/>
          </a:bodyPr>
          <a:lstStyle/>
          <a:p>
            <a:br>
              <a:rPr lang="en-US" sz="2000" b="0" dirty="0">
                <a:latin typeface="Arial" panose="020B0604020202020204" pitchFamily="34" charset="0"/>
              </a:rPr>
            </a:br>
            <a:r>
              <a:rPr lang="en-US" sz="2000" b="0" dirty="0">
                <a:latin typeface="Arial" panose="020B0604020202020204" pitchFamily="34" charset="0"/>
              </a:rPr>
              <a:t>Extent to which you are prepared to remain on topic – rigidity of the interview/focus group</a:t>
            </a:r>
            <a:br>
              <a:rPr lang="en-US" sz="2000" b="0" dirty="0">
                <a:latin typeface="Arial" panose="020B0604020202020204" pitchFamily="34" charset="0"/>
              </a:rPr>
            </a:br>
            <a:endParaRPr lang="en-US" sz="2000" dirty="0">
              <a:latin typeface="Arial" panose="020B0604020202020204" pitchFamily="34" charset="0"/>
            </a:endParaRPr>
          </a:p>
        </p:txBody>
      </p:sp>
      <p:sp>
        <p:nvSpPr>
          <p:cNvPr id="25" name="Text Placeholder 7">
            <a:extLst>
              <a:ext uri="{FF2B5EF4-FFF2-40B4-BE49-F238E27FC236}">
                <a16:creationId xmlns:a16="http://schemas.microsoft.com/office/drawing/2014/main" id="{207923B0-3EBF-8C2C-5BC1-70D4C171F06D}"/>
              </a:ext>
            </a:extLst>
          </p:cNvPr>
          <p:cNvSpPr>
            <a:spLocks noGrp="1"/>
          </p:cNvSpPr>
          <p:nvPr>
            <p:ph type="body" sz="quarter" idx="17"/>
          </p:nvPr>
        </p:nvSpPr>
        <p:spPr>
          <a:xfrm>
            <a:off x="5084074" y="879710"/>
            <a:ext cx="741082" cy="755650"/>
          </a:xfrm>
        </p:spPr>
        <p:txBody>
          <a:bodyPr/>
          <a:lstStyle/>
          <a:p>
            <a:r>
              <a:rPr lang="en-US"/>
              <a:t>1</a:t>
            </a:r>
          </a:p>
        </p:txBody>
      </p:sp>
      <p:sp>
        <p:nvSpPr>
          <p:cNvPr id="27" name="Text Placeholder 8">
            <a:extLst>
              <a:ext uri="{FF2B5EF4-FFF2-40B4-BE49-F238E27FC236}">
                <a16:creationId xmlns:a16="http://schemas.microsoft.com/office/drawing/2014/main" id="{00E08127-6FA4-D0D1-64A9-2A48086477DF}"/>
              </a:ext>
            </a:extLst>
          </p:cNvPr>
          <p:cNvSpPr>
            <a:spLocks noGrp="1"/>
          </p:cNvSpPr>
          <p:nvPr>
            <p:ph type="body" sz="quarter" idx="18"/>
          </p:nvPr>
        </p:nvSpPr>
        <p:spPr>
          <a:xfrm>
            <a:off x="5084074" y="1956155"/>
            <a:ext cx="741082" cy="755650"/>
          </a:xfrm>
        </p:spPr>
        <p:txBody>
          <a:bodyPr/>
          <a:lstStyle/>
          <a:p>
            <a:r>
              <a:rPr lang="en-US"/>
              <a:t>2</a:t>
            </a:r>
          </a:p>
        </p:txBody>
      </p:sp>
      <p:sp>
        <p:nvSpPr>
          <p:cNvPr id="29" name="Text Placeholder 9">
            <a:extLst>
              <a:ext uri="{FF2B5EF4-FFF2-40B4-BE49-F238E27FC236}">
                <a16:creationId xmlns:a16="http://schemas.microsoft.com/office/drawing/2014/main" id="{A88F6FAB-3020-08C7-9383-28E7FEB4D4E0}"/>
              </a:ext>
            </a:extLst>
          </p:cNvPr>
          <p:cNvSpPr>
            <a:spLocks noGrp="1"/>
          </p:cNvSpPr>
          <p:nvPr>
            <p:ph type="body" sz="quarter" idx="19"/>
          </p:nvPr>
        </p:nvSpPr>
        <p:spPr>
          <a:xfrm>
            <a:off x="5084074" y="3032600"/>
            <a:ext cx="741082" cy="755650"/>
          </a:xfrm>
        </p:spPr>
        <p:txBody>
          <a:bodyPr/>
          <a:lstStyle/>
          <a:p>
            <a:r>
              <a:rPr lang="en-US"/>
              <a:t>3</a:t>
            </a:r>
          </a:p>
        </p:txBody>
      </p:sp>
      <p:sp>
        <p:nvSpPr>
          <p:cNvPr id="31" name="Text Placeholder 10">
            <a:extLst>
              <a:ext uri="{FF2B5EF4-FFF2-40B4-BE49-F238E27FC236}">
                <a16:creationId xmlns:a16="http://schemas.microsoft.com/office/drawing/2014/main" id="{389004B5-23C3-8EDE-4AD6-617EDC849549}"/>
              </a:ext>
            </a:extLst>
          </p:cNvPr>
          <p:cNvSpPr>
            <a:spLocks noGrp="1"/>
          </p:cNvSpPr>
          <p:nvPr>
            <p:ph type="body" sz="quarter" idx="20"/>
          </p:nvPr>
        </p:nvSpPr>
        <p:spPr>
          <a:xfrm>
            <a:off x="5084074" y="4109045"/>
            <a:ext cx="741082" cy="755650"/>
          </a:xfrm>
        </p:spPr>
        <p:txBody>
          <a:bodyPr/>
          <a:lstStyle/>
          <a:p>
            <a:r>
              <a:rPr lang="en-US"/>
              <a:t>4</a:t>
            </a:r>
          </a:p>
        </p:txBody>
      </p:sp>
      <p:sp>
        <p:nvSpPr>
          <p:cNvPr id="33" name="Text Placeholder 11">
            <a:extLst>
              <a:ext uri="{FF2B5EF4-FFF2-40B4-BE49-F238E27FC236}">
                <a16:creationId xmlns:a16="http://schemas.microsoft.com/office/drawing/2014/main" id="{E7F48E58-128D-A627-FE53-0046DF5D5F62}"/>
              </a:ext>
            </a:extLst>
          </p:cNvPr>
          <p:cNvSpPr>
            <a:spLocks noGrp="1"/>
          </p:cNvSpPr>
          <p:nvPr>
            <p:ph type="body" sz="quarter" idx="21"/>
          </p:nvPr>
        </p:nvSpPr>
        <p:spPr>
          <a:xfrm>
            <a:off x="5084074" y="5185490"/>
            <a:ext cx="741082" cy="755650"/>
          </a:xfrm>
        </p:spPr>
        <p:txBody>
          <a:bodyPr/>
          <a:lstStyle/>
          <a:p>
            <a:r>
              <a:rPr lang="en-US"/>
              <a:t>5</a:t>
            </a:r>
          </a:p>
        </p:txBody>
      </p:sp>
    </p:spTree>
    <p:extLst>
      <p:ext uri="{BB962C8B-B14F-4D97-AF65-F5344CB8AC3E}">
        <p14:creationId xmlns:p14="http://schemas.microsoft.com/office/powerpoint/2010/main" val="42991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fade">
                                      <p:cBhvr>
                                        <p:cTn id="7" dur="1000"/>
                                        <p:tgtEl>
                                          <p:spTgt spid="25">
                                            <p:txEl>
                                              <p:pRg st="0" end="0"/>
                                            </p:txEl>
                                          </p:spTgt>
                                        </p:tgtEl>
                                      </p:cBhvr>
                                    </p:animEffect>
                                    <p:anim calcmode="lin" valueType="num">
                                      <p:cBhvr>
                                        <p:cTn id="8" dur="1000" fill="hold"/>
                                        <p:tgtEl>
                                          <p:spTgt spid="2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5">
                                            <p:txEl>
                                              <p:pRg st="0" end="0"/>
                                            </p:txEl>
                                          </p:spTgt>
                                        </p:tgtEl>
                                        <p:attrNameLst>
                                          <p:attrName>style.visibility</p:attrName>
                                        </p:attrNameLst>
                                      </p:cBhvr>
                                      <p:to>
                                        <p:strVal val="visible"/>
                                      </p:to>
                                    </p:set>
                                    <p:animEffect transition="in" filter="fade">
                                      <p:cBhvr>
                                        <p:cTn id="12" dur="1000"/>
                                        <p:tgtEl>
                                          <p:spTgt spid="15">
                                            <p:txEl>
                                              <p:pRg st="0" end="0"/>
                                            </p:txEl>
                                          </p:spTgt>
                                        </p:tgtEl>
                                      </p:cBhvr>
                                    </p:animEffect>
                                    <p:anim calcmode="lin" valueType="num">
                                      <p:cBhvr>
                                        <p:cTn id="13"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
                                            <p:txEl>
                                              <p:pRg st="0" end="0"/>
                                            </p:txEl>
                                          </p:spTgt>
                                        </p:tgtEl>
                                        <p:attrNameLst>
                                          <p:attrName>style.visibility</p:attrName>
                                        </p:attrNameLst>
                                      </p:cBhvr>
                                      <p:to>
                                        <p:strVal val="visible"/>
                                      </p:to>
                                    </p:set>
                                    <p:animEffect transition="in" filter="fade">
                                      <p:cBhvr>
                                        <p:cTn id="19" dur="1000"/>
                                        <p:tgtEl>
                                          <p:spTgt spid="27">
                                            <p:txEl>
                                              <p:pRg st="0" end="0"/>
                                            </p:txEl>
                                          </p:spTgt>
                                        </p:tgtEl>
                                      </p:cBhvr>
                                    </p:animEffect>
                                    <p:anim calcmode="lin" valueType="num">
                                      <p:cBhvr>
                                        <p:cTn id="20" dur="1000" fill="hold"/>
                                        <p:tgtEl>
                                          <p:spTgt spid="2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17">
                                            <p:txEl>
                                              <p:pRg st="0" end="0"/>
                                            </p:txEl>
                                          </p:spTgt>
                                        </p:tgtEl>
                                        <p:attrNameLst>
                                          <p:attrName>style.visibility</p:attrName>
                                        </p:attrNameLst>
                                      </p:cBhvr>
                                      <p:to>
                                        <p:strVal val="visible"/>
                                      </p:to>
                                    </p:set>
                                    <p:animEffect transition="in" filter="fade">
                                      <p:cBhvr>
                                        <p:cTn id="24" dur="1000"/>
                                        <p:tgtEl>
                                          <p:spTgt spid="17">
                                            <p:txEl>
                                              <p:pRg st="0" end="0"/>
                                            </p:txEl>
                                          </p:spTgt>
                                        </p:tgtEl>
                                      </p:cBhvr>
                                    </p:animEffect>
                                    <p:anim calcmode="lin" valueType="num">
                                      <p:cBhvr>
                                        <p:cTn id="25"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29">
                                            <p:txEl>
                                              <p:pRg st="0" end="0"/>
                                            </p:txEl>
                                          </p:spTgt>
                                        </p:tgtEl>
                                        <p:attrNameLst>
                                          <p:attrName>style.visibility</p:attrName>
                                        </p:attrNameLst>
                                      </p:cBhvr>
                                      <p:to>
                                        <p:strVal val="visible"/>
                                      </p:to>
                                    </p:set>
                                    <p:animEffect transition="in" filter="fade">
                                      <p:cBhvr>
                                        <p:cTn id="31" dur="1000"/>
                                        <p:tgtEl>
                                          <p:spTgt spid="29">
                                            <p:txEl>
                                              <p:pRg st="0" end="0"/>
                                            </p:txEl>
                                          </p:spTgt>
                                        </p:tgtEl>
                                      </p:cBhvr>
                                    </p:animEffect>
                                    <p:anim calcmode="lin" valueType="num">
                                      <p:cBhvr>
                                        <p:cTn id="32" dur="1000" fill="hold"/>
                                        <p:tgtEl>
                                          <p:spTgt spid="29">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29">
                                            <p:txEl>
                                              <p:pRg st="0" end="0"/>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19">
                                            <p:txEl>
                                              <p:pRg st="0" end="0"/>
                                            </p:txEl>
                                          </p:spTgt>
                                        </p:tgtEl>
                                        <p:attrNameLst>
                                          <p:attrName>style.visibility</p:attrName>
                                        </p:attrNameLst>
                                      </p:cBhvr>
                                      <p:to>
                                        <p:strVal val="visible"/>
                                      </p:to>
                                    </p:set>
                                    <p:animEffect transition="in" filter="fade">
                                      <p:cBhvr>
                                        <p:cTn id="36" dur="1000"/>
                                        <p:tgtEl>
                                          <p:spTgt spid="19">
                                            <p:txEl>
                                              <p:pRg st="0" end="0"/>
                                            </p:txEl>
                                          </p:spTgt>
                                        </p:tgtEl>
                                      </p:cBhvr>
                                    </p:animEffect>
                                    <p:anim calcmode="lin" valueType="num">
                                      <p:cBhvr>
                                        <p:cTn id="37"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1">
                                            <p:txEl>
                                              <p:pRg st="0" end="0"/>
                                            </p:txEl>
                                          </p:spTgt>
                                        </p:tgtEl>
                                        <p:attrNameLst>
                                          <p:attrName>style.visibility</p:attrName>
                                        </p:attrNameLst>
                                      </p:cBhvr>
                                      <p:to>
                                        <p:strVal val="visible"/>
                                      </p:to>
                                    </p:set>
                                    <p:animEffect transition="in" filter="fade">
                                      <p:cBhvr>
                                        <p:cTn id="43" dur="1000"/>
                                        <p:tgtEl>
                                          <p:spTgt spid="31">
                                            <p:txEl>
                                              <p:pRg st="0" end="0"/>
                                            </p:txEl>
                                          </p:spTgt>
                                        </p:tgtEl>
                                      </p:cBhvr>
                                    </p:animEffect>
                                    <p:anim calcmode="lin" valueType="num">
                                      <p:cBhvr>
                                        <p:cTn id="44" dur="1000" fill="hold"/>
                                        <p:tgtEl>
                                          <p:spTgt spid="31">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31">
                                            <p:txEl>
                                              <p:pRg st="0" end="0"/>
                                            </p:tx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21">
                                            <p:txEl>
                                              <p:pRg st="0" end="0"/>
                                            </p:txEl>
                                          </p:spTgt>
                                        </p:tgtEl>
                                        <p:attrNameLst>
                                          <p:attrName>style.visibility</p:attrName>
                                        </p:attrNameLst>
                                      </p:cBhvr>
                                      <p:to>
                                        <p:strVal val="visible"/>
                                      </p:to>
                                    </p:set>
                                    <p:animEffect transition="in" filter="fade">
                                      <p:cBhvr>
                                        <p:cTn id="48" dur="1000"/>
                                        <p:tgtEl>
                                          <p:spTgt spid="21">
                                            <p:txEl>
                                              <p:pRg st="0" end="0"/>
                                            </p:txEl>
                                          </p:spTgt>
                                        </p:tgtEl>
                                      </p:cBhvr>
                                    </p:animEffect>
                                    <p:anim calcmode="lin" valueType="num">
                                      <p:cBhvr>
                                        <p:cTn id="49"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50"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3">
                                            <p:txEl>
                                              <p:pRg st="0" end="0"/>
                                            </p:txEl>
                                          </p:spTgt>
                                        </p:tgtEl>
                                        <p:attrNameLst>
                                          <p:attrName>style.visibility</p:attrName>
                                        </p:attrNameLst>
                                      </p:cBhvr>
                                      <p:to>
                                        <p:strVal val="visible"/>
                                      </p:to>
                                    </p:set>
                                    <p:animEffect transition="in" filter="fade">
                                      <p:cBhvr>
                                        <p:cTn id="55" dur="1000"/>
                                        <p:tgtEl>
                                          <p:spTgt spid="33">
                                            <p:txEl>
                                              <p:pRg st="0" end="0"/>
                                            </p:txEl>
                                          </p:spTgt>
                                        </p:tgtEl>
                                      </p:cBhvr>
                                    </p:animEffect>
                                    <p:anim calcmode="lin" valueType="num">
                                      <p:cBhvr>
                                        <p:cTn id="56" dur="1000" fill="hold"/>
                                        <p:tgtEl>
                                          <p:spTgt spid="33">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33">
                                            <p:txEl>
                                              <p:pRg st="0" end="0"/>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23">
                                            <p:txEl>
                                              <p:pRg st="0" end="0"/>
                                            </p:txEl>
                                          </p:spTgt>
                                        </p:tgtEl>
                                        <p:attrNameLst>
                                          <p:attrName>style.visibility</p:attrName>
                                        </p:attrNameLst>
                                      </p:cBhvr>
                                      <p:to>
                                        <p:strVal val="visible"/>
                                      </p:to>
                                    </p:set>
                                    <p:animEffect transition="in" filter="fade">
                                      <p:cBhvr>
                                        <p:cTn id="60" dur="1000"/>
                                        <p:tgtEl>
                                          <p:spTgt spid="23">
                                            <p:txEl>
                                              <p:pRg st="0" end="0"/>
                                            </p:txEl>
                                          </p:spTgt>
                                        </p:tgtEl>
                                      </p:cBhvr>
                                    </p:animEffect>
                                    <p:anim calcmode="lin" valueType="num">
                                      <p:cBhvr>
                                        <p:cTn id="61"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62"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P spid="17" grpId="0" build="p"/>
      <p:bldP spid="19" grpId="0" build="p"/>
      <p:bldP spid="21" grpId="0" build="p"/>
      <p:bldP spid="23" grpId="0" build="p"/>
      <p:bldP spid="25" grpId="0" build="p"/>
      <p:bldP spid="27" grpId="0" build="p"/>
      <p:bldP spid="29" grpId="0" build="p"/>
      <p:bldP spid="31" grpId="0" build="p"/>
      <p:bldP spid="3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p:txBody>
          <a:bodyPr>
            <a:normAutofit/>
          </a:bodyPr>
          <a:lstStyle/>
          <a:p>
            <a:r>
              <a:rPr lang="en-US"/>
              <a:t>So…</a:t>
            </a:r>
          </a:p>
        </p:txBody>
      </p:sp>
      <p:graphicFrame>
        <p:nvGraphicFramePr>
          <p:cNvPr id="14" name="Diagram 13">
            <a:extLst>
              <a:ext uri="{FF2B5EF4-FFF2-40B4-BE49-F238E27FC236}">
                <a16:creationId xmlns:a16="http://schemas.microsoft.com/office/drawing/2014/main" id="{580C638D-3A7A-F1F3-6BD3-D846515B24BE}"/>
              </a:ext>
            </a:extLst>
          </p:cNvPr>
          <p:cNvGraphicFramePr/>
          <p:nvPr>
            <p:extLst>
              <p:ext uri="{D42A27DB-BD31-4B8C-83A1-F6EECF244321}">
                <p14:modId xmlns:p14="http://schemas.microsoft.com/office/powerpoint/2010/main" val="702201534"/>
              </p:ext>
            </p:extLst>
          </p:nvPr>
        </p:nvGraphicFramePr>
        <p:xfrm>
          <a:off x="4064000" y="75071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795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728152" y="239030"/>
            <a:ext cx="2657979" cy="1025525"/>
          </a:xfrm>
        </p:spPr>
        <p:txBody>
          <a:bodyPr/>
          <a:lstStyle/>
          <a:p>
            <a:r>
              <a:rPr lang="en-US"/>
              <a:t>Content </a:t>
            </a:r>
          </a:p>
        </p:txBody>
      </p:sp>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1"/>
          </p:nvPr>
        </p:nvSpPr>
        <p:spPr>
          <a:xfrm>
            <a:off x="728152" y="1259713"/>
            <a:ext cx="5045131" cy="609290"/>
          </a:xfrm>
        </p:spPr>
        <p:txBody>
          <a:bodyPr>
            <a:normAutofit/>
          </a:bodyPr>
          <a:lstStyle/>
          <a:p>
            <a:r>
              <a:rPr lang="en-US" sz="2400" b="1">
                <a:latin typeface="Arial" panose="020B0604020202020204" pitchFamily="34" charset="0"/>
              </a:rPr>
              <a:t>Contextualise the study</a:t>
            </a:r>
          </a:p>
        </p:txBody>
      </p:sp>
      <p:graphicFrame>
        <p:nvGraphicFramePr>
          <p:cNvPr id="4" name="Diagram 3">
            <a:extLst>
              <a:ext uri="{FF2B5EF4-FFF2-40B4-BE49-F238E27FC236}">
                <a16:creationId xmlns:a16="http://schemas.microsoft.com/office/drawing/2014/main" id="{2B7BEEFD-482B-D3C2-327A-F285230A57FD}"/>
              </a:ext>
            </a:extLst>
          </p:cNvPr>
          <p:cNvGraphicFramePr/>
          <p:nvPr>
            <p:extLst>
              <p:ext uri="{D42A27DB-BD31-4B8C-83A1-F6EECF244321}">
                <p14:modId xmlns:p14="http://schemas.microsoft.com/office/powerpoint/2010/main" val="3729371265"/>
              </p:ext>
            </p:extLst>
          </p:nvPr>
        </p:nvGraphicFramePr>
        <p:xfrm>
          <a:off x="2703570" y="108535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35">
            <a:extLst>
              <a:ext uri="{FF2B5EF4-FFF2-40B4-BE49-F238E27FC236}">
                <a16:creationId xmlns:a16="http://schemas.microsoft.com/office/drawing/2014/main" id="{EEA99C33-CCB0-E3A4-CA57-A6197FCD909C}"/>
              </a:ext>
            </a:extLst>
          </p:cNvPr>
          <p:cNvSpPr txBox="1">
            <a:spLocks/>
          </p:cNvSpPr>
          <p:nvPr/>
        </p:nvSpPr>
        <p:spPr>
          <a:xfrm>
            <a:off x="556995" y="5605614"/>
            <a:ext cx="11189528" cy="1025525"/>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600" b="0" i="0" kern="1200">
                <a:solidFill>
                  <a:schemeClr val="tx2"/>
                </a:solidFill>
                <a:latin typeface="+mn-lt"/>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US" sz="2400" dirty="0">
                <a:latin typeface="Arial" panose="020B0604020202020204" pitchFamily="34" charset="0"/>
              </a:rPr>
              <a:t>The topic area and interview questions you used </a:t>
            </a:r>
            <a:r>
              <a:rPr lang="en-US" sz="2400" b="1" dirty="0">
                <a:latin typeface="Arial" panose="020B0604020202020204" pitchFamily="34" charset="0"/>
              </a:rPr>
              <a:t>must</a:t>
            </a:r>
            <a:r>
              <a:rPr lang="en-US" sz="2400" dirty="0">
                <a:latin typeface="Arial" panose="020B0604020202020204" pitchFamily="34" charset="0"/>
              </a:rPr>
              <a:t> be rooted in appropriate literature – the foundation of your study – to answer your research questions</a:t>
            </a:r>
          </a:p>
        </p:txBody>
      </p:sp>
    </p:spTree>
    <p:extLst>
      <p:ext uri="{BB962C8B-B14F-4D97-AF65-F5344CB8AC3E}">
        <p14:creationId xmlns:p14="http://schemas.microsoft.com/office/powerpoint/2010/main" val="3057854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46973" y="448657"/>
            <a:ext cx="3686159" cy="5895872"/>
          </a:xfrm>
        </p:spPr>
        <p:txBody>
          <a:bodyPr>
            <a:normAutofit fontScale="90000"/>
          </a:bodyPr>
          <a:lstStyle/>
          <a:p>
            <a:pPr algn="ctr"/>
            <a:r>
              <a:rPr lang="en-US" b="0"/>
              <a:t>If you wanted to investigate factors that affect motivation in university students, what would you investigate?</a:t>
            </a:r>
            <a:br>
              <a:rPr lang="en-US"/>
            </a:br>
            <a:br>
              <a:rPr lang="en-US"/>
            </a:br>
            <a:r>
              <a:rPr lang="en-US"/>
              <a:t>Ten minutes – group work and feedback</a:t>
            </a:r>
          </a:p>
        </p:txBody>
      </p:sp>
      <p:pic>
        <p:nvPicPr>
          <p:cNvPr id="18" name="Picture Placeholder 15"/>
          <p:cNvPicPr>
            <a:picLocks noGrp="1" noChangeAspect="1"/>
          </p:cNvPicPr>
          <p:nvPr>
            <p:ph type="pic" sz="quarter" idx="17"/>
          </p:nvPr>
        </p:nvPicPr>
        <p:blipFill>
          <a:blip r:embed="rId2"/>
          <a:srcRect/>
          <a:stretch/>
        </p:blipFill>
        <p:spPr/>
      </p:pic>
      <p:pic>
        <p:nvPicPr>
          <p:cNvPr id="1028" name="Picture 4" descr="Self motivation is key! | HR News">
            <a:extLst>
              <a:ext uri="{FF2B5EF4-FFF2-40B4-BE49-F238E27FC236}">
                <a16:creationId xmlns:a16="http://schemas.microsoft.com/office/drawing/2014/main" id="{FB971AFB-1EFA-2A95-B2F9-F8A25DC8AFA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897" r="19149"/>
          <a:stretch/>
        </p:blipFill>
        <p:spPr bwMode="auto">
          <a:xfrm>
            <a:off x="0" y="0"/>
            <a:ext cx="3696507"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y Motivation Is Important for Your Success and Happiness">
            <a:extLst>
              <a:ext uri="{FF2B5EF4-FFF2-40B4-BE49-F238E27FC236}">
                <a16:creationId xmlns:a16="http://schemas.microsoft.com/office/drawing/2014/main" id="{40E38D0A-9227-ECEE-F91B-832AEA488F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92" r="16304"/>
          <a:stretch/>
        </p:blipFill>
        <p:spPr bwMode="auto">
          <a:xfrm>
            <a:off x="-1" y="3658057"/>
            <a:ext cx="3696507" cy="319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941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and person talking&#10;&#10;Description automatically generated">
            <a:extLst>
              <a:ext uri="{FF2B5EF4-FFF2-40B4-BE49-F238E27FC236}">
                <a16:creationId xmlns:a16="http://schemas.microsoft.com/office/drawing/2014/main" id="{8C5B53FB-D717-DB3C-D61D-4E8D963B138B}"/>
              </a:ext>
            </a:extLst>
          </p:cNvPr>
          <p:cNvPicPr>
            <a:picLocks noGrp="1" noChangeAspect="1"/>
          </p:cNvPicPr>
          <p:nvPr>
            <p:ph type="pic" sz="quarter" idx="15"/>
          </p:nvPr>
        </p:nvPicPr>
        <p:blipFill rotWithShape="1">
          <a:blip r:embed="rId2"/>
          <a:srcRect t="7083"/>
          <a:stretch/>
        </p:blipFill>
        <p:spPr>
          <a:xfrm>
            <a:off x="20" y="10"/>
            <a:ext cx="12191980" cy="6853702"/>
          </a:xfrm>
          <a:noFill/>
        </p:spPr>
      </p:pic>
      <p:sp>
        <p:nvSpPr>
          <p:cNvPr id="10" name="Text Placeholder 3">
            <a:extLst>
              <a:ext uri="{FF2B5EF4-FFF2-40B4-BE49-F238E27FC236}">
                <a16:creationId xmlns:a16="http://schemas.microsoft.com/office/drawing/2014/main" id="{6546736A-FF04-A9D9-86E1-F2E84FCE9C02}"/>
              </a:ext>
            </a:extLst>
          </p:cNvPr>
          <p:cNvSpPr>
            <a:spLocks noGrp="1"/>
          </p:cNvSpPr>
          <p:nvPr>
            <p:ph type="body" sz="quarter" idx="14"/>
          </p:nvPr>
        </p:nvSpPr>
        <p:spPr>
          <a:xfrm>
            <a:off x="7664542" y="3665204"/>
            <a:ext cx="4527458" cy="2196780"/>
          </a:xfrm>
        </p:spPr>
        <p:txBody>
          <a:bodyPr>
            <a:normAutofit/>
          </a:bodyPr>
          <a:lstStyle/>
          <a:p>
            <a:r>
              <a:rPr lang="en-US" sz="4800" b="1" spc="0" dirty="0">
                <a:latin typeface="Arial" panose="020B0604020202020204" pitchFamily="34" charset="0"/>
              </a:rPr>
              <a:t>Designing</a:t>
            </a:r>
            <a:r>
              <a:rPr lang="en-US" sz="4800" b="1" dirty="0">
                <a:latin typeface="Arial" panose="020B0604020202020204" pitchFamily="34" charset="0"/>
              </a:rPr>
              <a:t> </a:t>
            </a:r>
          </a:p>
        </p:txBody>
      </p:sp>
    </p:spTree>
    <p:extLst>
      <p:ext uri="{BB962C8B-B14F-4D97-AF65-F5344CB8AC3E}">
        <p14:creationId xmlns:p14="http://schemas.microsoft.com/office/powerpoint/2010/main" val="4199707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28F0914B-309C-8301-8037-666BE839D281}"/>
              </a:ext>
            </a:extLst>
          </p:cNvPr>
          <p:cNvSpPr txBox="1">
            <a:spLocks/>
          </p:cNvSpPr>
          <p:nvPr/>
        </p:nvSpPr>
        <p:spPr>
          <a:xfrm>
            <a:off x="728152" y="239030"/>
            <a:ext cx="2657979" cy="1025525"/>
          </a:xfrm>
          <a:prstGeom prst="rect">
            <a:avLst/>
          </a:prstGeom>
        </p:spPr>
        <p:txBody>
          <a:bodyPr/>
          <a:lst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a:lstStyle>
          <a:p>
            <a:r>
              <a:rPr lang="en-US"/>
              <a:t>Designing </a:t>
            </a:r>
          </a:p>
        </p:txBody>
      </p:sp>
      <p:sp>
        <p:nvSpPr>
          <p:cNvPr id="4" name="AutoShape 2" descr="100+ Time Pictures | Download Free Images &amp; Stock Photos on Unsplash">
            <a:extLst>
              <a:ext uri="{FF2B5EF4-FFF2-40B4-BE49-F238E27FC236}">
                <a16:creationId xmlns:a16="http://schemas.microsoft.com/office/drawing/2014/main" id="{2B812239-248A-E5F0-CD09-DBAAFEC7196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50 Quotes About Time Passing">
            <a:extLst>
              <a:ext uri="{FF2B5EF4-FFF2-40B4-BE49-F238E27FC236}">
                <a16:creationId xmlns:a16="http://schemas.microsoft.com/office/drawing/2014/main" id="{AD8F668F-D4EA-A552-32AE-248D12D7AF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579" y="1264555"/>
            <a:ext cx="4287090" cy="28607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71DE689-9F05-2358-1459-499A041C835B}"/>
              </a:ext>
            </a:extLst>
          </p:cNvPr>
          <p:cNvSpPr txBox="1"/>
          <p:nvPr/>
        </p:nvSpPr>
        <p:spPr>
          <a:xfrm>
            <a:off x="970413" y="1526847"/>
            <a:ext cx="2494310" cy="2031325"/>
          </a:xfrm>
          <a:prstGeom prst="rect">
            <a:avLst/>
          </a:prstGeom>
          <a:noFill/>
        </p:spPr>
        <p:txBody>
          <a:bodyPr wrap="square">
            <a:spAutoFit/>
          </a:bodyPr>
          <a:lstStyle/>
          <a:p>
            <a:r>
              <a:rPr lang="en-GB" b="1">
                <a:latin typeface="Arial" panose="020B0604020202020204" pitchFamily="34" charset="0"/>
                <a:cs typeface="Arial" panose="020B0604020202020204" pitchFamily="34" charset="0"/>
              </a:rPr>
              <a:t>Time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Design your interview to get the maximum amount of data within an acceptable period of time</a:t>
            </a:r>
          </a:p>
        </p:txBody>
      </p:sp>
      <p:pic>
        <p:nvPicPr>
          <p:cNvPr id="2058" name="Picture 10" descr="Qualitative Research Focus Groups">
            <a:extLst>
              <a:ext uri="{FF2B5EF4-FFF2-40B4-BE49-F238E27FC236}">
                <a16:creationId xmlns:a16="http://schemas.microsoft.com/office/drawing/2014/main" id="{D2E98EFF-CBBB-F8A2-0731-6018F8FC7C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752" r="47088"/>
          <a:stretch/>
        </p:blipFill>
        <p:spPr bwMode="auto">
          <a:xfrm>
            <a:off x="8987677" y="2415822"/>
            <a:ext cx="2691870" cy="180622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Qualitative Research Focus Groups">
            <a:extLst>
              <a:ext uri="{FF2B5EF4-FFF2-40B4-BE49-F238E27FC236}">
                <a16:creationId xmlns:a16="http://schemas.microsoft.com/office/drawing/2014/main" id="{9C41D112-4DC3-CB26-8A70-F4179E84A7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909" t="40475"/>
          <a:stretch/>
        </p:blipFill>
        <p:spPr bwMode="auto">
          <a:xfrm>
            <a:off x="6248400" y="2369842"/>
            <a:ext cx="2294028" cy="175542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4C6B9D1-DBC1-DAE4-88F4-A3F18A925E48}"/>
              </a:ext>
            </a:extLst>
          </p:cNvPr>
          <p:cNvSpPr txBox="1"/>
          <p:nvPr/>
        </p:nvSpPr>
        <p:spPr>
          <a:xfrm>
            <a:off x="6248400" y="387392"/>
            <a:ext cx="5698633" cy="1754326"/>
          </a:xfrm>
          <a:prstGeom prst="rect">
            <a:avLst/>
          </a:prstGeom>
          <a:noFill/>
        </p:spPr>
        <p:txBody>
          <a:bodyPr wrap="square">
            <a:spAutoFit/>
          </a:bodyPr>
          <a:lstStyle/>
          <a:p>
            <a:r>
              <a:rPr lang="en-GB" b="1">
                <a:latin typeface="Arial" panose="020B0604020202020204" pitchFamily="34" charset="0"/>
                <a:cs typeface="Arial" panose="020B0604020202020204" pitchFamily="34" charset="0"/>
              </a:rPr>
              <a:t>Participant numbers</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Choice affects both time and form</a:t>
            </a:r>
          </a:p>
          <a:p>
            <a:r>
              <a:rPr lang="en-GB">
                <a:latin typeface="Arial" panose="020B0604020202020204" pitchFamily="34" charset="0"/>
                <a:cs typeface="Arial" panose="020B0604020202020204" pitchFamily="34" charset="0"/>
              </a:rPr>
              <a:t>Interview as many people as you need to, to find out what you need to know</a:t>
            </a:r>
          </a:p>
          <a:p>
            <a:r>
              <a:rPr lang="en-GB">
                <a:latin typeface="Arial" panose="020B0604020202020204" pitchFamily="34" charset="0"/>
                <a:cs typeface="Arial" panose="020B0604020202020204" pitchFamily="34" charset="0"/>
              </a:rPr>
              <a:t>So – depends on the purpose of your study</a:t>
            </a:r>
          </a:p>
        </p:txBody>
      </p:sp>
      <p:sp>
        <p:nvSpPr>
          <p:cNvPr id="11" name="Rectangle 10">
            <a:extLst>
              <a:ext uri="{FF2B5EF4-FFF2-40B4-BE49-F238E27FC236}">
                <a16:creationId xmlns:a16="http://schemas.microsoft.com/office/drawing/2014/main" id="{F755747C-523B-E982-770F-37C1EEBA1AFE}"/>
              </a:ext>
            </a:extLst>
          </p:cNvPr>
          <p:cNvSpPr/>
          <p:nvPr/>
        </p:nvSpPr>
        <p:spPr>
          <a:xfrm>
            <a:off x="620889" y="4651022"/>
            <a:ext cx="11142133" cy="1806222"/>
          </a:xfrm>
          <a:prstGeom prst="rect">
            <a:avLst/>
          </a:prstGeom>
          <a:solidFill>
            <a:schemeClr val="accent1">
              <a:alpha val="50000"/>
            </a:schemeClr>
          </a:solidFill>
          <a:ln w="38100">
            <a:solidFill>
              <a:schemeClr val="accent1"/>
            </a:solidFill>
          </a:ln>
        </p:spPr>
        <p:style>
          <a:lnRef idx="0">
            <a:scrgbClr r="0" g="0" b="0"/>
          </a:lnRef>
          <a:fillRef idx="0">
            <a:scrgbClr r="0" g="0" b="0"/>
          </a:fillRef>
          <a:effectRef idx="0">
            <a:scrgbClr r="0" g="0" b="0"/>
          </a:effectRef>
          <a:fontRef idx="minor">
            <a:schemeClr val="lt1"/>
          </a:fontRef>
        </p:style>
        <p:txBody>
          <a:bodyPr rtlCol="0" anchor="ctr"/>
          <a:lstStyle/>
          <a:p>
            <a:r>
              <a:rPr lang="en-GB" sz="2000" b="1">
                <a:solidFill>
                  <a:schemeClr val="accent1">
                    <a:lumMod val="50000"/>
                  </a:schemeClr>
                </a:solidFill>
                <a:latin typeface="Arial" panose="020B0604020202020204" pitchFamily="34" charset="0"/>
                <a:cs typeface="Arial" panose="020B0604020202020204" pitchFamily="34" charset="0"/>
              </a:rPr>
              <a:t>Resources available</a:t>
            </a:r>
          </a:p>
          <a:p>
            <a:endParaRPr lang="en-GB">
              <a:solidFill>
                <a:schemeClr val="accent1">
                  <a:lumMod val="50000"/>
                </a:schemeClr>
              </a:solidFill>
              <a:latin typeface="Arial" panose="020B0604020202020204" pitchFamily="34" charset="0"/>
              <a:cs typeface="Arial" panose="020B0604020202020204" pitchFamily="34" charset="0"/>
            </a:endParaRPr>
          </a:p>
          <a:p>
            <a:r>
              <a:rPr lang="en-GB">
                <a:solidFill>
                  <a:schemeClr val="accent1">
                    <a:lumMod val="50000"/>
                  </a:schemeClr>
                </a:solidFill>
                <a:latin typeface="Arial" panose="020B0604020202020204" pitchFamily="34" charset="0"/>
                <a:cs typeface="Arial" panose="020B0604020202020204" pitchFamily="34" charset="0"/>
              </a:rPr>
              <a:t>Time and money considerations</a:t>
            </a:r>
          </a:p>
          <a:p>
            <a:endParaRPr lang="en-GB">
              <a:solidFill>
                <a:schemeClr val="accent1">
                  <a:lumMod val="50000"/>
                </a:schemeClr>
              </a:solidFill>
              <a:latin typeface="Arial" panose="020B0604020202020204" pitchFamily="34" charset="0"/>
              <a:cs typeface="Arial" panose="020B0604020202020204" pitchFamily="34" charset="0"/>
            </a:endParaRPr>
          </a:p>
          <a:p>
            <a:r>
              <a:rPr lang="en-GB">
                <a:solidFill>
                  <a:schemeClr val="accent1">
                    <a:lumMod val="50000"/>
                  </a:schemeClr>
                </a:solidFill>
                <a:latin typeface="Arial" panose="020B0604020202020204" pitchFamily="34" charset="0"/>
                <a:cs typeface="Arial" panose="020B0604020202020204" pitchFamily="34" charset="0"/>
              </a:rPr>
              <a:t>Must design your study accordingly</a:t>
            </a:r>
          </a:p>
          <a:p>
            <a:r>
              <a:rPr lang="en-GB">
                <a:solidFill>
                  <a:schemeClr val="accent1">
                    <a:lumMod val="50000"/>
                  </a:schemeClr>
                </a:solidFill>
                <a:latin typeface="Arial" panose="020B0604020202020204" pitchFamily="34" charset="0"/>
                <a:cs typeface="Arial" panose="020B0604020202020204" pitchFamily="34" charset="0"/>
              </a:rPr>
              <a:t>     (gather as much information as you can in as few visits as possible)</a:t>
            </a:r>
          </a:p>
        </p:txBody>
      </p:sp>
    </p:spTree>
    <p:extLst>
      <p:ext uri="{BB962C8B-B14F-4D97-AF65-F5344CB8AC3E}">
        <p14:creationId xmlns:p14="http://schemas.microsoft.com/office/powerpoint/2010/main" val="2348701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C28FAD1-9875-C7BE-D724-66BB1D0E73E3}"/>
              </a:ext>
            </a:extLst>
          </p:cNvPr>
          <p:cNvSpPr/>
          <p:nvPr/>
        </p:nvSpPr>
        <p:spPr>
          <a:xfrm>
            <a:off x="514883" y="1478606"/>
            <a:ext cx="5454771" cy="1860265"/>
          </a:xfrm>
          <a:prstGeom prst="rect">
            <a:avLst/>
          </a:prstGeom>
          <a:noFill/>
          <a:ln w="38100">
            <a:solidFill>
              <a:schemeClr val="accent2">
                <a:lumMod val="75000"/>
                <a:lumOff val="25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pic>
        <p:nvPicPr>
          <p:cNvPr id="2" name="Picture 6" descr="Qualitative Interview: What it is &amp; How to conduct one | QuestionPro">
            <a:extLst>
              <a:ext uri="{FF2B5EF4-FFF2-40B4-BE49-F238E27FC236}">
                <a16:creationId xmlns:a16="http://schemas.microsoft.com/office/drawing/2014/main" id="{89B423F8-AA80-DC12-9681-40E84CD6C7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374" t="36435" r="6448" b="15604"/>
          <a:stretch/>
        </p:blipFill>
        <p:spPr bwMode="auto">
          <a:xfrm>
            <a:off x="6513555" y="1539684"/>
            <a:ext cx="2337921" cy="181311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Qualitative Interview: What it is &amp; How to conduct one | QuestionPro">
            <a:extLst>
              <a:ext uri="{FF2B5EF4-FFF2-40B4-BE49-F238E27FC236}">
                <a16:creationId xmlns:a16="http://schemas.microsoft.com/office/drawing/2014/main" id="{DFFF9508-4621-6D31-FC6D-0AF063DE18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697" t="36454" r="35697" b="15734"/>
          <a:stretch/>
        </p:blipFill>
        <p:spPr bwMode="auto">
          <a:xfrm>
            <a:off x="580126" y="3946962"/>
            <a:ext cx="2373345" cy="180747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Qualitative Interview: What it is &amp; How to conduct one | QuestionPro">
            <a:extLst>
              <a:ext uri="{FF2B5EF4-FFF2-40B4-BE49-F238E27FC236}">
                <a16:creationId xmlns:a16="http://schemas.microsoft.com/office/drawing/2014/main" id="{29C1923F-0DB3-0FED-8886-7F003096A3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450" t="37573" r="65372" b="17249"/>
          <a:stretch/>
        </p:blipFill>
        <p:spPr bwMode="auto">
          <a:xfrm>
            <a:off x="580126" y="1578367"/>
            <a:ext cx="2337921" cy="170789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A539E7-2C5E-5A95-984A-53FF842EE264}"/>
              </a:ext>
            </a:extLst>
          </p:cNvPr>
          <p:cNvSpPr txBox="1"/>
          <p:nvPr/>
        </p:nvSpPr>
        <p:spPr>
          <a:xfrm>
            <a:off x="9024867" y="4000111"/>
            <a:ext cx="2636899" cy="1754326"/>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Group interviews (focus groups) – higher number of participants, but will depth and quality suffer?</a:t>
            </a:r>
          </a:p>
        </p:txBody>
      </p:sp>
      <p:pic>
        <p:nvPicPr>
          <p:cNvPr id="3074" name="Picture 2" descr="How to Conduct an Employee Focus Group: A Full Guide - AIHR">
            <a:extLst>
              <a:ext uri="{FF2B5EF4-FFF2-40B4-BE49-F238E27FC236}">
                <a16:creationId xmlns:a16="http://schemas.microsoft.com/office/drawing/2014/main" id="{704679B5-CA14-7617-703B-5014B929A6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742" r="10387"/>
          <a:stretch/>
        </p:blipFill>
        <p:spPr bwMode="auto">
          <a:xfrm>
            <a:off x="6556499" y="3983370"/>
            <a:ext cx="2337921" cy="1681868"/>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4" descr="Focus Groups: The Definitive Guide - Qualtrics">
            <a:extLst>
              <a:ext uri="{FF2B5EF4-FFF2-40B4-BE49-F238E27FC236}">
                <a16:creationId xmlns:a16="http://schemas.microsoft.com/office/drawing/2014/main" id="{6C743471-A8E2-2427-DFF3-1157DC01756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focus group collaborating and sharing thoughts">
            <a:extLst>
              <a:ext uri="{FF2B5EF4-FFF2-40B4-BE49-F238E27FC236}">
                <a16:creationId xmlns:a16="http://schemas.microsoft.com/office/drawing/2014/main" id="{305FFBB9-2A9C-4DA2-A684-4F5B156146B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a:extLst>
              <a:ext uri="{FF2B5EF4-FFF2-40B4-BE49-F238E27FC236}">
                <a16:creationId xmlns:a16="http://schemas.microsoft.com/office/drawing/2014/main" id="{219F9B76-F328-6AA6-B246-133B931A5596}"/>
              </a:ext>
            </a:extLst>
          </p:cNvPr>
          <p:cNvSpPr txBox="1"/>
          <p:nvPr/>
        </p:nvSpPr>
        <p:spPr>
          <a:xfrm>
            <a:off x="2895600" y="528542"/>
            <a:ext cx="6096000" cy="584775"/>
          </a:xfrm>
          <a:prstGeom prst="rect">
            <a:avLst/>
          </a:prstGeom>
          <a:noFill/>
        </p:spPr>
        <p:txBody>
          <a:bodyPr wrap="square">
            <a:spAutoFit/>
          </a:bodyPr>
          <a:lstStyle/>
          <a:p>
            <a:pPr algn="ctr"/>
            <a:r>
              <a:rPr lang="en-GB" sz="3200" b="1">
                <a:latin typeface="Arial" panose="020B0604020202020204" pitchFamily="34" charset="0"/>
                <a:cs typeface="Arial" panose="020B0604020202020204" pitchFamily="34" charset="0"/>
              </a:rPr>
              <a:t>Type of interview</a:t>
            </a:r>
          </a:p>
        </p:txBody>
      </p:sp>
      <p:sp>
        <p:nvSpPr>
          <p:cNvPr id="11" name="TextBox 10">
            <a:extLst>
              <a:ext uri="{FF2B5EF4-FFF2-40B4-BE49-F238E27FC236}">
                <a16:creationId xmlns:a16="http://schemas.microsoft.com/office/drawing/2014/main" id="{F41E3074-F3BE-92D5-8640-6DC6114AC9EF}"/>
              </a:ext>
            </a:extLst>
          </p:cNvPr>
          <p:cNvSpPr txBox="1"/>
          <p:nvPr/>
        </p:nvSpPr>
        <p:spPr>
          <a:xfrm>
            <a:off x="3064002" y="1531933"/>
            <a:ext cx="2815292" cy="1754326"/>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Fully-structured – sticking to a rigid order of questioning – mainly open-ended questions allowing for open responses</a:t>
            </a:r>
          </a:p>
        </p:txBody>
      </p:sp>
      <p:sp>
        <p:nvSpPr>
          <p:cNvPr id="13" name="TextBox 12">
            <a:extLst>
              <a:ext uri="{FF2B5EF4-FFF2-40B4-BE49-F238E27FC236}">
                <a16:creationId xmlns:a16="http://schemas.microsoft.com/office/drawing/2014/main" id="{70F58EF6-F023-D6CE-878C-243AC22C78E6}"/>
              </a:ext>
            </a:extLst>
          </p:cNvPr>
          <p:cNvSpPr txBox="1"/>
          <p:nvPr/>
        </p:nvSpPr>
        <p:spPr>
          <a:xfrm>
            <a:off x="3054152" y="4224141"/>
            <a:ext cx="2636898" cy="1200329"/>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Semi-structured or semi-structured photo-elicitation - keep topic in focus</a:t>
            </a:r>
          </a:p>
        </p:txBody>
      </p:sp>
      <p:sp>
        <p:nvSpPr>
          <p:cNvPr id="15" name="TextBox 14">
            <a:extLst>
              <a:ext uri="{FF2B5EF4-FFF2-40B4-BE49-F238E27FC236}">
                <a16:creationId xmlns:a16="http://schemas.microsoft.com/office/drawing/2014/main" id="{B7965B06-0D94-64EA-B854-EA5D696C1F10}"/>
              </a:ext>
            </a:extLst>
          </p:cNvPr>
          <p:cNvSpPr txBox="1"/>
          <p:nvPr/>
        </p:nvSpPr>
        <p:spPr>
          <a:xfrm>
            <a:off x="8971717" y="1539684"/>
            <a:ext cx="2743200" cy="923330"/>
          </a:xfrm>
          <a:prstGeom prst="rect">
            <a:avLst/>
          </a:prstGeom>
          <a:noFill/>
        </p:spPr>
        <p:txBody>
          <a:bodyPr wrap="square">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Unstructured / narrative   - richest data</a:t>
            </a:r>
          </a:p>
        </p:txBody>
      </p:sp>
      <p:sp>
        <p:nvSpPr>
          <p:cNvPr id="17" name="Rectangle 16">
            <a:extLst>
              <a:ext uri="{FF2B5EF4-FFF2-40B4-BE49-F238E27FC236}">
                <a16:creationId xmlns:a16="http://schemas.microsoft.com/office/drawing/2014/main" id="{AD69E6D2-0F13-A1F9-FB68-2C5555E6F25F}"/>
              </a:ext>
            </a:extLst>
          </p:cNvPr>
          <p:cNvSpPr/>
          <p:nvPr/>
        </p:nvSpPr>
        <p:spPr>
          <a:xfrm>
            <a:off x="6380387" y="1470321"/>
            <a:ext cx="5454771" cy="1860265"/>
          </a:xfrm>
          <a:prstGeom prst="rect">
            <a:avLst/>
          </a:prstGeom>
          <a:noFill/>
          <a:ln w="38100">
            <a:solidFill>
              <a:schemeClr val="accent2">
                <a:lumMod val="75000"/>
                <a:lumOff val="25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9A30799-684F-0F53-8A91-67C10A8AE738}"/>
              </a:ext>
            </a:extLst>
          </p:cNvPr>
          <p:cNvSpPr/>
          <p:nvPr/>
        </p:nvSpPr>
        <p:spPr>
          <a:xfrm>
            <a:off x="514883" y="3894172"/>
            <a:ext cx="5454771" cy="1860265"/>
          </a:xfrm>
          <a:prstGeom prst="rect">
            <a:avLst/>
          </a:prstGeom>
          <a:noFill/>
          <a:ln w="38100">
            <a:solidFill>
              <a:schemeClr val="accent2">
                <a:lumMod val="75000"/>
                <a:lumOff val="25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65CE2286-4D8E-324F-0F89-8497BBF76E75}"/>
              </a:ext>
            </a:extLst>
          </p:cNvPr>
          <p:cNvSpPr/>
          <p:nvPr/>
        </p:nvSpPr>
        <p:spPr>
          <a:xfrm>
            <a:off x="6400800" y="3877915"/>
            <a:ext cx="5454771" cy="1860265"/>
          </a:xfrm>
          <a:prstGeom prst="rect">
            <a:avLst/>
          </a:prstGeom>
          <a:noFill/>
          <a:ln w="38100">
            <a:solidFill>
              <a:schemeClr val="accent2">
                <a:lumMod val="75000"/>
                <a:lumOff val="25000"/>
              </a:schemeClr>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281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Quality Vs. Quantity - Impact On Consumer Selection">
            <a:extLst>
              <a:ext uri="{FF2B5EF4-FFF2-40B4-BE49-F238E27FC236}">
                <a16:creationId xmlns:a16="http://schemas.microsoft.com/office/drawing/2014/main" id="{AD0C63F7-5995-F9B7-9996-02CF3DB1CF99}"/>
              </a:ext>
            </a:extLst>
          </p:cNvPr>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b="16102"/>
          <a:stretch/>
        </p:blipFill>
        <p:spPr bwMode="auto">
          <a:xfrm>
            <a:off x="20" y="680013"/>
            <a:ext cx="12191980" cy="5497975"/>
          </a:xfrm>
          <a:prstGeom prst="rect">
            <a:avLst/>
          </a:prstGeom>
          <a:solidFill>
            <a:srgbClr val="FFFFFF"/>
          </a:solidFill>
        </p:spPr>
      </p:pic>
      <p:sp>
        <p:nvSpPr>
          <p:cNvPr id="3" name="TextBox 2">
            <a:extLst>
              <a:ext uri="{FF2B5EF4-FFF2-40B4-BE49-F238E27FC236}">
                <a16:creationId xmlns:a16="http://schemas.microsoft.com/office/drawing/2014/main" id="{9DC870F2-6F04-FBDE-F739-3A4CF54525AC}"/>
              </a:ext>
            </a:extLst>
          </p:cNvPr>
          <p:cNvSpPr txBox="1"/>
          <p:nvPr/>
        </p:nvSpPr>
        <p:spPr>
          <a:xfrm>
            <a:off x="2828364" y="3025588"/>
            <a:ext cx="6893860" cy="1785104"/>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Decision will impact the richness or depth of your data</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Must also consider whether interviewing is the best option</a:t>
            </a:r>
          </a:p>
          <a:p>
            <a:pPr marL="342900" indent="-342900">
              <a:buFont typeface="Arial" panose="020B0604020202020204" pitchFamily="34" charset="0"/>
              <a:buChar char="•"/>
            </a:pPr>
            <a:r>
              <a:rPr lang="en-GB" sz="2200" i="1">
                <a:latin typeface="Arial" panose="020B0604020202020204" pitchFamily="34" charset="0"/>
                <a:cs typeface="Arial" panose="020B0604020202020204" pitchFamily="34" charset="0"/>
              </a:rPr>
              <a:t>Would a survey be more appropriate?</a:t>
            </a:r>
          </a:p>
        </p:txBody>
      </p:sp>
    </p:spTree>
    <p:extLst>
      <p:ext uri="{BB962C8B-B14F-4D97-AF65-F5344CB8AC3E}">
        <p14:creationId xmlns:p14="http://schemas.microsoft.com/office/powerpoint/2010/main" val="12103478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and person talking&#10;&#10;Description automatically generated">
            <a:extLst>
              <a:ext uri="{FF2B5EF4-FFF2-40B4-BE49-F238E27FC236}">
                <a16:creationId xmlns:a16="http://schemas.microsoft.com/office/drawing/2014/main" id="{8C5B53FB-D717-DB3C-D61D-4E8D963B138B}"/>
              </a:ext>
            </a:extLst>
          </p:cNvPr>
          <p:cNvPicPr>
            <a:picLocks noGrp="1" noChangeAspect="1"/>
          </p:cNvPicPr>
          <p:nvPr>
            <p:ph type="pic" sz="quarter" idx="15"/>
          </p:nvPr>
        </p:nvPicPr>
        <p:blipFill rotWithShape="1">
          <a:blip r:embed="rId2"/>
          <a:srcRect t="7083"/>
          <a:stretch/>
        </p:blipFill>
        <p:spPr>
          <a:xfrm>
            <a:off x="20" y="10"/>
            <a:ext cx="12191980" cy="6853702"/>
          </a:xfrm>
          <a:noFill/>
        </p:spPr>
      </p:pic>
      <p:sp>
        <p:nvSpPr>
          <p:cNvPr id="10" name="Text Placeholder 3">
            <a:extLst>
              <a:ext uri="{FF2B5EF4-FFF2-40B4-BE49-F238E27FC236}">
                <a16:creationId xmlns:a16="http://schemas.microsoft.com/office/drawing/2014/main" id="{6546736A-FF04-A9D9-86E1-F2E84FCE9C02}"/>
              </a:ext>
            </a:extLst>
          </p:cNvPr>
          <p:cNvSpPr>
            <a:spLocks noGrp="1"/>
          </p:cNvSpPr>
          <p:nvPr>
            <p:ph type="body" sz="quarter" idx="14"/>
          </p:nvPr>
        </p:nvSpPr>
        <p:spPr>
          <a:xfrm>
            <a:off x="7664542" y="3665204"/>
            <a:ext cx="4527458" cy="2196780"/>
          </a:xfrm>
        </p:spPr>
        <p:txBody>
          <a:bodyPr>
            <a:normAutofit lnSpcReduction="10000"/>
          </a:bodyPr>
          <a:lstStyle/>
          <a:p>
            <a:r>
              <a:rPr lang="en-US" sz="4800" b="1" spc="0">
                <a:latin typeface="Arial" panose="020B0604020202020204" pitchFamily="34" charset="0"/>
              </a:rPr>
              <a:t>Developing an interview schedule </a:t>
            </a:r>
          </a:p>
        </p:txBody>
      </p:sp>
    </p:spTree>
    <p:extLst>
      <p:ext uri="{BB962C8B-B14F-4D97-AF65-F5344CB8AC3E}">
        <p14:creationId xmlns:p14="http://schemas.microsoft.com/office/powerpoint/2010/main" val="1839434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FE98D9-CB71-C8C1-4F9C-09C16731234D}"/>
              </a:ext>
            </a:extLst>
          </p:cNvPr>
          <p:cNvSpPr txBox="1"/>
          <p:nvPr/>
        </p:nvSpPr>
        <p:spPr>
          <a:xfrm>
            <a:off x="2642347" y="528542"/>
            <a:ext cx="6907306" cy="584775"/>
          </a:xfrm>
          <a:prstGeom prst="rect">
            <a:avLst/>
          </a:prstGeom>
          <a:noFill/>
        </p:spPr>
        <p:txBody>
          <a:bodyPr wrap="square">
            <a:spAutoFit/>
          </a:bodyPr>
          <a:lstStyle/>
          <a:p>
            <a:pPr algn="ctr"/>
            <a:r>
              <a:rPr lang="en-GB" sz="3200" b="1">
                <a:latin typeface="Arial" panose="020B0604020202020204" pitchFamily="34" charset="0"/>
                <a:cs typeface="Arial" panose="020B0604020202020204" pitchFamily="34" charset="0"/>
              </a:rPr>
              <a:t>Developing an interview schedule</a:t>
            </a:r>
          </a:p>
        </p:txBody>
      </p:sp>
      <p:sp>
        <p:nvSpPr>
          <p:cNvPr id="3" name="Rectangle 2">
            <a:extLst>
              <a:ext uri="{FF2B5EF4-FFF2-40B4-BE49-F238E27FC236}">
                <a16:creationId xmlns:a16="http://schemas.microsoft.com/office/drawing/2014/main" id="{DADCA1EC-7E10-1E56-5A04-DC429C2B30F1}"/>
              </a:ext>
            </a:extLst>
          </p:cNvPr>
          <p:cNvSpPr/>
          <p:nvPr/>
        </p:nvSpPr>
        <p:spPr>
          <a:xfrm>
            <a:off x="952417" y="1459753"/>
            <a:ext cx="10325183" cy="1283447"/>
          </a:xfrm>
          <a:prstGeom prst="rect">
            <a:avLst/>
          </a:prstGeom>
          <a:noFill/>
          <a:ln w="3810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AutoNum type="arabicPeriod"/>
            </a:pPr>
            <a:r>
              <a:rPr lang="en-GB">
                <a:solidFill>
                  <a:schemeClr val="tx1"/>
                </a:solidFill>
                <a:latin typeface="Arial" panose="020B0604020202020204" pitchFamily="34" charset="0"/>
                <a:cs typeface="Arial" panose="020B0604020202020204" pitchFamily="34" charset="0"/>
              </a:rPr>
              <a:t>Think about what information you want to get from your participants</a:t>
            </a:r>
          </a:p>
          <a:p>
            <a:pPr marL="342900" indent="-342900">
              <a:buAutoNum type="arabicPeriod"/>
            </a:pPr>
            <a:endParaRPr lang="en-GB">
              <a:solidFill>
                <a:schemeClr val="tx1"/>
              </a:solidFill>
              <a:latin typeface="Arial" panose="020B0604020202020204" pitchFamily="34" charset="0"/>
              <a:cs typeface="Arial" panose="020B0604020202020204" pitchFamily="34" charset="0"/>
            </a:endParaRPr>
          </a:p>
          <a:p>
            <a:pPr marL="342900" indent="-342900">
              <a:buAutoNum type="arabicPeriod"/>
            </a:pPr>
            <a:r>
              <a:rPr lang="en-GB">
                <a:solidFill>
                  <a:schemeClr val="tx1"/>
                </a:solidFill>
                <a:latin typeface="Arial" panose="020B0604020202020204" pitchFamily="34" charset="0"/>
                <a:cs typeface="Arial" panose="020B0604020202020204" pitchFamily="34" charset="0"/>
              </a:rPr>
              <a:t>Develop an interview schedule to guide your questions to ensure you cover all important areas</a:t>
            </a:r>
          </a:p>
        </p:txBody>
      </p:sp>
      <p:sp>
        <p:nvSpPr>
          <p:cNvPr id="19" name="TextBox 18">
            <a:extLst>
              <a:ext uri="{FF2B5EF4-FFF2-40B4-BE49-F238E27FC236}">
                <a16:creationId xmlns:a16="http://schemas.microsoft.com/office/drawing/2014/main" id="{D9945DE7-E6AD-66C3-A08B-1CA047CA0728}"/>
              </a:ext>
            </a:extLst>
          </p:cNvPr>
          <p:cNvSpPr txBox="1"/>
          <p:nvPr/>
        </p:nvSpPr>
        <p:spPr>
          <a:xfrm>
            <a:off x="9578331" y="3830713"/>
            <a:ext cx="1761620" cy="280076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r>
              <a:rPr lang="en-GB" sz="1600" b="1">
                <a:latin typeface="Arial" panose="020B0604020202020204" pitchFamily="34" charset="0"/>
                <a:cs typeface="Arial" panose="020B0604020202020204" pitchFamily="34" charset="0"/>
              </a:rPr>
              <a:t>Wrap-up at the end</a:t>
            </a:r>
          </a:p>
          <a:p>
            <a:pPr algn="ctr"/>
            <a:endParaRPr lang="en-GB" sz="1600" b="1">
              <a:latin typeface="Arial" panose="020B0604020202020204" pitchFamily="34" charset="0"/>
              <a:cs typeface="Arial" panose="020B0604020202020204" pitchFamily="34" charset="0"/>
            </a:endParaRPr>
          </a:p>
          <a:p>
            <a:pPr algn="ctr"/>
            <a:r>
              <a:rPr lang="en-GB" sz="1600" i="1">
                <a:latin typeface="Arial" panose="020B0604020202020204" pitchFamily="34" charset="0"/>
                <a:cs typeface="Arial" panose="020B0604020202020204" pitchFamily="34" charset="0"/>
              </a:rPr>
              <a:t>Thanks and summary of the research aim</a:t>
            </a:r>
          </a:p>
        </p:txBody>
      </p:sp>
      <p:sp>
        <p:nvSpPr>
          <p:cNvPr id="4" name="TextBox 3">
            <a:extLst>
              <a:ext uri="{FF2B5EF4-FFF2-40B4-BE49-F238E27FC236}">
                <a16:creationId xmlns:a16="http://schemas.microsoft.com/office/drawing/2014/main" id="{CB8A57B4-6A41-E365-6B7B-9E76B7ACA2E5}"/>
              </a:ext>
            </a:extLst>
          </p:cNvPr>
          <p:cNvSpPr txBox="1"/>
          <p:nvPr/>
        </p:nvSpPr>
        <p:spPr>
          <a:xfrm>
            <a:off x="4555066" y="3244334"/>
            <a:ext cx="3081867"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What to include:</a:t>
            </a:r>
          </a:p>
        </p:txBody>
      </p:sp>
      <p:pic>
        <p:nvPicPr>
          <p:cNvPr id="6" name="Graphic 5" descr="Chat bubble outline">
            <a:extLst>
              <a:ext uri="{FF2B5EF4-FFF2-40B4-BE49-F238E27FC236}">
                <a16:creationId xmlns:a16="http://schemas.microsoft.com/office/drawing/2014/main" id="{F3732EEC-B64F-DC21-A5FC-2B94D830526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94623" y="3929840"/>
            <a:ext cx="914400" cy="914400"/>
          </a:xfrm>
          <a:prstGeom prst="rect">
            <a:avLst/>
          </a:prstGeom>
        </p:spPr>
      </p:pic>
      <p:pic>
        <p:nvPicPr>
          <p:cNvPr id="8" name="Graphic 7" descr="Radio microphone outline">
            <a:extLst>
              <a:ext uri="{FF2B5EF4-FFF2-40B4-BE49-F238E27FC236}">
                <a16:creationId xmlns:a16="http://schemas.microsoft.com/office/drawing/2014/main" id="{08329D29-0C26-FEE2-ABFF-432EC016612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460888" y="3935867"/>
            <a:ext cx="914400" cy="914400"/>
          </a:xfrm>
          <a:prstGeom prst="rect">
            <a:avLst/>
          </a:prstGeom>
        </p:spPr>
      </p:pic>
      <p:pic>
        <p:nvPicPr>
          <p:cNvPr id="10" name="Graphic 9" descr="Help outline">
            <a:extLst>
              <a:ext uri="{FF2B5EF4-FFF2-40B4-BE49-F238E27FC236}">
                <a16:creationId xmlns:a16="http://schemas.microsoft.com/office/drawing/2014/main" id="{44A9EE89-0950-B316-9E2D-C704B30E298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38799" y="3879422"/>
            <a:ext cx="914400" cy="914400"/>
          </a:xfrm>
          <a:prstGeom prst="rect">
            <a:avLst/>
          </a:prstGeom>
        </p:spPr>
      </p:pic>
      <p:pic>
        <p:nvPicPr>
          <p:cNvPr id="12" name="Graphic 11" descr="Thought bubble outline">
            <a:extLst>
              <a:ext uri="{FF2B5EF4-FFF2-40B4-BE49-F238E27FC236}">
                <a16:creationId xmlns:a16="http://schemas.microsoft.com/office/drawing/2014/main" id="{90197E5B-D049-C44E-D1F7-228999A1C54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7816711" y="3914978"/>
            <a:ext cx="914400" cy="914400"/>
          </a:xfrm>
          <a:prstGeom prst="rect">
            <a:avLst/>
          </a:prstGeom>
        </p:spPr>
      </p:pic>
      <p:pic>
        <p:nvPicPr>
          <p:cNvPr id="14" name="Graphic 13" descr="Wave Gesture outline">
            <a:extLst>
              <a:ext uri="{FF2B5EF4-FFF2-40B4-BE49-F238E27FC236}">
                <a16:creationId xmlns:a16="http://schemas.microsoft.com/office/drawing/2014/main" id="{8A56B0F4-EE93-20D5-172B-5EC78016674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282977" y="3914978"/>
            <a:ext cx="914400" cy="914400"/>
          </a:xfrm>
          <a:prstGeom prst="rect">
            <a:avLst/>
          </a:prstGeom>
        </p:spPr>
      </p:pic>
      <p:sp>
        <p:nvSpPr>
          <p:cNvPr id="15" name="TextBox 14">
            <a:extLst>
              <a:ext uri="{FF2B5EF4-FFF2-40B4-BE49-F238E27FC236}">
                <a16:creationId xmlns:a16="http://schemas.microsoft.com/office/drawing/2014/main" id="{1C45D4C9-4035-9E4D-E169-DF4F6069918F}"/>
              </a:ext>
            </a:extLst>
          </p:cNvPr>
          <p:cNvSpPr txBox="1"/>
          <p:nvPr/>
        </p:nvSpPr>
        <p:spPr>
          <a:xfrm>
            <a:off x="862665" y="3843704"/>
            <a:ext cx="1761620" cy="2800767"/>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r>
              <a:rPr lang="en-GB" sz="1600" b="1">
                <a:latin typeface="Arial" panose="020B0604020202020204" pitchFamily="34" charset="0"/>
                <a:cs typeface="Arial" panose="020B0604020202020204" pitchFamily="34" charset="0"/>
              </a:rPr>
              <a:t>Introduction</a:t>
            </a:r>
          </a:p>
          <a:p>
            <a:pPr algn="ctr"/>
            <a:endParaRPr lang="en-GB" sz="1600">
              <a:latin typeface="Arial" panose="020B0604020202020204" pitchFamily="34" charset="0"/>
              <a:cs typeface="Arial" panose="020B0604020202020204" pitchFamily="34" charset="0"/>
            </a:endParaRPr>
          </a:p>
          <a:p>
            <a:pPr algn="ctr"/>
            <a:r>
              <a:rPr lang="en-GB" sz="1600" i="1">
                <a:latin typeface="Arial" panose="020B0604020202020204" pitchFamily="34" charset="0"/>
                <a:cs typeface="Arial" panose="020B0604020202020204" pitchFamily="34" charset="0"/>
              </a:rPr>
              <a:t>“I am..”</a:t>
            </a:r>
          </a:p>
          <a:p>
            <a:pPr algn="ctr"/>
            <a:r>
              <a:rPr lang="en-GB" sz="1600" i="1">
                <a:latin typeface="Arial" panose="020B0604020202020204" pitchFamily="34" charset="0"/>
                <a:cs typeface="Arial" panose="020B0604020202020204" pitchFamily="34" charset="0"/>
              </a:rPr>
              <a:t>“I’m doing this research because..”</a:t>
            </a:r>
          </a:p>
        </p:txBody>
      </p:sp>
      <p:sp>
        <p:nvSpPr>
          <p:cNvPr id="16" name="TextBox 15">
            <a:extLst>
              <a:ext uri="{FF2B5EF4-FFF2-40B4-BE49-F238E27FC236}">
                <a16:creationId xmlns:a16="http://schemas.microsoft.com/office/drawing/2014/main" id="{FFB71313-FD64-F7CC-07F2-E0BB709B7CE7}"/>
              </a:ext>
            </a:extLst>
          </p:cNvPr>
          <p:cNvSpPr txBox="1"/>
          <p:nvPr/>
        </p:nvSpPr>
        <p:spPr>
          <a:xfrm>
            <a:off x="3037279" y="3843704"/>
            <a:ext cx="1761620" cy="2308324"/>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r>
              <a:rPr lang="en-GB" sz="1600" b="1">
                <a:latin typeface="Arial" panose="020B0604020202020204" pitchFamily="34" charset="0"/>
                <a:cs typeface="Arial" panose="020B0604020202020204" pitchFamily="34" charset="0"/>
              </a:rPr>
              <a:t>Permission to record / insurance of anonymity</a:t>
            </a:r>
            <a:endParaRPr lang="en-GB" sz="160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FB32DB2-8069-8069-E156-687E6D09A483}"/>
              </a:ext>
            </a:extLst>
          </p:cNvPr>
          <p:cNvSpPr txBox="1"/>
          <p:nvPr/>
        </p:nvSpPr>
        <p:spPr>
          <a:xfrm>
            <a:off x="5228997" y="3830713"/>
            <a:ext cx="1761620" cy="1569660"/>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r>
              <a:rPr lang="en-GB" sz="1600" b="1">
                <a:latin typeface="Arial" panose="020B0604020202020204" pitchFamily="34" charset="0"/>
                <a:cs typeface="Arial" panose="020B0604020202020204" pitchFamily="34" charset="0"/>
              </a:rPr>
              <a:t>Questions</a:t>
            </a:r>
            <a:endParaRPr lang="en-GB" sz="16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8C56958-371C-CCF5-F9BB-646FE725EC62}"/>
              </a:ext>
            </a:extLst>
          </p:cNvPr>
          <p:cNvSpPr txBox="1"/>
          <p:nvPr/>
        </p:nvSpPr>
        <p:spPr>
          <a:xfrm>
            <a:off x="7393101" y="3830713"/>
            <a:ext cx="1761620" cy="2308324"/>
          </a:xfrm>
          <a:prstGeom prst="rect">
            <a:avLst/>
          </a:prstGeom>
          <a:noFill/>
        </p:spPr>
        <p:style>
          <a:lnRef idx="2">
            <a:schemeClr val="accent3"/>
          </a:lnRef>
          <a:fillRef idx="1">
            <a:schemeClr val="lt1"/>
          </a:fillRef>
          <a:effectRef idx="0">
            <a:schemeClr val="accent3"/>
          </a:effectRef>
          <a:fontRef idx="minor">
            <a:schemeClr val="dk1"/>
          </a:fontRef>
        </p:style>
        <p:txBody>
          <a:bodyPr wrap="square" rtlCol="0">
            <a:spAutoFit/>
          </a:bodyPr>
          <a:lstStyle/>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endParaRPr lang="en-GB" sz="1600" b="1">
              <a:latin typeface="Arial" panose="020B0604020202020204" pitchFamily="34" charset="0"/>
              <a:cs typeface="Arial" panose="020B0604020202020204" pitchFamily="34" charset="0"/>
            </a:endParaRPr>
          </a:p>
          <a:p>
            <a:pPr algn="ctr"/>
            <a:r>
              <a:rPr lang="en-GB" sz="1600" b="1">
                <a:latin typeface="Arial" panose="020B0604020202020204" pitchFamily="34" charset="0"/>
                <a:cs typeface="Arial" panose="020B0604020202020204" pitchFamily="34" charset="0"/>
              </a:rPr>
              <a:t>Prompts and hints</a:t>
            </a:r>
          </a:p>
          <a:p>
            <a:pPr algn="ctr"/>
            <a:r>
              <a:rPr lang="en-GB" sz="1600" i="1">
                <a:latin typeface="Arial" panose="020B0604020202020204" pitchFamily="34" charset="0"/>
                <a:cs typeface="Arial" panose="020B0604020202020204" pitchFamily="34" charset="0"/>
              </a:rPr>
              <a:t>For follow-up questions</a:t>
            </a:r>
          </a:p>
        </p:txBody>
      </p:sp>
    </p:spTree>
    <p:extLst>
      <p:ext uri="{BB962C8B-B14F-4D97-AF65-F5344CB8AC3E}">
        <p14:creationId xmlns:p14="http://schemas.microsoft.com/office/powerpoint/2010/main" val="675523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F7D991-7F7B-D4F4-070D-C57E548D65B0}"/>
              </a:ext>
            </a:extLst>
          </p:cNvPr>
          <p:cNvPicPr>
            <a:picLocks noChangeAspect="1"/>
          </p:cNvPicPr>
          <p:nvPr/>
        </p:nvPicPr>
        <p:blipFill>
          <a:blip r:embed="rId2"/>
          <a:stretch>
            <a:fillRect/>
          </a:stretch>
        </p:blipFill>
        <p:spPr>
          <a:xfrm>
            <a:off x="1003768" y="68263"/>
            <a:ext cx="10711513" cy="6721475"/>
          </a:xfrm>
          <a:prstGeom prst="rect">
            <a:avLst/>
          </a:prstGeom>
          <a:noFill/>
        </p:spPr>
      </p:pic>
    </p:spTree>
    <p:extLst>
      <p:ext uri="{BB962C8B-B14F-4D97-AF65-F5344CB8AC3E}">
        <p14:creationId xmlns:p14="http://schemas.microsoft.com/office/powerpoint/2010/main" val="2560454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0CD0076-4633-DADB-022B-5EE8F843E476}"/>
              </a:ext>
            </a:extLst>
          </p:cNvPr>
          <p:cNvPicPr>
            <a:picLocks noChangeAspect="1"/>
          </p:cNvPicPr>
          <p:nvPr/>
        </p:nvPicPr>
        <p:blipFill>
          <a:blip r:embed="rId2"/>
          <a:stretch>
            <a:fillRect/>
          </a:stretch>
        </p:blipFill>
        <p:spPr>
          <a:xfrm>
            <a:off x="1937501" y="68263"/>
            <a:ext cx="8844047" cy="6721475"/>
          </a:xfrm>
          <a:prstGeom prst="rect">
            <a:avLst/>
          </a:prstGeom>
          <a:noFill/>
        </p:spPr>
      </p:pic>
    </p:spTree>
    <p:extLst>
      <p:ext uri="{BB962C8B-B14F-4D97-AF65-F5344CB8AC3E}">
        <p14:creationId xmlns:p14="http://schemas.microsoft.com/office/powerpoint/2010/main" val="2277397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A1F772-3FBC-D312-0440-15055FBB3694}"/>
              </a:ext>
            </a:extLst>
          </p:cNvPr>
          <p:cNvSpPr txBox="1"/>
          <p:nvPr/>
        </p:nvSpPr>
        <p:spPr>
          <a:xfrm>
            <a:off x="1152745" y="-47539"/>
            <a:ext cx="9886509" cy="1342045"/>
          </a:xfrm>
          <a:prstGeom prst="rect">
            <a:avLst/>
          </a:prstGeom>
        </p:spPr>
        <p:txBody>
          <a:bodyPr vert="horz" lIns="0" tIns="45720" rIns="91440" bIns="45720" rtlCol="0" anchor="b">
            <a:normAutofit/>
          </a:bodyPr>
          <a:lstStyle/>
          <a:p>
            <a:pPr algn="ctr">
              <a:lnSpc>
                <a:spcPct val="90000"/>
              </a:lnSpc>
              <a:spcBef>
                <a:spcPct val="0"/>
              </a:spcBef>
              <a:spcAft>
                <a:spcPts val="600"/>
              </a:spcAft>
            </a:pPr>
            <a:r>
              <a:rPr lang="en-US" sz="3200" b="1" i="0" kern="1200" spc="-150">
                <a:solidFill>
                  <a:schemeClr val="tx2"/>
                </a:solidFill>
                <a:latin typeface="Arial" panose="020B0604020202020204" pitchFamily="34" charset="0"/>
                <a:ea typeface="+mj-ea"/>
                <a:cs typeface="Arial" panose="020B0604020202020204" pitchFamily="34" charset="0"/>
              </a:rPr>
              <a:t>Basic principles for developing questions</a:t>
            </a:r>
          </a:p>
        </p:txBody>
      </p:sp>
      <p:graphicFrame>
        <p:nvGraphicFramePr>
          <p:cNvPr id="3" name="Diagram 2">
            <a:extLst>
              <a:ext uri="{FF2B5EF4-FFF2-40B4-BE49-F238E27FC236}">
                <a16:creationId xmlns:a16="http://schemas.microsoft.com/office/drawing/2014/main" id="{8973C6FF-E214-594A-45B0-FAD1CCF99F48}"/>
              </a:ext>
            </a:extLst>
          </p:cNvPr>
          <p:cNvGraphicFramePr/>
          <p:nvPr>
            <p:extLst>
              <p:ext uri="{D42A27DB-BD31-4B8C-83A1-F6EECF244321}">
                <p14:modId xmlns:p14="http://schemas.microsoft.com/office/powerpoint/2010/main" val="3284214143"/>
              </p:ext>
            </p:extLst>
          </p:nvPr>
        </p:nvGraphicFramePr>
        <p:xfrm>
          <a:off x="838200" y="1682044"/>
          <a:ext cx="10719842" cy="4878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3915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A1F772-3FBC-D312-0440-15055FBB3694}"/>
              </a:ext>
            </a:extLst>
          </p:cNvPr>
          <p:cNvSpPr txBox="1"/>
          <p:nvPr/>
        </p:nvSpPr>
        <p:spPr>
          <a:xfrm>
            <a:off x="1671533" y="145705"/>
            <a:ext cx="9053176" cy="1050917"/>
          </a:xfrm>
          <a:prstGeom prst="rect">
            <a:avLst/>
          </a:prstGeom>
        </p:spPr>
        <p:txBody>
          <a:bodyPr vert="horz" lIns="0" tIns="45720" rIns="91440" bIns="45720" rtlCol="0" anchor="b">
            <a:normAutofit/>
          </a:bodyPr>
          <a:lstStyle/>
          <a:p>
            <a:pPr algn="ctr">
              <a:lnSpc>
                <a:spcPct val="90000"/>
              </a:lnSpc>
              <a:spcBef>
                <a:spcPct val="0"/>
              </a:spcBef>
              <a:spcAft>
                <a:spcPts val="600"/>
              </a:spcAft>
            </a:pPr>
            <a:r>
              <a:rPr lang="en-US" sz="3200" b="1" i="0" kern="1200" spc="-150">
                <a:solidFill>
                  <a:schemeClr val="tx2"/>
                </a:solidFill>
                <a:latin typeface="Arial" panose="020B0604020202020204" pitchFamily="34" charset="0"/>
                <a:ea typeface="+mj-ea"/>
                <a:cs typeface="Arial" panose="020B0604020202020204" pitchFamily="34" charset="0"/>
              </a:rPr>
              <a:t>Skills for semi-structured interviews</a:t>
            </a:r>
          </a:p>
        </p:txBody>
      </p:sp>
      <p:pic>
        <p:nvPicPr>
          <p:cNvPr id="5" name="Graphic 4" descr="Badge Cross outline">
            <a:extLst>
              <a:ext uri="{FF2B5EF4-FFF2-40B4-BE49-F238E27FC236}">
                <a16:creationId xmlns:a16="http://schemas.microsoft.com/office/drawing/2014/main" id="{6E8D50CC-8A45-2502-5771-32560D261C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51380" y="1744556"/>
            <a:ext cx="914400" cy="914400"/>
          </a:xfrm>
          <a:prstGeom prst="rect">
            <a:avLst/>
          </a:prstGeom>
        </p:spPr>
      </p:pic>
      <p:pic>
        <p:nvPicPr>
          <p:cNvPr id="7" name="Graphic 6" descr="Badge Tick outline">
            <a:extLst>
              <a:ext uri="{FF2B5EF4-FFF2-40B4-BE49-F238E27FC236}">
                <a16:creationId xmlns:a16="http://schemas.microsoft.com/office/drawing/2014/main" id="{4907104D-A664-9FA9-A294-09ADD8F868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69022" y="1744556"/>
            <a:ext cx="914400" cy="914400"/>
          </a:xfrm>
          <a:prstGeom prst="rect">
            <a:avLst/>
          </a:prstGeom>
        </p:spPr>
      </p:pic>
      <p:sp>
        <p:nvSpPr>
          <p:cNvPr id="11" name="TextBox 10">
            <a:extLst>
              <a:ext uri="{FF2B5EF4-FFF2-40B4-BE49-F238E27FC236}">
                <a16:creationId xmlns:a16="http://schemas.microsoft.com/office/drawing/2014/main" id="{A85BAC1F-8E45-5B62-538A-572F14D9EC29}"/>
              </a:ext>
            </a:extLst>
          </p:cNvPr>
          <p:cNvSpPr txBox="1"/>
          <p:nvPr/>
        </p:nvSpPr>
        <p:spPr>
          <a:xfrm>
            <a:off x="1256311" y="2907312"/>
            <a:ext cx="3939822" cy="286232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Use neutral, open-ended questions that aim to elicit in-depth responses from participants</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Your questions form a prompt, but are not necessarily adhered to in order</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Allow participants to express their beliefs, opinions and feelings </a:t>
            </a:r>
            <a:r>
              <a:rPr lang="en-GB" b="1" dirty="0">
                <a:latin typeface="Arial" panose="020B0604020202020204" pitchFamily="34" charset="0"/>
                <a:cs typeface="Arial" panose="020B0604020202020204" pitchFamily="34" charset="0"/>
              </a:rPr>
              <a:t>freely</a:t>
            </a: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5A7BF9B-96C0-A0AB-BB84-4C70C358F01E}"/>
              </a:ext>
            </a:extLst>
          </p:cNvPr>
          <p:cNvSpPr txBox="1"/>
          <p:nvPr/>
        </p:nvSpPr>
        <p:spPr>
          <a:xfrm>
            <a:off x="6538669" y="2907312"/>
            <a:ext cx="3939822" cy="2862322"/>
          </a:xfrm>
          <a:prstGeom prst="rect">
            <a:avLst/>
          </a:prstGeom>
          <a:noFill/>
        </p:spPr>
        <p:txBody>
          <a:bodyPr wrap="square" lIns="91440" tIns="45720" rIns="91440" bIns="45720" rtlCol="0" anchor="t">
            <a:spAutoFit/>
          </a:bodyPr>
          <a:lstStyle/>
          <a:p>
            <a:pPr algn="ctr"/>
            <a:r>
              <a:rPr lang="en-GB" dirty="0">
                <a:latin typeface="Arial" panose="020B0604020202020204" pitchFamily="34" charset="0"/>
                <a:cs typeface="Arial" panose="020B0604020202020204" pitchFamily="34" charset="0"/>
              </a:rPr>
              <a:t>Do not use loaded or leading questions</a:t>
            </a:r>
          </a:p>
          <a:p>
            <a:pPr algn="ctr"/>
            <a:endParaRPr lang="en-GB" dirty="0">
              <a:latin typeface="Arial" panose="020B0604020202020204" pitchFamily="34" charset="0"/>
              <a:cs typeface="Arial" panose="020B0604020202020204" pitchFamily="34" charset="0"/>
            </a:endParaRPr>
          </a:p>
          <a:p>
            <a:pPr algn="ctr"/>
            <a:r>
              <a:rPr lang="en-GB" dirty="0">
                <a:latin typeface="Arial"/>
                <a:cs typeface="Arial"/>
              </a:rPr>
              <a:t>Do not use closed questions</a:t>
            </a:r>
          </a:p>
          <a:p>
            <a:pPr algn="ctr"/>
            <a:endParaRPr lang="en-GB" dirty="0">
              <a:latin typeface="Arial"/>
              <a:cs typeface="Arial"/>
            </a:endParaRPr>
          </a:p>
          <a:p>
            <a:pPr algn="ctr"/>
            <a:r>
              <a:rPr lang="en-GB" dirty="0">
                <a:latin typeface="Arial"/>
                <a:cs typeface="Arial"/>
              </a:rPr>
              <a:t>Avoid double-barrelled questions</a:t>
            </a:r>
          </a:p>
          <a:p>
            <a:pPr algn="ctr"/>
            <a:endParaRPr lang="en-GB" dirty="0">
              <a:latin typeface="Arial"/>
              <a:cs typeface="Arial"/>
            </a:endParaRPr>
          </a:p>
          <a:p>
            <a:pPr algn="ctr"/>
            <a:r>
              <a:rPr lang="en-GB" dirty="0">
                <a:latin typeface="Arial"/>
                <a:cs typeface="Arial"/>
              </a:rPr>
              <a:t>Avoid complex terms or jargon</a:t>
            </a:r>
          </a:p>
          <a:p>
            <a:pPr algn="ctr"/>
            <a:endParaRPr lang="en-GB" dirty="0">
              <a:latin typeface="Arial"/>
              <a:cs typeface="Arial"/>
            </a:endParaRPr>
          </a:p>
          <a:p>
            <a:pPr algn="ctr"/>
            <a:r>
              <a:rPr lang="en-GB" dirty="0">
                <a:latin typeface="Arial"/>
                <a:cs typeface="Arial"/>
              </a:rPr>
              <a:t>Avoid double negatives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9064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FE98D9-CB71-C8C1-4F9C-09C16731234D}"/>
              </a:ext>
            </a:extLst>
          </p:cNvPr>
          <p:cNvSpPr txBox="1"/>
          <p:nvPr/>
        </p:nvSpPr>
        <p:spPr>
          <a:xfrm>
            <a:off x="2642347" y="528542"/>
            <a:ext cx="6907306" cy="584775"/>
          </a:xfrm>
          <a:prstGeom prst="rect">
            <a:avLst/>
          </a:prstGeom>
          <a:noFill/>
        </p:spPr>
        <p:txBody>
          <a:bodyPr wrap="square">
            <a:spAutoFit/>
          </a:bodyPr>
          <a:lstStyle/>
          <a:p>
            <a:pPr algn="ctr"/>
            <a:r>
              <a:rPr lang="en-GB" sz="3200" b="1">
                <a:latin typeface="Arial" panose="020B0604020202020204" pitchFamily="34" charset="0"/>
                <a:cs typeface="Arial" panose="020B0604020202020204" pitchFamily="34" charset="0"/>
              </a:rPr>
              <a:t>Categories of questions</a:t>
            </a:r>
          </a:p>
        </p:txBody>
      </p:sp>
      <p:sp>
        <p:nvSpPr>
          <p:cNvPr id="15" name="TextBox 14">
            <a:extLst>
              <a:ext uri="{FF2B5EF4-FFF2-40B4-BE49-F238E27FC236}">
                <a16:creationId xmlns:a16="http://schemas.microsoft.com/office/drawing/2014/main" id="{1C45D4C9-4035-9E4D-E169-DF4F6069918F}"/>
              </a:ext>
            </a:extLst>
          </p:cNvPr>
          <p:cNvSpPr txBox="1"/>
          <p:nvPr/>
        </p:nvSpPr>
        <p:spPr>
          <a:xfrm>
            <a:off x="937074" y="1427020"/>
            <a:ext cx="10317851" cy="4547270"/>
          </a:xfrm>
          <a:prstGeom prst="rect">
            <a:avLst/>
          </a:prstGeom>
          <a:noFill/>
          <a:ln w="57150">
            <a:solidFill>
              <a:schemeClr val="accent1">
                <a:lumMod val="50000"/>
              </a:schemeClr>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pPr>
              <a:lnSpc>
                <a:spcPts val="2500"/>
              </a:lnSpc>
            </a:pPr>
            <a:r>
              <a:rPr lang="en-GB" sz="2400" b="1" u="sng" dirty="0">
                <a:latin typeface="Arial"/>
                <a:cs typeface="Arial"/>
              </a:rPr>
              <a:t>Opening</a:t>
            </a:r>
            <a:endParaRPr lang="en-GB" sz="2400" b="1" i="1" dirty="0">
              <a:latin typeface="Arial"/>
              <a:cs typeface="Arial"/>
            </a:endParaRPr>
          </a:p>
          <a:p>
            <a:pPr>
              <a:lnSpc>
                <a:spcPts val="2500"/>
              </a:lnSpc>
            </a:pPr>
            <a:r>
              <a:rPr lang="en-GB" sz="2000" dirty="0">
                <a:latin typeface="Arial" panose="020B0604020202020204" pitchFamily="34" charset="0"/>
                <a:cs typeface="Arial" panose="020B0604020202020204" pitchFamily="34" charset="0"/>
              </a:rPr>
              <a:t>Get acquainted with the participant, feel connected, and build rapport</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400" b="1" u="sng" dirty="0">
                <a:latin typeface="Arial"/>
                <a:cs typeface="Arial"/>
              </a:rPr>
              <a:t>Introductory</a:t>
            </a:r>
            <a:endParaRPr lang="en-GB" sz="2400" b="1" dirty="0">
              <a:latin typeface="Arial"/>
              <a:cs typeface="Arial"/>
            </a:endParaRPr>
          </a:p>
          <a:p>
            <a:pPr>
              <a:lnSpc>
                <a:spcPts val="2500"/>
              </a:lnSpc>
            </a:pPr>
            <a:r>
              <a:rPr lang="en-GB" sz="2000" dirty="0">
                <a:latin typeface="Arial" panose="020B0604020202020204" pitchFamily="34" charset="0"/>
                <a:cs typeface="Arial" panose="020B0604020202020204" pitchFamily="34" charset="0"/>
              </a:rPr>
              <a:t>Begin the discussion of the topic</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400" b="1" u="sng" dirty="0">
                <a:latin typeface="Arial"/>
                <a:cs typeface="Arial"/>
              </a:rPr>
              <a:t>Transition</a:t>
            </a:r>
          </a:p>
          <a:p>
            <a:pPr>
              <a:lnSpc>
                <a:spcPts val="2500"/>
              </a:lnSpc>
            </a:pPr>
            <a:r>
              <a:rPr lang="en-GB" sz="2000" dirty="0">
                <a:latin typeface="Arial" panose="020B0604020202020204" pitchFamily="34" charset="0"/>
                <a:cs typeface="Arial" panose="020B0604020202020204" pitchFamily="34" charset="0"/>
              </a:rPr>
              <a:t>Moves smoothly and seamlessly into key questions</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400" b="1" u="sng" dirty="0">
                <a:latin typeface="Arial"/>
                <a:cs typeface="Arial"/>
              </a:rPr>
              <a:t>Key</a:t>
            </a:r>
          </a:p>
          <a:p>
            <a:pPr>
              <a:lnSpc>
                <a:spcPts val="2500"/>
              </a:lnSpc>
            </a:pPr>
            <a:r>
              <a:rPr lang="en-GB" sz="2000" dirty="0">
                <a:latin typeface="Arial" panose="020B0604020202020204" pitchFamily="34" charset="0"/>
                <a:cs typeface="Arial" panose="020B0604020202020204" pitchFamily="34" charset="0"/>
              </a:rPr>
              <a:t>Obtains insight on areas of central concern in the study</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400" b="1" u="sng" dirty="0">
                <a:latin typeface="Arial"/>
                <a:cs typeface="Arial"/>
              </a:rPr>
              <a:t>Ending</a:t>
            </a:r>
          </a:p>
          <a:p>
            <a:pPr>
              <a:lnSpc>
                <a:spcPts val="2500"/>
              </a:lnSpc>
            </a:pPr>
            <a:r>
              <a:rPr lang="en-GB" sz="2000" dirty="0">
                <a:latin typeface="Arial" panose="020B0604020202020204" pitchFamily="34" charset="0"/>
                <a:cs typeface="Arial" panose="020B0604020202020204" pitchFamily="34" charset="0"/>
              </a:rPr>
              <a:t>Helps researcher determine where to place emphasis and brings a close to the discussion</a:t>
            </a:r>
          </a:p>
        </p:txBody>
      </p:sp>
    </p:spTree>
    <p:extLst>
      <p:ext uri="{BB962C8B-B14F-4D97-AF65-F5344CB8AC3E}">
        <p14:creationId xmlns:p14="http://schemas.microsoft.com/office/powerpoint/2010/main" val="3027530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F9FB98-7CDD-96ED-476B-970C9DDD3F98}"/>
              </a:ext>
            </a:extLst>
          </p:cNvPr>
          <p:cNvPicPr>
            <a:picLocks noChangeAspect="1"/>
          </p:cNvPicPr>
          <p:nvPr/>
        </p:nvPicPr>
        <p:blipFill>
          <a:blip r:embed="rId2"/>
          <a:stretch>
            <a:fillRect/>
          </a:stretch>
        </p:blipFill>
        <p:spPr>
          <a:xfrm>
            <a:off x="1471180" y="68263"/>
            <a:ext cx="9776689" cy="6721475"/>
          </a:xfrm>
          <a:prstGeom prst="rect">
            <a:avLst/>
          </a:prstGeom>
          <a:noFill/>
        </p:spPr>
      </p:pic>
    </p:spTree>
    <p:extLst>
      <p:ext uri="{BB962C8B-B14F-4D97-AF65-F5344CB8AC3E}">
        <p14:creationId xmlns:p14="http://schemas.microsoft.com/office/powerpoint/2010/main" val="5454830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5" descr="A person and person talking&#10;&#10;Description automatically generated"/>
          <p:cNvPicPr>
            <a:picLocks noGrp="1" noChangeAspect="1"/>
          </p:cNvPicPr>
          <p:nvPr>
            <p:ph type="pic" sz="quarter" idx="10"/>
          </p:nvPr>
        </p:nvPicPr>
        <p:blipFill>
          <a:blip r:embed="rId2"/>
          <a:stretch/>
        </p:blipFill>
        <p:spPr>
          <a:xfrm>
            <a:off x="428230" y="0"/>
            <a:ext cx="11335539" cy="6858000"/>
          </a:xfrm>
          <a:noFill/>
        </p:spPr>
      </p:pic>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2282502" y="4092498"/>
            <a:ext cx="7299618" cy="2321021"/>
          </a:xfrm>
        </p:spPr>
        <p:txBody>
          <a:bodyPr anchor="ctr">
            <a:normAutofit/>
          </a:bodyPr>
          <a:lstStyle/>
          <a:p>
            <a:r>
              <a:rPr lang="en-US" sz="2800" dirty="0">
                <a:latin typeface="Arial" panose="020B0604020202020204" pitchFamily="34" charset="0"/>
                <a:cs typeface="Arial" panose="020B0604020202020204" pitchFamily="34" charset="0"/>
              </a:rPr>
              <a:t>What things are important when it comes to conducting a ‘good’ interview?</a:t>
            </a:r>
          </a:p>
        </p:txBody>
      </p:sp>
      <p:sp>
        <p:nvSpPr>
          <p:cNvPr id="3" name="TextBox 2">
            <a:extLst>
              <a:ext uri="{FF2B5EF4-FFF2-40B4-BE49-F238E27FC236}">
                <a16:creationId xmlns:a16="http://schemas.microsoft.com/office/drawing/2014/main" id="{3806BAC7-8D2F-5A39-4F95-8DBCE1F3E069}"/>
              </a:ext>
            </a:extLst>
          </p:cNvPr>
          <p:cNvSpPr txBox="1"/>
          <p:nvPr/>
        </p:nvSpPr>
        <p:spPr>
          <a:xfrm>
            <a:off x="2885241" y="3429000"/>
            <a:ext cx="6094140" cy="523220"/>
          </a:xfrm>
          <a:prstGeom prst="rect">
            <a:avLst/>
          </a:prstGeom>
          <a:noFill/>
        </p:spPr>
        <p:txBody>
          <a:bodyPr wrap="square">
            <a:spAutoFit/>
          </a:bodyPr>
          <a:lstStyle/>
          <a:p>
            <a:pPr algn="ctr"/>
            <a:r>
              <a:rPr lang="en-US" sz="2800" b="1" dirty="0">
                <a:latin typeface="Arial" panose="020B0604020202020204" pitchFamily="34" charset="0"/>
                <a:cs typeface="Arial" panose="020B0604020202020204" pitchFamily="34" charset="0"/>
              </a:rPr>
              <a:t>INTERVIEWING SKILLS</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6924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and person talking&#10;&#10;Description automatically generated">
            <a:extLst>
              <a:ext uri="{FF2B5EF4-FFF2-40B4-BE49-F238E27FC236}">
                <a16:creationId xmlns:a16="http://schemas.microsoft.com/office/drawing/2014/main" id="{8C5B53FB-D717-DB3C-D61D-4E8D963B138B}"/>
              </a:ext>
            </a:extLst>
          </p:cNvPr>
          <p:cNvPicPr>
            <a:picLocks noGrp="1" noChangeAspect="1"/>
          </p:cNvPicPr>
          <p:nvPr>
            <p:ph type="pic" sz="quarter" idx="15"/>
          </p:nvPr>
        </p:nvPicPr>
        <p:blipFill rotWithShape="1">
          <a:blip r:embed="rId2"/>
          <a:srcRect t="7083"/>
          <a:stretch/>
        </p:blipFill>
        <p:spPr>
          <a:xfrm>
            <a:off x="20" y="10"/>
            <a:ext cx="12191980" cy="6853702"/>
          </a:xfrm>
          <a:noFill/>
        </p:spPr>
      </p:pic>
      <p:sp>
        <p:nvSpPr>
          <p:cNvPr id="10" name="Text Placeholder 3">
            <a:extLst>
              <a:ext uri="{FF2B5EF4-FFF2-40B4-BE49-F238E27FC236}">
                <a16:creationId xmlns:a16="http://schemas.microsoft.com/office/drawing/2014/main" id="{6546736A-FF04-A9D9-86E1-F2E84FCE9C02}"/>
              </a:ext>
            </a:extLst>
          </p:cNvPr>
          <p:cNvSpPr>
            <a:spLocks noGrp="1"/>
          </p:cNvSpPr>
          <p:nvPr>
            <p:ph type="body" sz="quarter" idx="14"/>
          </p:nvPr>
        </p:nvSpPr>
        <p:spPr>
          <a:xfrm>
            <a:off x="7664542" y="3665204"/>
            <a:ext cx="4527458" cy="2196780"/>
          </a:xfrm>
        </p:spPr>
        <p:txBody>
          <a:bodyPr>
            <a:normAutofit/>
          </a:bodyPr>
          <a:lstStyle/>
          <a:p>
            <a:r>
              <a:rPr lang="en-US" sz="4800" b="1" spc="0" dirty="0">
                <a:latin typeface="Arial" panose="020B0604020202020204" pitchFamily="34" charset="0"/>
              </a:rPr>
              <a:t>Interviewing Skills</a:t>
            </a:r>
          </a:p>
        </p:txBody>
      </p:sp>
    </p:spTree>
    <p:extLst>
      <p:ext uri="{BB962C8B-B14F-4D97-AF65-F5344CB8AC3E}">
        <p14:creationId xmlns:p14="http://schemas.microsoft.com/office/powerpoint/2010/main" val="18120462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D1DA2B-5FE4-658C-3C61-5BDE7C774AAB}"/>
              </a:ext>
            </a:extLst>
          </p:cNvPr>
          <p:cNvSpPr txBox="1"/>
          <p:nvPr/>
        </p:nvSpPr>
        <p:spPr>
          <a:xfrm>
            <a:off x="838200" y="839972"/>
            <a:ext cx="4767262" cy="1342045"/>
          </a:xfrm>
          <a:prstGeom prst="rect">
            <a:avLst/>
          </a:prstGeom>
        </p:spPr>
        <p:txBody>
          <a:bodyPr vert="horz" lIns="0" tIns="45720" rIns="91440" bIns="45720" rtlCol="0" anchor="b">
            <a:normAutofit/>
          </a:bodyPr>
          <a:lstStyle/>
          <a:p>
            <a:pPr>
              <a:lnSpc>
                <a:spcPct val="90000"/>
              </a:lnSpc>
              <a:spcBef>
                <a:spcPct val="0"/>
              </a:spcBef>
              <a:spcAft>
                <a:spcPts val="600"/>
              </a:spcAft>
            </a:pPr>
            <a:r>
              <a:rPr lang="en-US" sz="4000" b="1" i="0" kern="1200" spc="-150">
                <a:solidFill>
                  <a:schemeClr val="tx2"/>
                </a:solidFill>
                <a:latin typeface="+mj-lt"/>
                <a:ea typeface="+mj-ea"/>
                <a:cs typeface="Gill Sans" panose="020B0502020104020203" pitchFamily="34" charset="-79"/>
              </a:rPr>
              <a:t>Expertise and Interview Skills</a:t>
            </a:r>
          </a:p>
        </p:txBody>
      </p:sp>
      <p:sp>
        <p:nvSpPr>
          <p:cNvPr id="4" name="TextBox 3">
            <a:extLst>
              <a:ext uri="{FF2B5EF4-FFF2-40B4-BE49-F238E27FC236}">
                <a16:creationId xmlns:a16="http://schemas.microsoft.com/office/drawing/2014/main" id="{1352D193-D8AD-A272-7C2D-BE07339AA24E}"/>
              </a:ext>
            </a:extLst>
          </p:cNvPr>
          <p:cNvSpPr txBox="1"/>
          <p:nvPr/>
        </p:nvSpPr>
        <p:spPr>
          <a:xfrm>
            <a:off x="838200" y="2635242"/>
            <a:ext cx="3007659" cy="2313276"/>
          </a:xfrm>
          <a:prstGeom prst="rect">
            <a:avLst/>
          </a:prstGeom>
        </p:spPr>
        <p:txBody>
          <a:bodyPr vert="horz" lIns="0" tIns="45720" rIns="91440" bIns="45720" rtlCol="0">
            <a:normAutofit/>
          </a:bodyPr>
          <a:lstStyle/>
          <a:p>
            <a:pPr>
              <a:spcBef>
                <a:spcPts val="1000"/>
              </a:spcBef>
            </a:pPr>
            <a:r>
              <a:rPr lang="en-US" sz="2000" b="0" i="0" kern="1200" spc="0">
                <a:solidFill>
                  <a:schemeClr val="tx2"/>
                </a:solidFill>
                <a:latin typeface="Arial" panose="020B0604020202020204" pitchFamily="34" charset="0"/>
                <a:cs typeface="Arial" panose="020B0604020202020204" pitchFamily="34" charset="0"/>
              </a:rPr>
              <a:t>Must consider your own capabilities when it comes to conducting interviews for research purposes </a:t>
            </a:r>
          </a:p>
        </p:txBody>
      </p:sp>
      <p:graphicFrame>
        <p:nvGraphicFramePr>
          <p:cNvPr id="5" name="TextBox 2">
            <a:extLst>
              <a:ext uri="{FF2B5EF4-FFF2-40B4-BE49-F238E27FC236}">
                <a16:creationId xmlns:a16="http://schemas.microsoft.com/office/drawing/2014/main" id="{795B9E30-84C2-AC01-065F-A6B318E50C1F}"/>
              </a:ext>
            </a:extLst>
          </p:cNvPr>
          <p:cNvGraphicFramePr/>
          <p:nvPr>
            <p:extLst>
              <p:ext uri="{D42A27DB-BD31-4B8C-83A1-F6EECF244321}">
                <p14:modId xmlns:p14="http://schemas.microsoft.com/office/powerpoint/2010/main" val="1809459921"/>
              </p:ext>
            </p:extLst>
          </p:nvPr>
        </p:nvGraphicFramePr>
        <p:xfrm>
          <a:off x="5937569" y="839972"/>
          <a:ext cx="5620473" cy="5278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52914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6D6A280-81C3-CBA4-ABF2-FA07BA577C74}"/>
              </a:ext>
            </a:extLst>
          </p:cNvPr>
          <p:cNvSpPr>
            <a:spLocks noGrp="1"/>
          </p:cNvSpPr>
          <p:nvPr>
            <p:ph type="body" sz="quarter" idx="17"/>
          </p:nvPr>
        </p:nvSpPr>
        <p:spPr>
          <a:xfrm>
            <a:off x="7696021" y="541078"/>
            <a:ext cx="4436838" cy="731694"/>
          </a:xfrm>
        </p:spPr>
        <p:txBody>
          <a:bodyPr vert="horz" lIns="91440" tIns="45720" rIns="91440" bIns="45720" rtlCol="0" anchor="ctr">
            <a:noAutofit/>
          </a:bodyPr>
          <a:lstStyle/>
          <a:p>
            <a:r>
              <a:rPr lang="en-US" sz="1800" b="1" i="0" kern="1200" dirty="0">
                <a:latin typeface="Arial" panose="020B0604020202020204" pitchFamily="34" charset="0"/>
              </a:rPr>
              <a:t>Researcher effects</a:t>
            </a:r>
          </a:p>
          <a:p>
            <a:r>
              <a:rPr lang="en-US" sz="1800" b="0" i="0" kern="1200" dirty="0">
                <a:latin typeface="Arial" panose="020B0604020202020204" pitchFamily="34" charset="0"/>
              </a:rPr>
              <a:t>Image management, first impression, </a:t>
            </a:r>
            <a:r>
              <a:rPr lang="en-US" sz="1800" b="0" i="0" kern="1200" dirty="0" err="1">
                <a:latin typeface="Arial" panose="020B0604020202020204" pitchFamily="34" charset="0"/>
              </a:rPr>
              <a:t>etc</a:t>
            </a:r>
            <a:endParaRPr lang="en-US" sz="1800" b="0" i="0" kern="1200" dirty="0">
              <a:latin typeface="Arial" panose="020B0604020202020204" pitchFamily="34" charset="0"/>
            </a:endParaRPr>
          </a:p>
        </p:txBody>
      </p:sp>
      <p:sp>
        <p:nvSpPr>
          <p:cNvPr id="4" name="Text Placeholder 3">
            <a:extLst>
              <a:ext uri="{FF2B5EF4-FFF2-40B4-BE49-F238E27FC236}">
                <a16:creationId xmlns:a16="http://schemas.microsoft.com/office/drawing/2014/main" id="{3A76278A-890E-9D58-8736-7E12A75B76AC}"/>
              </a:ext>
            </a:extLst>
          </p:cNvPr>
          <p:cNvSpPr>
            <a:spLocks noGrp="1"/>
          </p:cNvSpPr>
          <p:nvPr>
            <p:ph type="body" sz="quarter" idx="18"/>
          </p:nvPr>
        </p:nvSpPr>
        <p:spPr>
          <a:xfrm>
            <a:off x="7696020" y="1831806"/>
            <a:ext cx="4436839" cy="731694"/>
          </a:xfrm>
        </p:spPr>
        <p:txBody>
          <a:bodyPr vert="horz" lIns="91440" tIns="45720" rIns="91440" bIns="45720" rtlCol="0" anchor="ctr">
            <a:noAutofit/>
          </a:bodyPr>
          <a:lstStyle/>
          <a:p>
            <a:r>
              <a:rPr lang="en-US" sz="1800" b="1" i="0" kern="1200" dirty="0">
                <a:latin typeface="Arial" panose="020B0604020202020204" pitchFamily="34" charset="0"/>
              </a:rPr>
              <a:t>Characteristics of the researcher/interviewer</a:t>
            </a:r>
          </a:p>
          <a:p>
            <a:r>
              <a:rPr lang="en-US" sz="1800" b="0" i="0" kern="1200" dirty="0">
                <a:latin typeface="Arial" panose="020B0604020202020204" pitchFamily="34" charset="0"/>
              </a:rPr>
              <a:t>Self-presentation, looks, speech, power relations</a:t>
            </a:r>
          </a:p>
        </p:txBody>
      </p:sp>
      <p:sp>
        <p:nvSpPr>
          <p:cNvPr id="6" name="Text Placeholder 5">
            <a:extLst>
              <a:ext uri="{FF2B5EF4-FFF2-40B4-BE49-F238E27FC236}">
                <a16:creationId xmlns:a16="http://schemas.microsoft.com/office/drawing/2014/main" id="{B169EEC7-1E3D-EBCB-FD73-92E739774980}"/>
              </a:ext>
            </a:extLst>
          </p:cNvPr>
          <p:cNvSpPr>
            <a:spLocks noGrp="1"/>
          </p:cNvSpPr>
          <p:nvPr>
            <p:ph type="body" sz="quarter" idx="19"/>
          </p:nvPr>
        </p:nvSpPr>
        <p:spPr>
          <a:xfrm>
            <a:off x="7696020" y="3122534"/>
            <a:ext cx="4436837" cy="731694"/>
          </a:xfrm>
        </p:spPr>
        <p:txBody>
          <a:bodyPr vert="horz" lIns="91440" tIns="45720" rIns="91440" bIns="45720" rtlCol="0" anchor="ctr">
            <a:noAutofit/>
          </a:bodyPr>
          <a:lstStyle/>
          <a:p>
            <a:r>
              <a:rPr lang="en-US" sz="1800" b="1" i="0" kern="1200" dirty="0">
                <a:latin typeface="Arial" panose="020B0604020202020204" pitchFamily="34" charset="0"/>
              </a:rPr>
              <a:t>Nature of researcher </a:t>
            </a:r>
            <a:r>
              <a:rPr lang="en-US" sz="1800" b="0" i="0" kern="1200" dirty="0">
                <a:latin typeface="Arial" panose="020B0604020202020204" pitchFamily="34" charset="0"/>
              </a:rPr>
              <a:t>– relationship with respondent (status, gender, rapport)</a:t>
            </a:r>
          </a:p>
        </p:txBody>
      </p:sp>
      <p:sp>
        <p:nvSpPr>
          <p:cNvPr id="5" name="Text Placeholder 4">
            <a:extLst>
              <a:ext uri="{FF2B5EF4-FFF2-40B4-BE49-F238E27FC236}">
                <a16:creationId xmlns:a16="http://schemas.microsoft.com/office/drawing/2014/main" id="{587CE781-9319-C672-AE29-667EDD2A752D}"/>
              </a:ext>
            </a:extLst>
          </p:cNvPr>
          <p:cNvSpPr>
            <a:spLocks noGrp="1"/>
          </p:cNvSpPr>
          <p:nvPr>
            <p:ph type="body" sz="quarter" idx="20"/>
          </p:nvPr>
        </p:nvSpPr>
        <p:spPr>
          <a:xfrm>
            <a:off x="7696021" y="4413263"/>
            <a:ext cx="3977648" cy="731694"/>
          </a:xfrm>
        </p:spPr>
        <p:txBody>
          <a:bodyPr vert="horz" lIns="91440" tIns="45720" rIns="91440" bIns="45720" rtlCol="0" anchor="ctr">
            <a:normAutofit/>
          </a:bodyPr>
          <a:lstStyle/>
          <a:p>
            <a:r>
              <a:rPr lang="en-US" sz="1800" b="1" i="0" kern="1200" dirty="0">
                <a:latin typeface="Arial" panose="020B0604020202020204" pitchFamily="34" charset="0"/>
              </a:rPr>
              <a:t>Characteristics of the respondent </a:t>
            </a:r>
            <a:r>
              <a:rPr lang="en-US" sz="1800" b="0" i="0" kern="1200" dirty="0">
                <a:latin typeface="Arial" panose="020B0604020202020204" pitchFamily="34" charset="0"/>
              </a:rPr>
              <a:t>– status differences?</a:t>
            </a:r>
          </a:p>
        </p:txBody>
      </p:sp>
      <p:pic>
        <p:nvPicPr>
          <p:cNvPr id="13" name="Picture Placeholder 12">
            <a:extLst>
              <a:ext uri="{FF2B5EF4-FFF2-40B4-BE49-F238E27FC236}">
                <a16:creationId xmlns:a16="http://schemas.microsoft.com/office/drawing/2014/main" id="{5B1E2CDF-CFBE-1F2F-C989-992153FED7DF}"/>
              </a:ext>
            </a:extLst>
          </p:cNvPr>
          <p:cNvPicPr>
            <a:picLocks noGrp="1" noChangeAspect="1"/>
          </p:cNvPicPr>
          <p:nvPr>
            <p:ph type="pic" sz="quarter" idx="13"/>
          </p:nvPr>
        </p:nvPicPr>
        <p:blipFill>
          <a:blip r:embed="rId2"/>
          <a:srcRect l="16650" r="16650"/>
          <a:stretch/>
        </p:blipFill>
        <p:spPr>
          <a:xfrm>
            <a:off x="6727615" y="468415"/>
            <a:ext cx="885235" cy="885235"/>
          </a:xfrm>
          <a:noFill/>
        </p:spPr>
      </p:pic>
      <p:pic>
        <p:nvPicPr>
          <p:cNvPr id="17" name="Picture Placeholder 16" descr="A person in a suit and tie&#10;&#10;Description automatically generated">
            <a:extLst>
              <a:ext uri="{FF2B5EF4-FFF2-40B4-BE49-F238E27FC236}">
                <a16:creationId xmlns:a16="http://schemas.microsoft.com/office/drawing/2014/main" id="{8562F1CA-843C-59BB-0D7B-2E2C175600DD}"/>
              </a:ext>
            </a:extLst>
          </p:cNvPr>
          <p:cNvPicPr>
            <a:picLocks noGrp="1" noChangeAspect="1"/>
          </p:cNvPicPr>
          <p:nvPr>
            <p:ph type="pic" sz="quarter" idx="14"/>
          </p:nvPr>
        </p:nvPicPr>
        <p:blipFill>
          <a:blip r:embed="rId3"/>
          <a:srcRect l="90" r="90"/>
          <a:stretch>
            <a:fillRect/>
          </a:stretch>
        </p:blipFill>
        <p:spPr>
          <a:xfrm>
            <a:off x="6727825" y="1757363"/>
            <a:ext cx="884238" cy="885825"/>
          </a:xfrm>
        </p:spPr>
      </p:pic>
      <p:pic>
        <p:nvPicPr>
          <p:cNvPr id="21" name="Picture Placeholder 20">
            <a:extLst>
              <a:ext uri="{FF2B5EF4-FFF2-40B4-BE49-F238E27FC236}">
                <a16:creationId xmlns:a16="http://schemas.microsoft.com/office/drawing/2014/main" id="{036E8C3C-7A7C-D921-BE59-80C10AE0BCC9}"/>
              </a:ext>
            </a:extLst>
          </p:cNvPr>
          <p:cNvPicPr>
            <a:picLocks noGrp="1" noChangeAspect="1"/>
          </p:cNvPicPr>
          <p:nvPr>
            <p:ph type="pic" sz="quarter" idx="15"/>
          </p:nvPr>
        </p:nvPicPr>
        <p:blipFill>
          <a:blip r:embed="rId4"/>
          <a:srcRect l="16726" r="16726"/>
          <a:stretch/>
        </p:blipFill>
        <p:spPr>
          <a:xfrm>
            <a:off x="6727825" y="3046413"/>
            <a:ext cx="884238" cy="885825"/>
          </a:xfrm>
        </p:spPr>
      </p:pic>
      <p:pic>
        <p:nvPicPr>
          <p:cNvPr id="24" name="Picture Placeholder 23" descr="A couple of men in suits&#10;&#10;Description automatically generated">
            <a:extLst>
              <a:ext uri="{FF2B5EF4-FFF2-40B4-BE49-F238E27FC236}">
                <a16:creationId xmlns:a16="http://schemas.microsoft.com/office/drawing/2014/main" id="{6C5FCE76-DC0D-9586-43ED-E03C85BCF3DF}"/>
              </a:ext>
            </a:extLst>
          </p:cNvPr>
          <p:cNvPicPr>
            <a:picLocks noGrp="1" noChangeAspect="1"/>
          </p:cNvPicPr>
          <p:nvPr>
            <p:ph type="pic" sz="quarter" idx="16"/>
          </p:nvPr>
        </p:nvPicPr>
        <p:blipFill rotWithShape="1">
          <a:blip r:embed="rId5"/>
          <a:srcRect l="10741" t="4090" r="33045" b="-4090"/>
          <a:stretch/>
        </p:blipFill>
        <p:spPr>
          <a:xfrm>
            <a:off x="6727825" y="4337050"/>
            <a:ext cx="884238" cy="884238"/>
          </a:xfrm>
        </p:spPr>
      </p:pic>
      <p:sp>
        <p:nvSpPr>
          <p:cNvPr id="8" name="Title 7">
            <a:extLst>
              <a:ext uri="{FF2B5EF4-FFF2-40B4-BE49-F238E27FC236}">
                <a16:creationId xmlns:a16="http://schemas.microsoft.com/office/drawing/2014/main" id="{8D162B67-0F4A-C339-2ABD-0F6E1DABAAA2}"/>
              </a:ext>
            </a:extLst>
          </p:cNvPr>
          <p:cNvSpPr>
            <a:spLocks noGrp="1"/>
          </p:cNvSpPr>
          <p:nvPr>
            <p:ph type="title"/>
          </p:nvPr>
        </p:nvSpPr>
        <p:spPr>
          <a:xfrm>
            <a:off x="841057" y="1100290"/>
            <a:ext cx="4008437" cy="2831948"/>
          </a:xfrm>
        </p:spPr>
        <p:txBody>
          <a:bodyPr vert="horz" lIns="0" tIns="45720" rIns="91440" bIns="45720" rtlCol="0" anchor="b">
            <a:normAutofit/>
          </a:bodyPr>
          <a:lstStyle/>
          <a:p>
            <a:r>
              <a:rPr lang="en-US" b="1" i="0" kern="1200" spc="-150" dirty="0">
                <a:latin typeface="Arial" panose="020B0604020202020204" pitchFamily="34" charset="0"/>
                <a:cs typeface="Arial" panose="020B0604020202020204" pitchFamily="34" charset="0"/>
              </a:rPr>
              <a:t>Interview Skills:</a:t>
            </a:r>
            <a:br>
              <a:rPr lang="en-US" b="1" i="0" kern="1200" spc="-150" dirty="0">
                <a:latin typeface="Arial" panose="020B0604020202020204" pitchFamily="34" charset="0"/>
                <a:cs typeface="Arial" panose="020B0604020202020204" pitchFamily="34" charset="0"/>
              </a:rPr>
            </a:br>
            <a:r>
              <a:rPr lang="en-US" b="1" i="0" kern="1200" spc="-150" dirty="0">
                <a:latin typeface="Arial" panose="020B0604020202020204" pitchFamily="34" charset="0"/>
                <a:cs typeface="Arial" panose="020B0604020202020204" pitchFamily="34" charset="0"/>
              </a:rPr>
              <a:t>Dynamics</a:t>
            </a:r>
          </a:p>
        </p:txBody>
      </p:sp>
      <p:sp>
        <p:nvSpPr>
          <p:cNvPr id="11" name="Text Placeholder 6">
            <a:extLst>
              <a:ext uri="{FF2B5EF4-FFF2-40B4-BE49-F238E27FC236}">
                <a16:creationId xmlns:a16="http://schemas.microsoft.com/office/drawing/2014/main" id="{D04E0BD8-915E-6709-B572-8656CBBAA98E}"/>
              </a:ext>
            </a:extLst>
          </p:cNvPr>
          <p:cNvSpPr txBox="1">
            <a:spLocks/>
          </p:cNvSpPr>
          <p:nvPr/>
        </p:nvSpPr>
        <p:spPr>
          <a:xfrm>
            <a:off x="838200" y="3498661"/>
            <a:ext cx="4008438" cy="2560899"/>
          </a:xfrm>
          <a:prstGeom prst="rect">
            <a:avLst/>
          </a:prstGeom>
        </p:spPr>
        <p:txBody>
          <a:bodyPr vert="horz" lIns="0" tIns="45720" rIns="91440" bIns="45720" rtlCol="0">
            <a:normAutofit/>
          </a:bodyPr>
          <a:lstStyle>
            <a:lvl1pPr marL="0" indent="0" algn="l" defTabSz="914400" rtl="0" eaLnBrk="1" latinLnBrk="0" hangingPunct="1">
              <a:lnSpc>
                <a:spcPct val="90000"/>
              </a:lnSpc>
              <a:spcBef>
                <a:spcPts val="0"/>
              </a:spcBef>
              <a:buFont typeface="Arial" panose="020B0604020202020204" pitchFamily="34" charset="0"/>
              <a:buNone/>
              <a:defRPr sz="1400" b="0" i="0" kern="1200">
                <a:solidFill>
                  <a:schemeClr val="tx2"/>
                </a:solidFill>
                <a:latin typeface="+mn-lt"/>
                <a:ea typeface="+mn-ea"/>
                <a:cs typeface="Arial" panose="020B0604020202020204" pitchFamily="34" charset="0"/>
              </a:defRPr>
            </a:lvl1pPr>
            <a:lvl2pPr marL="457200" indent="0" algn="l" defTabSz="914400" rtl="0" eaLnBrk="1" latinLnBrk="0" hangingPunct="1">
              <a:lnSpc>
                <a:spcPct val="90000"/>
              </a:lnSpc>
              <a:spcBef>
                <a:spcPts val="500"/>
              </a:spcBef>
              <a:buFont typeface="Arial" panose="020B0604020202020204" pitchFamily="34" charset="0"/>
              <a:buNone/>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1000"/>
              </a:spcBef>
            </a:pPr>
            <a:endParaRPr lang="en-US" b="0" i="0" kern="1200" dirty="0">
              <a:solidFill>
                <a:schemeClr val="bg1"/>
              </a:solidFill>
              <a:latin typeface="Arial" panose="020B0604020202020204" pitchFamily="34" charset="0"/>
            </a:endParaRPr>
          </a:p>
        </p:txBody>
      </p:sp>
      <p:pic>
        <p:nvPicPr>
          <p:cNvPr id="14" name="Picture Placeholder 12">
            <a:extLst>
              <a:ext uri="{FF2B5EF4-FFF2-40B4-BE49-F238E27FC236}">
                <a16:creationId xmlns:a16="http://schemas.microsoft.com/office/drawing/2014/main" id="{6A52D293-9DBF-1682-BFCA-17B3F522C5D4}"/>
              </a:ext>
            </a:extLst>
          </p:cNvPr>
          <p:cNvPicPr>
            <a:picLocks noChangeAspect="1"/>
          </p:cNvPicPr>
          <p:nvPr/>
        </p:nvPicPr>
        <p:blipFill>
          <a:blip r:embed="rId6"/>
          <a:srcRect l="16667" r="16667"/>
          <a:stretch/>
        </p:blipFill>
        <p:spPr>
          <a:xfrm>
            <a:off x="6727614" y="5625851"/>
            <a:ext cx="885235" cy="885235"/>
          </a:xfrm>
          <a:prstGeom prst="ellipse">
            <a:avLst/>
          </a:prstGeom>
          <a:noFill/>
          <a:ln w="19050">
            <a:noFill/>
          </a:ln>
        </p:spPr>
      </p:pic>
      <p:sp>
        <p:nvSpPr>
          <p:cNvPr id="15" name="Text Placeholder 4">
            <a:extLst>
              <a:ext uri="{FF2B5EF4-FFF2-40B4-BE49-F238E27FC236}">
                <a16:creationId xmlns:a16="http://schemas.microsoft.com/office/drawing/2014/main" id="{0F71F7E6-EFFC-A96B-312B-C7602B172F8E}"/>
              </a:ext>
            </a:extLst>
          </p:cNvPr>
          <p:cNvSpPr txBox="1">
            <a:spLocks/>
          </p:cNvSpPr>
          <p:nvPr/>
        </p:nvSpPr>
        <p:spPr>
          <a:xfrm>
            <a:off x="7696021" y="5365664"/>
            <a:ext cx="4436836" cy="1405607"/>
          </a:xfrm>
          <a:prstGeom prst="rect">
            <a:avLst/>
          </a:prstGeom>
        </p:spPr>
        <p:txBody>
          <a:bodyPr vert="horz" lIns="91440" tIns="45720" rIns="91440" bIns="45720" rtlCol="0" anchor="ctr">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4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dirty="0">
                <a:solidFill>
                  <a:schemeClr val="tx1"/>
                </a:solidFill>
                <a:latin typeface="Arial" panose="020B0604020202020204" pitchFamily="34" charset="0"/>
              </a:rPr>
              <a:t>Rules and rituals of a ‘speech event’ – turn-taking, active listening</a:t>
            </a:r>
          </a:p>
          <a:p>
            <a:r>
              <a:rPr lang="en-US" sz="1800" dirty="0">
                <a:solidFill>
                  <a:schemeClr val="tx1"/>
                </a:solidFill>
                <a:latin typeface="Arial" panose="020B0604020202020204" pitchFamily="34" charset="0"/>
              </a:rPr>
              <a:t>Interviews have a context – not neutral, but active </a:t>
            </a:r>
            <a:r>
              <a:rPr lang="en-US" sz="1800" b="0" i="0" kern="1200" dirty="0">
                <a:solidFill>
                  <a:schemeClr val="tx1"/>
                </a:solidFill>
                <a:latin typeface="Arial" panose="020B0604020202020204" pitchFamily="34" charset="0"/>
              </a:rPr>
              <a:t>interactions, leading to negotiated, contractually-based results</a:t>
            </a:r>
          </a:p>
        </p:txBody>
      </p:sp>
    </p:spTree>
    <p:extLst>
      <p:ext uri="{BB962C8B-B14F-4D97-AF65-F5344CB8AC3E}">
        <p14:creationId xmlns:p14="http://schemas.microsoft.com/office/powerpoint/2010/main" val="2702679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D1DA2B-5FE4-658C-3C61-5BDE7C774AAB}"/>
              </a:ext>
            </a:extLst>
          </p:cNvPr>
          <p:cNvSpPr txBox="1"/>
          <p:nvPr/>
        </p:nvSpPr>
        <p:spPr>
          <a:xfrm>
            <a:off x="677251" y="2449835"/>
            <a:ext cx="4767262" cy="1342045"/>
          </a:xfrm>
          <a:prstGeom prst="rect">
            <a:avLst/>
          </a:prstGeom>
        </p:spPr>
        <p:txBody>
          <a:bodyPr vert="horz" lIns="0" tIns="45720" rIns="91440" bIns="45720" rtlCol="0" anchor="b">
            <a:normAutofit/>
          </a:bodyPr>
          <a:lstStyle/>
          <a:p>
            <a:pPr algn="ctr">
              <a:lnSpc>
                <a:spcPct val="90000"/>
              </a:lnSpc>
              <a:spcBef>
                <a:spcPct val="0"/>
              </a:spcBef>
              <a:spcAft>
                <a:spcPts val="600"/>
              </a:spcAft>
            </a:pPr>
            <a:r>
              <a:rPr lang="en-US" sz="4000" b="1" i="0" kern="1200" spc="-150" dirty="0">
                <a:solidFill>
                  <a:schemeClr val="tx2"/>
                </a:solidFill>
                <a:latin typeface="Arial" panose="020B0604020202020204" pitchFamily="34" charset="0"/>
                <a:ea typeface="+mj-ea"/>
                <a:cs typeface="Arial" panose="020B0604020202020204" pitchFamily="34" charset="0"/>
              </a:rPr>
              <a:t>Ethical issues?</a:t>
            </a:r>
          </a:p>
        </p:txBody>
      </p:sp>
      <p:sp>
        <p:nvSpPr>
          <p:cNvPr id="4" name="TextBox 3">
            <a:extLst>
              <a:ext uri="{FF2B5EF4-FFF2-40B4-BE49-F238E27FC236}">
                <a16:creationId xmlns:a16="http://schemas.microsoft.com/office/drawing/2014/main" id="{1352D193-D8AD-A272-7C2D-BE07339AA24E}"/>
              </a:ext>
            </a:extLst>
          </p:cNvPr>
          <p:cNvSpPr txBox="1"/>
          <p:nvPr/>
        </p:nvSpPr>
        <p:spPr>
          <a:xfrm>
            <a:off x="860503" y="2635242"/>
            <a:ext cx="3007659" cy="2313276"/>
          </a:xfrm>
          <a:prstGeom prst="rect">
            <a:avLst/>
          </a:prstGeom>
        </p:spPr>
        <p:txBody>
          <a:bodyPr vert="horz" lIns="0" tIns="45720" rIns="91440" bIns="45720" rtlCol="0">
            <a:normAutofit/>
          </a:bodyPr>
          <a:lstStyle/>
          <a:p>
            <a:pPr>
              <a:spcBef>
                <a:spcPts val="1000"/>
              </a:spcBef>
            </a:pPr>
            <a:endParaRPr lang="en-US" sz="2000" b="0" i="0" kern="1200" spc="0" dirty="0">
              <a:solidFill>
                <a:schemeClr val="tx2"/>
              </a:solidFill>
              <a:latin typeface="Arial" panose="020B0604020202020204" pitchFamily="34" charset="0"/>
              <a:cs typeface="Arial" panose="020B0604020202020204" pitchFamily="34" charset="0"/>
            </a:endParaRPr>
          </a:p>
        </p:txBody>
      </p:sp>
      <p:graphicFrame>
        <p:nvGraphicFramePr>
          <p:cNvPr id="5" name="TextBox 2">
            <a:extLst>
              <a:ext uri="{FF2B5EF4-FFF2-40B4-BE49-F238E27FC236}">
                <a16:creationId xmlns:a16="http://schemas.microsoft.com/office/drawing/2014/main" id="{795B9E30-84C2-AC01-065F-A6B318E50C1F}"/>
              </a:ext>
            </a:extLst>
          </p:cNvPr>
          <p:cNvGraphicFramePr/>
          <p:nvPr>
            <p:extLst>
              <p:ext uri="{D42A27DB-BD31-4B8C-83A1-F6EECF244321}">
                <p14:modId xmlns:p14="http://schemas.microsoft.com/office/powerpoint/2010/main" val="2757648689"/>
              </p:ext>
            </p:extLst>
          </p:nvPr>
        </p:nvGraphicFramePr>
        <p:xfrm>
          <a:off x="5937569" y="839972"/>
          <a:ext cx="5620473" cy="5278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7897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2">
            <a:extLst>
              <a:ext uri="{FF2B5EF4-FFF2-40B4-BE49-F238E27FC236}">
                <a16:creationId xmlns:a16="http://schemas.microsoft.com/office/drawing/2014/main" id="{74AB0891-6222-3198-FA7C-32338A2E57B5}"/>
              </a:ext>
            </a:extLst>
          </p:cNvPr>
          <p:cNvPicPr>
            <a:picLocks noChangeAspect="1"/>
          </p:cNvPicPr>
          <p:nvPr/>
        </p:nvPicPr>
        <p:blipFill rotWithShape="1">
          <a:blip r:embed="rId3"/>
          <a:srcRect l="21637" r="35580" b="2"/>
          <a:stretch/>
        </p:blipFill>
        <p:spPr>
          <a:xfrm>
            <a:off x="1" y="10"/>
            <a:ext cx="4910666" cy="6857990"/>
          </a:xfrm>
          <a:prstGeom prst="rect">
            <a:avLst/>
          </a:prstGeom>
          <a:noFill/>
        </p:spPr>
      </p:pic>
      <p:sp>
        <p:nvSpPr>
          <p:cNvPr id="15" name="Text Placeholder 3">
            <a:extLst>
              <a:ext uri="{FF2B5EF4-FFF2-40B4-BE49-F238E27FC236}">
                <a16:creationId xmlns:a16="http://schemas.microsoft.com/office/drawing/2014/main" id="{09029858-8518-504D-7454-0DE047CE7944}"/>
              </a:ext>
            </a:extLst>
          </p:cNvPr>
          <p:cNvSpPr>
            <a:spLocks noGrp="1"/>
          </p:cNvSpPr>
          <p:nvPr>
            <p:ph type="body" sz="quarter" idx="13"/>
          </p:nvPr>
        </p:nvSpPr>
        <p:spPr>
          <a:xfrm>
            <a:off x="6328585" y="1275931"/>
            <a:ext cx="4801847" cy="1070344"/>
          </a:xfrm>
        </p:spPr>
        <p:txBody>
          <a:bodyPr>
            <a:noAutofit/>
          </a:bodyPr>
          <a:lstStyle/>
          <a:p>
            <a:r>
              <a:rPr lang="en-GB" sz="2000" dirty="0">
                <a:latin typeface="Arial" panose="020B0604020202020204" pitchFamily="34" charset="0"/>
                <a:cs typeface="Arial" panose="020B0604020202020204" pitchFamily="34" charset="0"/>
              </a:rPr>
              <a:t>Both the interviewer and the respondent are bound to hold back some of what is in their power to state</a:t>
            </a:r>
          </a:p>
        </p:txBody>
      </p:sp>
      <p:sp>
        <p:nvSpPr>
          <p:cNvPr id="16" name="Text Placeholder 4">
            <a:extLst>
              <a:ext uri="{FF2B5EF4-FFF2-40B4-BE49-F238E27FC236}">
                <a16:creationId xmlns:a16="http://schemas.microsoft.com/office/drawing/2014/main" id="{7DAAF1CB-4134-5407-81D6-4A3DBBEA44E1}"/>
              </a:ext>
            </a:extLst>
          </p:cNvPr>
          <p:cNvSpPr>
            <a:spLocks noGrp="1"/>
          </p:cNvSpPr>
          <p:nvPr>
            <p:ph type="body" sz="quarter" idx="14"/>
          </p:nvPr>
        </p:nvSpPr>
        <p:spPr>
          <a:xfrm>
            <a:off x="6328583" y="2408413"/>
            <a:ext cx="4801847" cy="1070344"/>
          </a:xfrm>
        </p:spPr>
        <p:txBody>
          <a:bodyPr>
            <a:normAutofit/>
          </a:bodyPr>
          <a:lstStyle/>
          <a:p>
            <a:r>
              <a:rPr lang="en-GB" sz="2000" dirty="0">
                <a:latin typeface="Arial" panose="020B0604020202020204" pitchFamily="34" charset="0"/>
                <a:cs typeface="Arial" panose="020B0604020202020204" pitchFamily="34" charset="0"/>
              </a:rPr>
              <a:t>Meanings may differ</a:t>
            </a:r>
            <a:endParaRPr lang="en-US" sz="2000" dirty="0"/>
          </a:p>
        </p:txBody>
      </p:sp>
      <p:sp>
        <p:nvSpPr>
          <p:cNvPr id="18" name="Text Placeholder 5">
            <a:extLst>
              <a:ext uri="{FF2B5EF4-FFF2-40B4-BE49-F238E27FC236}">
                <a16:creationId xmlns:a16="http://schemas.microsoft.com/office/drawing/2014/main" id="{E8574229-77B1-B09E-69E8-062A9CE9A776}"/>
              </a:ext>
            </a:extLst>
          </p:cNvPr>
          <p:cNvSpPr>
            <a:spLocks noGrp="1"/>
          </p:cNvSpPr>
          <p:nvPr>
            <p:ph type="body" sz="quarter" idx="15"/>
          </p:nvPr>
        </p:nvSpPr>
        <p:spPr>
          <a:xfrm>
            <a:off x="6328584" y="3576463"/>
            <a:ext cx="4801847" cy="1070344"/>
          </a:xfrm>
        </p:spPr>
        <p:txBody>
          <a:bodyPr>
            <a:normAutofit/>
          </a:bodyPr>
          <a:lstStyle/>
          <a:p>
            <a:r>
              <a:rPr lang="en-GB" sz="2000" dirty="0">
                <a:latin typeface="Arial" panose="020B0604020202020204" pitchFamily="34" charset="0"/>
                <a:cs typeface="Arial" panose="020B0604020202020204" pitchFamily="34" charset="0"/>
              </a:rPr>
              <a:t>Unease for the respondent (adept avoidance)</a:t>
            </a:r>
          </a:p>
          <a:p>
            <a:endParaRPr lang="en-US" sz="2000" dirty="0"/>
          </a:p>
        </p:txBody>
      </p:sp>
      <p:sp>
        <p:nvSpPr>
          <p:cNvPr id="20" name="Text Placeholder 6">
            <a:extLst>
              <a:ext uri="{FF2B5EF4-FFF2-40B4-BE49-F238E27FC236}">
                <a16:creationId xmlns:a16="http://schemas.microsoft.com/office/drawing/2014/main" id="{0AA42F49-B1C7-0A58-CED3-47ACA1F1E517}"/>
              </a:ext>
            </a:extLst>
          </p:cNvPr>
          <p:cNvSpPr>
            <a:spLocks noGrp="1"/>
          </p:cNvSpPr>
          <p:nvPr>
            <p:ph type="body" sz="quarter" idx="16"/>
          </p:nvPr>
        </p:nvSpPr>
        <p:spPr>
          <a:xfrm>
            <a:off x="6328583" y="4646980"/>
            <a:ext cx="4801847" cy="1070344"/>
          </a:xfrm>
        </p:spPr>
        <p:txBody>
          <a:bodyPr>
            <a:normAutofit/>
          </a:bodyPr>
          <a:lstStyle/>
          <a:p>
            <a:r>
              <a:rPr lang="en-GB" sz="2000" dirty="0">
                <a:latin typeface="Arial" panose="020B0604020202020204" pitchFamily="34" charset="0"/>
                <a:cs typeface="Arial" panose="020B0604020202020204" pitchFamily="34" charset="0"/>
              </a:rPr>
              <a:t>Impossible to bring all aspects of the encounter within rational control?</a:t>
            </a:r>
          </a:p>
          <a:p>
            <a:endParaRPr lang="en-US" sz="2000" dirty="0"/>
          </a:p>
        </p:txBody>
      </p:sp>
      <p:sp>
        <p:nvSpPr>
          <p:cNvPr id="24" name="Text Placeholder 8">
            <a:extLst>
              <a:ext uri="{FF2B5EF4-FFF2-40B4-BE49-F238E27FC236}">
                <a16:creationId xmlns:a16="http://schemas.microsoft.com/office/drawing/2014/main" id="{419DE1BC-28FC-A76B-A3B5-9BA339B990A4}"/>
              </a:ext>
            </a:extLst>
          </p:cNvPr>
          <p:cNvSpPr>
            <a:spLocks noGrp="1"/>
          </p:cNvSpPr>
          <p:nvPr>
            <p:ph type="body" sz="quarter" idx="18"/>
          </p:nvPr>
        </p:nvSpPr>
        <p:spPr>
          <a:xfrm>
            <a:off x="5117528" y="1275931"/>
            <a:ext cx="741082" cy="755650"/>
          </a:xfrm>
        </p:spPr>
        <p:txBody>
          <a:bodyPr/>
          <a:lstStyle/>
          <a:p>
            <a:r>
              <a:rPr lang="en-US" dirty="0"/>
              <a:t>1</a:t>
            </a:r>
          </a:p>
        </p:txBody>
      </p:sp>
      <p:sp>
        <p:nvSpPr>
          <p:cNvPr id="26" name="Text Placeholder 9">
            <a:extLst>
              <a:ext uri="{FF2B5EF4-FFF2-40B4-BE49-F238E27FC236}">
                <a16:creationId xmlns:a16="http://schemas.microsoft.com/office/drawing/2014/main" id="{959D00DD-4CF1-36F3-51F3-C324A2D69096}"/>
              </a:ext>
            </a:extLst>
          </p:cNvPr>
          <p:cNvSpPr>
            <a:spLocks noGrp="1"/>
          </p:cNvSpPr>
          <p:nvPr>
            <p:ph type="body" sz="quarter" idx="19"/>
          </p:nvPr>
        </p:nvSpPr>
        <p:spPr>
          <a:xfrm>
            <a:off x="5117528" y="2352376"/>
            <a:ext cx="741082" cy="755650"/>
          </a:xfrm>
        </p:spPr>
        <p:txBody>
          <a:bodyPr/>
          <a:lstStyle/>
          <a:p>
            <a:r>
              <a:rPr lang="en-US" dirty="0"/>
              <a:t>2</a:t>
            </a:r>
          </a:p>
        </p:txBody>
      </p:sp>
      <p:sp>
        <p:nvSpPr>
          <p:cNvPr id="28" name="Text Placeholder 10">
            <a:extLst>
              <a:ext uri="{FF2B5EF4-FFF2-40B4-BE49-F238E27FC236}">
                <a16:creationId xmlns:a16="http://schemas.microsoft.com/office/drawing/2014/main" id="{607DCCAB-23E7-B86E-8E92-DCA8919B205C}"/>
              </a:ext>
            </a:extLst>
          </p:cNvPr>
          <p:cNvSpPr>
            <a:spLocks noGrp="1"/>
          </p:cNvSpPr>
          <p:nvPr>
            <p:ph type="body" sz="quarter" idx="20"/>
          </p:nvPr>
        </p:nvSpPr>
        <p:spPr>
          <a:xfrm>
            <a:off x="5117528" y="3428821"/>
            <a:ext cx="741082" cy="755650"/>
          </a:xfrm>
        </p:spPr>
        <p:txBody>
          <a:bodyPr/>
          <a:lstStyle/>
          <a:p>
            <a:r>
              <a:rPr lang="en-US" dirty="0"/>
              <a:t>3</a:t>
            </a:r>
          </a:p>
        </p:txBody>
      </p:sp>
      <p:sp>
        <p:nvSpPr>
          <p:cNvPr id="30" name="Text Placeholder 11">
            <a:extLst>
              <a:ext uri="{FF2B5EF4-FFF2-40B4-BE49-F238E27FC236}">
                <a16:creationId xmlns:a16="http://schemas.microsoft.com/office/drawing/2014/main" id="{A8170F7B-1814-1231-4654-36B4750EC0C5}"/>
              </a:ext>
            </a:extLst>
          </p:cNvPr>
          <p:cNvSpPr>
            <a:spLocks noGrp="1"/>
          </p:cNvSpPr>
          <p:nvPr>
            <p:ph type="body" sz="quarter" idx="21"/>
          </p:nvPr>
        </p:nvSpPr>
        <p:spPr>
          <a:xfrm>
            <a:off x="5117528" y="4505266"/>
            <a:ext cx="741082" cy="755650"/>
          </a:xfrm>
        </p:spPr>
        <p:txBody>
          <a:bodyPr/>
          <a:lstStyle/>
          <a:p>
            <a:r>
              <a:rPr lang="en-US" dirty="0"/>
              <a:t>4</a:t>
            </a:r>
          </a:p>
        </p:txBody>
      </p:sp>
      <p:sp>
        <p:nvSpPr>
          <p:cNvPr id="2" name="TextBox 1">
            <a:extLst>
              <a:ext uri="{FF2B5EF4-FFF2-40B4-BE49-F238E27FC236}">
                <a16:creationId xmlns:a16="http://schemas.microsoft.com/office/drawing/2014/main" id="{E9A1F772-3FBC-D312-0440-15055FBB3694}"/>
              </a:ext>
            </a:extLst>
          </p:cNvPr>
          <p:cNvSpPr txBox="1"/>
          <p:nvPr/>
        </p:nvSpPr>
        <p:spPr>
          <a:xfrm>
            <a:off x="561597" y="2104416"/>
            <a:ext cx="3787473" cy="2007219"/>
          </a:xfrm>
          <a:prstGeom prst="rect">
            <a:avLst/>
          </a:prstGeom>
          <a:noFill/>
        </p:spPr>
        <p:txBody>
          <a:bodyPr vert="horz" lIns="0" tIns="45720" rIns="91440" bIns="0" rtlCol="0" anchor="b">
            <a:normAutofit/>
          </a:bodyPr>
          <a:lstStyle/>
          <a:p>
            <a:pPr algn="ctr">
              <a:lnSpc>
                <a:spcPct val="90000"/>
              </a:lnSpc>
              <a:spcBef>
                <a:spcPct val="0"/>
              </a:spcBef>
              <a:spcAft>
                <a:spcPts val="600"/>
              </a:spcAft>
            </a:pPr>
            <a:r>
              <a:rPr lang="en-US" sz="4400" b="1" i="0" kern="1200" spc="-150" dirty="0">
                <a:solidFill>
                  <a:schemeClr val="tx2"/>
                </a:solidFill>
                <a:latin typeface="Arial" panose="020B0604020202020204" pitchFamily="34" charset="0"/>
                <a:ea typeface="+mj-ea"/>
                <a:cs typeface="Arial" panose="020B0604020202020204" pitchFamily="34" charset="0"/>
              </a:rPr>
              <a:t>Unavoidable features of interviews?</a:t>
            </a:r>
          </a:p>
        </p:txBody>
      </p:sp>
    </p:spTree>
    <p:extLst>
      <p:ext uri="{BB962C8B-B14F-4D97-AF65-F5344CB8AC3E}">
        <p14:creationId xmlns:p14="http://schemas.microsoft.com/office/powerpoint/2010/main" val="23172751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A1F772-3FBC-D312-0440-15055FBB3694}"/>
              </a:ext>
            </a:extLst>
          </p:cNvPr>
          <p:cNvSpPr txBox="1"/>
          <p:nvPr/>
        </p:nvSpPr>
        <p:spPr>
          <a:xfrm>
            <a:off x="2106887" y="616350"/>
            <a:ext cx="7978227" cy="1062602"/>
          </a:xfrm>
          <a:prstGeom prst="rect">
            <a:avLst/>
          </a:prstGeom>
        </p:spPr>
        <p:txBody>
          <a:bodyPr vert="horz" lIns="0" tIns="45720" rIns="91440" bIns="45720" rtlCol="0" anchor="ctr">
            <a:normAutofit/>
          </a:bodyPr>
          <a:lstStyle/>
          <a:p>
            <a:pPr algn="ctr">
              <a:lnSpc>
                <a:spcPct val="90000"/>
              </a:lnSpc>
              <a:spcBef>
                <a:spcPct val="0"/>
              </a:spcBef>
              <a:spcAft>
                <a:spcPts val="600"/>
              </a:spcAft>
            </a:pPr>
            <a:r>
              <a:rPr lang="en-US" sz="4400" b="1" i="0" kern="1200" spc="-150">
                <a:solidFill>
                  <a:schemeClr val="tx2"/>
                </a:solidFill>
                <a:latin typeface="Arial" panose="020B0604020202020204" pitchFamily="34" charset="0"/>
                <a:ea typeface="+mj-ea"/>
                <a:cs typeface="Arial" panose="020B0604020202020204" pitchFamily="34" charset="0"/>
              </a:rPr>
              <a:t>Non-verbal communication</a:t>
            </a:r>
          </a:p>
        </p:txBody>
      </p:sp>
      <p:pic>
        <p:nvPicPr>
          <p:cNvPr id="1028" name="Picture 4">
            <a:extLst>
              <a:ext uri="{FF2B5EF4-FFF2-40B4-BE49-F238E27FC236}">
                <a16:creationId xmlns:a16="http://schemas.microsoft.com/office/drawing/2014/main" id="{F4FD6EF0-605B-1E74-9B69-98D4E06CBE19}"/>
              </a:ext>
            </a:extLst>
          </p:cNvPr>
          <p:cNvPicPr>
            <a:picLocks noChangeAspect="1" noChangeArrowheads="1"/>
          </p:cNvPicPr>
          <p:nvPr/>
        </p:nvPicPr>
        <p:blipFill>
          <a:blip r:embed="rId3"/>
          <a:srcRect l="10971" r="10971"/>
          <a:stretch/>
        </p:blipFill>
        <p:spPr bwMode="auto">
          <a:xfrm>
            <a:off x="20" y="4416552"/>
            <a:ext cx="3054076" cy="2441448"/>
          </a:xfrm>
          <a:prstGeom prst="rect">
            <a:avLst/>
          </a:prstGeom>
          <a:solidFill>
            <a:srgbClr val="FFFFFF"/>
          </a:solidFill>
        </p:spPr>
      </p:pic>
      <p:pic>
        <p:nvPicPr>
          <p:cNvPr id="1026" name="Picture 2">
            <a:extLst>
              <a:ext uri="{FF2B5EF4-FFF2-40B4-BE49-F238E27FC236}">
                <a16:creationId xmlns:a16="http://schemas.microsoft.com/office/drawing/2014/main" id="{8F6B9E78-31D2-F1EB-2FFA-1CE2871B1201}"/>
              </a:ext>
            </a:extLst>
          </p:cNvPr>
          <p:cNvPicPr>
            <a:picLocks noChangeAspect="1" noChangeArrowheads="1"/>
          </p:cNvPicPr>
          <p:nvPr/>
        </p:nvPicPr>
        <p:blipFill>
          <a:blip r:embed="rId4"/>
          <a:srcRect l="8283" r="8283"/>
          <a:stretch/>
        </p:blipFill>
        <p:spPr bwMode="auto">
          <a:xfrm>
            <a:off x="3046424" y="1964267"/>
            <a:ext cx="3054096" cy="2441448"/>
          </a:xfrm>
          <a:prstGeom prst="rect">
            <a:avLst/>
          </a:prstGeom>
          <a:solidFill>
            <a:srgbClr val="FFFFFF"/>
          </a:solidFill>
        </p:spPr>
      </p:pic>
      <p:pic>
        <p:nvPicPr>
          <p:cNvPr id="8" name="Picture Placeholder 7" descr="A person with her mouth open and letters coming out of her mouth&#10;&#10;Description automatically generated">
            <a:extLst>
              <a:ext uri="{FF2B5EF4-FFF2-40B4-BE49-F238E27FC236}">
                <a16:creationId xmlns:a16="http://schemas.microsoft.com/office/drawing/2014/main" id="{D83F89EE-1A7F-3D51-DFDA-B5D9DD9083AA}"/>
              </a:ext>
            </a:extLst>
          </p:cNvPr>
          <p:cNvPicPr>
            <a:picLocks noGrp="1" noChangeAspect="1"/>
          </p:cNvPicPr>
          <p:nvPr>
            <p:ph type="pic" sz="quarter" idx="14"/>
          </p:nvPr>
        </p:nvPicPr>
        <p:blipFill>
          <a:blip r:embed="rId5"/>
          <a:srcRect l="8301" r="8301"/>
          <a:stretch>
            <a:fillRect/>
          </a:stretch>
        </p:blipFill>
        <p:spPr>
          <a:xfrm>
            <a:off x="9137650" y="1963738"/>
            <a:ext cx="3054350" cy="2441575"/>
          </a:xfrm>
        </p:spPr>
      </p:pic>
      <p:sp>
        <p:nvSpPr>
          <p:cNvPr id="1035" name="Text Placeholder 5">
            <a:extLst>
              <a:ext uri="{FF2B5EF4-FFF2-40B4-BE49-F238E27FC236}">
                <a16:creationId xmlns:a16="http://schemas.microsoft.com/office/drawing/2014/main" id="{66A2B426-0586-610C-B1A2-3ED75568D72D}"/>
              </a:ext>
            </a:extLst>
          </p:cNvPr>
          <p:cNvSpPr>
            <a:spLocks noGrp="1"/>
          </p:cNvSpPr>
          <p:nvPr>
            <p:ph type="body" sz="quarter" idx="15"/>
          </p:nvPr>
        </p:nvSpPr>
        <p:spPr>
          <a:xfrm>
            <a:off x="267562" y="3248535"/>
            <a:ext cx="2517605" cy="484146"/>
          </a:xfrm>
        </p:spPr>
        <p:txBody>
          <a:bodyPr/>
          <a:lstStyle/>
          <a:p>
            <a:r>
              <a:rPr lang="en-US" sz="2000" dirty="0">
                <a:latin typeface="Arial" panose="020B0604020202020204" pitchFamily="34" charset="0"/>
              </a:rPr>
              <a:t>Use of space</a:t>
            </a:r>
          </a:p>
        </p:txBody>
      </p:sp>
      <p:sp>
        <p:nvSpPr>
          <p:cNvPr id="1037" name="Text Placeholder 6">
            <a:extLst>
              <a:ext uri="{FF2B5EF4-FFF2-40B4-BE49-F238E27FC236}">
                <a16:creationId xmlns:a16="http://schemas.microsoft.com/office/drawing/2014/main" id="{7E2B5262-331F-A202-EBCA-AC4E31972238}"/>
              </a:ext>
            </a:extLst>
          </p:cNvPr>
          <p:cNvSpPr>
            <a:spLocks noGrp="1"/>
          </p:cNvSpPr>
          <p:nvPr>
            <p:ph type="body" sz="quarter" idx="16"/>
          </p:nvPr>
        </p:nvSpPr>
        <p:spPr>
          <a:xfrm>
            <a:off x="291749" y="2802242"/>
            <a:ext cx="2517605" cy="382749"/>
          </a:xfrm>
        </p:spPr>
        <p:txBody>
          <a:bodyPr/>
          <a:lstStyle/>
          <a:p>
            <a:r>
              <a:rPr lang="en-US" sz="2800" dirty="0">
                <a:latin typeface="Arial" panose="020B0604020202020204" pitchFamily="34" charset="0"/>
              </a:rPr>
              <a:t>Proxemics </a:t>
            </a:r>
          </a:p>
        </p:txBody>
      </p:sp>
      <p:sp>
        <p:nvSpPr>
          <p:cNvPr id="4" name="TextBox 3">
            <a:extLst>
              <a:ext uri="{FF2B5EF4-FFF2-40B4-BE49-F238E27FC236}">
                <a16:creationId xmlns:a16="http://schemas.microsoft.com/office/drawing/2014/main" id="{6167DBF2-559F-7A3D-1FAE-29F00F14AD0D}"/>
              </a:ext>
            </a:extLst>
          </p:cNvPr>
          <p:cNvSpPr txBox="1"/>
          <p:nvPr/>
        </p:nvSpPr>
        <p:spPr>
          <a:xfrm>
            <a:off x="6359042" y="3316625"/>
            <a:ext cx="2517605" cy="484146"/>
          </a:xfrm>
          <a:prstGeom prst="rect">
            <a:avLst/>
          </a:prstGeom>
        </p:spPr>
        <p:txBody>
          <a:bodyPr vert="horz" lIns="0" tIns="45720" rIns="91440" bIns="45720" rtlCol="0">
            <a:normAutofit/>
          </a:bodyPr>
          <a:lstStyle/>
          <a:p>
            <a:pPr algn="ctr">
              <a:lnSpc>
                <a:spcPct val="90000"/>
              </a:lnSpc>
              <a:spcBef>
                <a:spcPts val="1000"/>
              </a:spcBef>
            </a:pPr>
            <a:r>
              <a:rPr lang="en-US" sz="2000" b="0" i="0" kern="1200" dirty="0">
                <a:solidFill>
                  <a:schemeClr val="bg1"/>
                </a:solidFill>
                <a:latin typeface="Arial" panose="020B0604020202020204" pitchFamily="34" charset="0"/>
                <a:cs typeface="Arial" panose="020B0604020202020204" pitchFamily="34" charset="0"/>
              </a:rPr>
              <a:t>Time in NVC</a:t>
            </a:r>
          </a:p>
        </p:txBody>
      </p:sp>
      <p:sp>
        <p:nvSpPr>
          <p:cNvPr id="1039" name="Text Placeholder 8">
            <a:extLst>
              <a:ext uri="{FF2B5EF4-FFF2-40B4-BE49-F238E27FC236}">
                <a16:creationId xmlns:a16="http://schemas.microsoft.com/office/drawing/2014/main" id="{E863D8FD-7074-68E6-BCEE-1AAB3A695139}"/>
              </a:ext>
            </a:extLst>
          </p:cNvPr>
          <p:cNvSpPr>
            <a:spLocks noGrp="1"/>
          </p:cNvSpPr>
          <p:nvPr>
            <p:ph type="body" sz="quarter" idx="18"/>
          </p:nvPr>
        </p:nvSpPr>
        <p:spPr>
          <a:xfrm>
            <a:off x="6359042" y="2802241"/>
            <a:ext cx="2517605" cy="382749"/>
          </a:xfrm>
        </p:spPr>
        <p:txBody>
          <a:bodyPr/>
          <a:lstStyle/>
          <a:p>
            <a:r>
              <a:rPr lang="en-US" sz="2800" dirty="0">
                <a:latin typeface="Arial" panose="020B0604020202020204" pitchFamily="34" charset="0"/>
              </a:rPr>
              <a:t>Chronemics</a:t>
            </a:r>
          </a:p>
        </p:txBody>
      </p:sp>
      <p:sp>
        <p:nvSpPr>
          <p:cNvPr id="3" name="TextBox 2">
            <a:extLst>
              <a:ext uri="{FF2B5EF4-FFF2-40B4-BE49-F238E27FC236}">
                <a16:creationId xmlns:a16="http://schemas.microsoft.com/office/drawing/2014/main" id="{708482B5-7AAF-D9F4-D3F3-197764DD4B7D}"/>
              </a:ext>
            </a:extLst>
          </p:cNvPr>
          <p:cNvSpPr txBox="1"/>
          <p:nvPr/>
        </p:nvSpPr>
        <p:spPr>
          <a:xfrm>
            <a:off x="3288924" y="5531738"/>
            <a:ext cx="2517605" cy="709911"/>
          </a:xfrm>
          <a:prstGeom prst="rect">
            <a:avLst/>
          </a:prstGeom>
        </p:spPr>
        <p:txBody>
          <a:bodyPr vert="horz" lIns="0" tIns="45720" rIns="91440" bIns="45720" rtlCol="0">
            <a:normAutofit/>
          </a:bodyPr>
          <a:lstStyle/>
          <a:p>
            <a:pPr algn="ctr">
              <a:lnSpc>
                <a:spcPct val="90000"/>
              </a:lnSpc>
              <a:spcBef>
                <a:spcPts val="1000"/>
              </a:spcBef>
            </a:pPr>
            <a:r>
              <a:rPr lang="en-US" sz="2000" b="0" i="0" kern="1200" dirty="0">
                <a:solidFill>
                  <a:schemeClr val="bg1"/>
                </a:solidFill>
                <a:latin typeface="Arial" panose="020B0604020202020204" pitchFamily="34" charset="0"/>
                <a:cs typeface="Arial" panose="020B0604020202020204" pitchFamily="34" charset="0"/>
              </a:rPr>
              <a:t>Body movement, gestures</a:t>
            </a:r>
          </a:p>
        </p:txBody>
      </p:sp>
      <p:sp>
        <p:nvSpPr>
          <p:cNvPr id="1041" name="Text Placeholder 10">
            <a:extLst>
              <a:ext uri="{FF2B5EF4-FFF2-40B4-BE49-F238E27FC236}">
                <a16:creationId xmlns:a16="http://schemas.microsoft.com/office/drawing/2014/main" id="{EBC45936-0208-D760-E171-1B33DE110CCD}"/>
              </a:ext>
            </a:extLst>
          </p:cNvPr>
          <p:cNvSpPr>
            <a:spLocks noGrp="1"/>
          </p:cNvSpPr>
          <p:nvPr>
            <p:ph type="body" sz="quarter" idx="20"/>
          </p:nvPr>
        </p:nvSpPr>
        <p:spPr>
          <a:xfrm>
            <a:off x="3288925" y="4763246"/>
            <a:ext cx="2517605" cy="382749"/>
          </a:xfrm>
        </p:spPr>
        <p:txBody>
          <a:bodyPr/>
          <a:lstStyle/>
          <a:p>
            <a:r>
              <a:rPr lang="en-US" sz="2800" dirty="0">
                <a:latin typeface="Arial" panose="020B0604020202020204" pitchFamily="34" charset="0"/>
              </a:rPr>
              <a:t>Kinesics</a:t>
            </a:r>
          </a:p>
        </p:txBody>
      </p:sp>
      <p:sp>
        <p:nvSpPr>
          <p:cNvPr id="1043" name="Text Placeholder 11">
            <a:extLst>
              <a:ext uri="{FF2B5EF4-FFF2-40B4-BE49-F238E27FC236}">
                <a16:creationId xmlns:a16="http://schemas.microsoft.com/office/drawing/2014/main" id="{5246FE96-7901-48D2-E785-C38F51961E01}"/>
              </a:ext>
            </a:extLst>
          </p:cNvPr>
          <p:cNvSpPr>
            <a:spLocks noGrp="1"/>
          </p:cNvSpPr>
          <p:nvPr>
            <p:ph type="body" sz="quarter" idx="21"/>
          </p:nvPr>
        </p:nvSpPr>
        <p:spPr>
          <a:xfrm>
            <a:off x="9406148" y="5644620"/>
            <a:ext cx="2517605" cy="484146"/>
          </a:xfrm>
        </p:spPr>
        <p:txBody>
          <a:bodyPr/>
          <a:lstStyle/>
          <a:p>
            <a:r>
              <a:rPr lang="en-US" sz="2000" dirty="0">
                <a:latin typeface="Arial" panose="020B0604020202020204" pitchFamily="34" charset="0"/>
              </a:rPr>
              <a:t>Tone, pitch, volume</a:t>
            </a:r>
          </a:p>
        </p:txBody>
      </p:sp>
      <p:sp>
        <p:nvSpPr>
          <p:cNvPr id="1045" name="Text Placeholder 12">
            <a:extLst>
              <a:ext uri="{FF2B5EF4-FFF2-40B4-BE49-F238E27FC236}">
                <a16:creationId xmlns:a16="http://schemas.microsoft.com/office/drawing/2014/main" id="{856A0E8E-1D97-B5ED-4AAC-CC1F6A674F13}"/>
              </a:ext>
            </a:extLst>
          </p:cNvPr>
          <p:cNvSpPr>
            <a:spLocks noGrp="1"/>
          </p:cNvSpPr>
          <p:nvPr>
            <p:ph type="body" sz="quarter" idx="22"/>
          </p:nvPr>
        </p:nvSpPr>
        <p:spPr>
          <a:xfrm>
            <a:off x="9278244" y="4763245"/>
            <a:ext cx="2773415" cy="382749"/>
          </a:xfrm>
        </p:spPr>
        <p:txBody>
          <a:bodyPr/>
          <a:lstStyle/>
          <a:p>
            <a:r>
              <a:rPr lang="en-US" sz="2800" dirty="0">
                <a:latin typeface="Arial" panose="020B0604020202020204" pitchFamily="34" charset="0"/>
              </a:rPr>
              <a:t>Paralinguistics</a:t>
            </a:r>
          </a:p>
        </p:txBody>
      </p:sp>
      <p:pic>
        <p:nvPicPr>
          <p:cNvPr id="6" name="Picture Placeholder 5" descr="A person standing in front of clocks&#10;&#10;Description automatically generated">
            <a:extLst>
              <a:ext uri="{FF2B5EF4-FFF2-40B4-BE49-F238E27FC236}">
                <a16:creationId xmlns:a16="http://schemas.microsoft.com/office/drawing/2014/main" id="{46A099FA-6E62-6E7C-D94D-0A4A3DAEC345}"/>
              </a:ext>
            </a:extLst>
          </p:cNvPr>
          <p:cNvPicPr>
            <a:picLocks noGrp="1" noChangeAspect="1"/>
          </p:cNvPicPr>
          <p:nvPr>
            <p:ph type="pic" sz="quarter" idx="12"/>
          </p:nvPr>
        </p:nvPicPr>
        <p:blipFill>
          <a:blip r:embed="rId6"/>
          <a:srcRect l="3255" r="3255"/>
          <a:stretch>
            <a:fillRect/>
          </a:stretch>
        </p:blipFill>
        <p:spPr>
          <a:xfrm>
            <a:off x="6092825" y="4416425"/>
            <a:ext cx="3054350" cy="2441575"/>
          </a:xfrm>
        </p:spPr>
      </p:pic>
    </p:spTree>
    <p:extLst>
      <p:ext uri="{BB962C8B-B14F-4D97-AF65-F5344CB8AC3E}">
        <p14:creationId xmlns:p14="http://schemas.microsoft.com/office/powerpoint/2010/main" val="47733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35">
                                            <p:txEl>
                                              <p:pRg st="0" end="0"/>
                                            </p:txEl>
                                          </p:spTgt>
                                        </p:tgtEl>
                                        <p:attrNameLst>
                                          <p:attrName>style.visibility</p:attrName>
                                        </p:attrNameLst>
                                      </p:cBhvr>
                                      <p:to>
                                        <p:strVal val="visible"/>
                                      </p:to>
                                    </p:set>
                                    <p:animEffect transition="in" filter="barn(inVertical)">
                                      <p:cBhvr>
                                        <p:cTn id="7" dur="500"/>
                                        <p:tgtEl>
                                          <p:spTgt spid="1035">
                                            <p:txEl>
                                              <p:pRg st="0" end="0"/>
                                            </p:tx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37">
                                            <p:txEl>
                                              <p:pRg st="0" end="0"/>
                                            </p:txEl>
                                          </p:spTgt>
                                        </p:tgtEl>
                                        <p:attrNameLst>
                                          <p:attrName>style.visibility</p:attrName>
                                        </p:attrNameLst>
                                      </p:cBhvr>
                                      <p:to>
                                        <p:strVal val="visible"/>
                                      </p:to>
                                    </p:set>
                                    <p:animEffect transition="in" filter="barn(inVertical)">
                                      <p:cBhvr>
                                        <p:cTn id="10" dur="500"/>
                                        <p:tgtEl>
                                          <p:spTgt spid="1037">
                                            <p:txEl>
                                              <p:pRg st="0" end="0"/>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1028"/>
                                        </p:tgtEl>
                                        <p:attrNameLst>
                                          <p:attrName>style.visibility</p:attrName>
                                        </p:attrNameLst>
                                      </p:cBhvr>
                                      <p:to>
                                        <p:strVal val="visible"/>
                                      </p:to>
                                    </p:set>
                                    <p:animEffect transition="in" filter="barn(inVertical)">
                                      <p:cBhvr>
                                        <p:cTn id="13" dur="500"/>
                                        <p:tgtEl>
                                          <p:spTgt spid="1028"/>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6"/>
                                        </p:tgtEl>
                                        <p:attrNameLst>
                                          <p:attrName>style.visibility</p:attrName>
                                        </p:attrNameLst>
                                      </p:cBhvr>
                                      <p:to>
                                        <p:strVal val="visible"/>
                                      </p:to>
                                    </p:set>
                                    <p:animEffect transition="in" filter="barn(inVertical)">
                                      <p:cBhvr>
                                        <p:cTn id="18" dur="500"/>
                                        <p:tgtEl>
                                          <p:spTgt spid="1026"/>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1041">
                                            <p:txEl>
                                              <p:pRg st="0" end="0"/>
                                            </p:txEl>
                                          </p:spTgt>
                                        </p:tgtEl>
                                        <p:attrNameLst>
                                          <p:attrName>style.visibility</p:attrName>
                                        </p:attrNameLst>
                                      </p:cBhvr>
                                      <p:to>
                                        <p:strVal val="visible"/>
                                      </p:to>
                                    </p:set>
                                    <p:animEffect transition="in" filter="barn(inVertical)">
                                      <p:cBhvr>
                                        <p:cTn id="21" dur="500"/>
                                        <p:tgtEl>
                                          <p:spTgt spid="1041">
                                            <p:txEl>
                                              <p:pRg st="0" end="0"/>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barn(inVertical)">
                                      <p:cBhvr>
                                        <p:cTn id="24" dur="5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1039">
                                            <p:txEl>
                                              <p:pRg st="0" end="0"/>
                                            </p:txEl>
                                          </p:spTgt>
                                        </p:tgtEl>
                                        <p:attrNameLst>
                                          <p:attrName>style.visibility</p:attrName>
                                        </p:attrNameLst>
                                      </p:cBhvr>
                                      <p:to>
                                        <p:strVal val="visible"/>
                                      </p:to>
                                    </p:set>
                                    <p:animEffect transition="in" filter="barn(inVertical)">
                                      <p:cBhvr>
                                        <p:cTn id="29" dur="500"/>
                                        <p:tgtEl>
                                          <p:spTgt spid="1039">
                                            <p:txEl>
                                              <p:pRg st="0" end="0"/>
                                            </p:txEl>
                                          </p:spTgt>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arn(inVertical)">
                                      <p:cBhvr>
                                        <p:cTn id="32" dur="500"/>
                                        <p:tgtEl>
                                          <p:spTgt spid="4"/>
                                        </p:tgtEl>
                                      </p:cBhvr>
                                    </p:animEffect>
                                  </p:childTnLst>
                                </p:cTn>
                              </p:par>
                              <p:par>
                                <p:cTn id="33" presetID="16" presetClass="entr" presetSubtype="21"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barn(inVertical)">
                                      <p:cBhvr>
                                        <p:cTn id="35" dur="500"/>
                                        <p:tgtEl>
                                          <p:spTgt spid="6"/>
                                        </p:tgtEl>
                                      </p:cBhvr>
                                    </p:animEffect>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barn(inVertical)">
                                      <p:cBhvr>
                                        <p:cTn id="40" dur="500"/>
                                        <p:tgtEl>
                                          <p:spTgt spid="8"/>
                                        </p:tgtEl>
                                      </p:cBhvr>
                                    </p:animEffect>
                                  </p:childTnLst>
                                </p:cTn>
                              </p:par>
                              <p:par>
                                <p:cTn id="41" presetID="16" presetClass="entr" presetSubtype="21" fill="hold" grpId="0" nodeType="withEffect">
                                  <p:stCondLst>
                                    <p:cond delay="0"/>
                                  </p:stCondLst>
                                  <p:childTnLst>
                                    <p:set>
                                      <p:cBhvr>
                                        <p:cTn id="42" dur="1" fill="hold">
                                          <p:stCondLst>
                                            <p:cond delay="0"/>
                                          </p:stCondLst>
                                        </p:cTn>
                                        <p:tgtEl>
                                          <p:spTgt spid="1045">
                                            <p:txEl>
                                              <p:pRg st="0" end="0"/>
                                            </p:txEl>
                                          </p:spTgt>
                                        </p:tgtEl>
                                        <p:attrNameLst>
                                          <p:attrName>style.visibility</p:attrName>
                                        </p:attrNameLst>
                                      </p:cBhvr>
                                      <p:to>
                                        <p:strVal val="visible"/>
                                      </p:to>
                                    </p:set>
                                    <p:animEffect transition="in" filter="barn(inVertical)">
                                      <p:cBhvr>
                                        <p:cTn id="43" dur="500"/>
                                        <p:tgtEl>
                                          <p:spTgt spid="1045">
                                            <p:txEl>
                                              <p:pRg st="0" end="0"/>
                                            </p:txEl>
                                          </p:spTgt>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1043">
                                            <p:txEl>
                                              <p:pRg st="0" end="0"/>
                                            </p:txEl>
                                          </p:spTgt>
                                        </p:tgtEl>
                                        <p:attrNameLst>
                                          <p:attrName>style.visibility</p:attrName>
                                        </p:attrNameLst>
                                      </p:cBhvr>
                                      <p:to>
                                        <p:strVal val="visible"/>
                                      </p:to>
                                    </p:set>
                                    <p:animEffect transition="in" filter="barn(inVertical)">
                                      <p:cBhvr>
                                        <p:cTn id="46" dur="500"/>
                                        <p:tgtEl>
                                          <p:spTgt spid="104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5" grpId="0" build="p"/>
      <p:bldP spid="1037" grpId="0" build="p"/>
      <p:bldP spid="4" grpId="0"/>
      <p:bldP spid="1039" grpId="0" build="p"/>
      <p:bldP spid="3" grpId="0"/>
      <p:bldP spid="1041" grpId="0" build="p"/>
      <p:bldP spid="1043" grpId="0" build="p"/>
      <p:bldP spid="104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person and person talking&#10;&#10;Description automatically generated">
            <a:extLst>
              <a:ext uri="{FF2B5EF4-FFF2-40B4-BE49-F238E27FC236}">
                <a16:creationId xmlns:a16="http://schemas.microsoft.com/office/drawing/2014/main" id="{8C5B53FB-D717-DB3C-D61D-4E8D963B138B}"/>
              </a:ext>
            </a:extLst>
          </p:cNvPr>
          <p:cNvPicPr>
            <a:picLocks noGrp="1" noChangeAspect="1"/>
          </p:cNvPicPr>
          <p:nvPr>
            <p:ph type="pic" sz="quarter" idx="15"/>
          </p:nvPr>
        </p:nvPicPr>
        <p:blipFill rotWithShape="1">
          <a:blip r:embed="rId2"/>
          <a:srcRect t="7083"/>
          <a:stretch/>
        </p:blipFill>
        <p:spPr>
          <a:xfrm>
            <a:off x="20" y="10"/>
            <a:ext cx="12191980" cy="6853702"/>
          </a:xfrm>
          <a:noFill/>
        </p:spPr>
      </p:pic>
      <p:sp>
        <p:nvSpPr>
          <p:cNvPr id="10" name="Text Placeholder 3">
            <a:extLst>
              <a:ext uri="{FF2B5EF4-FFF2-40B4-BE49-F238E27FC236}">
                <a16:creationId xmlns:a16="http://schemas.microsoft.com/office/drawing/2014/main" id="{6546736A-FF04-A9D9-86E1-F2E84FCE9C02}"/>
              </a:ext>
            </a:extLst>
          </p:cNvPr>
          <p:cNvSpPr>
            <a:spLocks noGrp="1"/>
          </p:cNvSpPr>
          <p:nvPr>
            <p:ph type="body" sz="quarter" idx="14"/>
          </p:nvPr>
        </p:nvSpPr>
        <p:spPr>
          <a:xfrm>
            <a:off x="7664542" y="3665204"/>
            <a:ext cx="4527458" cy="2196780"/>
          </a:xfrm>
        </p:spPr>
        <p:txBody>
          <a:bodyPr>
            <a:normAutofit/>
          </a:bodyPr>
          <a:lstStyle/>
          <a:p>
            <a:r>
              <a:rPr lang="en-US" sz="4800" b="1" spc="0" dirty="0">
                <a:latin typeface="Arial" panose="020B0604020202020204" pitchFamily="34" charset="0"/>
              </a:rPr>
              <a:t>Conducting an interview</a:t>
            </a:r>
          </a:p>
        </p:txBody>
      </p:sp>
    </p:spTree>
    <p:extLst>
      <p:ext uri="{BB962C8B-B14F-4D97-AF65-F5344CB8AC3E}">
        <p14:creationId xmlns:p14="http://schemas.microsoft.com/office/powerpoint/2010/main" val="5497044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FE98D9-CB71-C8C1-4F9C-09C16731234D}"/>
              </a:ext>
            </a:extLst>
          </p:cNvPr>
          <p:cNvSpPr txBox="1"/>
          <p:nvPr/>
        </p:nvSpPr>
        <p:spPr>
          <a:xfrm>
            <a:off x="2642347" y="706962"/>
            <a:ext cx="6907306" cy="584775"/>
          </a:xfrm>
          <a:prstGeom prst="rect">
            <a:avLst/>
          </a:prstGeom>
          <a:noFill/>
        </p:spPr>
        <p:txBody>
          <a:bodyPr wrap="square">
            <a:spAutoFit/>
          </a:bodyPr>
          <a:lstStyle/>
          <a:p>
            <a:pPr algn="ctr"/>
            <a:r>
              <a:rPr lang="en-GB" sz="3200" b="1" dirty="0">
                <a:latin typeface="Arial" panose="020B0604020202020204" pitchFamily="34" charset="0"/>
                <a:cs typeface="Arial" panose="020B0604020202020204" pitchFamily="34" charset="0"/>
              </a:rPr>
              <a:t>Beginning the interview</a:t>
            </a:r>
          </a:p>
        </p:txBody>
      </p:sp>
      <p:sp>
        <p:nvSpPr>
          <p:cNvPr id="15" name="TextBox 14">
            <a:extLst>
              <a:ext uri="{FF2B5EF4-FFF2-40B4-BE49-F238E27FC236}">
                <a16:creationId xmlns:a16="http://schemas.microsoft.com/office/drawing/2014/main" id="{1C45D4C9-4035-9E4D-E169-DF4F6069918F}"/>
              </a:ext>
            </a:extLst>
          </p:cNvPr>
          <p:cNvSpPr txBox="1"/>
          <p:nvPr/>
        </p:nvSpPr>
        <p:spPr>
          <a:xfrm>
            <a:off x="899531" y="1850766"/>
            <a:ext cx="4772722" cy="3917804"/>
          </a:xfrm>
          <a:prstGeom prst="rect">
            <a:avLst/>
          </a:prstGeom>
          <a:noFill/>
          <a:ln w="57150">
            <a:solidFill>
              <a:schemeClr val="accent1">
                <a:lumMod val="50000"/>
              </a:schemeClr>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pPr>
              <a:lnSpc>
                <a:spcPts val="2500"/>
              </a:lnSpc>
            </a:pPr>
            <a:r>
              <a:rPr lang="en-GB" sz="2000" b="1" dirty="0">
                <a:latin typeface="Arial" panose="020B0604020202020204" pitchFamily="34" charset="0"/>
                <a:cs typeface="Arial" panose="020B0604020202020204" pitchFamily="34" charset="0"/>
              </a:rPr>
              <a:t>Where?</a:t>
            </a:r>
          </a:p>
          <a:p>
            <a:pPr>
              <a:lnSpc>
                <a:spcPts val="2500"/>
              </a:lnSpc>
            </a:pPr>
            <a:r>
              <a:rPr lang="en-GB" sz="2000" dirty="0">
                <a:latin typeface="Arial" panose="020B0604020202020204" pitchFamily="34" charset="0"/>
                <a:cs typeface="Arial" panose="020B0604020202020204" pitchFamily="34" charset="0"/>
              </a:rPr>
              <a:t>IQ psych labs? Interview, ok. Focus groups, enough room?</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000" b="1" dirty="0">
                <a:latin typeface="Arial" panose="020B0604020202020204" pitchFamily="34" charset="0"/>
                <a:cs typeface="Arial" panose="020B0604020202020204" pitchFamily="34" charset="0"/>
              </a:rPr>
              <a:t>Seating?</a:t>
            </a:r>
          </a:p>
          <a:p>
            <a:pPr>
              <a:lnSpc>
                <a:spcPts val="2500"/>
              </a:lnSpc>
            </a:pPr>
            <a:r>
              <a:rPr lang="en-GB" sz="2000" dirty="0">
                <a:latin typeface="Arial" panose="020B0604020202020204" pitchFamily="34" charset="0"/>
                <a:cs typeface="Arial" panose="020B0604020202020204" pitchFamily="34" charset="0"/>
              </a:rPr>
              <a:t>Comfort is important to participants</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000" b="1" dirty="0">
                <a:latin typeface="Arial" panose="020B0604020202020204" pitchFamily="34" charset="0"/>
                <a:cs typeface="Arial" panose="020B0604020202020204" pitchFamily="34" charset="0"/>
              </a:rPr>
              <a:t>Refreshments?</a:t>
            </a:r>
          </a:p>
          <a:p>
            <a:pPr>
              <a:lnSpc>
                <a:spcPts val="2500"/>
              </a:lnSpc>
            </a:pPr>
            <a:r>
              <a:rPr lang="en-GB" sz="2000" dirty="0">
                <a:latin typeface="Arial" panose="020B0604020202020204" pitchFamily="34" charset="0"/>
                <a:cs typeface="Arial" panose="020B0604020202020204" pitchFamily="34" charset="0"/>
              </a:rPr>
              <a:t>Is there a table available?</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endParaRPr lang="en-GB" sz="2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89CBE7F-E694-BAD1-1107-41778A70A6F5}"/>
              </a:ext>
            </a:extLst>
          </p:cNvPr>
          <p:cNvSpPr txBox="1"/>
          <p:nvPr/>
        </p:nvSpPr>
        <p:spPr>
          <a:xfrm>
            <a:off x="6519749" y="1850766"/>
            <a:ext cx="4772722" cy="3917804"/>
          </a:xfrm>
          <a:prstGeom prst="rect">
            <a:avLst/>
          </a:prstGeom>
          <a:noFill/>
          <a:ln w="57150">
            <a:solidFill>
              <a:schemeClr val="accent1">
                <a:lumMod val="50000"/>
              </a:schemeClr>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pPr>
              <a:lnSpc>
                <a:spcPts val="2500"/>
              </a:lnSpc>
            </a:pPr>
            <a:r>
              <a:rPr lang="en-GB" sz="2000" b="1" dirty="0">
                <a:latin typeface="Arial" panose="020B0604020202020204" pitchFamily="34" charset="0"/>
                <a:cs typeface="Arial" panose="020B0604020202020204" pitchFamily="34" charset="0"/>
              </a:rPr>
              <a:t>How are you introducing the study?</a:t>
            </a:r>
          </a:p>
          <a:p>
            <a:pPr>
              <a:lnSpc>
                <a:spcPts val="2500"/>
              </a:lnSpc>
            </a:pPr>
            <a:r>
              <a:rPr lang="en-GB" sz="2000" dirty="0">
                <a:latin typeface="Arial" panose="020B0604020202020204" pitchFamily="34" charset="0"/>
                <a:cs typeface="Arial" panose="020B0604020202020204" pitchFamily="34" charset="0"/>
              </a:rPr>
              <a:t>Explanation of purpose, aim</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000" b="1" dirty="0">
                <a:latin typeface="Arial" panose="020B0604020202020204" pitchFamily="34" charset="0"/>
                <a:cs typeface="Arial" panose="020B0604020202020204" pitchFamily="34" charset="0"/>
              </a:rPr>
              <a:t>Ethics</a:t>
            </a:r>
          </a:p>
          <a:p>
            <a:pPr>
              <a:lnSpc>
                <a:spcPts val="2500"/>
              </a:lnSpc>
            </a:pPr>
            <a:r>
              <a:rPr lang="en-GB" sz="2000" dirty="0">
                <a:latin typeface="Arial" panose="020B0604020202020204" pitchFamily="34" charset="0"/>
                <a:cs typeface="Arial" panose="020B0604020202020204" pitchFamily="34" charset="0"/>
              </a:rPr>
              <a:t>Reassurance of confidentiality, right to withdraw, etc</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000" b="1" dirty="0">
                <a:latin typeface="Arial" panose="020B0604020202020204" pitchFamily="34" charset="0"/>
                <a:cs typeface="Arial" panose="020B0604020202020204" pitchFamily="34" charset="0"/>
              </a:rPr>
              <a:t>Permission to record</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r>
              <a:rPr lang="en-GB" sz="2000" b="1" dirty="0">
                <a:latin typeface="Arial" panose="020B0604020202020204" pitchFamily="34" charset="0"/>
                <a:cs typeface="Arial" panose="020B0604020202020204" pitchFamily="34" charset="0"/>
              </a:rPr>
              <a:t>Informed consent </a:t>
            </a:r>
          </a:p>
          <a:p>
            <a:pPr>
              <a:lnSpc>
                <a:spcPts val="2500"/>
              </a:lnSpc>
            </a:pPr>
            <a:endParaRPr lang="en-GB" sz="2000" dirty="0">
              <a:latin typeface="Arial" panose="020B0604020202020204" pitchFamily="34" charset="0"/>
              <a:cs typeface="Arial" panose="020B0604020202020204" pitchFamily="34" charset="0"/>
            </a:endParaRPr>
          </a:p>
          <a:p>
            <a:pPr>
              <a:lnSpc>
                <a:spcPts val="2500"/>
              </a:lnSpc>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28633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A1F772-3FBC-D312-0440-15055FBB3694}"/>
              </a:ext>
            </a:extLst>
          </p:cNvPr>
          <p:cNvSpPr txBox="1"/>
          <p:nvPr/>
        </p:nvSpPr>
        <p:spPr>
          <a:xfrm>
            <a:off x="1936873" y="723332"/>
            <a:ext cx="8318251" cy="704931"/>
          </a:xfrm>
          <a:prstGeom prst="rect">
            <a:avLst/>
          </a:prstGeom>
        </p:spPr>
        <p:txBody>
          <a:bodyPr vert="horz" lIns="0" tIns="45720" rIns="91440" bIns="45720" rtlCol="0" anchor="b">
            <a:normAutofit/>
          </a:bodyPr>
          <a:lstStyle/>
          <a:p>
            <a:pPr algn="ctr">
              <a:lnSpc>
                <a:spcPct val="90000"/>
              </a:lnSpc>
              <a:spcBef>
                <a:spcPct val="0"/>
              </a:spcBef>
              <a:spcAft>
                <a:spcPts val="600"/>
              </a:spcAft>
            </a:pPr>
            <a:r>
              <a:rPr lang="en-US" sz="4000" b="1" i="0" kern="1200" spc="-150" dirty="0">
                <a:solidFill>
                  <a:schemeClr val="tx2"/>
                </a:solidFill>
                <a:latin typeface="Arial" panose="020B0604020202020204" pitchFamily="34" charset="0"/>
                <a:ea typeface="+mj-ea"/>
                <a:cs typeface="Arial" panose="020B0604020202020204" pitchFamily="34" charset="0"/>
              </a:rPr>
              <a:t>Conducting the interview</a:t>
            </a:r>
          </a:p>
        </p:txBody>
      </p:sp>
      <p:graphicFrame>
        <p:nvGraphicFramePr>
          <p:cNvPr id="15" name="TextBox 10">
            <a:extLst>
              <a:ext uri="{FF2B5EF4-FFF2-40B4-BE49-F238E27FC236}">
                <a16:creationId xmlns:a16="http://schemas.microsoft.com/office/drawing/2014/main" id="{80F40308-6B36-5860-1F6F-00782AECD9E5}"/>
              </a:ext>
            </a:extLst>
          </p:cNvPr>
          <p:cNvGraphicFramePr/>
          <p:nvPr>
            <p:extLst>
              <p:ext uri="{D42A27DB-BD31-4B8C-83A1-F6EECF244321}">
                <p14:modId xmlns:p14="http://schemas.microsoft.com/office/powerpoint/2010/main" val="430049273"/>
              </p:ext>
            </p:extLst>
          </p:nvPr>
        </p:nvGraphicFramePr>
        <p:xfrm>
          <a:off x="83592" y="1368919"/>
          <a:ext cx="12024815" cy="5343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369330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8FB32DB2-8069-8069-E156-687E6D09A483}"/>
              </a:ext>
            </a:extLst>
          </p:cNvPr>
          <p:cNvSpPr txBox="1"/>
          <p:nvPr/>
        </p:nvSpPr>
        <p:spPr>
          <a:xfrm>
            <a:off x="8655275" y="3443287"/>
            <a:ext cx="2635975" cy="2554545"/>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Distress? Plan how to deal with this</a:t>
            </a:r>
          </a:p>
          <a:p>
            <a:pPr algn="ctr"/>
            <a:endParaRPr lang="en-GB" sz="1600" b="1"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B8A57B4-6A41-E365-6B7B-9E76B7ACA2E5}"/>
              </a:ext>
            </a:extLst>
          </p:cNvPr>
          <p:cNvSpPr txBox="1"/>
          <p:nvPr/>
        </p:nvSpPr>
        <p:spPr>
          <a:xfrm>
            <a:off x="4555066" y="3244334"/>
            <a:ext cx="30818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t>
            </a:r>
          </a:p>
        </p:txBody>
      </p:sp>
      <p:sp>
        <p:nvSpPr>
          <p:cNvPr id="2" name="TextBox 1">
            <a:extLst>
              <a:ext uri="{FF2B5EF4-FFF2-40B4-BE49-F238E27FC236}">
                <a16:creationId xmlns:a16="http://schemas.microsoft.com/office/drawing/2014/main" id="{49FE98D9-CB71-C8C1-4F9C-09C16731234D}"/>
              </a:ext>
            </a:extLst>
          </p:cNvPr>
          <p:cNvSpPr txBox="1"/>
          <p:nvPr/>
        </p:nvSpPr>
        <p:spPr>
          <a:xfrm>
            <a:off x="2642347" y="528542"/>
            <a:ext cx="6907306" cy="584775"/>
          </a:xfrm>
          <a:prstGeom prst="rect">
            <a:avLst/>
          </a:prstGeom>
          <a:noFill/>
        </p:spPr>
        <p:txBody>
          <a:bodyPr wrap="square">
            <a:spAutoFit/>
          </a:bodyPr>
          <a:lstStyle/>
          <a:p>
            <a:pPr algn="ctr"/>
            <a:r>
              <a:rPr lang="en-GB" sz="3200" b="1" dirty="0">
                <a:latin typeface="Arial" panose="020B0604020202020204" pitchFamily="34" charset="0"/>
                <a:cs typeface="Arial" panose="020B0604020202020204" pitchFamily="34" charset="0"/>
              </a:rPr>
              <a:t>Concluding your interview</a:t>
            </a:r>
          </a:p>
        </p:txBody>
      </p:sp>
      <p:sp>
        <p:nvSpPr>
          <p:cNvPr id="3" name="Rectangle 2">
            <a:extLst>
              <a:ext uri="{FF2B5EF4-FFF2-40B4-BE49-F238E27FC236}">
                <a16:creationId xmlns:a16="http://schemas.microsoft.com/office/drawing/2014/main" id="{DADCA1EC-7E10-1E56-5A04-DC429C2B30F1}"/>
              </a:ext>
            </a:extLst>
          </p:cNvPr>
          <p:cNvSpPr/>
          <p:nvPr/>
        </p:nvSpPr>
        <p:spPr>
          <a:xfrm>
            <a:off x="952417" y="1459753"/>
            <a:ext cx="10325183" cy="1283447"/>
          </a:xfrm>
          <a:prstGeom prst="rect">
            <a:avLst/>
          </a:prstGeom>
          <a:noFill/>
          <a:ln w="3810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Always conclude an interview graciously, even if participant(s) not forthcoming/has annoyed you</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Do not allow the interviewee any cause to complain about the interview … or you!</a:t>
            </a:r>
          </a:p>
        </p:txBody>
      </p:sp>
      <p:sp>
        <p:nvSpPr>
          <p:cNvPr id="16" name="TextBox 15">
            <a:extLst>
              <a:ext uri="{FF2B5EF4-FFF2-40B4-BE49-F238E27FC236}">
                <a16:creationId xmlns:a16="http://schemas.microsoft.com/office/drawing/2014/main" id="{FFB71313-FD64-F7CC-07F2-E0BB709B7CE7}"/>
              </a:ext>
            </a:extLst>
          </p:cNvPr>
          <p:cNvSpPr txBox="1"/>
          <p:nvPr/>
        </p:nvSpPr>
        <p:spPr>
          <a:xfrm>
            <a:off x="4797020" y="3399306"/>
            <a:ext cx="2635975" cy="2554545"/>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Remain non-committal to queries about ‘scores or responses’</a:t>
            </a:r>
          </a:p>
          <a:p>
            <a:pPr algn="ctr"/>
            <a:endParaRPr lang="en-GB" sz="1600" dirty="0">
              <a:latin typeface="Arial" panose="020B0604020202020204" pitchFamily="34" charset="0"/>
              <a:cs typeface="Arial" panose="020B0604020202020204" pitchFamily="34" charset="0"/>
            </a:endParaRPr>
          </a:p>
        </p:txBody>
      </p:sp>
      <p:pic>
        <p:nvPicPr>
          <p:cNvPr id="8" name="Graphic 7" descr="Woman Shrugging outline">
            <a:extLst>
              <a:ext uri="{FF2B5EF4-FFF2-40B4-BE49-F238E27FC236}">
                <a16:creationId xmlns:a16="http://schemas.microsoft.com/office/drawing/2014/main" id="{08329D29-0C26-FEE2-ABFF-432EC016612F}"/>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5657807" y="3613666"/>
            <a:ext cx="914400" cy="914400"/>
          </a:xfrm>
          <a:prstGeom prst="rect">
            <a:avLst/>
          </a:prstGeom>
        </p:spPr>
      </p:pic>
      <p:pic>
        <p:nvPicPr>
          <p:cNvPr id="10" name="Graphic 9" descr="Worried face outline outline">
            <a:extLst>
              <a:ext uri="{FF2B5EF4-FFF2-40B4-BE49-F238E27FC236}">
                <a16:creationId xmlns:a16="http://schemas.microsoft.com/office/drawing/2014/main" id="{44A9EE89-0950-B316-9E2D-C704B30E298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9516062" y="3662213"/>
            <a:ext cx="914400" cy="914400"/>
          </a:xfrm>
          <a:prstGeom prst="rect">
            <a:avLst/>
          </a:prstGeom>
        </p:spPr>
      </p:pic>
      <p:pic>
        <p:nvPicPr>
          <p:cNvPr id="14" name="Graphic 13" descr="Handshake outline">
            <a:extLst>
              <a:ext uri="{FF2B5EF4-FFF2-40B4-BE49-F238E27FC236}">
                <a16:creationId xmlns:a16="http://schemas.microsoft.com/office/drawing/2014/main" id="{8A56B0F4-EE93-20D5-172B-5EC780166740}"/>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1810302" y="3607206"/>
            <a:ext cx="914400" cy="914400"/>
          </a:xfrm>
          <a:prstGeom prst="rect">
            <a:avLst/>
          </a:prstGeom>
        </p:spPr>
      </p:pic>
      <p:sp>
        <p:nvSpPr>
          <p:cNvPr id="15" name="TextBox 14">
            <a:extLst>
              <a:ext uri="{FF2B5EF4-FFF2-40B4-BE49-F238E27FC236}">
                <a16:creationId xmlns:a16="http://schemas.microsoft.com/office/drawing/2014/main" id="{1C45D4C9-4035-9E4D-E169-DF4F6069918F}"/>
              </a:ext>
            </a:extLst>
          </p:cNvPr>
          <p:cNvSpPr txBox="1"/>
          <p:nvPr/>
        </p:nvSpPr>
        <p:spPr>
          <a:xfrm>
            <a:off x="949515" y="3429000"/>
            <a:ext cx="2635975" cy="2554545"/>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Thank the participant</a:t>
            </a:r>
          </a:p>
          <a:p>
            <a:pPr algn="ct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98698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C5B53FB-D717-DB3C-D61D-4E8D963B138B}"/>
              </a:ext>
            </a:extLst>
          </p:cNvPr>
          <p:cNvPicPr>
            <a:picLocks noGrp="1" noChangeAspect="1"/>
          </p:cNvPicPr>
          <p:nvPr>
            <p:ph type="pic" sz="quarter" idx="10"/>
          </p:nvPr>
        </p:nvPicPr>
        <p:blipFill rotWithShape="1">
          <a:blip r:embed="rId2"/>
          <a:srcRect t="1316"/>
          <a:stretch/>
        </p:blipFill>
        <p:spPr>
          <a:xfrm>
            <a:off x="20" y="10"/>
            <a:ext cx="12191980" cy="6857990"/>
          </a:xfrm>
          <a:noFill/>
        </p:spPr>
      </p:pic>
      <p:sp>
        <p:nvSpPr>
          <p:cNvPr id="10" name="Text Placeholder 3">
            <a:extLst>
              <a:ext uri="{FF2B5EF4-FFF2-40B4-BE49-F238E27FC236}">
                <a16:creationId xmlns:a16="http://schemas.microsoft.com/office/drawing/2014/main" id="{6546736A-FF04-A9D9-86E1-F2E84FCE9C02}"/>
              </a:ext>
            </a:extLst>
          </p:cNvPr>
          <p:cNvSpPr>
            <a:spLocks noGrp="1"/>
          </p:cNvSpPr>
          <p:nvPr>
            <p:ph type="title"/>
          </p:nvPr>
        </p:nvSpPr>
        <p:spPr>
          <a:xfrm>
            <a:off x="2282502" y="4973519"/>
            <a:ext cx="7299618" cy="1440000"/>
          </a:xfrm>
        </p:spPr>
        <p:txBody>
          <a:bodyPr anchor="ctr">
            <a:normAutofit/>
          </a:bodyPr>
          <a:lstStyle/>
          <a:p>
            <a:r>
              <a:rPr lang="en-US" dirty="0">
                <a:latin typeface="Arial" panose="020B0604020202020204" pitchFamily="34" charset="0"/>
                <a:cs typeface="Arial" panose="020B0604020202020204" pitchFamily="34" charset="0"/>
              </a:rPr>
              <a:t>Focus Groups</a:t>
            </a:r>
          </a:p>
        </p:txBody>
      </p:sp>
    </p:spTree>
    <p:extLst>
      <p:ext uri="{BB962C8B-B14F-4D97-AF65-F5344CB8AC3E}">
        <p14:creationId xmlns:p14="http://schemas.microsoft.com/office/powerpoint/2010/main" val="33445182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p:cNvPicPr>
            <a:picLocks noGrp="1" noChangeAspect="1"/>
          </p:cNvPicPr>
          <p:nvPr>
            <p:ph type="pic" sz="quarter" idx="10"/>
          </p:nvPr>
        </p:nvPicPr>
        <p:blipFill>
          <a:blip r:embed="rId2"/>
          <a:stretch/>
        </p:blipFill>
        <p:spPr>
          <a:xfrm flipH="1">
            <a:off x="40106" y="0"/>
            <a:ext cx="6015789" cy="3429000"/>
          </a:xfrm>
          <a:noFill/>
        </p:spPr>
      </p:pic>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6"/>
          </p:nvPr>
        </p:nvSpPr>
        <p:spPr>
          <a:xfrm>
            <a:off x="6997253" y="728663"/>
            <a:ext cx="4544580" cy="5418137"/>
          </a:xfrm>
        </p:spPr>
        <p:txBody>
          <a:bodyPr>
            <a:normAutofit/>
          </a:bodyPr>
          <a:lstStyle/>
          <a:p>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Group discussion – approx. 6 to 8 participants per focus group (Albrecht et al, 1993; Wilkinson, 2003)</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There is no “one ‘right’ way to do focus groups” (Morgan, 2008)</a:t>
            </a:r>
          </a:p>
          <a:p>
            <a:pPr marL="285750" indent="-285750">
              <a:buFont typeface="Arial" panose="020B0604020202020204" pitchFamily="34" charset="0"/>
              <a:buChar char="•"/>
            </a:pPr>
            <a:endParaRPr lang="en-US" sz="2000" dirty="0">
              <a:latin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rPr>
              <a:t>Sampling for focus groups normally reflects those who can provide the most meaningful information on the topic of interest</a:t>
            </a:r>
          </a:p>
        </p:txBody>
      </p:sp>
      <p:sp>
        <p:nvSpPr>
          <p:cNvPr id="45" name="Text Placeholder 5">
            <a:extLst>
              <a:ext uri="{FF2B5EF4-FFF2-40B4-BE49-F238E27FC236}">
                <a16:creationId xmlns:a16="http://schemas.microsoft.com/office/drawing/2014/main" id="{F645D84E-491B-BBF2-680E-1A7B534CE617}"/>
              </a:ext>
            </a:extLst>
          </p:cNvPr>
          <p:cNvSpPr>
            <a:spLocks noGrp="1"/>
          </p:cNvSpPr>
          <p:nvPr>
            <p:ph type="body" sz="quarter" idx="15"/>
          </p:nvPr>
        </p:nvSpPr>
        <p:spPr>
          <a:xfrm>
            <a:off x="285751" y="3606799"/>
            <a:ext cx="5770144" cy="2894013"/>
          </a:xfrm>
        </p:spPr>
        <p:txBody>
          <a:bodyPr>
            <a:normAutofit/>
          </a:bodyPr>
          <a:lstStyle/>
          <a:p>
            <a:r>
              <a:rPr lang="en-US" sz="2400" b="1" dirty="0">
                <a:latin typeface="Arial" panose="020B0604020202020204" pitchFamily="34" charset="0"/>
              </a:rPr>
              <a:t>A focus group is an interview conducted with multiple interviewees at one time</a:t>
            </a:r>
          </a:p>
          <a:p>
            <a:r>
              <a:rPr lang="en-GB" sz="2400" dirty="0">
                <a:effectLst/>
                <a:latin typeface="Arial" panose="020B0604020202020204" pitchFamily="34" charset="0"/>
                <a:ea typeface="Calibri" panose="020F0502020204030204" pitchFamily="34" charset="0"/>
              </a:rPr>
              <a:t>Key aspects for successful implementation of focus groups:</a:t>
            </a:r>
          </a:p>
          <a:p>
            <a:pPr marL="742950" lvl="1" indent="-285750">
              <a:lnSpc>
                <a:spcPct val="115000"/>
              </a:lnSpc>
              <a:buFont typeface="Calibri" panose="020F0502020204030204" pitchFamily="34" charset="0"/>
              <a:buChar char="-"/>
            </a:pPr>
            <a:r>
              <a:rPr lang="en-GB" sz="2000" dirty="0">
                <a:effectLst/>
                <a:latin typeface="Arial" panose="020B0604020202020204" pitchFamily="34" charset="0"/>
                <a:ea typeface="Calibri" panose="020F0502020204030204" pitchFamily="34" charset="0"/>
              </a:rPr>
              <a:t>Preparation</a:t>
            </a:r>
          </a:p>
          <a:p>
            <a:pPr marL="742950" lvl="1" indent="-285750">
              <a:lnSpc>
                <a:spcPct val="115000"/>
              </a:lnSpc>
              <a:spcAft>
                <a:spcPts val="1000"/>
              </a:spcAft>
              <a:buFont typeface="Calibri" panose="020F0502020204030204" pitchFamily="34" charset="0"/>
              <a:buChar char="-"/>
            </a:pPr>
            <a:r>
              <a:rPr lang="en-GB" sz="2000" dirty="0">
                <a:effectLst/>
                <a:latin typeface="Arial" panose="020B0604020202020204" pitchFamily="34" charset="0"/>
                <a:ea typeface="Calibri" panose="020F0502020204030204" pitchFamily="34" charset="0"/>
              </a:rPr>
              <a:t>Good people skills</a:t>
            </a:r>
          </a:p>
          <a:p>
            <a:endParaRPr lang="en-US" sz="2400" dirty="0">
              <a:latin typeface="Arial" panose="020B0604020202020204" pitchFamily="34" charset="0"/>
            </a:endParaRPr>
          </a:p>
        </p:txBody>
      </p:sp>
    </p:spTree>
    <p:extLst>
      <p:ext uri="{BB962C8B-B14F-4D97-AF65-F5344CB8AC3E}">
        <p14:creationId xmlns:p14="http://schemas.microsoft.com/office/powerpoint/2010/main" val="1948586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1C45D4C9-4035-9E4D-E169-DF4F6069918F}"/>
              </a:ext>
            </a:extLst>
          </p:cNvPr>
          <p:cNvSpPr txBox="1"/>
          <p:nvPr/>
        </p:nvSpPr>
        <p:spPr>
          <a:xfrm>
            <a:off x="949515" y="3429000"/>
            <a:ext cx="2635975" cy="2800767"/>
          </a:xfrm>
          <a:prstGeom prst="rect">
            <a:avLst/>
          </a:prstGeom>
          <a:noFill/>
        </p:spPr>
        <p:style>
          <a:lnRef idx="2">
            <a:schemeClr val="dk1"/>
          </a:lnRef>
          <a:fillRef idx="1">
            <a:schemeClr val="lt1"/>
          </a:fillRef>
          <a:effectRef idx="0">
            <a:schemeClr val="dk1"/>
          </a:effectRef>
          <a:fontRef idx="minor">
            <a:schemeClr val="dk1"/>
          </a:fontRef>
        </p:style>
        <p:txBody>
          <a:bodyPr wrap="square" rtlCol="0">
            <a:spAutoFit/>
          </a:bodyPr>
          <a:lstStyle/>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Confidentiality is expected of all members</a:t>
            </a:r>
          </a:p>
          <a:p>
            <a:pPr algn="ct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8FB32DB2-8069-8069-E156-687E6D09A483}"/>
              </a:ext>
            </a:extLst>
          </p:cNvPr>
          <p:cNvSpPr txBox="1"/>
          <p:nvPr/>
        </p:nvSpPr>
        <p:spPr>
          <a:xfrm>
            <a:off x="8655275" y="3443287"/>
            <a:ext cx="2635975" cy="2554545"/>
          </a:xfrm>
          <a:prstGeom prst="rect">
            <a:avLst/>
          </a:prstGeom>
          <a:noFill/>
        </p:spPr>
        <p:style>
          <a:lnRef idx="2">
            <a:schemeClr val="accent2"/>
          </a:lnRef>
          <a:fillRef idx="1">
            <a:schemeClr val="lt1"/>
          </a:fillRef>
          <a:effectRef idx="0">
            <a:schemeClr val="accent2"/>
          </a:effectRef>
          <a:fontRef idx="minor">
            <a:schemeClr val="dk1"/>
          </a:fontRef>
        </p:style>
        <p:txBody>
          <a:bodyPr wrap="square" rtlCol="0">
            <a:spAutoFit/>
          </a:bodyPr>
          <a:lstStyle/>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Encourage respect to allow all members to talk</a:t>
            </a:r>
          </a:p>
          <a:p>
            <a:pPr algn="ctr"/>
            <a:endParaRPr lang="en-GB" sz="1600" b="1" dirty="0">
              <a:latin typeface="Arial" panose="020B0604020202020204" pitchFamily="34" charset="0"/>
              <a:cs typeface="Arial" panose="020B0604020202020204" pitchFamily="34" charset="0"/>
            </a:endParaRPr>
          </a:p>
          <a:p>
            <a:pPr algn="ctr"/>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B8A57B4-6A41-E365-6B7B-9E76B7ACA2E5}"/>
              </a:ext>
            </a:extLst>
          </p:cNvPr>
          <p:cNvSpPr txBox="1"/>
          <p:nvPr/>
        </p:nvSpPr>
        <p:spPr>
          <a:xfrm>
            <a:off x="4555066" y="3244334"/>
            <a:ext cx="30818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t>
            </a:r>
          </a:p>
        </p:txBody>
      </p:sp>
      <p:sp>
        <p:nvSpPr>
          <p:cNvPr id="2" name="TextBox 1">
            <a:extLst>
              <a:ext uri="{FF2B5EF4-FFF2-40B4-BE49-F238E27FC236}">
                <a16:creationId xmlns:a16="http://schemas.microsoft.com/office/drawing/2014/main" id="{49FE98D9-CB71-C8C1-4F9C-09C16731234D}"/>
              </a:ext>
            </a:extLst>
          </p:cNvPr>
          <p:cNvSpPr txBox="1"/>
          <p:nvPr/>
        </p:nvSpPr>
        <p:spPr>
          <a:xfrm>
            <a:off x="2642347" y="528542"/>
            <a:ext cx="6907306" cy="584775"/>
          </a:xfrm>
          <a:prstGeom prst="rect">
            <a:avLst/>
          </a:prstGeom>
          <a:noFill/>
        </p:spPr>
        <p:txBody>
          <a:bodyPr wrap="square">
            <a:spAutoFit/>
          </a:bodyPr>
          <a:lstStyle/>
          <a:p>
            <a:pPr algn="ctr"/>
            <a:r>
              <a:rPr lang="en-GB" sz="3200" b="1" dirty="0">
                <a:latin typeface="Arial" panose="020B0604020202020204" pitchFamily="34" charset="0"/>
                <a:cs typeface="Arial" panose="020B0604020202020204" pitchFamily="34" charset="0"/>
              </a:rPr>
              <a:t>Focus groups: Skill and Ethics</a:t>
            </a:r>
          </a:p>
        </p:txBody>
      </p:sp>
      <p:sp>
        <p:nvSpPr>
          <p:cNvPr id="3" name="Rectangle 2">
            <a:extLst>
              <a:ext uri="{FF2B5EF4-FFF2-40B4-BE49-F238E27FC236}">
                <a16:creationId xmlns:a16="http://schemas.microsoft.com/office/drawing/2014/main" id="{DADCA1EC-7E10-1E56-5A04-DC429C2B30F1}"/>
              </a:ext>
            </a:extLst>
          </p:cNvPr>
          <p:cNvSpPr/>
          <p:nvPr/>
        </p:nvSpPr>
        <p:spPr>
          <a:xfrm>
            <a:off x="933407" y="1286535"/>
            <a:ext cx="10325183" cy="1784581"/>
          </a:xfrm>
          <a:prstGeom prst="rect">
            <a:avLst/>
          </a:prstGeom>
          <a:noFill/>
          <a:ln w="38100">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Focus groups require more skill to conduct because you are dealing with more people (some of whom may have strong opinions or sensitive experiences to share)</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Researchers must guide proceedings in a subtle and unobtrusive way</a:t>
            </a:r>
          </a:p>
          <a:p>
            <a:r>
              <a:rPr lang="en-GB" dirty="0">
                <a:solidFill>
                  <a:schemeClr val="tx1"/>
                </a:solidFill>
                <a:latin typeface="Arial" panose="020B0604020202020204" pitchFamily="34" charset="0"/>
                <a:cs typeface="Arial" panose="020B0604020202020204" pitchFamily="34" charset="0"/>
              </a:rPr>
              <a:t>Intervene only if necessary</a:t>
            </a:r>
          </a:p>
        </p:txBody>
      </p:sp>
      <p:sp>
        <p:nvSpPr>
          <p:cNvPr id="16" name="TextBox 15">
            <a:extLst>
              <a:ext uri="{FF2B5EF4-FFF2-40B4-BE49-F238E27FC236}">
                <a16:creationId xmlns:a16="http://schemas.microsoft.com/office/drawing/2014/main" id="{FFB71313-FD64-F7CC-07F2-E0BB709B7CE7}"/>
              </a:ext>
            </a:extLst>
          </p:cNvPr>
          <p:cNvSpPr txBox="1"/>
          <p:nvPr/>
        </p:nvSpPr>
        <p:spPr>
          <a:xfrm>
            <a:off x="4797020" y="3399306"/>
            <a:ext cx="2635975" cy="2800767"/>
          </a:xfrm>
          <a:prstGeom prst="rect">
            <a:avLst/>
          </a:prstGeom>
          <a:noFill/>
        </p:spPr>
        <p:style>
          <a:lnRef idx="2">
            <a:schemeClr val="accent1"/>
          </a:lnRef>
          <a:fillRef idx="1">
            <a:schemeClr val="lt1"/>
          </a:fillRef>
          <a:effectRef idx="0">
            <a:schemeClr val="accent1"/>
          </a:effectRef>
          <a:fontRef idx="minor">
            <a:schemeClr val="dk1"/>
          </a:fontRef>
        </p:style>
        <p:txBody>
          <a:bodyPr wrap="square" rtlCol="0">
            <a:spAutoFit/>
          </a:bodyPr>
          <a:lstStyle/>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Everyone’s opinion is valid; members should not judge but are free to disagree with another person’s opinion</a:t>
            </a:r>
            <a:endParaRPr lang="en-GB" sz="1600" dirty="0">
              <a:latin typeface="Arial" panose="020B0604020202020204" pitchFamily="34" charset="0"/>
              <a:cs typeface="Arial" panose="020B0604020202020204" pitchFamily="34" charset="0"/>
            </a:endParaRPr>
          </a:p>
        </p:txBody>
      </p:sp>
      <p:pic>
        <p:nvPicPr>
          <p:cNvPr id="8" name="Graphic 7" descr="Comment Dislike outline">
            <a:extLst>
              <a:ext uri="{FF2B5EF4-FFF2-40B4-BE49-F238E27FC236}">
                <a16:creationId xmlns:a16="http://schemas.microsoft.com/office/drawing/2014/main" id="{08329D29-0C26-FEE2-ABFF-432EC016612F}"/>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5657807" y="3613666"/>
            <a:ext cx="914400" cy="914400"/>
          </a:xfrm>
          <a:prstGeom prst="rect">
            <a:avLst/>
          </a:prstGeom>
        </p:spPr>
      </p:pic>
      <p:pic>
        <p:nvPicPr>
          <p:cNvPr id="10" name="Graphic 9" descr="Chat outline">
            <a:extLst>
              <a:ext uri="{FF2B5EF4-FFF2-40B4-BE49-F238E27FC236}">
                <a16:creationId xmlns:a16="http://schemas.microsoft.com/office/drawing/2014/main" id="{44A9EE89-0950-B316-9E2D-C704B30E2989}"/>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a:off x="9516062" y="3662213"/>
            <a:ext cx="914400" cy="914400"/>
          </a:xfrm>
          <a:prstGeom prst="rect">
            <a:avLst/>
          </a:prstGeom>
        </p:spPr>
      </p:pic>
      <p:pic>
        <p:nvPicPr>
          <p:cNvPr id="14" name="Graphic 13" descr="Comment Slash Silence outline">
            <a:extLst>
              <a:ext uri="{FF2B5EF4-FFF2-40B4-BE49-F238E27FC236}">
                <a16:creationId xmlns:a16="http://schemas.microsoft.com/office/drawing/2014/main" id="{8A56B0F4-EE93-20D5-172B-5EC780166740}"/>
              </a:ext>
            </a:extLst>
          </p:cNvPr>
          <p:cNvPicPr>
            <a:picLocks noChangeAspect="1"/>
          </p:cNvPicPr>
          <p:nvPr/>
        </p:nvPicPr>
        <p:blipFill>
          <a:blip r:embed="rId7">
            <a:extLst>
              <a:ext uri="{96DAC541-7B7A-43D3-8B79-37D633B846F1}">
                <asvg:svgBlip xmlns:asvg="http://schemas.microsoft.com/office/drawing/2016/SVG/main" r:embed="rId8"/>
              </a:ext>
            </a:extLst>
          </a:blip>
          <a:srcRect/>
          <a:stretch/>
        </p:blipFill>
        <p:spPr>
          <a:xfrm>
            <a:off x="1810302" y="3607206"/>
            <a:ext cx="914400" cy="914400"/>
          </a:xfrm>
          <a:prstGeom prst="rect">
            <a:avLst/>
          </a:prstGeom>
        </p:spPr>
      </p:pic>
    </p:spTree>
    <p:extLst>
      <p:ext uri="{BB962C8B-B14F-4D97-AF65-F5344CB8AC3E}">
        <p14:creationId xmlns:p14="http://schemas.microsoft.com/office/powerpoint/2010/main" val="42847309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D1DA2B-5FE4-658C-3C61-5BDE7C774AAB}"/>
              </a:ext>
            </a:extLst>
          </p:cNvPr>
          <p:cNvSpPr txBox="1"/>
          <p:nvPr/>
        </p:nvSpPr>
        <p:spPr>
          <a:xfrm>
            <a:off x="838200" y="839973"/>
            <a:ext cx="4767262" cy="703078"/>
          </a:xfrm>
          <a:prstGeom prst="rect">
            <a:avLst/>
          </a:prstGeom>
        </p:spPr>
        <p:txBody>
          <a:bodyPr vert="horz" lIns="0" tIns="45720" rIns="91440" bIns="45720" rtlCol="0" anchor="b">
            <a:normAutofit fontScale="92500"/>
          </a:bodyPr>
          <a:lstStyle/>
          <a:p>
            <a:pPr>
              <a:lnSpc>
                <a:spcPct val="90000"/>
              </a:lnSpc>
              <a:spcBef>
                <a:spcPct val="0"/>
              </a:spcBef>
              <a:spcAft>
                <a:spcPts val="600"/>
              </a:spcAft>
            </a:pPr>
            <a:r>
              <a:rPr lang="en-US" sz="4000" b="1" i="0" kern="1200" spc="-150" dirty="0">
                <a:solidFill>
                  <a:schemeClr val="tx2"/>
                </a:solidFill>
                <a:latin typeface="Arial" panose="020B0604020202020204" pitchFamily="34" charset="0"/>
                <a:ea typeface="+mj-ea"/>
                <a:cs typeface="Arial" panose="020B0604020202020204" pitchFamily="34" charset="0"/>
              </a:rPr>
              <a:t>Dominant participants</a:t>
            </a:r>
          </a:p>
        </p:txBody>
      </p:sp>
      <p:sp>
        <p:nvSpPr>
          <p:cNvPr id="4" name="TextBox 3">
            <a:extLst>
              <a:ext uri="{FF2B5EF4-FFF2-40B4-BE49-F238E27FC236}">
                <a16:creationId xmlns:a16="http://schemas.microsoft.com/office/drawing/2014/main" id="{1352D193-D8AD-A272-7C2D-BE07339AA24E}"/>
              </a:ext>
            </a:extLst>
          </p:cNvPr>
          <p:cNvSpPr txBox="1"/>
          <p:nvPr/>
        </p:nvSpPr>
        <p:spPr>
          <a:xfrm>
            <a:off x="838200" y="1800225"/>
            <a:ext cx="4276725" cy="4729163"/>
          </a:xfrm>
          <a:prstGeom prst="rect">
            <a:avLst/>
          </a:prstGeom>
        </p:spPr>
        <p:txBody>
          <a:bodyPr vert="horz" lIns="0" tIns="45720" rIns="91440" bIns="45720" rtlCol="0">
            <a:normAutofit/>
          </a:bodyPr>
          <a:lstStyle/>
          <a:p>
            <a:pPr>
              <a:spcBef>
                <a:spcPts val="1000"/>
              </a:spcBef>
            </a:pPr>
            <a:r>
              <a:rPr lang="en-US" sz="2000" b="0" i="0" kern="1200" spc="0" dirty="0">
                <a:solidFill>
                  <a:schemeClr val="tx2"/>
                </a:solidFill>
                <a:latin typeface="Arial" panose="020B0604020202020204" pitchFamily="34" charset="0"/>
                <a:cs typeface="Arial" panose="020B0604020202020204" pitchFamily="34" charset="0"/>
              </a:rPr>
              <a:t>Some participants sign up to take part in focus groups because they are passionate about the topic, have a story to tell, or have a strong opinion.</a:t>
            </a:r>
          </a:p>
          <a:p>
            <a:pPr>
              <a:spcBef>
                <a:spcPts val="1000"/>
              </a:spcBef>
            </a:pPr>
            <a:endParaRPr lang="en-US" sz="2000" dirty="0">
              <a:solidFill>
                <a:schemeClr val="tx2"/>
              </a:solidFill>
              <a:latin typeface="Arial" panose="020B0604020202020204" pitchFamily="34" charset="0"/>
              <a:cs typeface="Arial" panose="020B0604020202020204" pitchFamily="34" charset="0"/>
            </a:endParaRPr>
          </a:p>
          <a:p>
            <a:pPr>
              <a:spcBef>
                <a:spcPts val="1000"/>
              </a:spcBef>
            </a:pPr>
            <a:r>
              <a:rPr lang="en-US" sz="2000" b="0" i="0" kern="1200" spc="0" dirty="0">
                <a:solidFill>
                  <a:schemeClr val="tx2"/>
                </a:solidFill>
                <a:latin typeface="Arial" panose="020B0604020202020204" pitchFamily="34" charset="0"/>
                <a:cs typeface="Arial" panose="020B0604020202020204" pitchFamily="34" charset="0"/>
              </a:rPr>
              <a:t>If two or more dominant group members engage in a heated debate at </a:t>
            </a:r>
            <a:r>
              <a:rPr lang="en-GB" sz="2000" b="0" i="0" kern="1200" spc="0" dirty="0">
                <a:solidFill>
                  <a:schemeClr val="tx2"/>
                </a:solidFill>
                <a:latin typeface="Arial" panose="020B0604020202020204" pitchFamily="34" charset="0"/>
                <a:cs typeface="Arial" panose="020B0604020202020204" pitchFamily="34" charset="0"/>
              </a:rPr>
              <a:t>at the expense of the others who cannot join in or who are made to feel discomfort – need to take active steps to …</a:t>
            </a:r>
            <a:endParaRPr lang="en-US" sz="2000" b="0" i="0" kern="1200" spc="0" dirty="0">
              <a:solidFill>
                <a:schemeClr val="tx2"/>
              </a:solidFill>
              <a:latin typeface="Arial" panose="020B0604020202020204" pitchFamily="34" charset="0"/>
              <a:cs typeface="Arial" panose="020B0604020202020204" pitchFamily="34" charset="0"/>
            </a:endParaRPr>
          </a:p>
        </p:txBody>
      </p:sp>
      <p:graphicFrame>
        <p:nvGraphicFramePr>
          <p:cNvPr id="5" name="TextBox 2">
            <a:extLst>
              <a:ext uri="{FF2B5EF4-FFF2-40B4-BE49-F238E27FC236}">
                <a16:creationId xmlns:a16="http://schemas.microsoft.com/office/drawing/2014/main" id="{795B9E30-84C2-AC01-065F-A6B318E50C1F}"/>
              </a:ext>
            </a:extLst>
          </p:cNvPr>
          <p:cNvGraphicFramePr/>
          <p:nvPr>
            <p:extLst>
              <p:ext uri="{D42A27DB-BD31-4B8C-83A1-F6EECF244321}">
                <p14:modId xmlns:p14="http://schemas.microsoft.com/office/powerpoint/2010/main" val="2095106399"/>
              </p:ext>
            </p:extLst>
          </p:nvPr>
        </p:nvGraphicFramePr>
        <p:xfrm>
          <a:off x="5937569" y="839972"/>
          <a:ext cx="5620473" cy="52782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6205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5" descr="A person and person talking&#10;&#10;Description automatically generated"/>
          <p:cNvPicPr>
            <a:picLocks noGrp="1" noChangeAspect="1"/>
          </p:cNvPicPr>
          <p:nvPr>
            <p:ph type="pic" sz="quarter" idx="10"/>
          </p:nvPr>
        </p:nvPicPr>
        <p:blipFill>
          <a:blip r:embed="rId2"/>
          <a:stretch/>
        </p:blipFill>
        <p:spPr>
          <a:xfrm>
            <a:off x="428230" y="0"/>
            <a:ext cx="11335539" cy="6858000"/>
          </a:xfrm>
          <a:noFill/>
        </p:spPr>
      </p:pic>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2446189" y="992429"/>
            <a:ext cx="7299618" cy="5325157"/>
          </a:xfrm>
        </p:spPr>
        <p:txBody>
          <a:bodyPr anchor="ctr">
            <a:normAutofit/>
          </a:bodyPr>
          <a:lstStyle/>
          <a:p>
            <a:r>
              <a:rPr lang="en-US" sz="2600" b="0" dirty="0">
                <a:latin typeface="Arial" panose="020B0604020202020204" pitchFamily="34" charset="0"/>
                <a:cs typeface="Arial" panose="020B0604020202020204" pitchFamily="34" charset="0"/>
              </a:rPr>
              <a:t>1. </a:t>
            </a:r>
            <a:r>
              <a:rPr lang="en-GB" sz="2600" b="0" dirty="0">
                <a:latin typeface="Arial" panose="020B0604020202020204" pitchFamily="34" charset="0"/>
                <a:cs typeface="Arial" panose="020B0604020202020204" pitchFamily="34" charset="0"/>
              </a:rPr>
              <a:t>In pairs, design an interview schedule for a one-to-one interview – 5 questions</a:t>
            </a:r>
            <a:br>
              <a:rPr lang="en-GB" sz="2600" b="0" dirty="0">
                <a:latin typeface="Arial" panose="020B0604020202020204" pitchFamily="34" charset="0"/>
                <a:cs typeface="Arial" panose="020B0604020202020204" pitchFamily="34" charset="0"/>
              </a:rPr>
            </a:br>
            <a:br>
              <a:rPr lang="en-GB" sz="2600" b="0" dirty="0">
                <a:latin typeface="Arial" panose="020B0604020202020204" pitchFamily="34" charset="0"/>
                <a:cs typeface="Arial" panose="020B0604020202020204" pitchFamily="34" charset="0"/>
              </a:rPr>
            </a:br>
            <a:r>
              <a:rPr lang="en-GB" sz="2600" b="0" dirty="0">
                <a:latin typeface="Arial" panose="020B0604020202020204" pitchFamily="34" charset="0"/>
                <a:cs typeface="Arial" panose="020B0604020202020204" pitchFamily="34" charset="0"/>
              </a:rPr>
              <a:t>2. Each person to interview one other person (not pair member) using the interview schedule</a:t>
            </a:r>
            <a:br>
              <a:rPr lang="en-GB" sz="2600" b="0" dirty="0">
                <a:latin typeface="Arial" panose="020B0604020202020204" pitchFamily="34" charset="0"/>
                <a:cs typeface="Arial" panose="020B0604020202020204" pitchFamily="34" charset="0"/>
              </a:rPr>
            </a:br>
            <a:br>
              <a:rPr lang="en-GB" sz="2600" b="0" dirty="0">
                <a:latin typeface="Arial" panose="020B0604020202020204" pitchFamily="34" charset="0"/>
                <a:cs typeface="Arial" panose="020B0604020202020204" pitchFamily="34" charset="0"/>
              </a:rPr>
            </a:br>
            <a:r>
              <a:rPr lang="en-GB" sz="2600" b="0" dirty="0">
                <a:latin typeface="Arial" panose="020B0604020202020204" pitchFamily="34" charset="0"/>
                <a:cs typeface="Arial" panose="020B0604020202020204" pitchFamily="34" charset="0"/>
              </a:rPr>
              <a:t>3. Record the interview </a:t>
            </a:r>
            <a:r>
              <a:rPr lang="en-GB" sz="2600" b="0" i="1" dirty="0">
                <a:latin typeface="Arial" panose="020B0604020202020204" pitchFamily="34" charset="0"/>
                <a:cs typeface="Arial" panose="020B0604020202020204" pitchFamily="34" charset="0"/>
              </a:rPr>
              <a:t>(with each interviewee's permission)</a:t>
            </a:r>
            <a:br>
              <a:rPr lang="en-GB" sz="2600" b="0" dirty="0">
                <a:latin typeface="Arial" panose="020B0604020202020204" pitchFamily="34" charset="0"/>
                <a:cs typeface="Arial" panose="020B0604020202020204" pitchFamily="34" charset="0"/>
              </a:rPr>
            </a:br>
            <a:br>
              <a:rPr lang="en-GB" sz="2600" b="0" dirty="0">
                <a:latin typeface="Arial" panose="020B0604020202020204" pitchFamily="34" charset="0"/>
                <a:cs typeface="Arial" panose="020B0604020202020204" pitchFamily="34" charset="0"/>
              </a:rPr>
            </a:br>
            <a:r>
              <a:rPr lang="en-GB" sz="2600" b="0" dirty="0">
                <a:latin typeface="Arial" panose="020B0604020202020204" pitchFamily="34" charset="0"/>
                <a:cs typeface="Arial" panose="020B0604020202020204" pitchFamily="34" charset="0"/>
              </a:rPr>
              <a:t>4. Take notes regarding answers, paralanguage and body language</a:t>
            </a:r>
            <a:br>
              <a:rPr lang="en-GB" sz="2600" b="0" dirty="0">
                <a:latin typeface="Arial" panose="020B0604020202020204" pitchFamily="34" charset="0"/>
                <a:cs typeface="Arial" panose="020B0604020202020204" pitchFamily="34" charset="0"/>
              </a:rPr>
            </a:br>
            <a:br>
              <a:rPr lang="en-GB" sz="2600" b="0" dirty="0">
                <a:latin typeface="Arial" panose="020B0604020202020204" pitchFamily="34" charset="0"/>
                <a:cs typeface="Arial" panose="020B0604020202020204" pitchFamily="34" charset="0"/>
              </a:rPr>
            </a:br>
            <a:r>
              <a:rPr lang="en-GB" sz="2600" b="0" dirty="0">
                <a:latin typeface="Arial" panose="020B0604020202020204" pitchFamily="34" charset="0"/>
                <a:cs typeface="Arial" panose="020B0604020202020204" pitchFamily="34" charset="0"/>
              </a:rPr>
              <a:t>5. Contribute to the feedback session</a:t>
            </a:r>
            <a:endParaRPr lang="en-US" sz="2600" b="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DF81B9E-9E02-5A06-BF02-53876F3730A7}"/>
              </a:ext>
            </a:extLst>
          </p:cNvPr>
          <p:cNvSpPr txBox="1"/>
          <p:nvPr/>
        </p:nvSpPr>
        <p:spPr>
          <a:xfrm>
            <a:off x="2497062" y="279391"/>
            <a:ext cx="7197873"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Topic: University students and stress</a:t>
            </a:r>
          </a:p>
        </p:txBody>
      </p:sp>
    </p:spTree>
    <p:extLst>
      <p:ext uri="{BB962C8B-B14F-4D97-AF65-F5344CB8AC3E}">
        <p14:creationId xmlns:p14="http://schemas.microsoft.com/office/powerpoint/2010/main" val="2652096504"/>
      </p:ext>
    </p:extLst>
  </p:cSld>
  <p:clrMapOvr>
    <a:masterClrMapping/>
  </p:clrMapOvr>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0</TotalTime>
  <Words>2053</Words>
  <Application>Microsoft Office PowerPoint</Application>
  <PresentationFormat>Widescreen</PresentationFormat>
  <Paragraphs>318</Paragraphs>
  <Slides>35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Corbel</vt:lpstr>
      <vt:lpstr>Office Theme</vt:lpstr>
      <vt:lpstr>Research Methods II: Interviewing and Focus Groups</vt:lpstr>
      <vt:lpstr>PowerPoint Presentation</vt:lpstr>
      <vt:lpstr>PowerPoint Presentation</vt:lpstr>
      <vt:lpstr>PowerPoint Presentation</vt:lpstr>
      <vt:lpstr>So…</vt:lpstr>
      <vt:lpstr>Content </vt:lpstr>
      <vt:lpstr>If you wanted to investigate factors that affect motivation in university students, what would you investigate?  Ten minutes – group work and feedback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things are important when it comes to conducting a ‘good’ interview?</vt:lpstr>
      <vt:lpstr>PowerPoint Presentation</vt:lpstr>
      <vt:lpstr>PowerPoint Presentation</vt:lpstr>
      <vt:lpstr>Interview Skills: Dynamics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Focus Groups</vt:lpstr>
      <vt:lpstr>PowerPoint Presentation</vt:lpstr>
      <vt:lpstr>PowerPoint Presentation</vt:lpstr>
      <vt:lpstr>PowerPoint Presentation</vt:lpstr>
      <vt:lpstr>1. In pairs, design an interview schedule for a one-to-one interview – 5 questions  2. Each person to interview one other person (not pair member) using the interview schedule  3. Record the interview (with each interviewee's permission)  4. Take notes regarding answers, paralanguage and body language  5. Contribute to the feedback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1: Why interview?</dc:title>
  <dc:creator>Stacey Coleman</dc:creator>
  <cp:lastModifiedBy>Stacey Coleman</cp:lastModifiedBy>
  <cp:revision>2</cp:revision>
  <dcterms:created xsi:type="dcterms:W3CDTF">2023-10-02T21:16:01Z</dcterms:created>
  <dcterms:modified xsi:type="dcterms:W3CDTF">2024-10-04T20:33:47Z</dcterms:modified>
</cp:coreProperties>
</file>