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0" r:id="rId4"/>
    <p:sldId id="263" r:id="rId5"/>
    <p:sldId id="277" r:id="rId6"/>
    <p:sldId id="275" r:id="rId7"/>
    <p:sldId id="278" r:id="rId8"/>
    <p:sldId id="276" r:id="rId9"/>
    <p:sldId id="279" r:id="rId10"/>
    <p:sldId id="281" r:id="rId11"/>
    <p:sldId id="28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4/20/2018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4/20/2018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4/20/2018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4/20/2018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4/20/2018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4/20/2018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4/20/2018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4/20/2018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4/20/2018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4/20/2018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6F78B-0336-43C3-A99A-4D131539B68C}"/>
              </a:ext>
            </a:extLst>
          </p:cNvPr>
          <p:cNvSpPr>
            <a:spLocks noGrp="1"/>
          </p:cNvSpPr>
          <p:nvPr>
            <p:ph type="ctrTitle"/>
          </p:nvPr>
        </p:nvSpPr>
        <p:spPr/>
        <p:txBody>
          <a:bodyPr/>
          <a:lstStyle/>
          <a:p>
            <a:r>
              <a:rPr lang="en-GB" dirty="0"/>
              <a:t>Sports and exercise psychology</a:t>
            </a:r>
          </a:p>
        </p:txBody>
      </p:sp>
      <p:sp>
        <p:nvSpPr>
          <p:cNvPr id="3" name="Subtitle 2">
            <a:extLst>
              <a:ext uri="{FF2B5EF4-FFF2-40B4-BE49-F238E27FC236}">
                <a16:creationId xmlns:a16="http://schemas.microsoft.com/office/drawing/2014/main" id="{344151DE-ADF4-4425-B922-D84C51DDADBB}"/>
              </a:ext>
            </a:extLst>
          </p:cNvPr>
          <p:cNvSpPr>
            <a:spLocks noGrp="1"/>
          </p:cNvSpPr>
          <p:nvPr>
            <p:ph type="subTitle" idx="1"/>
          </p:nvPr>
        </p:nvSpPr>
        <p:spPr>
          <a:xfrm>
            <a:off x="1371600" y="3632201"/>
            <a:ext cx="9448800" cy="992808"/>
          </a:xfrm>
        </p:spPr>
        <p:txBody>
          <a:bodyPr>
            <a:noAutofit/>
          </a:bodyPr>
          <a:lstStyle/>
          <a:p>
            <a:r>
              <a:rPr lang="en-GB" sz="1800" dirty="0"/>
              <a:t>A seminar presentation demonstrating the training routes and practical applications of one of the disciplines of applied psychology.</a:t>
            </a:r>
          </a:p>
          <a:p>
            <a:r>
              <a:rPr lang="en-GB" sz="1800" dirty="0"/>
              <a:t>Stacey Loftus. BSc Single Hons psychology. 1</a:t>
            </a:r>
            <a:r>
              <a:rPr lang="en-GB" sz="1800" baseline="30000" dirty="0"/>
              <a:t>st</a:t>
            </a:r>
            <a:r>
              <a:rPr lang="en-GB" sz="1800" dirty="0"/>
              <a:t> year</a:t>
            </a:r>
          </a:p>
        </p:txBody>
      </p:sp>
    </p:spTree>
    <p:extLst>
      <p:ext uri="{BB962C8B-B14F-4D97-AF65-F5344CB8AC3E}">
        <p14:creationId xmlns:p14="http://schemas.microsoft.com/office/powerpoint/2010/main" val="1748913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80B1C-89CD-443B-A128-F8A75E8902C2}"/>
              </a:ext>
            </a:extLst>
          </p:cNvPr>
          <p:cNvSpPr>
            <a:spLocks noGrp="1"/>
          </p:cNvSpPr>
          <p:nvPr>
            <p:ph type="title"/>
          </p:nvPr>
        </p:nvSpPr>
        <p:spPr/>
        <p:txBody>
          <a:bodyPr>
            <a:normAutofit/>
          </a:bodyPr>
          <a:lstStyle/>
          <a:p>
            <a:r>
              <a:rPr lang="en-GB" sz="2800" dirty="0"/>
              <a:t>What is Sports and Exercise psychology?</a:t>
            </a:r>
          </a:p>
        </p:txBody>
      </p:sp>
      <p:sp>
        <p:nvSpPr>
          <p:cNvPr id="3" name="Content Placeholder 2">
            <a:extLst>
              <a:ext uri="{FF2B5EF4-FFF2-40B4-BE49-F238E27FC236}">
                <a16:creationId xmlns:a16="http://schemas.microsoft.com/office/drawing/2014/main" id="{7B644395-7E37-4AF3-8612-A6E200111F61}"/>
              </a:ext>
            </a:extLst>
          </p:cNvPr>
          <p:cNvSpPr>
            <a:spLocks noGrp="1"/>
          </p:cNvSpPr>
          <p:nvPr>
            <p:ph idx="1"/>
          </p:nvPr>
        </p:nvSpPr>
        <p:spPr/>
        <p:txBody>
          <a:bodyPr>
            <a:normAutofit/>
          </a:bodyPr>
          <a:lstStyle/>
          <a:p>
            <a:pPr marL="0" indent="0">
              <a:buNone/>
            </a:pPr>
            <a:r>
              <a:rPr lang="en-GB" dirty="0"/>
              <a:t>The British psychological society (BPS) states Sports and Exercise Psychology involves the scientific study of the psychological factors that are associated with participation and performance in sports, exercise and types of physical activity (Cashmore, 2006)</a:t>
            </a:r>
          </a:p>
          <a:p>
            <a:pPr marL="0" indent="0">
              <a:buNone/>
            </a:pPr>
            <a:endParaRPr lang="en-GB" dirty="0"/>
          </a:p>
          <a:p>
            <a:pPr marL="0" indent="0">
              <a:buNone/>
            </a:pPr>
            <a:r>
              <a:rPr lang="en-GB" dirty="0"/>
              <a:t>Applied Sports and Exercise Psychology is the application of proven psychological techniques to sports performance concerning itself with how the mind is influenced by participation in physical activity and exercise generally (Davey, 2001)</a:t>
            </a:r>
          </a:p>
          <a:p>
            <a:pPr marL="0" indent="0">
              <a:buNone/>
            </a:pPr>
            <a:endParaRPr lang="en-GB" dirty="0"/>
          </a:p>
        </p:txBody>
      </p:sp>
      <p:pic>
        <p:nvPicPr>
          <p:cNvPr id="2050" name="Picture 2" descr="Image result for behaviours sport and exercise psychology">
            <a:extLst>
              <a:ext uri="{FF2B5EF4-FFF2-40B4-BE49-F238E27FC236}">
                <a16:creationId xmlns:a16="http://schemas.microsoft.com/office/drawing/2014/main" id="{5147F806-5E62-4B2E-BEC7-7A3AB7E14D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281" y="3429001"/>
            <a:ext cx="2720336" cy="2447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9299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44AC2-2315-4849-9143-55751C93293B}"/>
              </a:ext>
            </a:extLst>
          </p:cNvPr>
          <p:cNvSpPr>
            <a:spLocks noGrp="1"/>
          </p:cNvSpPr>
          <p:nvPr>
            <p:ph type="title"/>
          </p:nvPr>
        </p:nvSpPr>
        <p:spPr/>
        <p:txBody>
          <a:bodyPr>
            <a:normAutofit/>
          </a:bodyPr>
          <a:lstStyle/>
          <a:p>
            <a:r>
              <a:rPr lang="en-GB" sz="2800" dirty="0"/>
              <a:t>(BASES) and (BPS) required Qualifications</a:t>
            </a:r>
          </a:p>
        </p:txBody>
      </p:sp>
      <p:sp>
        <p:nvSpPr>
          <p:cNvPr id="4" name="Text Placeholder 3">
            <a:extLst>
              <a:ext uri="{FF2B5EF4-FFF2-40B4-BE49-F238E27FC236}">
                <a16:creationId xmlns:a16="http://schemas.microsoft.com/office/drawing/2014/main" id="{A15F11D4-9C19-4131-9247-142BB149D719}"/>
              </a:ext>
            </a:extLst>
          </p:cNvPr>
          <p:cNvSpPr>
            <a:spLocks noGrp="1"/>
          </p:cNvSpPr>
          <p:nvPr>
            <p:ph type="body" sz="half" idx="15"/>
          </p:nvPr>
        </p:nvSpPr>
        <p:spPr>
          <a:xfrm>
            <a:off x="685798" y="2065866"/>
            <a:ext cx="4787349" cy="4152831"/>
          </a:xfrm>
        </p:spPr>
        <p:txBody>
          <a:bodyPr>
            <a:normAutofit/>
          </a:bodyPr>
          <a:lstStyle/>
          <a:p>
            <a:pPr marL="342900" indent="-342900">
              <a:buFont typeface="+mj-lt"/>
              <a:buAutoNum type="arabicPeriod"/>
            </a:pPr>
            <a:r>
              <a:rPr lang="en-GB" sz="1600" dirty="0"/>
              <a:t>To gain accreditation an applicant would be required to hold a 1:1 degree and also a higher degree such as a MSc both in sport and exercise psychology or a related course. </a:t>
            </a:r>
          </a:p>
          <a:p>
            <a:pPr marL="342900" indent="-342900">
              <a:buFont typeface="+mj-lt"/>
              <a:buAutoNum type="arabicPeriod"/>
            </a:pPr>
            <a:r>
              <a:rPr lang="en-GB" sz="1600" dirty="0"/>
              <a:t>complete a three year supervised experience element that meet the standards for accreditation. Also setting appropriate yearly goals with self directed consultancy and training activities aided by a supervisor and submit a yearly report to the BASES.</a:t>
            </a:r>
          </a:p>
          <a:p>
            <a:pPr marL="342900" indent="-342900">
              <a:buFont typeface="+mj-lt"/>
              <a:buAutoNum type="arabicPeriod"/>
            </a:pPr>
            <a:r>
              <a:rPr lang="en-GB" sz="1600" dirty="0"/>
              <a:t>The final years report including submitting a detailed case study and a reflective summary of applied experiences and competencies development the applicant could then apply for accreditation.</a:t>
            </a:r>
          </a:p>
          <a:p>
            <a:endParaRPr lang="en-GB" dirty="0"/>
          </a:p>
        </p:txBody>
      </p:sp>
      <p:sp>
        <p:nvSpPr>
          <p:cNvPr id="8" name="Text Placeholder 7">
            <a:extLst>
              <a:ext uri="{FF2B5EF4-FFF2-40B4-BE49-F238E27FC236}">
                <a16:creationId xmlns:a16="http://schemas.microsoft.com/office/drawing/2014/main" id="{349F451A-AF8B-49C0-98C3-64C745820C7B}"/>
              </a:ext>
            </a:extLst>
          </p:cNvPr>
          <p:cNvSpPr>
            <a:spLocks noGrp="1"/>
          </p:cNvSpPr>
          <p:nvPr>
            <p:ph type="body" sz="half" idx="17"/>
          </p:nvPr>
        </p:nvSpPr>
        <p:spPr>
          <a:xfrm>
            <a:off x="8051801" y="2201321"/>
            <a:ext cx="3456432" cy="4017376"/>
          </a:xfrm>
        </p:spPr>
        <p:txBody>
          <a:bodyPr>
            <a:normAutofit/>
          </a:bodyPr>
          <a:lstStyle/>
          <a:p>
            <a:endParaRPr lang="en-GB" dirty="0"/>
          </a:p>
          <a:p>
            <a:endParaRPr lang="en-GB" dirty="0"/>
          </a:p>
        </p:txBody>
      </p:sp>
      <p:sp>
        <p:nvSpPr>
          <p:cNvPr id="5" name="Rectangle 4">
            <a:extLst>
              <a:ext uri="{FF2B5EF4-FFF2-40B4-BE49-F238E27FC236}">
                <a16:creationId xmlns:a16="http://schemas.microsoft.com/office/drawing/2014/main" id="{E01E2D4F-E0EE-4849-A542-46B43242AE6D}"/>
              </a:ext>
            </a:extLst>
          </p:cNvPr>
          <p:cNvSpPr/>
          <p:nvPr/>
        </p:nvSpPr>
        <p:spPr>
          <a:xfrm>
            <a:off x="5579165" y="2065866"/>
            <a:ext cx="6096000" cy="4247317"/>
          </a:xfrm>
          <a:prstGeom prst="rect">
            <a:avLst/>
          </a:prstGeom>
        </p:spPr>
        <p:txBody>
          <a:bodyPr>
            <a:spAutoFit/>
          </a:bodyPr>
          <a:lstStyle/>
          <a:p>
            <a:pPr marL="457200" indent="-457200">
              <a:buFont typeface="+mj-lt"/>
              <a:buAutoNum type="arabicPeriod"/>
            </a:pPr>
            <a:r>
              <a:rPr lang="en-GB" dirty="0"/>
              <a:t>The BPS accreditation route trough sports and exercise, the applicant must complete an undergraduate degree or conversion course. Successful completion with enable the applicant to gain a graduate basis for chartered membership (GBC). </a:t>
            </a:r>
          </a:p>
          <a:p>
            <a:pPr marL="342900" indent="-342900">
              <a:buFont typeface="+mj-lt"/>
              <a:buAutoNum type="arabicPeriod"/>
            </a:pPr>
            <a:endParaRPr lang="en-GB" dirty="0"/>
          </a:p>
          <a:p>
            <a:pPr marL="342900" indent="-342900">
              <a:buFont typeface="+mj-lt"/>
              <a:buAutoNum type="arabicPeriod"/>
            </a:pPr>
            <a:r>
              <a:rPr lang="en-GB" dirty="0"/>
              <a:t>A one year BPS accredited MSc in sports and exercise psychology.</a:t>
            </a:r>
          </a:p>
          <a:p>
            <a:pPr marL="342900" indent="-342900">
              <a:buFont typeface="+mj-lt"/>
              <a:buAutoNum type="arabicPeriod"/>
            </a:pPr>
            <a:endParaRPr lang="en-GB" dirty="0"/>
          </a:p>
          <a:p>
            <a:pPr marL="342900" indent="-342900">
              <a:buFont typeface="+mj-lt"/>
              <a:buAutoNum type="arabicPeriod"/>
            </a:pPr>
            <a:r>
              <a:rPr lang="en-GB" dirty="0"/>
              <a:t>A BPS accredited doctorate in sport and exercise psychology or an equivalent qualification that has been approved by the HealthCare Professionals Council (HPC).</a:t>
            </a:r>
          </a:p>
          <a:p>
            <a:endParaRPr lang="en-GB" dirty="0"/>
          </a:p>
        </p:txBody>
      </p:sp>
    </p:spTree>
    <p:extLst>
      <p:ext uri="{BB962C8B-B14F-4D97-AF65-F5344CB8AC3E}">
        <p14:creationId xmlns:p14="http://schemas.microsoft.com/office/powerpoint/2010/main" val="2685957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4329D-BFDB-41A5-9C9B-733601BA1674}"/>
              </a:ext>
            </a:extLst>
          </p:cNvPr>
          <p:cNvSpPr>
            <a:spLocks noGrp="1"/>
          </p:cNvSpPr>
          <p:nvPr>
            <p:ph type="title"/>
          </p:nvPr>
        </p:nvSpPr>
        <p:spPr/>
        <p:txBody>
          <a:bodyPr>
            <a:normAutofit/>
          </a:bodyPr>
          <a:lstStyle/>
          <a:p>
            <a:r>
              <a:rPr lang="en-GB" sz="3100" dirty="0"/>
              <a:t>The (BASES) and (BPS) practical training and required core competencies </a:t>
            </a:r>
            <a:br>
              <a:rPr lang="en-GB" sz="2200" dirty="0"/>
            </a:br>
            <a:endParaRPr lang="en-GB" sz="2200" dirty="0"/>
          </a:p>
        </p:txBody>
      </p:sp>
      <p:sp>
        <p:nvSpPr>
          <p:cNvPr id="5" name="Text Placeholder 4">
            <a:extLst>
              <a:ext uri="{FF2B5EF4-FFF2-40B4-BE49-F238E27FC236}">
                <a16:creationId xmlns:a16="http://schemas.microsoft.com/office/drawing/2014/main" id="{C21FFAC9-2E4B-4964-A079-B70FE4D5A857}"/>
              </a:ext>
            </a:extLst>
          </p:cNvPr>
          <p:cNvSpPr>
            <a:spLocks noGrp="1"/>
          </p:cNvSpPr>
          <p:nvPr>
            <p:ph type="body" idx="1"/>
          </p:nvPr>
        </p:nvSpPr>
        <p:spPr>
          <a:xfrm>
            <a:off x="917584" y="1795544"/>
            <a:ext cx="5079991" cy="523586"/>
          </a:xfrm>
        </p:spPr>
        <p:txBody>
          <a:bodyPr/>
          <a:lstStyle/>
          <a:p>
            <a:r>
              <a:rPr lang="en-GB" dirty="0"/>
              <a:t>BPS</a:t>
            </a:r>
          </a:p>
        </p:txBody>
      </p:sp>
      <p:sp>
        <p:nvSpPr>
          <p:cNvPr id="3" name="Content Placeholder 2">
            <a:extLst>
              <a:ext uri="{FF2B5EF4-FFF2-40B4-BE49-F238E27FC236}">
                <a16:creationId xmlns:a16="http://schemas.microsoft.com/office/drawing/2014/main" id="{5E16AFC1-3049-4F29-8ECA-1E737E7D1E33}"/>
              </a:ext>
            </a:extLst>
          </p:cNvPr>
          <p:cNvSpPr>
            <a:spLocks noGrp="1"/>
          </p:cNvSpPr>
          <p:nvPr>
            <p:ph sz="half" idx="2"/>
          </p:nvPr>
        </p:nvSpPr>
        <p:spPr>
          <a:xfrm>
            <a:off x="917584" y="2319130"/>
            <a:ext cx="5311775" cy="4002157"/>
          </a:xfrm>
        </p:spPr>
        <p:txBody>
          <a:bodyPr>
            <a:normAutofit fontScale="70000" lnSpcReduction="20000"/>
          </a:bodyPr>
          <a:lstStyle/>
          <a:p>
            <a:pPr marL="0" indent="0">
              <a:buNone/>
            </a:pPr>
            <a:r>
              <a:rPr lang="en-GB" sz="2400" dirty="0"/>
              <a:t>Stage 1: exam based </a:t>
            </a:r>
          </a:p>
          <a:p>
            <a:pPr marL="0" indent="0">
              <a:buNone/>
            </a:pPr>
            <a:r>
              <a:rPr lang="en-GB" sz="2400" dirty="0"/>
              <a:t>Two core papers research methods and professional skills/ counselling. Six optional         papers of which the candidate must complete  four.</a:t>
            </a:r>
          </a:p>
          <a:p>
            <a:pPr marL="0" indent="0">
              <a:buNone/>
            </a:pPr>
            <a:r>
              <a:rPr lang="en-GB" sz="2400" dirty="0"/>
              <a:t>Stage 2: Assessments/ core competencies</a:t>
            </a:r>
          </a:p>
          <a:p>
            <a:r>
              <a:rPr lang="en-GB" sz="2400" dirty="0"/>
              <a:t>Ethical </a:t>
            </a:r>
          </a:p>
          <a:p>
            <a:r>
              <a:rPr lang="en-GB" sz="2400" dirty="0"/>
              <a:t>Consultancy</a:t>
            </a:r>
          </a:p>
          <a:p>
            <a:r>
              <a:rPr lang="en-GB" sz="2400" dirty="0"/>
              <a:t>Research</a:t>
            </a:r>
          </a:p>
          <a:p>
            <a:r>
              <a:rPr lang="en-GB" sz="2400" dirty="0"/>
              <a:t>Communication  </a:t>
            </a:r>
          </a:p>
          <a:p>
            <a:pPr marL="0" indent="0">
              <a:buNone/>
            </a:pPr>
            <a:endParaRPr lang="en-GB" dirty="0"/>
          </a:p>
          <a:p>
            <a:pPr marL="0" indent="0">
              <a:buNone/>
            </a:pPr>
            <a:endParaRPr lang="en-GB" dirty="0"/>
          </a:p>
        </p:txBody>
      </p:sp>
      <p:sp>
        <p:nvSpPr>
          <p:cNvPr id="6" name="Text Placeholder 5">
            <a:extLst>
              <a:ext uri="{FF2B5EF4-FFF2-40B4-BE49-F238E27FC236}">
                <a16:creationId xmlns:a16="http://schemas.microsoft.com/office/drawing/2014/main" id="{5A339FCA-A7B4-4DCA-9E6E-716C41D00D72}"/>
              </a:ext>
            </a:extLst>
          </p:cNvPr>
          <p:cNvSpPr>
            <a:spLocks noGrp="1"/>
          </p:cNvSpPr>
          <p:nvPr>
            <p:ph type="body" sz="quarter" idx="3"/>
          </p:nvPr>
        </p:nvSpPr>
        <p:spPr>
          <a:xfrm>
            <a:off x="6400800" y="1795544"/>
            <a:ext cx="5105400" cy="523586"/>
          </a:xfrm>
        </p:spPr>
        <p:txBody>
          <a:bodyPr/>
          <a:lstStyle/>
          <a:p>
            <a:r>
              <a:rPr lang="en-GB" dirty="0"/>
              <a:t>BASES</a:t>
            </a:r>
          </a:p>
        </p:txBody>
      </p:sp>
      <p:sp>
        <p:nvSpPr>
          <p:cNvPr id="4" name="Content Placeholder 3">
            <a:extLst>
              <a:ext uri="{FF2B5EF4-FFF2-40B4-BE49-F238E27FC236}">
                <a16:creationId xmlns:a16="http://schemas.microsoft.com/office/drawing/2014/main" id="{4F2AAE70-C1BA-4C67-AE5D-8D957E76FB68}"/>
              </a:ext>
            </a:extLst>
          </p:cNvPr>
          <p:cNvSpPr>
            <a:spLocks noGrp="1"/>
          </p:cNvSpPr>
          <p:nvPr>
            <p:ph sz="quarter" idx="4"/>
          </p:nvPr>
        </p:nvSpPr>
        <p:spPr>
          <a:xfrm>
            <a:off x="6172200" y="2319130"/>
            <a:ext cx="5334000" cy="4002157"/>
          </a:xfrm>
        </p:spPr>
        <p:txBody>
          <a:bodyPr>
            <a:normAutofit fontScale="70000" lnSpcReduction="20000"/>
          </a:bodyPr>
          <a:lstStyle/>
          <a:p>
            <a:pPr marL="0" indent="0">
              <a:buNone/>
            </a:pPr>
            <a:r>
              <a:rPr lang="en-GB" sz="2400" dirty="0"/>
              <a:t>Four compulsory workshops: Entry workshop, ethical practices, understanding your client market and confidentiality Reflection and self evaluation </a:t>
            </a:r>
          </a:p>
          <a:p>
            <a:pPr marL="0" indent="0">
              <a:buNone/>
            </a:pPr>
            <a:r>
              <a:rPr lang="en-GB" sz="2400" dirty="0"/>
              <a:t>Two elective workshops </a:t>
            </a:r>
          </a:p>
          <a:p>
            <a:pPr marL="0" indent="0">
              <a:buNone/>
            </a:pPr>
            <a:r>
              <a:rPr lang="en-GB" sz="2400" dirty="0"/>
              <a:t>10 required competencies</a:t>
            </a:r>
          </a:p>
          <a:p>
            <a:r>
              <a:rPr lang="en-GB" sz="2400" dirty="0"/>
              <a:t>Technical skills &amp; Scientific knowledge</a:t>
            </a:r>
          </a:p>
          <a:p>
            <a:r>
              <a:rPr lang="en-GB" sz="2400" dirty="0"/>
              <a:t>Application of knowledge and skills</a:t>
            </a:r>
          </a:p>
          <a:p>
            <a:r>
              <a:rPr lang="en-GB" sz="2400" dirty="0"/>
              <a:t>Understanding and use of research</a:t>
            </a:r>
          </a:p>
          <a:p>
            <a:r>
              <a:rPr lang="en-GB" sz="2400" dirty="0"/>
              <a:t>Self-evaluation and Professional Development &amp; confidentiality</a:t>
            </a:r>
          </a:p>
          <a:p>
            <a:r>
              <a:rPr lang="en-GB" sz="2400" dirty="0"/>
              <a:t>Communication &amp; Problem solving and impact</a:t>
            </a:r>
          </a:p>
          <a:p>
            <a:r>
              <a:rPr lang="en-GB" sz="2400" dirty="0"/>
              <a:t>Management of self, others and practice</a:t>
            </a:r>
          </a:p>
          <a:p>
            <a:r>
              <a:rPr lang="en-GB" sz="2400" dirty="0"/>
              <a:t>Understanding the delivery environment </a:t>
            </a:r>
          </a:p>
          <a:p>
            <a:pPr marL="0" indent="0">
              <a:buNone/>
            </a:pPr>
            <a:endParaRPr lang="en-GB" sz="1900" dirty="0"/>
          </a:p>
          <a:p>
            <a:pPr marL="0" indent="0">
              <a:buNone/>
            </a:pPr>
            <a:endParaRPr lang="en-GB" dirty="0"/>
          </a:p>
        </p:txBody>
      </p:sp>
    </p:spTree>
    <p:extLst>
      <p:ext uri="{BB962C8B-B14F-4D97-AF65-F5344CB8AC3E}">
        <p14:creationId xmlns:p14="http://schemas.microsoft.com/office/powerpoint/2010/main" val="2076133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B9EC-02C9-4D95-AFC7-63E6405CDBC0}"/>
              </a:ext>
            </a:extLst>
          </p:cNvPr>
          <p:cNvSpPr>
            <a:spLocks noGrp="1"/>
          </p:cNvSpPr>
          <p:nvPr>
            <p:ph type="title"/>
          </p:nvPr>
        </p:nvSpPr>
        <p:spPr/>
        <p:txBody>
          <a:bodyPr>
            <a:normAutofit/>
          </a:bodyPr>
          <a:lstStyle/>
          <a:p>
            <a:r>
              <a:rPr lang="en-GB" sz="2800" dirty="0"/>
              <a:t>Careers of sports and exercise psychologists</a:t>
            </a:r>
          </a:p>
        </p:txBody>
      </p:sp>
      <p:sp>
        <p:nvSpPr>
          <p:cNvPr id="3" name="Content Placeholder 2">
            <a:extLst>
              <a:ext uri="{FF2B5EF4-FFF2-40B4-BE49-F238E27FC236}">
                <a16:creationId xmlns:a16="http://schemas.microsoft.com/office/drawing/2014/main" id="{6C1CA8C0-682D-45B6-95E3-B518D1ECFDC9}"/>
              </a:ext>
            </a:extLst>
          </p:cNvPr>
          <p:cNvSpPr>
            <a:spLocks noGrp="1"/>
          </p:cNvSpPr>
          <p:nvPr>
            <p:ph sz="half" idx="1"/>
          </p:nvPr>
        </p:nvSpPr>
        <p:spPr/>
        <p:txBody>
          <a:bodyPr/>
          <a:lstStyle/>
          <a:p>
            <a:r>
              <a:rPr lang="en-GB" sz="2400" dirty="0"/>
              <a:t>Sports psychologists work as private consultants or with professional sports teams helping with group cohesion or a referees abilities to manage there teams or athletes. Most combine consultancy with teaching or research and can also work in other disciplines such as clinical and occupational psychology ( </a:t>
            </a:r>
            <a:r>
              <a:rPr lang="en-GB" sz="2400" dirty="0" err="1"/>
              <a:t>thelwell</a:t>
            </a:r>
            <a:r>
              <a:rPr lang="en-GB" sz="2400" dirty="0"/>
              <a:t>, 2008).</a:t>
            </a:r>
          </a:p>
          <a:p>
            <a:endParaRPr lang="en-GB" dirty="0"/>
          </a:p>
        </p:txBody>
      </p:sp>
      <p:sp>
        <p:nvSpPr>
          <p:cNvPr id="4" name="Content Placeholder 3">
            <a:extLst>
              <a:ext uri="{FF2B5EF4-FFF2-40B4-BE49-F238E27FC236}">
                <a16:creationId xmlns:a16="http://schemas.microsoft.com/office/drawing/2014/main" id="{ABBE1EDD-5BE7-4350-B0F2-EEFD264FE476}"/>
              </a:ext>
            </a:extLst>
          </p:cNvPr>
          <p:cNvSpPr>
            <a:spLocks noGrp="1"/>
          </p:cNvSpPr>
          <p:nvPr>
            <p:ph sz="half" idx="2"/>
          </p:nvPr>
        </p:nvSpPr>
        <p:spPr/>
        <p:txBody>
          <a:bodyPr/>
          <a:lstStyle/>
          <a:p>
            <a:r>
              <a:rPr lang="en-GB" sz="2400" dirty="0"/>
              <a:t>Exercise psychologists work includes optimising the benefits that can be derived from exercise participation. They also combine teaching and research careers as well as GP exercise referral, setting up and educating exercise programmes in employment, prison and psychiatric settings.( Thomas et al, 1999).</a:t>
            </a:r>
          </a:p>
          <a:p>
            <a:endParaRPr lang="en-GB" dirty="0"/>
          </a:p>
        </p:txBody>
      </p:sp>
    </p:spTree>
    <p:extLst>
      <p:ext uri="{BB962C8B-B14F-4D97-AF65-F5344CB8AC3E}">
        <p14:creationId xmlns:p14="http://schemas.microsoft.com/office/powerpoint/2010/main" val="245311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group cohesion images">
            <a:extLst>
              <a:ext uri="{FF2B5EF4-FFF2-40B4-BE49-F238E27FC236}">
                <a16:creationId xmlns:a16="http://schemas.microsoft.com/office/drawing/2014/main" id="{F5D9C465-FD86-475A-9EB1-C2100F5334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4081670"/>
            <a:ext cx="5546939" cy="254517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CAC9EA7-825F-44E9-9638-F887DB1CE332}"/>
              </a:ext>
            </a:extLst>
          </p:cNvPr>
          <p:cNvSpPr>
            <a:spLocks noGrp="1"/>
          </p:cNvSpPr>
          <p:nvPr>
            <p:ph type="title"/>
          </p:nvPr>
        </p:nvSpPr>
        <p:spPr>
          <a:xfrm>
            <a:off x="5592417" y="761999"/>
            <a:ext cx="5913782" cy="1303867"/>
          </a:xfrm>
        </p:spPr>
        <p:txBody>
          <a:bodyPr>
            <a:normAutofit/>
          </a:bodyPr>
          <a:lstStyle/>
          <a:p>
            <a:r>
              <a:rPr lang="en-GB" sz="2800" dirty="0"/>
              <a:t>Social factors and application</a:t>
            </a:r>
          </a:p>
        </p:txBody>
      </p:sp>
      <p:sp>
        <p:nvSpPr>
          <p:cNvPr id="3" name="Text Placeholder 2">
            <a:extLst>
              <a:ext uri="{FF2B5EF4-FFF2-40B4-BE49-F238E27FC236}">
                <a16:creationId xmlns:a16="http://schemas.microsoft.com/office/drawing/2014/main" id="{15EFB498-1A3B-4EA7-B9A3-BB2138EAC80E}"/>
              </a:ext>
            </a:extLst>
          </p:cNvPr>
          <p:cNvSpPr>
            <a:spLocks noGrp="1"/>
          </p:cNvSpPr>
          <p:nvPr>
            <p:ph type="body" idx="1"/>
          </p:nvPr>
        </p:nvSpPr>
        <p:spPr>
          <a:xfrm>
            <a:off x="1638200" y="1334435"/>
            <a:ext cx="3456432" cy="617320"/>
          </a:xfrm>
        </p:spPr>
        <p:txBody>
          <a:bodyPr/>
          <a:lstStyle/>
          <a:p>
            <a:r>
              <a:rPr lang="en-GB" dirty="0"/>
              <a:t>Group Cohesion </a:t>
            </a:r>
          </a:p>
        </p:txBody>
      </p:sp>
      <p:sp>
        <p:nvSpPr>
          <p:cNvPr id="4" name="Text Placeholder 3">
            <a:extLst>
              <a:ext uri="{FF2B5EF4-FFF2-40B4-BE49-F238E27FC236}">
                <a16:creationId xmlns:a16="http://schemas.microsoft.com/office/drawing/2014/main" id="{C563E1E1-A8C2-4D82-B352-C4BE13EF15C5}"/>
              </a:ext>
            </a:extLst>
          </p:cNvPr>
          <p:cNvSpPr>
            <a:spLocks noGrp="1"/>
          </p:cNvSpPr>
          <p:nvPr>
            <p:ph type="body" sz="half" idx="15"/>
          </p:nvPr>
        </p:nvSpPr>
        <p:spPr>
          <a:xfrm>
            <a:off x="509732" y="2202080"/>
            <a:ext cx="5311738" cy="3748146"/>
          </a:xfrm>
        </p:spPr>
        <p:txBody>
          <a:bodyPr>
            <a:normAutofit/>
          </a:bodyPr>
          <a:lstStyle/>
          <a:p>
            <a:r>
              <a:rPr lang="en-GB" sz="1500" dirty="0"/>
              <a:t>Conceptual framework of cohesion (Carrons, 1982). The most influential theory in sports and exercise psychology.</a:t>
            </a:r>
          </a:p>
          <a:p>
            <a:r>
              <a:rPr lang="en-GB" sz="1500" dirty="0"/>
              <a:t>The tendency for a group to stick together and remain united in the pursuit of instrumental objectives and/or the satisfaction of member affective needs (Carrons,1998).</a:t>
            </a:r>
          </a:p>
          <a:p>
            <a:r>
              <a:rPr lang="en-GB" sz="1500" dirty="0"/>
              <a:t>According to this conceptual module there is two types of cohesion tasks, where the group has a sole desire to complete a task and social were the desire of the group is to develop and maintain  social bonds.</a:t>
            </a:r>
          </a:p>
          <a:p>
            <a:r>
              <a:rPr lang="en-GB" sz="1500" dirty="0"/>
              <a:t>A meta analysis of research exploring group cohesion and sports performance found that cohesion exhibited a moderately strong relationships with performance and productivity (Evens and Dion,1991).</a:t>
            </a:r>
          </a:p>
        </p:txBody>
      </p:sp>
      <p:sp>
        <p:nvSpPr>
          <p:cNvPr id="8" name="Text Placeholder 7">
            <a:extLst>
              <a:ext uri="{FF2B5EF4-FFF2-40B4-BE49-F238E27FC236}">
                <a16:creationId xmlns:a16="http://schemas.microsoft.com/office/drawing/2014/main" id="{90D21742-76EC-459C-B1F8-85B9E5B6B96A}"/>
              </a:ext>
            </a:extLst>
          </p:cNvPr>
          <p:cNvSpPr>
            <a:spLocks noGrp="1"/>
          </p:cNvSpPr>
          <p:nvPr>
            <p:ph type="body" sz="half" idx="17"/>
          </p:nvPr>
        </p:nvSpPr>
        <p:spPr>
          <a:xfrm>
            <a:off x="6370532" y="2202080"/>
            <a:ext cx="5137701" cy="4016617"/>
          </a:xfrm>
        </p:spPr>
        <p:txBody>
          <a:bodyPr>
            <a:normAutofit/>
          </a:bodyPr>
          <a:lstStyle/>
          <a:p>
            <a:r>
              <a:rPr lang="en-GB" sz="1500" dirty="0"/>
              <a:t>Further evidence also suggests that some cohesive groups exhibit unproductivity and efficacy outcomes </a:t>
            </a:r>
            <a:r>
              <a:rPr lang="en-GB" sz="1500"/>
              <a:t>(Langfred,</a:t>
            </a:r>
            <a:r>
              <a:rPr lang="en-GB" sz="1500" dirty="0"/>
              <a:t>1998). </a:t>
            </a:r>
          </a:p>
          <a:p>
            <a:r>
              <a:rPr lang="en-GB" sz="1500" dirty="0"/>
              <a:t>There is a great deal of inconsistency in the cohesive literature due to cohesion been operationalised at an individual level with the finding then been generalised to a group level (Gully, Devine and Whitney,1995).</a:t>
            </a:r>
          </a:p>
        </p:txBody>
      </p:sp>
    </p:spTree>
    <p:extLst>
      <p:ext uri="{BB962C8B-B14F-4D97-AF65-F5344CB8AC3E}">
        <p14:creationId xmlns:p14="http://schemas.microsoft.com/office/powerpoint/2010/main" val="1397943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E3B1F-4645-41B1-B119-B9885600F009}"/>
              </a:ext>
            </a:extLst>
          </p:cNvPr>
          <p:cNvSpPr>
            <a:spLocks noGrp="1"/>
          </p:cNvSpPr>
          <p:nvPr>
            <p:ph type="title"/>
          </p:nvPr>
        </p:nvSpPr>
        <p:spPr>
          <a:xfrm>
            <a:off x="2895600" y="762000"/>
            <a:ext cx="8610599" cy="523462"/>
          </a:xfrm>
        </p:spPr>
        <p:txBody>
          <a:bodyPr>
            <a:normAutofit fontScale="90000"/>
          </a:bodyPr>
          <a:lstStyle/>
          <a:p>
            <a:r>
              <a:rPr lang="en-GB" sz="2800" dirty="0"/>
              <a:t>Research and techniques through different approaches</a:t>
            </a:r>
          </a:p>
        </p:txBody>
      </p:sp>
      <p:sp>
        <p:nvSpPr>
          <p:cNvPr id="3" name="Text Placeholder 2">
            <a:extLst>
              <a:ext uri="{FF2B5EF4-FFF2-40B4-BE49-F238E27FC236}">
                <a16:creationId xmlns:a16="http://schemas.microsoft.com/office/drawing/2014/main" id="{717049C2-5BF7-44EF-93B9-ACBA2E14A9C0}"/>
              </a:ext>
            </a:extLst>
          </p:cNvPr>
          <p:cNvSpPr>
            <a:spLocks noGrp="1"/>
          </p:cNvSpPr>
          <p:nvPr>
            <p:ph type="body" idx="1"/>
          </p:nvPr>
        </p:nvSpPr>
        <p:spPr>
          <a:xfrm>
            <a:off x="685799" y="1477444"/>
            <a:ext cx="3456432" cy="377860"/>
          </a:xfrm>
        </p:spPr>
        <p:txBody>
          <a:bodyPr/>
          <a:lstStyle/>
          <a:p>
            <a:r>
              <a:rPr lang="en-GB" dirty="0"/>
              <a:t>Behaviourism</a:t>
            </a:r>
          </a:p>
        </p:txBody>
      </p:sp>
      <p:sp>
        <p:nvSpPr>
          <p:cNvPr id="4" name="Text Placeholder 3">
            <a:extLst>
              <a:ext uri="{FF2B5EF4-FFF2-40B4-BE49-F238E27FC236}">
                <a16:creationId xmlns:a16="http://schemas.microsoft.com/office/drawing/2014/main" id="{C8BE276B-8FB0-406C-B13F-9D0BBA50E8F3}"/>
              </a:ext>
            </a:extLst>
          </p:cNvPr>
          <p:cNvSpPr>
            <a:spLocks noGrp="1"/>
          </p:cNvSpPr>
          <p:nvPr>
            <p:ph type="body" sz="half" idx="15"/>
          </p:nvPr>
        </p:nvSpPr>
        <p:spPr>
          <a:xfrm>
            <a:off x="685799" y="1855304"/>
            <a:ext cx="3456432" cy="4363393"/>
          </a:xfrm>
        </p:spPr>
        <p:txBody>
          <a:bodyPr>
            <a:normAutofit fontScale="92500" lnSpcReduction="20000"/>
          </a:bodyPr>
          <a:lstStyle/>
          <a:p>
            <a:r>
              <a:rPr lang="en-GB" sz="1700" dirty="0">
                <a:latin typeface="Arial" panose="020B0604020202020204" pitchFamily="34" charset="0"/>
                <a:cs typeface="Arial" panose="020B0604020202020204" pitchFamily="34" charset="0"/>
              </a:rPr>
              <a:t>The behaviourist approach allows consultants shape athletes behaviour using observational analysis using feedback. To reinforce, discourage, shape or punish behaviour. The consultant can modify using positive or negative reinforcement techniques when helping with a new skill.</a:t>
            </a:r>
          </a:p>
          <a:p>
            <a:r>
              <a:rPr lang="en-GB" sz="1700" dirty="0">
                <a:latin typeface="Arial" panose="020B0604020202020204" pitchFamily="34" charset="0"/>
                <a:cs typeface="Arial" panose="020B0604020202020204" pitchFamily="34" charset="0"/>
              </a:rPr>
              <a:t> A meta analysis by Kluger and </a:t>
            </a:r>
            <a:r>
              <a:rPr lang="en-GB" sz="1700" dirty="0" err="1">
                <a:latin typeface="Arial" panose="020B0604020202020204" pitchFamily="34" charset="0"/>
                <a:cs typeface="Arial" panose="020B0604020202020204" pitchFamily="34" charset="0"/>
              </a:rPr>
              <a:t>DeNuis</a:t>
            </a:r>
            <a:r>
              <a:rPr lang="en-GB" sz="1700" dirty="0">
                <a:latin typeface="Arial" panose="020B0604020202020204" pitchFamily="34" charset="0"/>
                <a:cs typeface="Arial" panose="020B0604020202020204" pitchFamily="34" charset="0"/>
              </a:rPr>
              <a:t> (1996) suggests that two thirds of studies investigating the implications of feedback found that it positively effected performance. Some studies indicated that positive feedback has a positive effect on self efficiency, performance and decision making ( </a:t>
            </a:r>
            <a:r>
              <a:rPr lang="en-GB" sz="1700" dirty="0" err="1">
                <a:latin typeface="Arial" panose="020B0604020202020204" pitchFamily="34" charset="0"/>
                <a:cs typeface="Arial" panose="020B0604020202020204" pitchFamily="34" charset="0"/>
              </a:rPr>
              <a:t>Escarti</a:t>
            </a:r>
            <a:r>
              <a:rPr lang="en-GB" sz="1700" dirty="0">
                <a:latin typeface="Arial" panose="020B0604020202020204" pitchFamily="34" charset="0"/>
                <a:cs typeface="Arial" panose="020B0604020202020204" pitchFamily="34" charset="0"/>
              </a:rPr>
              <a:t> &amp; Guzman, 1999). And negative feedback could be used to motivate an individuals future learning efforts ( </a:t>
            </a:r>
            <a:r>
              <a:rPr lang="en-GB" sz="1700" dirty="0" err="1">
                <a:latin typeface="Arial" panose="020B0604020202020204" pitchFamily="34" charset="0"/>
                <a:cs typeface="Arial" panose="020B0604020202020204" pitchFamily="34" charset="0"/>
              </a:rPr>
              <a:t>Burdura</a:t>
            </a:r>
            <a:r>
              <a:rPr lang="en-GB" sz="1700" dirty="0">
                <a:latin typeface="Arial" panose="020B0604020202020204" pitchFamily="34" charset="0"/>
                <a:cs typeface="Arial" panose="020B0604020202020204" pitchFamily="34" charset="0"/>
              </a:rPr>
              <a:t>, 1992).</a:t>
            </a:r>
          </a:p>
          <a:p>
            <a:endParaRPr lang="en-GB" dirty="0"/>
          </a:p>
          <a:p>
            <a:endParaRPr lang="en-GB" dirty="0"/>
          </a:p>
        </p:txBody>
      </p:sp>
      <p:sp>
        <p:nvSpPr>
          <p:cNvPr id="5" name="Text Placeholder 4">
            <a:extLst>
              <a:ext uri="{FF2B5EF4-FFF2-40B4-BE49-F238E27FC236}">
                <a16:creationId xmlns:a16="http://schemas.microsoft.com/office/drawing/2014/main" id="{27201F38-1E3E-473F-A6BD-785A7810AAB5}"/>
              </a:ext>
            </a:extLst>
          </p:cNvPr>
          <p:cNvSpPr>
            <a:spLocks noGrp="1"/>
          </p:cNvSpPr>
          <p:nvPr>
            <p:ph type="body" sz="quarter" idx="3"/>
          </p:nvPr>
        </p:nvSpPr>
        <p:spPr>
          <a:xfrm>
            <a:off x="4366857" y="1546085"/>
            <a:ext cx="3231805" cy="309219"/>
          </a:xfrm>
        </p:spPr>
        <p:txBody>
          <a:bodyPr/>
          <a:lstStyle/>
          <a:p>
            <a:r>
              <a:rPr lang="en-GB" dirty="0"/>
              <a:t>Cognitive</a:t>
            </a:r>
          </a:p>
        </p:txBody>
      </p:sp>
      <p:sp>
        <p:nvSpPr>
          <p:cNvPr id="6" name="Text Placeholder 5">
            <a:extLst>
              <a:ext uri="{FF2B5EF4-FFF2-40B4-BE49-F238E27FC236}">
                <a16:creationId xmlns:a16="http://schemas.microsoft.com/office/drawing/2014/main" id="{B89AFECA-50C1-4BAC-AA63-971CC4B143CE}"/>
              </a:ext>
            </a:extLst>
          </p:cNvPr>
          <p:cNvSpPr>
            <a:spLocks noGrp="1"/>
          </p:cNvSpPr>
          <p:nvPr>
            <p:ph type="body" sz="half" idx="16"/>
          </p:nvPr>
        </p:nvSpPr>
        <p:spPr>
          <a:xfrm>
            <a:off x="4366858" y="1855292"/>
            <a:ext cx="3456432" cy="4784047"/>
          </a:xfrm>
        </p:spPr>
        <p:txBody>
          <a:bodyPr>
            <a:normAutofit fontScale="92500" lnSpcReduction="20000"/>
          </a:bodyPr>
          <a:lstStyle/>
          <a:p>
            <a:r>
              <a:rPr lang="en-GB" sz="1700" dirty="0">
                <a:latin typeface="Arial" panose="020B0604020202020204" pitchFamily="34" charset="0"/>
                <a:cs typeface="Arial" panose="020B0604020202020204" pitchFamily="34" charset="0"/>
              </a:rPr>
              <a:t>Factors such as attitudes, memory information processing and problem solving play a role in the intervention goals and techniques when adopting this approach. The main focus of this approach is to change thinking processes and patterns to increase productivity, desirable outcomes and by extension happiness.</a:t>
            </a:r>
          </a:p>
          <a:p>
            <a:r>
              <a:rPr lang="en-GB" sz="1700" dirty="0">
                <a:latin typeface="Arial" panose="020B0604020202020204" pitchFamily="34" charset="0"/>
                <a:cs typeface="Arial" panose="020B0604020202020204" pitchFamily="34" charset="0"/>
              </a:rPr>
              <a:t> By a process known as cognitive reconstructing where the practitioner helps the individual to become more in control of there own thought processes (Meichenbaum,1986).</a:t>
            </a:r>
          </a:p>
          <a:p>
            <a:r>
              <a:rPr lang="en-GB" sz="1700" dirty="0">
                <a:latin typeface="Arial" panose="020B0604020202020204" pitchFamily="34" charset="0"/>
                <a:cs typeface="Arial" panose="020B0604020202020204" pitchFamily="34" charset="0"/>
              </a:rPr>
              <a:t> By employing such techniques as reframing, modelling, and thought stopping individuals can assume control in changing their thinking and maintain a more positive, productive outlook/ attitude lessening the risk of relapse (Browell,1982).</a:t>
            </a:r>
          </a:p>
          <a:p>
            <a:endParaRPr lang="en-GB" dirty="0"/>
          </a:p>
          <a:p>
            <a:endParaRPr lang="en-GB" dirty="0"/>
          </a:p>
          <a:p>
            <a:endParaRPr lang="en-GB" dirty="0"/>
          </a:p>
          <a:p>
            <a:endParaRPr lang="en-GB" dirty="0"/>
          </a:p>
          <a:p>
            <a:endParaRPr lang="en-GB" dirty="0"/>
          </a:p>
        </p:txBody>
      </p:sp>
      <p:sp>
        <p:nvSpPr>
          <p:cNvPr id="7" name="Text Placeholder 6">
            <a:extLst>
              <a:ext uri="{FF2B5EF4-FFF2-40B4-BE49-F238E27FC236}">
                <a16:creationId xmlns:a16="http://schemas.microsoft.com/office/drawing/2014/main" id="{CF1A1A80-B824-4DA6-B9C6-8B18C83AE4E9}"/>
              </a:ext>
            </a:extLst>
          </p:cNvPr>
          <p:cNvSpPr>
            <a:spLocks noGrp="1"/>
          </p:cNvSpPr>
          <p:nvPr>
            <p:ph type="body" sz="quarter" idx="13"/>
          </p:nvPr>
        </p:nvSpPr>
        <p:spPr>
          <a:xfrm>
            <a:off x="8182289" y="1477444"/>
            <a:ext cx="3456432" cy="377848"/>
          </a:xfrm>
        </p:spPr>
        <p:txBody>
          <a:bodyPr/>
          <a:lstStyle/>
          <a:p>
            <a:r>
              <a:rPr lang="en-GB" dirty="0"/>
              <a:t>humanistic</a:t>
            </a:r>
          </a:p>
        </p:txBody>
      </p:sp>
      <p:sp>
        <p:nvSpPr>
          <p:cNvPr id="8" name="Text Placeholder 7">
            <a:extLst>
              <a:ext uri="{FF2B5EF4-FFF2-40B4-BE49-F238E27FC236}">
                <a16:creationId xmlns:a16="http://schemas.microsoft.com/office/drawing/2014/main" id="{6D2E09DD-D49F-40D3-A0AC-1051F537B16A}"/>
              </a:ext>
            </a:extLst>
          </p:cNvPr>
          <p:cNvSpPr>
            <a:spLocks noGrp="1"/>
          </p:cNvSpPr>
          <p:nvPr>
            <p:ph type="body" sz="half" idx="17"/>
          </p:nvPr>
        </p:nvSpPr>
        <p:spPr>
          <a:xfrm>
            <a:off x="8051801" y="1855292"/>
            <a:ext cx="3456432" cy="4784047"/>
          </a:xfrm>
        </p:spPr>
        <p:txBody>
          <a:bodyPr>
            <a:normAutofit fontScale="92500" lnSpcReduction="10000"/>
          </a:bodyPr>
          <a:lstStyle/>
          <a:p>
            <a:r>
              <a:rPr lang="en-GB" sz="1500" dirty="0">
                <a:latin typeface="Arial" panose="020B0604020202020204" pitchFamily="34" charset="0"/>
                <a:cs typeface="Arial" panose="020B0604020202020204" pitchFamily="34" charset="0"/>
              </a:rPr>
              <a:t> A commonly used technique used in sports and exercise psychology trough this approach is performance profilin (Butler,1989).</a:t>
            </a:r>
          </a:p>
          <a:p>
            <a:r>
              <a:rPr lang="en-GB" sz="1500" dirty="0">
                <a:latin typeface="Arial" panose="020B0604020202020204" pitchFamily="34" charset="0"/>
                <a:cs typeface="Arial" panose="020B0604020202020204" pitchFamily="34" charset="0"/>
              </a:rPr>
              <a:t> Integrated into personal construct theory (Kelley,1955) which believes that individuals strive to make sense of the world and themselves by making personal theories based on everyday situations, they are revised and validated on the basis of how well they enable the individual to see into the immediate and long-term future (Bannister and Fransella,1986).</a:t>
            </a:r>
          </a:p>
          <a:p>
            <a:r>
              <a:rPr lang="en-GB" sz="1500" dirty="0">
                <a:latin typeface="Arial" panose="020B0604020202020204" pitchFamily="34" charset="0"/>
                <a:cs typeface="Arial" panose="020B0604020202020204" pitchFamily="34" charset="0"/>
              </a:rPr>
              <a:t>the practitioner assuming the role of the facilitator. The client to suggest their idea of full potential, aiding the client to reach this potential allows them to feel more fulfilled with the self and improves performance (Butler,1989).  This performance profiling allows the coach how best to work with athletes construction processes and it is suggested that effectiveness of coaching is based on this (Kelley,1955). </a:t>
            </a:r>
          </a:p>
          <a:p>
            <a:endParaRPr lang="en-GB" dirty="0"/>
          </a:p>
          <a:p>
            <a:endParaRPr lang="en-GB" dirty="0"/>
          </a:p>
          <a:p>
            <a:endParaRPr lang="en-GB" dirty="0"/>
          </a:p>
        </p:txBody>
      </p:sp>
    </p:spTree>
    <p:extLst>
      <p:ext uri="{BB962C8B-B14F-4D97-AF65-F5344CB8AC3E}">
        <p14:creationId xmlns:p14="http://schemas.microsoft.com/office/powerpoint/2010/main" val="2129430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701FD-4217-4009-B796-FDBCC67D72F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9B3B324-1521-4E1D-B38C-ECE53EBE4F2E}"/>
              </a:ext>
            </a:extLst>
          </p:cNvPr>
          <p:cNvSpPr>
            <a:spLocks noGrp="1"/>
          </p:cNvSpPr>
          <p:nvPr>
            <p:ph idx="1"/>
          </p:nvPr>
        </p:nvSpPr>
        <p:spPr/>
        <p:txBody>
          <a:bodyPr>
            <a:normAutofit lnSpcReduction="10000"/>
          </a:bodyPr>
          <a:lstStyle/>
          <a:p>
            <a:r>
              <a:rPr lang="en-GB" dirty="0"/>
              <a:t>Sports and exercise psychologists aim to enhance athletes and teams sports performance, physical, emotional and mental health trough different techniques some trough a combination of performance factors, social/environmental influences and cognitive processes.</a:t>
            </a:r>
          </a:p>
          <a:p>
            <a:r>
              <a:rPr lang="en-GB" dirty="0"/>
              <a:t>Techniques used by sports and exercise psychologists can be derived of a number of psychological approaches and sometimes more then one.</a:t>
            </a:r>
          </a:p>
          <a:p>
            <a:r>
              <a:rPr lang="en-GB" dirty="0"/>
              <a:t>Sports and exercise psychologist have gained more credit in there ability to aid sports teams and athletes trough applied research.</a:t>
            </a:r>
          </a:p>
          <a:p>
            <a:r>
              <a:rPr lang="en-GB" dirty="0"/>
              <a:t>Sports and exercise psychologist must have maintain reflective practises and always put the client needs before their own beliefs and values and experience is as important as the academic side of becoming a practising Sports and Exercise psychologist. </a:t>
            </a:r>
          </a:p>
          <a:p>
            <a:endParaRPr lang="en-GB" dirty="0"/>
          </a:p>
        </p:txBody>
      </p:sp>
    </p:spTree>
    <p:extLst>
      <p:ext uri="{BB962C8B-B14F-4D97-AF65-F5344CB8AC3E}">
        <p14:creationId xmlns:p14="http://schemas.microsoft.com/office/powerpoint/2010/main" val="945489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A75E-23EF-40EE-B3C9-438D895E24F0}"/>
              </a:ext>
            </a:extLst>
          </p:cNvPr>
          <p:cNvSpPr>
            <a:spLocks noGrp="1"/>
          </p:cNvSpPr>
          <p:nvPr>
            <p:ph type="title"/>
          </p:nvPr>
        </p:nvSpPr>
        <p:spPr>
          <a:xfrm>
            <a:off x="2895600" y="764373"/>
            <a:ext cx="8610600" cy="693366"/>
          </a:xfrm>
        </p:spPr>
        <p:txBody>
          <a:bodyPr>
            <a:normAutofit/>
          </a:bodyPr>
          <a:lstStyle/>
          <a:p>
            <a:r>
              <a:rPr lang="en-GB" sz="2800" dirty="0"/>
              <a:t>References </a:t>
            </a:r>
          </a:p>
        </p:txBody>
      </p:sp>
      <p:sp>
        <p:nvSpPr>
          <p:cNvPr id="3" name="Content Placeholder 2">
            <a:extLst>
              <a:ext uri="{FF2B5EF4-FFF2-40B4-BE49-F238E27FC236}">
                <a16:creationId xmlns:a16="http://schemas.microsoft.com/office/drawing/2014/main" id="{B6C4BE3F-E3AA-4161-A8C1-A89521F2ADC9}"/>
              </a:ext>
            </a:extLst>
          </p:cNvPr>
          <p:cNvSpPr>
            <a:spLocks noGrp="1"/>
          </p:cNvSpPr>
          <p:nvPr>
            <p:ph idx="1"/>
          </p:nvPr>
        </p:nvSpPr>
        <p:spPr>
          <a:xfrm>
            <a:off x="685800" y="1577010"/>
            <a:ext cx="10820400" cy="4641676"/>
          </a:xfrm>
        </p:spPr>
        <p:txBody>
          <a:bodyPr>
            <a:normAutofit/>
          </a:bodyPr>
          <a:lstStyle/>
          <a:p>
            <a:pPr marL="0" indent="0">
              <a:buNone/>
            </a:pPr>
            <a:r>
              <a:rPr lang="en-GB" sz="2000" dirty="0"/>
              <a:t>Bannister, D. &amp; </a:t>
            </a:r>
            <a:r>
              <a:rPr lang="en-GB" sz="2000" dirty="0" err="1"/>
              <a:t>Fransella</a:t>
            </a:r>
            <a:r>
              <a:rPr lang="en-GB" sz="2000" dirty="0"/>
              <a:t>, F. (1986) </a:t>
            </a:r>
            <a:r>
              <a:rPr lang="en-GB" sz="2000" i="1" dirty="0"/>
              <a:t>Inquiring Man: The Theory of Personal Constructs,</a:t>
            </a:r>
            <a:r>
              <a:rPr lang="en-GB" sz="2000" dirty="0"/>
              <a:t> 	London: Croom Helm.</a:t>
            </a:r>
            <a:r>
              <a:rPr lang="en-GB" sz="2000" i="1" dirty="0"/>
              <a:t> </a:t>
            </a:r>
          </a:p>
          <a:p>
            <a:pPr marL="0" indent="0">
              <a:buNone/>
            </a:pPr>
            <a:r>
              <a:rPr lang="en-GB" sz="2000" dirty="0" err="1"/>
              <a:t>Brownwell</a:t>
            </a:r>
            <a:r>
              <a:rPr lang="en-GB" sz="2000" dirty="0"/>
              <a:t>, K.D. (1982) Obesity: Understanding and treating a serious, prevalent, and 	refractory disorder, </a:t>
            </a:r>
            <a:r>
              <a:rPr lang="en-GB" sz="2000" i="1" dirty="0"/>
              <a:t>Journal of Consulting and Clinical Psychology</a:t>
            </a:r>
            <a:r>
              <a:rPr lang="en-GB" sz="2000" dirty="0"/>
              <a:t> 50: 820-40.</a:t>
            </a:r>
          </a:p>
          <a:p>
            <a:pPr marL="0" indent="0">
              <a:buNone/>
            </a:pPr>
            <a:r>
              <a:rPr lang="en-GB" sz="2000" dirty="0"/>
              <a:t>Bandura, A. (1997) </a:t>
            </a:r>
            <a:r>
              <a:rPr lang="en-GB" sz="2000" i="1" dirty="0"/>
              <a:t>Self Efficiency: The Exercise of Control, </a:t>
            </a:r>
            <a:r>
              <a:rPr lang="en-GB" sz="2000" dirty="0"/>
              <a:t>New York: W.H. Freeman.</a:t>
            </a:r>
          </a:p>
          <a:p>
            <a:pPr marL="0" indent="0">
              <a:buNone/>
            </a:pPr>
            <a:r>
              <a:rPr lang="en-GB" sz="2000" dirty="0"/>
              <a:t>Butler, R.J. (1989) Psychological preparation of Olympic boxers, in J. Kremer &amp; W. 	Crawford (</a:t>
            </a:r>
            <a:r>
              <a:rPr lang="en-GB" sz="2000" dirty="0" err="1"/>
              <a:t>eds</a:t>
            </a:r>
            <a:r>
              <a:rPr lang="en-GB" sz="2000" dirty="0"/>
              <a:t>) </a:t>
            </a:r>
            <a:r>
              <a:rPr lang="en-GB" sz="2000" i="1" dirty="0"/>
              <a:t>The Psychology of sport: Theory &amp; Practice, </a:t>
            </a:r>
            <a:r>
              <a:rPr lang="en-GB" sz="2000" dirty="0"/>
              <a:t>pp. 74-84, Leicester: 	British Psychological Society.</a:t>
            </a:r>
          </a:p>
          <a:p>
            <a:pPr marL="0" indent="0">
              <a:buNone/>
            </a:pPr>
            <a:r>
              <a:rPr lang="en-GB" sz="2000" dirty="0" err="1"/>
              <a:t>Carrons</a:t>
            </a:r>
            <a:r>
              <a:rPr lang="en-GB" sz="2000" dirty="0"/>
              <a:t>, A.V. (1982) Cohesiveness in sports groups: Interpretations and considerations, 	</a:t>
            </a:r>
            <a:r>
              <a:rPr lang="en-GB" sz="2000" i="1" dirty="0"/>
              <a:t>Journal of Sports Psychology </a:t>
            </a:r>
            <a:r>
              <a:rPr lang="en-GB" sz="2000" dirty="0"/>
              <a:t>4: 123-28.</a:t>
            </a:r>
          </a:p>
          <a:p>
            <a:pPr marL="0" indent="0">
              <a:buNone/>
            </a:pPr>
            <a:r>
              <a:rPr lang="en-GB" sz="2000" dirty="0" err="1"/>
              <a:t>Carrons</a:t>
            </a:r>
            <a:r>
              <a:rPr lang="en-GB" sz="2000" dirty="0"/>
              <a:t>, A.V., Colman, M.M., Wheeler, J. &amp; Stevens, D. (2000) Cohesion and 	Performance in sport: A meta analysis, </a:t>
            </a:r>
            <a:r>
              <a:rPr lang="en-GB" sz="2000" i="1" dirty="0"/>
              <a:t>Journal of Sport and Exercise 	Psychology </a:t>
            </a:r>
            <a:r>
              <a:rPr lang="en-GB" sz="2000" dirty="0"/>
              <a:t>24: 68-188.</a:t>
            </a:r>
          </a:p>
        </p:txBody>
      </p:sp>
    </p:spTree>
    <p:extLst>
      <p:ext uri="{BB962C8B-B14F-4D97-AF65-F5344CB8AC3E}">
        <p14:creationId xmlns:p14="http://schemas.microsoft.com/office/powerpoint/2010/main" val="516893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DF30EB-6C81-4E8F-98C2-42E3D3B9A9B7}"/>
              </a:ext>
            </a:extLst>
          </p:cNvPr>
          <p:cNvSpPr>
            <a:spLocks noGrp="1"/>
          </p:cNvSpPr>
          <p:nvPr>
            <p:ph idx="1"/>
          </p:nvPr>
        </p:nvSpPr>
        <p:spPr>
          <a:xfrm>
            <a:off x="685800" y="1457740"/>
            <a:ext cx="10820400" cy="4760946"/>
          </a:xfrm>
        </p:spPr>
        <p:txBody>
          <a:bodyPr/>
          <a:lstStyle/>
          <a:p>
            <a:pPr marL="0" indent="0">
              <a:spcBef>
                <a:spcPts val="600"/>
              </a:spcBef>
              <a:buNone/>
            </a:pPr>
            <a:r>
              <a:rPr lang="en-GB" sz="2000" dirty="0"/>
              <a:t>Cashmore, E. (2006) </a:t>
            </a:r>
            <a:r>
              <a:rPr lang="en-GB" sz="2000" i="1" dirty="0"/>
              <a:t>Sports and Exercise Psychology: The Key Concepts, </a:t>
            </a:r>
            <a:r>
              <a:rPr lang="en-GB" sz="2000" dirty="0"/>
              <a:t>London: 	Taylor &amp; Francis group.</a:t>
            </a:r>
          </a:p>
          <a:p>
            <a:pPr marL="0" indent="0">
              <a:buNone/>
            </a:pPr>
            <a:r>
              <a:rPr lang="en-GB" sz="2000" dirty="0"/>
              <a:t>Davey, G. (2011) </a:t>
            </a:r>
            <a:r>
              <a:rPr lang="en-GB" sz="2000" i="1" dirty="0"/>
              <a:t>Applied Psychology, </a:t>
            </a:r>
            <a:r>
              <a:rPr lang="en-GB" sz="2000" dirty="0"/>
              <a:t>The British Psychological Society: Blackwell 	Publishing.</a:t>
            </a:r>
          </a:p>
          <a:p>
            <a:pPr marL="0" indent="0">
              <a:buNone/>
            </a:pPr>
            <a:r>
              <a:rPr lang="en-GB" sz="2000" dirty="0" err="1"/>
              <a:t>Escarti</a:t>
            </a:r>
            <a:r>
              <a:rPr lang="en-GB" sz="2000" dirty="0"/>
              <a:t>, A. &amp; Guzman, J.F. (1999) Effects of feedback on self efficacy, performance, 	and choice in athletic task, </a:t>
            </a:r>
            <a:r>
              <a:rPr lang="en-GB" sz="2000" i="1" dirty="0"/>
              <a:t>Journal of Applied Psychology </a:t>
            </a:r>
            <a:r>
              <a:rPr lang="en-GB" sz="2000" dirty="0"/>
              <a:t>11: 83-96.</a:t>
            </a:r>
          </a:p>
          <a:p>
            <a:pPr marL="0" indent="0">
              <a:buNone/>
            </a:pPr>
            <a:r>
              <a:rPr lang="en-GB" sz="2000" dirty="0"/>
              <a:t>Evens, C.R. &amp; Dion, K.L. (1991) Group cohesion and performance: A meta analysis, 	</a:t>
            </a:r>
            <a:r>
              <a:rPr lang="en-GB" sz="2000" i="1" dirty="0"/>
              <a:t>Small Group Research </a:t>
            </a:r>
            <a:r>
              <a:rPr lang="en-GB" sz="2000" dirty="0"/>
              <a:t>22: 175-86. </a:t>
            </a:r>
          </a:p>
          <a:p>
            <a:pPr marL="0" indent="0">
              <a:buNone/>
            </a:pPr>
            <a:r>
              <a:rPr lang="en-GB" sz="2000" dirty="0"/>
              <a:t>Gully, S.M., Devine, D.J. (1995) A meta analysis of cohesiveness and performance: 	Effects of level of analysis and task interdependence, </a:t>
            </a:r>
            <a:r>
              <a:rPr lang="en-GB" sz="2000" i="1" dirty="0"/>
              <a:t>Small Group Research 	26: 497-520.</a:t>
            </a:r>
          </a:p>
          <a:p>
            <a:pPr marL="0" indent="0">
              <a:buNone/>
            </a:pPr>
            <a:r>
              <a:rPr lang="en-GB" sz="2000" dirty="0"/>
              <a:t>Kluger, A.N. &amp; </a:t>
            </a:r>
            <a:r>
              <a:rPr lang="en-GB" sz="2000" dirty="0" err="1"/>
              <a:t>DeNisi</a:t>
            </a:r>
            <a:r>
              <a:rPr lang="en-GB" sz="2000" dirty="0"/>
              <a:t>, A. (1996) The effects of feedback interventions on performance: 	A historical review, a meta analysis, and a preliminary feedback intervention 	theory, </a:t>
            </a:r>
            <a:r>
              <a:rPr lang="en-GB" sz="2000" i="1" dirty="0"/>
              <a:t>Psychological Bulletin </a:t>
            </a:r>
            <a:r>
              <a:rPr lang="en-GB" sz="2000" dirty="0"/>
              <a:t>119: 254-84.</a:t>
            </a:r>
          </a:p>
          <a:p>
            <a:endParaRPr lang="en-GB" dirty="0"/>
          </a:p>
        </p:txBody>
      </p:sp>
    </p:spTree>
    <p:extLst>
      <p:ext uri="{BB962C8B-B14F-4D97-AF65-F5344CB8AC3E}">
        <p14:creationId xmlns:p14="http://schemas.microsoft.com/office/powerpoint/2010/main" val="3445209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F6051371-EC80-4BD7-8401-7F3E2A34CF94}"/>
              </a:ext>
            </a:extLst>
          </p:cNvPr>
          <p:cNvSpPr>
            <a:spLocks noGrp="1"/>
          </p:cNvSpPr>
          <p:nvPr>
            <p:ph idx="1"/>
          </p:nvPr>
        </p:nvSpPr>
        <p:spPr>
          <a:xfrm>
            <a:off x="685800" y="1656522"/>
            <a:ext cx="10820400" cy="4562163"/>
          </a:xfrm>
        </p:spPr>
        <p:txBody>
          <a:bodyPr>
            <a:normAutofit/>
          </a:bodyPr>
          <a:lstStyle/>
          <a:p>
            <a:pPr marL="0" indent="0">
              <a:buNone/>
            </a:pPr>
            <a:r>
              <a:rPr lang="en-GB" sz="2000" dirty="0" err="1"/>
              <a:t>Langfred</a:t>
            </a:r>
            <a:r>
              <a:rPr lang="en-GB" sz="2000" dirty="0"/>
              <a:t>, C.W. (1998) Is cohesiveness a double edged sword? </a:t>
            </a:r>
            <a:r>
              <a:rPr lang="en-GB" sz="2000" i="1" dirty="0"/>
              <a:t>Small Group Research 	</a:t>
            </a:r>
            <a:r>
              <a:rPr lang="en-GB" sz="2000" dirty="0"/>
              <a:t>29: 124-39.</a:t>
            </a:r>
          </a:p>
          <a:p>
            <a:pPr marL="0" indent="0">
              <a:buNone/>
            </a:pPr>
            <a:r>
              <a:rPr lang="en-GB" sz="2000" dirty="0" err="1"/>
              <a:t>Thelwell</a:t>
            </a:r>
            <a:r>
              <a:rPr lang="en-GB" sz="2000" dirty="0"/>
              <a:t>, R.C. (2008) Applied sports psychology: Enhancing performance using 	psychological skills training, </a:t>
            </a:r>
            <a:r>
              <a:rPr lang="en-GB" sz="2000" i="1" dirty="0"/>
              <a:t>Sports and Exercise Psychology: Topics in Applied 	Psychology, </a:t>
            </a:r>
            <a:r>
              <a:rPr lang="en-GB" sz="2000" dirty="0"/>
              <a:t>pp 1-16, London: </a:t>
            </a:r>
            <a:r>
              <a:rPr lang="en-GB" sz="2000" dirty="0" err="1"/>
              <a:t>Hobber</a:t>
            </a:r>
            <a:r>
              <a:rPr lang="en-GB" sz="2000" dirty="0"/>
              <a:t> &amp; Stoughton. </a:t>
            </a:r>
          </a:p>
          <a:p>
            <a:pPr marL="0" indent="0">
              <a:buNone/>
            </a:pPr>
            <a:r>
              <a:rPr lang="en-GB" sz="2000" dirty="0"/>
              <a:t>Thomas, P.R., Murphy, S. &amp; Hardy, L. (1999) Test strategies: Development and 	preliminary validation od a comprehensive measure of athletes psychological 	skill, </a:t>
            </a:r>
            <a:r>
              <a:rPr lang="en-GB" sz="2000" i="1" dirty="0"/>
              <a:t>Journal of Sports Science </a:t>
            </a:r>
            <a:r>
              <a:rPr lang="en-GB" sz="2000" dirty="0"/>
              <a:t>17: 697-711.</a:t>
            </a:r>
          </a:p>
          <a:p>
            <a:pPr marL="0" indent="0">
              <a:buNone/>
            </a:pPr>
            <a:endParaRPr lang="en-GB" sz="2000" dirty="0"/>
          </a:p>
        </p:txBody>
      </p:sp>
    </p:spTree>
    <p:extLst>
      <p:ext uri="{BB962C8B-B14F-4D97-AF65-F5344CB8AC3E}">
        <p14:creationId xmlns:p14="http://schemas.microsoft.com/office/powerpoint/2010/main" val="338355826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974</TotalTime>
  <Words>1287</Words>
  <Application>Microsoft Office PowerPoint</Application>
  <PresentationFormat>Widescreen</PresentationFormat>
  <Paragraphs>84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Century Gothic</vt:lpstr>
      <vt:lpstr>Vapor Trail</vt:lpstr>
      <vt:lpstr>Sports and exercise psychology</vt:lpstr>
      <vt:lpstr>What is Sports and Exercise psychology?</vt:lpstr>
      <vt:lpstr>(BASES) and (BPS) required Qualifications</vt:lpstr>
      <vt:lpstr>The (BASES) and (BPS) practical training and required core competencies  </vt:lpstr>
      <vt:lpstr>Careers of sports and exercise psychologists</vt:lpstr>
      <vt:lpstr>Social factors and application</vt:lpstr>
      <vt:lpstr>Research and techniques through different approaches</vt:lpstr>
      <vt:lpstr>Conclusion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and exercise psychology</dc:title>
  <dc:creator>stac loftus</dc:creator>
  <cp:lastModifiedBy>stac loftus</cp:lastModifiedBy>
  <cp:revision>79</cp:revision>
  <dcterms:created xsi:type="dcterms:W3CDTF">2018-04-11T16:22:36Z</dcterms:created>
  <dcterms:modified xsi:type="dcterms:W3CDTF">2018-04-20T14:24:27Z</dcterms:modified>
</cp:coreProperties>
</file>