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391011-4765-4E88-8935-28EF384531D0}" v="51" dt="2021-10-26T22:11:20.9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3" d="100"/>
          <a:sy n="113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A9E459-9D3D-44CA-AE66-60AB0281C0F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2088024-87D7-4B21-829B-5E4A9D202705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Stage one 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Basic Trust vs. Mistrust                     age 0 – 1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E60439-0484-45C1-A828-C4552A218420}" type="parTrans" cxnId="{B6B0FDB1-5A72-4C54-93F4-99BF631D3AA2}">
      <dgm:prSet/>
      <dgm:spPr/>
      <dgm:t>
        <a:bodyPr/>
        <a:lstStyle/>
        <a:p>
          <a:endParaRPr lang="en-US"/>
        </a:p>
      </dgm:t>
    </dgm:pt>
    <dgm:pt modelId="{B27FE3EE-7A70-45E6-874C-36A065524B77}" type="sibTrans" cxnId="{B6B0FDB1-5A72-4C54-93F4-99BF631D3AA2}">
      <dgm:prSet/>
      <dgm:spPr/>
      <dgm:t>
        <a:bodyPr/>
        <a:lstStyle/>
        <a:p>
          <a:endParaRPr lang="en-US"/>
        </a:p>
      </dgm:t>
    </dgm:pt>
    <dgm:pt modelId="{6923AE7D-ECEA-4ED1-BE3D-7912CC49135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Stage two 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Autonomy vs. Shame and Doubt  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age  1 – 3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E29AC6-C8F9-4A5E-A464-C56E5B9C3796}" type="parTrans" cxnId="{2A6D955E-95A5-48A0-8B5D-87AB46935092}">
      <dgm:prSet/>
      <dgm:spPr/>
      <dgm:t>
        <a:bodyPr/>
        <a:lstStyle/>
        <a:p>
          <a:endParaRPr lang="en-US"/>
        </a:p>
      </dgm:t>
    </dgm:pt>
    <dgm:pt modelId="{AE0C386F-2F88-4F5F-8232-C2073DB80E95}" type="sibTrans" cxnId="{2A6D955E-95A5-48A0-8B5D-87AB46935092}">
      <dgm:prSet/>
      <dgm:spPr/>
      <dgm:t>
        <a:bodyPr/>
        <a:lstStyle/>
        <a:p>
          <a:endParaRPr lang="en-US"/>
        </a:p>
      </dgm:t>
    </dgm:pt>
    <dgm:pt modelId="{0040D9CC-A071-40DE-AA33-1B41F25E3365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Stage three  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Initiative vs. Guilt                           age 3 - 5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9467B5-F65D-4558-A94C-C150502AA795}" type="parTrans" cxnId="{F5E8D62B-52E7-4157-9E93-14807562B064}">
      <dgm:prSet/>
      <dgm:spPr/>
      <dgm:t>
        <a:bodyPr/>
        <a:lstStyle/>
        <a:p>
          <a:endParaRPr lang="en-US"/>
        </a:p>
      </dgm:t>
    </dgm:pt>
    <dgm:pt modelId="{77B16333-D22B-4C89-8FD0-BF8B724C69D2}" type="sibTrans" cxnId="{F5E8D62B-52E7-4157-9E93-14807562B064}">
      <dgm:prSet/>
      <dgm:spPr/>
      <dgm:t>
        <a:bodyPr/>
        <a:lstStyle/>
        <a:p>
          <a:endParaRPr lang="en-US"/>
        </a:p>
      </dgm:t>
    </dgm:pt>
    <dgm:pt modelId="{C2D1A7C9-2903-4244-BE80-7F00FBE56DB9}" type="pres">
      <dgm:prSet presAssocID="{DCA9E459-9D3D-44CA-AE66-60AB0281C0F7}" presName="diagram" presStyleCnt="0">
        <dgm:presLayoutVars>
          <dgm:dir/>
          <dgm:resizeHandles val="exact"/>
        </dgm:presLayoutVars>
      </dgm:prSet>
      <dgm:spPr/>
    </dgm:pt>
    <dgm:pt modelId="{A8D02AE9-BD3A-4026-AD43-2DB6690307CD}" type="pres">
      <dgm:prSet presAssocID="{22088024-87D7-4B21-829B-5E4A9D202705}" presName="node" presStyleLbl="node1" presStyleIdx="0" presStyleCnt="3" custLinFactNeighborX="-1129" custLinFactNeighborY="22813">
        <dgm:presLayoutVars>
          <dgm:bulletEnabled val="1"/>
        </dgm:presLayoutVars>
      </dgm:prSet>
      <dgm:spPr/>
    </dgm:pt>
    <dgm:pt modelId="{5CEA45EC-D034-4489-9EC9-25A4100466AE}" type="pres">
      <dgm:prSet presAssocID="{B27FE3EE-7A70-45E6-874C-36A065524B77}" presName="sibTrans" presStyleCnt="0"/>
      <dgm:spPr/>
    </dgm:pt>
    <dgm:pt modelId="{190E610F-32DB-4A9D-A7BE-40AD5D5ACC21}" type="pres">
      <dgm:prSet presAssocID="{6923AE7D-ECEA-4ED1-BE3D-7912CC491358}" presName="node" presStyleLbl="node1" presStyleIdx="1" presStyleCnt="3" custLinFactNeighborX="-6157" custLinFactNeighborY="22813">
        <dgm:presLayoutVars>
          <dgm:bulletEnabled val="1"/>
        </dgm:presLayoutVars>
      </dgm:prSet>
      <dgm:spPr/>
    </dgm:pt>
    <dgm:pt modelId="{8703807D-E69E-4866-8FBE-E9F61D6A34E8}" type="pres">
      <dgm:prSet presAssocID="{AE0C386F-2F88-4F5F-8232-C2073DB80E95}" presName="sibTrans" presStyleCnt="0"/>
      <dgm:spPr/>
    </dgm:pt>
    <dgm:pt modelId="{75C12FB6-28E4-4FA6-BC23-FC9608FAE113}" type="pres">
      <dgm:prSet presAssocID="{0040D9CC-A071-40DE-AA33-1B41F25E3365}" presName="node" presStyleLbl="node1" presStyleIdx="2" presStyleCnt="3" custLinFactNeighborX="-12416" custLinFactNeighborY="23128">
        <dgm:presLayoutVars>
          <dgm:bulletEnabled val="1"/>
        </dgm:presLayoutVars>
      </dgm:prSet>
      <dgm:spPr/>
    </dgm:pt>
  </dgm:ptLst>
  <dgm:cxnLst>
    <dgm:cxn modelId="{DF6A5803-C7F0-44A4-910B-5848A321B88F}" type="presOf" srcId="{0040D9CC-A071-40DE-AA33-1B41F25E3365}" destId="{75C12FB6-28E4-4FA6-BC23-FC9608FAE113}" srcOrd="0" destOrd="0" presId="urn:microsoft.com/office/officeart/2005/8/layout/default"/>
    <dgm:cxn modelId="{F5E8D62B-52E7-4157-9E93-14807562B064}" srcId="{DCA9E459-9D3D-44CA-AE66-60AB0281C0F7}" destId="{0040D9CC-A071-40DE-AA33-1B41F25E3365}" srcOrd="2" destOrd="0" parTransId="{D99467B5-F65D-4558-A94C-C150502AA795}" sibTransId="{77B16333-D22B-4C89-8FD0-BF8B724C69D2}"/>
    <dgm:cxn modelId="{2A6D955E-95A5-48A0-8B5D-87AB46935092}" srcId="{DCA9E459-9D3D-44CA-AE66-60AB0281C0F7}" destId="{6923AE7D-ECEA-4ED1-BE3D-7912CC491358}" srcOrd="1" destOrd="0" parTransId="{C5E29AC6-C8F9-4A5E-A464-C56E5B9C3796}" sibTransId="{AE0C386F-2F88-4F5F-8232-C2073DB80E95}"/>
    <dgm:cxn modelId="{BE844441-0501-4EAC-9A71-ACC896F6FDF1}" type="presOf" srcId="{22088024-87D7-4B21-829B-5E4A9D202705}" destId="{A8D02AE9-BD3A-4026-AD43-2DB6690307CD}" srcOrd="0" destOrd="0" presId="urn:microsoft.com/office/officeart/2005/8/layout/default"/>
    <dgm:cxn modelId="{4DE1916B-805D-4621-8BCA-6A015A007BEA}" type="presOf" srcId="{6923AE7D-ECEA-4ED1-BE3D-7912CC491358}" destId="{190E610F-32DB-4A9D-A7BE-40AD5D5ACC21}" srcOrd="0" destOrd="0" presId="urn:microsoft.com/office/officeart/2005/8/layout/default"/>
    <dgm:cxn modelId="{B6B0FDB1-5A72-4C54-93F4-99BF631D3AA2}" srcId="{DCA9E459-9D3D-44CA-AE66-60AB0281C0F7}" destId="{22088024-87D7-4B21-829B-5E4A9D202705}" srcOrd="0" destOrd="0" parTransId="{B8E60439-0484-45C1-A828-C4552A218420}" sibTransId="{B27FE3EE-7A70-45E6-874C-36A065524B77}"/>
    <dgm:cxn modelId="{F7DDD5E7-B0BF-4469-9EDD-1684EB60FD07}" type="presOf" srcId="{DCA9E459-9D3D-44CA-AE66-60AB0281C0F7}" destId="{C2D1A7C9-2903-4244-BE80-7F00FBE56DB9}" srcOrd="0" destOrd="0" presId="urn:microsoft.com/office/officeart/2005/8/layout/default"/>
    <dgm:cxn modelId="{5103A281-9972-426B-A0AE-D3BCD8025767}" type="presParOf" srcId="{C2D1A7C9-2903-4244-BE80-7F00FBE56DB9}" destId="{A8D02AE9-BD3A-4026-AD43-2DB6690307CD}" srcOrd="0" destOrd="0" presId="urn:microsoft.com/office/officeart/2005/8/layout/default"/>
    <dgm:cxn modelId="{7B329F09-9B50-43BF-973F-315EBCF77C37}" type="presParOf" srcId="{C2D1A7C9-2903-4244-BE80-7F00FBE56DB9}" destId="{5CEA45EC-D034-4489-9EC9-25A4100466AE}" srcOrd="1" destOrd="0" presId="urn:microsoft.com/office/officeart/2005/8/layout/default"/>
    <dgm:cxn modelId="{712405A7-167C-4357-B5F6-90615174BFB9}" type="presParOf" srcId="{C2D1A7C9-2903-4244-BE80-7F00FBE56DB9}" destId="{190E610F-32DB-4A9D-A7BE-40AD5D5ACC21}" srcOrd="2" destOrd="0" presId="urn:microsoft.com/office/officeart/2005/8/layout/default"/>
    <dgm:cxn modelId="{59A5E0EE-FFCB-4B10-AD1B-13F492652C5D}" type="presParOf" srcId="{C2D1A7C9-2903-4244-BE80-7F00FBE56DB9}" destId="{8703807D-E69E-4866-8FBE-E9F61D6A34E8}" srcOrd="3" destOrd="0" presId="urn:microsoft.com/office/officeart/2005/8/layout/default"/>
    <dgm:cxn modelId="{2C938917-A79D-4960-9C28-392A72C0DAD0}" type="presParOf" srcId="{C2D1A7C9-2903-4244-BE80-7F00FBE56DB9}" destId="{75C12FB6-28E4-4FA6-BC23-FC9608FAE11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D02AE9-BD3A-4026-AD43-2DB6690307CD}">
      <dsp:nvSpPr>
        <dsp:cNvPr id="0" name=""/>
        <dsp:cNvSpPr/>
      </dsp:nvSpPr>
      <dsp:spPr>
        <a:xfrm>
          <a:off x="0" y="948014"/>
          <a:ext cx="3000374" cy="18002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Stage one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Basic Trust vs. Mistrust                     age 0 – 1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48014"/>
        <a:ext cx="3000374" cy="1800224"/>
      </dsp:txXfrm>
    </dsp:sp>
    <dsp:sp modelId="{190E610F-32DB-4A9D-A7BE-40AD5D5ACC21}">
      <dsp:nvSpPr>
        <dsp:cNvPr id="0" name=""/>
        <dsp:cNvSpPr/>
      </dsp:nvSpPr>
      <dsp:spPr>
        <a:xfrm>
          <a:off x="3115678" y="948014"/>
          <a:ext cx="3000374" cy="1800224"/>
        </a:xfrm>
        <a:prstGeom prst="rect">
          <a:avLst/>
        </a:prstGeom>
        <a:solidFill>
          <a:schemeClr val="accent2">
            <a:hueOff val="1681577"/>
            <a:satOff val="-1786"/>
            <a:lumOff val="13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Stage two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Autonomy vs. Shame and Doubt 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age  1 – 3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15678" y="948014"/>
        <a:ext cx="3000374" cy="1800224"/>
      </dsp:txXfrm>
    </dsp:sp>
    <dsp:sp modelId="{75C12FB6-28E4-4FA6-BC23-FC9608FAE113}">
      <dsp:nvSpPr>
        <dsp:cNvPr id="0" name=""/>
        <dsp:cNvSpPr/>
      </dsp:nvSpPr>
      <dsp:spPr>
        <a:xfrm>
          <a:off x="6228296" y="953685"/>
          <a:ext cx="3000374" cy="1800224"/>
        </a:xfrm>
        <a:prstGeom prst="rect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Stage three 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Initiative vs. Guilt                           age 3 - 5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28296" y="953685"/>
        <a:ext cx="3000374" cy="1800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835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613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44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9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005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2503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043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974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985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99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005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1672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172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7205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210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68151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037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4038D8-603C-476A-AFCF-E6E88E129E20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350090-ECE5-4ACB-B240-4C497400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4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EAB2-9FA4-4293-809E-75E0EDA2B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0899" y="4912324"/>
            <a:ext cx="9144000" cy="499533"/>
          </a:xfrm>
        </p:spPr>
        <p:txBody>
          <a:bodyPr>
            <a:normAutofit fontScale="9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Dan Cupsa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ID: 2007675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 BMHP4019_BIRM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Dushika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Soundararajan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4BE1AA-64E5-4D4E-992C-5548E814AE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73238"/>
            <a:ext cx="9144000" cy="165576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child`s Experience between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ages 0 – 5 years can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affect the rest of their lives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296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150FED-5178-46C7-8BA3-A48CCC00ADA9}"/>
              </a:ext>
            </a:extLst>
          </p:cNvPr>
          <p:cNvSpPr txBox="1"/>
          <p:nvPr/>
        </p:nvSpPr>
        <p:spPr>
          <a:xfrm>
            <a:off x="1202266" y="2485612"/>
            <a:ext cx="978746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parents, we make it our mission to do everything we can to improve our children's lives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While no two children develop at the same rate, there are critical developmental milestones that must be met at specific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of the most critical time periods in child development and learning is from birth to five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432417C-7751-4349-A1E2-968901F54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1207057"/>
            <a:ext cx="9601196" cy="1303867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0406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9465-D94D-4DD1-993A-D5541C302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7" y="465137"/>
            <a:ext cx="10515600" cy="677864"/>
          </a:xfrm>
        </p:spPr>
        <p:txBody>
          <a:bodyPr>
            <a:normAutofit fontScale="90000"/>
          </a:bodyPr>
          <a:lstStyle/>
          <a:p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1C180-E0B8-4CA5-B95E-DE6D931B7C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4117" y="1058864"/>
            <a:ext cx="10515600" cy="4309534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presentation I am going to present two psychological theories relevant to this age group:</a:t>
            </a:r>
          </a:p>
          <a:p>
            <a:pPr>
              <a:buClr>
                <a:schemeClr val="tx1"/>
              </a:buClr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Erickson`s theory of lifespan development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Vygotsky’s theory of cognitive development 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ractical examples how a parent can support their child`s development</a:t>
            </a:r>
          </a:p>
        </p:txBody>
      </p:sp>
    </p:spTree>
    <p:extLst>
      <p:ext uri="{BB962C8B-B14F-4D97-AF65-F5344CB8AC3E}">
        <p14:creationId xmlns:p14="http://schemas.microsoft.com/office/powerpoint/2010/main" val="3747323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8" name="Straight Connector 15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F1D14D-C206-46FF-AE40-68108937DB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1" y="1293058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Erickson`s theory of lifespan development</a:t>
            </a:r>
            <a:br>
              <a:rPr lang="en-US" sz="2100" dirty="0">
                <a:solidFill>
                  <a:srgbClr val="262626"/>
                </a:solidFill>
              </a:rPr>
            </a:br>
            <a:br>
              <a:rPr lang="en-US" sz="2100" dirty="0">
                <a:solidFill>
                  <a:srgbClr val="262626"/>
                </a:solidFill>
              </a:rPr>
            </a:br>
            <a:br>
              <a:rPr lang="en-US" sz="2100" dirty="0">
                <a:solidFill>
                  <a:srgbClr val="262626"/>
                </a:solidFill>
              </a:rPr>
            </a:br>
            <a:endParaRPr lang="en-US" sz="2100" dirty="0">
              <a:solidFill>
                <a:srgbClr val="262626"/>
              </a:solidFill>
            </a:endParaRPr>
          </a:p>
        </p:txBody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F7559BAE-7BA8-4DBE-8DF5-1DEF775121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6425543"/>
              </p:ext>
            </p:extLst>
          </p:nvPr>
        </p:nvGraphicFramePr>
        <p:xfrm>
          <a:off x="1202270" y="2847797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33F6535-727D-44EE-A884-1B5A7E9F54A8}"/>
              </a:ext>
            </a:extLst>
          </p:cNvPr>
          <p:cNvSpPr txBox="1"/>
          <p:nvPr/>
        </p:nvSpPr>
        <p:spPr>
          <a:xfrm>
            <a:off x="1270000" y="2480164"/>
            <a:ext cx="960119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theory states that personality develops in a predeterminate order, through eight stages.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First three stages applies to age 0- 5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503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78FD1-126C-463C-826C-FDF6DC853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Vygotsky`s theory of cognitive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4E5C-18A4-4810-9789-055152FF2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Vygotsky states that social interaction , guided learning , children learning in groups, is much better for the cognitive development of a child in the early stages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you allow children to interact in groups, their intellect can develop much faster by learning thru different methods which are suitable for every child individually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Vygotsky, the environment in which children grow up will influence how they think and what they think about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Elementary Mental Functions - </a:t>
            </a:r>
            <a:r>
              <a:rPr lang="pt-BR" sz="2200" dirty="0">
                <a:latin typeface="Arial" panose="020B0604020202020204" pitchFamily="34" charset="0"/>
                <a:cs typeface="Arial" panose="020B0604020202020204" pitchFamily="34" charset="0"/>
              </a:rPr>
              <a:t>Attention, Sensation, Perception, Memory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693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ED75-75B9-48D9-82A3-EC331861F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Practical examples of how a parent can support their child’s development from age 0 – 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DFB7B-86B4-4A2B-920A-6C3860A58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506662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0 – 12 months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Talk and read to your baby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Give him attention by playing different games all making sounds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around him ( peek-a-boo)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1 – 3 years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Give your toddler a choice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 outside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Expand on Vocabulary</a:t>
            </a:r>
          </a:p>
        </p:txBody>
      </p:sp>
    </p:spTree>
    <p:extLst>
      <p:ext uri="{BB962C8B-B14F-4D97-AF65-F5344CB8AC3E}">
        <p14:creationId xmlns:p14="http://schemas.microsoft.com/office/powerpoint/2010/main" val="1301736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9AA0-9AE6-4796-BA32-95DF6094A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Practical examples of how a parent can support their child’s development from age 0 – 5 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38175-0FA5-4F39-A0C0-D7C2E3481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Pre-schoolers 3 – 5 years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drawing a priority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on playing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Offer unconditional support every step of the way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warmth and sensitivity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Share books and creative material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the child to set goals </a:t>
            </a:r>
          </a:p>
        </p:txBody>
      </p:sp>
    </p:spTree>
    <p:extLst>
      <p:ext uri="{BB962C8B-B14F-4D97-AF65-F5344CB8AC3E}">
        <p14:creationId xmlns:p14="http://schemas.microsoft.com/office/powerpoint/2010/main" val="11103257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CC29ABECA4240AC0B18D52B09841D" ma:contentTypeVersion="7" ma:contentTypeDescription="Create a new document." ma:contentTypeScope="" ma:versionID="1ba2bcd7f9634471c56ffe81f16ae00a">
  <xsd:schema xmlns:xsd="http://www.w3.org/2001/XMLSchema" xmlns:xs="http://www.w3.org/2001/XMLSchema" xmlns:p="http://schemas.microsoft.com/office/2006/metadata/properties" xmlns:ns3="dd7bbc2b-1d05-4a2b-aef3-b6f0207d1649" xmlns:ns4="d6f7a6e2-a2bb-432a-b406-760b1b1769a2" targetNamespace="http://schemas.microsoft.com/office/2006/metadata/properties" ma:root="true" ma:fieldsID="75dea095cf65ad8ed0b83ac9c4f885b3" ns3:_="" ns4:_="">
    <xsd:import namespace="dd7bbc2b-1d05-4a2b-aef3-b6f0207d1649"/>
    <xsd:import namespace="d6f7a6e2-a2bb-432a-b406-760b1b1769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bbc2b-1d05-4a2b-aef3-b6f0207d16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f7a6e2-a2bb-432a-b406-760b1b1769a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32F8D32-B10B-42A0-8688-EE526D5E07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7bbc2b-1d05-4a2b-aef3-b6f0207d1649"/>
    <ds:schemaRef ds:uri="d6f7a6e2-a2bb-432a-b406-760b1b1769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BE7880-5B3F-47A7-8F5F-9EC0B6FCC62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4B670C-925A-4888-814A-EC3C85B8C557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dd7bbc2b-1d05-4a2b-aef3-b6f0207d1649"/>
    <ds:schemaRef ds:uri="http://purl.org/dc/elements/1.1/"/>
    <ds:schemaRef ds:uri="d6f7a6e2-a2bb-432a-b406-760b1b1769a2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119</TotalTime>
  <Words>427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Garamond</vt:lpstr>
      <vt:lpstr>Organic</vt:lpstr>
      <vt:lpstr>Student Name: Dan Cupsa  Student ID: 2007675  Module Code BMHP4019_BIRM  Lecturer Name: Dushika Soundararajan   </vt:lpstr>
      <vt:lpstr>Introduction </vt:lpstr>
      <vt:lpstr>        </vt:lpstr>
      <vt:lpstr> Erickson`s theory of lifespan development   </vt:lpstr>
      <vt:lpstr>Vygotsky`s theory of cognitive development </vt:lpstr>
      <vt:lpstr>Practical examples of how a parent can support their child’s development from age 0 – 5 </vt:lpstr>
      <vt:lpstr>Practical examples of how a parent can support their child’s development from age 0 – 5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Dan Cupsa  Student ID: 2007675  Module Code BMHP4019_BIRM  Lecturer Name: Dushika Soundararajan   </dc:title>
  <dc:creator>Dan Cupsa</dc:creator>
  <cp:lastModifiedBy>Dan Cupsa (2007675)</cp:lastModifiedBy>
  <cp:revision>2</cp:revision>
  <dcterms:created xsi:type="dcterms:W3CDTF">2021-10-26T20:16:54Z</dcterms:created>
  <dcterms:modified xsi:type="dcterms:W3CDTF">2021-10-26T22:16:14Z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0x010100F79CC29ABECA4240AC0B18D52B09841D</vt:lpwstr>
  </property>
</Properties>
</file>