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80"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B740470-55DF-4252-98A9-29F77A212600}" type="datetimeFigureOut">
              <a:rPr lang="en-US" smtClean="0"/>
              <a:t>9/1/2023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E1E9081-AA2C-4DF4-8DA6-7321A621CBB1}"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As found in the report of Ahmed (2022), educational factors have huge cultural impacts and this serves as guidance to the whole process. Taking this scenario into account, this can be said that the students need to cope with the cultural factors in an institution. However, different challenges they face to cope with it and is important for them to overcome these challenges for a better outcome. This presentation provides a better idea about the challenges that a new student can face in a university. This presentation also discusses the ways and benefits to overcome these challenges.</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E1E9081-AA2C-4DF4-8DA6-7321A621CBB1}" type="slidenum">
              <a:rPr lang="en-IN" smtClean="0"/>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Managing time is one of the most important factors for better handling of the assignments and other activities in a university. A new student usually is not habituated with the schedule of his/her university which can hamper the whole educational factor for the particular student. Poor time management can lead the student to an unsettling situation which can hamper the activities and serve results not up to the mark. This is important for the students to overcome this challenge to cope with the activities and educational factors in the new university. In short, time management is very important for the student to learn.</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E1E9081-AA2C-4DF4-8DA6-7321A621CBB1}" type="slidenum">
              <a:rPr lang="en-IN" smtClean="0"/>
              <a:t>5</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Academic writing can be referred to as a formal writing style followed by universities and scholarly publications. This can be seen that different universities follow different writing styles and this, in a way, can represent the uniqueness of the university. Taking this opinion into account, this can be said that the students must have a greater idea about the particular academic writing style of the university he/she is studying with. Lacking in this can impact the student up to a greater level and lower the academic integrity of the student. In short, this is very important for the new student to understand and practice academic writing according to the style followed by the university.</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E1E9081-AA2C-4DF4-8DA6-7321A621CBB1}" type="slidenum">
              <a:rPr lang="en-IN" smtClean="0"/>
              <a:t>6</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can be found from different sources that digital skills are one of the most important factors for success nowadays. Different digital tools and threads are being used in educational institutes these days and all the students are utterly benefitted from it. Taking this scenario into account, this can be said that the students must have proper knowledge of the digital factors to cope with educational factors. This is very important for the new students to understand and learn the digital factors used in a university as soon as possible to cope with other students and the educational curriculum of the university.</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E1E9081-AA2C-4DF4-8DA6-7321A621CBB1}" type="slidenum">
              <a:rPr lang="en-IN" smtClean="0"/>
              <a:t>7</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One of the most important factors that lead to a better educational purpose is to communicate and connect with the surroundings at a newer educational institute. This is very important for the students to make better communication with his/her fellow students to manage the educational factors, share opinions and make a better outcome of the group projects. However, this is tough for a new student to overcome shallowness and achieve this approach in a newer environment. Nevertheless, this is important for the students to make betterments with this and manage the factors with proper measures and practices.</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E1E9081-AA2C-4DF4-8DA6-7321A621CBB1}" type="slidenum">
              <a:rPr lang="en-IN" smtClean="0"/>
              <a:t>8</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This can be seen from the report of </a:t>
            </a:r>
            <a:r>
              <a:rPr lang="en-GB" sz="1200" kern="1200" dirty="0" err="1">
                <a:solidFill>
                  <a:schemeClr val="tx1"/>
                </a:solidFill>
                <a:latin typeface="+mn-lt"/>
                <a:ea typeface="+mn-ea"/>
                <a:cs typeface="+mn-cs"/>
              </a:rPr>
              <a:t>Kapur</a:t>
            </a:r>
            <a:r>
              <a:rPr lang="en-GB" sz="1200" kern="1200" dirty="0">
                <a:solidFill>
                  <a:schemeClr val="tx1"/>
                </a:solidFill>
                <a:latin typeface="+mn-lt"/>
                <a:ea typeface="+mn-ea"/>
                <a:cs typeface="+mn-cs"/>
              </a:rPr>
              <a:t> (2022) that challenges are integral parts of educational factors. This is very important for the students to overcome these challenges to make a better outcome of the educational factors and make adjustments in the newer environment he/she is working in. This is very important to the students to make a greater outcome of the whole educational purpose and overcoming the challenges is essential for it. Scholars have suggested different processes and factors following which a student can overcome these challenges properly. In short, a student needs to make a better approach to the educational factors and overcoming these challenges is the first and prime step for it.</a:t>
            </a:r>
            <a:endParaRPr lang="en-IN" dirty="0"/>
          </a:p>
        </p:txBody>
      </p:sp>
      <p:sp>
        <p:nvSpPr>
          <p:cNvPr id="4" name="Slide Number Placeholder 3"/>
          <p:cNvSpPr>
            <a:spLocks noGrp="1"/>
          </p:cNvSpPr>
          <p:nvPr>
            <p:ph type="sldNum" sz="quarter" idx="10"/>
          </p:nvPr>
        </p:nvSpPr>
        <p:spPr/>
        <p:txBody>
          <a:bodyPr/>
          <a:lstStyle/>
          <a:p>
            <a:fld id="{AE1E9081-AA2C-4DF4-8DA6-7321A621CBB1}" type="slidenum">
              <a:rPr lang="en-IN" smtClean="0"/>
              <a:t>9</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As suggested by Carnahan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(2012), overcoming challenges in educational factors is very helpful to students to achieve a greater outcome for educational purposes. This can lead a student to the desired success and he/she can make a bright future with this. In a greater approach, this can be said that the whole factor around educational purposes is fulfilled with this and the student can have a better educational outcome by applying cognitive, analytics and communication. In short, overcoming the challenges in education is important to make a better outcome of the academic factors. This is also true for a new student and the processes and practices followed to overcome challenges will bring a student a better outcome.</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E1E9081-AA2C-4DF4-8DA6-7321A621CBB1}" type="slidenum">
              <a:rPr lang="en-IN" smtClean="0"/>
              <a:t>10</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0B096BE9-5B8D-4001-B9DB-A2BF1B24B08D}" type="datetimeFigureOut">
              <a:rPr lang="en-US" smtClean="0"/>
              <a:t>9/1/2023</a:t>
            </a:fld>
            <a:endParaRPr lang="en-IN"/>
          </a:p>
        </p:txBody>
      </p:sp>
      <p:sp>
        <p:nvSpPr>
          <p:cNvPr id="17" name="Footer Placeholder 16"/>
          <p:cNvSpPr>
            <a:spLocks noGrp="1"/>
          </p:cNvSpPr>
          <p:nvPr>
            <p:ph type="ftr" sz="quarter" idx="11"/>
          </p:nvPr>
        </p:nvSpPr>
        <p:spPr/>
        <p:txBody>
          <a:bodyPr/>
          <a:lstStyle/>
          <a:p>
            <a:endParaRPr lang="en-IN"/>
          </a:p>
        </p:txBody>
      </p:sp>
      <p:sp>
        <p:nvSpPr>
          <p:cNvPr id="29" name="Slide Number Placeholder 28"/>
          <p:cNvSpPr>
            <a:spLocks noGrp="1"/>
          </p:cNvSpPr>
          <p:nvPr>
            <p:ph type="sldNum" sz="quarter" idx="12"/>
          </p:nvPr>
        </p:nvSpPr>
        <p:spPr/>
        <p:txBody>
          <a:bodyPr/>
          <a:lstStyle/>
          <a:p>
            <a:fld id="{EED62286-1DE3-4D15-B336-8080152321CF}" type="slidenum">
              <a:rPr lang="en-IN" smtClean="0"/>
              <a:t>‹#›</a:t>
            </a:fld>
            <a:endParaRPr lang="en-IN"/>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B096BE9-5B8D-4001-B9DB-A2BF1B24B08D}" type="datetimeFigureOut">
              <a:rPr lang="en-US" smtClean="0"/>
              <a:t>9/1/2023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ED62286-1DE3-4D15-B336-8080152321CF}"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0B096BE9-5B8D-4001-B9DB-A2BF1B24B08D}" type="datetimeFigureOut">
              <a:rPr lang="en-US" smtClean="0"/>
              <a:t>9/1/2023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7924800" y="6416675"/>
            <a:ext cx="762000" cy="365125"/>
          </a:xfrm>
        </p:spPr>
        <p:txBody>
          <a:bodyPr/>
          <a:lstStyle/>
          <a:p>
            <a:fld id="{EED62286-1DE3-4D15-B336-8080152321CF}"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B096BE9-5B8D-4001-B9DB-A2BF1B24B08D}" type="datetimeFigureOut">
              <a:rPr lang="en-US" smtClean="0"/>
              <a:t>9/1/2023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ED62286-1DE3-4D15-B336-8080152321CF}"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0B096BE9-5B8D-4001-B9DB-A2BF1B24B08D}" type="datetimeFigureOut">
              <a:rPr lang="en-US" smtClean="0"/>
              <a:t>9/1/2023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ED62286-1DE3-4D15-B336-8080152321CF}"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0B096BE9-5B8D-4001-B9DB-A2BF1B24B08D}" type="datetimeFigureOut">
              <a:rPr lang="en-US" smtClean="0"/>
              <a:t>9/1/2023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ED62286-1DE3-4D15-B336-8080152321CF}"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096BE9-5B8D-4001-B9DB-A2BF1B24B08D}" type="datetimeFigureOut">
              <a:rPr lang="en-US" smtClean="0"/>
              <a:t>9/1/2023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ED62286-1DE3-4D15-B336-8080152321CF}"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B096BE9-5B8D-4001-B9DB-A2BF1B24B08D}" type="datetimeFigureOut">
              <a:rPr lang="en-US" smtClean="0"/>
              <a:t>9/1/2023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ED62286-1DE3-4D15-B336-8080152321CF}"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0B096BE9-5B8D-4001-B9DB-A2BF1B24B08D}" type="datetimeFigureOut">
              <a:rPr lang="en-US" smtClean="0"/>
              <a:t>9/1/2023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ED62286-1DE3-4D15-B336-8080152321CF}"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B096BE9-5B8D-4001-B9DB-A2BF1B24B08D}" type="datetimeFigureOut">
              <a:rPr lang="en-US" smtClean="0"/>
              <a:t>9/1/2023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ED62286-1DE3-4D15-B336-8080152321CF}"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B096BE9-5B8D-4001-B9DB-A2BF1B24B08D}" type="datetimeFigureOut">
              <a:rPr lang="en-US" smtClean="0"/>
              <a:t>9/1/2023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ED62286-1DE3-4D15-B336-8080152321CF}"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0B096BE9-5B8D-4001-B9DB-A2BF1B24B08D}" type="datetimeFigureOut">
              <a:rPr lang="en-US" smtClean="0"/>
              <a:t>9/1/2023</a:t>
            </a:fld>
            <a:endParaRPr lang="en-IN"/>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IN"/>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EED62286-1DE3-4D15-B336-8080152321CF}" type="slidenum">
              <a:rPr lang="en-IN" smtClean="0"/>
              <a:t>‹#›</a:t>
            </a:fld>
            <a:endParaRPr lang="en-IN"/>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wmf"/><Relationship Id="rId4" Type="http://schemas.openxmlformats.org/officeDocument/2006/relationships/oleObject" Target="../embeddings/oleObject1.bin"/></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33000" r="-33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2910" y="3571876"/>
            <a:ext cx="8229600" cy="1828800"/>
          </a:xfrm>
        </p:spPr>
        <p:txBody>
          <a:bodyPr>
            <a:normAutofit fontScale="90000"/>
          </a:bodyPr>
          <a:lstStyle/>
          <a:p>
            <a:r>
              <a:rPr lang="en-GB" dirty="0">
                <a:solidFill>
                  <a:srgbClr val="FFC000"/>
                </a:solidFill>
              </a:rPr>
              <a:t>Challenges for a new higher education student</a:t>
            </a:r>
            <a:br>
              <a:rPr lang="en-IN" dirty="0"/>
            </a:br>
            <a:endParaRPr lang="en-IN"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Table of Content</a:t>
            </a:r>
          </a:p>
        </p:txBody>
      </p:sp>
      <p:graphicFrame>
        <p:nvGraphicFramePr>
          <p:cNvPr id="4" name="Table 3"/>
          <p:cNvGraphicFramePr>
            <a:graphicFrameLocks noGrp="1"/>
          </p:cNvGraphicFramePr>
          <p:nvPr/>
        </p:nvGraphicFramePr>
        <p:xfrm>
          <a:off x="428596" y="1397000"/>
          <a:ext cx="8358246" cy="5175269"/>
        </p:xfrm>
        <a:graphic>
          <a:graphicData uri="http://schemas.openxmlformats.org/drawingml/2006/table">
            <a:tbl>
              <a:tblPr firstRow="1" bandRow="1">
                <a:tableStyleId>{5C22544A-7EE6-4342-B048-85BDC9FD1C3A}</a:tableStyleId>
              </a:tblPr>
              <a:tblGrid>
                <a:gridCol w="6431947">
                  <a:extLst>
                    <a:ext uri="{9D8B030D-6E8A-4147-A177-3AD203B41FA5}">
                      <a16:colId xmlns:a16="http://schemas.microsoft.com/office/drawing/2014/main" val="20000"/>
                    </a:ext>
                  </a:extLst>
                </a:gridCol>
                <a:gridCol w="1926299">
                  <a:extLst>
                    <a:ext uri="{9D8B030D-6E8A-4147-A177-3AD203B41FA5}">
                      <a16:colId xmlns:a16="http://schemas.microsoft.com/office/drawing/2014/main" val="20001"/>
                    </a:ext>
                  </a:extLst>
                </a:gridCol>
              </a:tblGrid>
              <a:tr h="470479">
                <a:tc>
                  <a:txBody>
                    <a:bodyPr/>
                    <a:lstStyle/>
                    <a:p>
                      <a:pPr algn="ctr"/>
                      <a:r>
                        <a:rPr lang="en-IN" b="1" dirty="0"/>
                        <a:t>Factors</a:t>
                      </a:r>
                    </a:p>
                  </a:txBody>
                  <a:tcPr/>
                </a:tc>
                <a:tc>
                  <a:txBody>
                    <a:bodyPr/>
                    <a:lstStyle/>
                    <a:p>
                      <a:pPr algn="ctr"/>
                      <a:r>
                        <a:rPr lang="en-IN" b="1" dirty="0"/>
                        <a:t>Slide</a:t>
                      </a:r>
                    </a:p>
                  </a:txBody>
                  <a:tcPr/>
                </a:tc>
                <a:extLst>
                  <a:ext uri="{0D108BD9-81ED-4DB2-BD59-A6C34878D82A}">
                    <a16:rowId xmlns:a16="http://schemas.microsoft.com/office/drawing/2014/main" val="10000"/>
                  </a:ext>
                </a:extLst>
              </a:tr>
              <a:tr h="470479">
                <a:tc>
                  <a:txBody>
                    <a:bodyPr/>
                    <a:lstStyle/>
                    <a:p>
                      <a:pPr algn="ctr"/>
                      <a:r>
                        <a:rPr kumimoji="0" lang="en-GB" sz="1800" b="0" kern="1200" dirty="0">
                          <a:solidFill>
                            <a:schemeClr val="dk1"/>
                          </a:solidFill>
                          <a:latin typeface="+mn-lt"/>
                          <a:ea typeface="+mn-ea"/>
                          <a:cs typeface="+mn-cs"/>
                        </a:rPr>
                        <a:t>Introduction</a:t>
                      </a:r>
                      <a:endParaRPr lang="en-IN" b="0" dirty="0"/>
                    </a:p>
                  </a:txBody>
                  <a:tcPr/>
                </a:tc>
                <a:tc>
                  <a:txBody>
                    <a:bodyPr/>
                    <a:lstStyle/>
                    <a:p>
                      <a:pPr algn="ctr"/>
                      <a:r>
                        <a:rPr lang="en-IN" b="0" dirty="0"/>
                        <a:t>03</a:t>
                      </a:r>
                    </a:p>
                  </a:txBody>
                  <a:tcPr/>
                </a:tc>
                <a:extLst>
                  <a:ext uri="{0D108BD9-81ED-4DB2-BD59-A6C34878D82A}">
                    <a16:rowId xmlns:a16="http://schemas.microsoft.com/office/drawing/2014/main" val="10001"/>
                  </a:ext>
                </a:extLst>
              </a:tr>
              <a:tr h="470479">
                <a:tc>
                  <a:txBody>
                    <a:bodyPr/>
                    <a:lstStyle/>
                    <a:p>
                      <a:pPr algn="ctr"/>
                      <a:r>
                        <a:rPr kumimoji="0" lang="en-GB" sz="1800" b="0" kern="1200" dirty="0">
                          <a:solidFill>
                            <a:schemeClr val="dk1"/>
                          </a:solidFill>
                          <a:latin typeface="+mn-lt"/>
                          <a:ea typeface="+mn-ea"/>
                          <a:cs typeface="+mn-cs"/>
                        </a:rPr>
                        <a:t>Challenges that can be faced as a New Student</a:t>
                      </a:r>
                      <a:endParaRPr lang="en-IN" b="0" dirty="0"/>
                    </a:p>
                  </a:txBody>
                  <a:tcPr/>
                </a:tc>
                <a:tc>
                  <a:txBody>
                    <a:bodyPr/>
                    <a:lstStyle/>
                    <a:p>
                      <a:pPr algn="ctr"/>
                      <a:r>
                        <a:rPr lang="en-IN" b="0" dirty="0"/>
                        <a:t>04</a:t>
                      </a:r>
                    </a:p>
                  </a:txBody>
                  <a:tcPr/>
                </a:tc>
                <a:extLst>
                  <a:ext uri="{0D108BD9-81ED-4DB2-BD59-A6C34878D82A}">
                    <a16:rowId xmlns:a16="http://schemas.microsoft.com/office/drawing/2014/main" val="10002"/>
                  </a:ext>
                </a:extLst>
              </a:tr>
              <a:tr h="470479">
                <a:tc>
                  <a:txBody>
                    <a:bodyPr/>
                    <a:lstStyle/>
                    <a:p>
                      <a:pPr algn="ctr"/>
                      <a:r>
                        <a:rPr kumimoji="0" lang="en-GB" sz="1800" b="0" kern="1200" dirty="0">
                          <a:solidFill>
                            <a:schemeClr val="dk1"/>
                          </a:solidFill>
                          <a:latin typeface="+mn-lt"/>
                          <a:ea typeface="+mn-ea"/>
                          <a:cs typeface="+mn-cs"/>
                        </a:rPr>
                        <a:t>Time Management</a:t>
                      </a:r>
                      <a:endParaRPr lang="en-IN" b="0" dirty="0"/>
                    </a:p>
                  </a:txBody>
                  <a:tcPr/>
                </a:tc>
                <a:tc>
                  <a:txBody>
                    <a:bodyPr/>
                    <a:lstStyle/>
                    <a:p>
                      <a:pPr algn="ctr"/>
                      <a:r>
                        <a:rPr lang="en-IN" b="0" dirty="0"/>
                        <a:t>05</a:t>
                      </a:r>
                    </a:p>
                  </a:txBody>
                  <a:tcPr/>
                </a:tc>
                <a:extLst>
                  <a:ext uri="{0D108BD9-81ED-4DB2-BD59-A6C34878D82A}">
                    <a16:rowId xmlns:a16="http://schemas.microsoft.com/office/drawing/2014/main" val="10003"/>
                  </a:ext>
                </a:extLst>
              </a:tr>
              <a:tr h="470479">
                <a:tc>
                  <a:txBody>
                    <a:bodyPr/>
                    <a:lstStyle/>
                    <a:p>
                      <a:pPr algn="ctr"/>
                      <a:r>
                        <a:rPr kumimoji="0" lang="en-GB" sz="1800" b="0" kern="1200" dirty="0">
                          <a:solidFill>
                            <a:schemeClr val="dk1"/>
                          </a:solidFill>
                          <a:latin typeface="+mn-lt"/>
                          <a:ea typeface="+mn-ea"/>
                          <a:cs typeface="+mn-cs"/>
                        </a:rPr>
                        <a:t>Academic Writing</a:t>
                      </a:r>
                      <a:endParaRPr lang="en-IN" b="0" dirty="0"/>
                    </a:p>
                  </a:txBody>
                  <a:tcPr/>
                </a:tc>
                <a:tc>
                  <a:txBody>
                    <a:bodyPr/>
                    <a:lstStyle/>
                    <a:p>
                      <a:pPr algn="ctr"/>
                      <a:r>
                        <a:rPr lang="en-IN" b="0" dirty="0"/>
                        <a:t>06</a:t>
                      </a:r>
                    </a:p>
                  </a:txBody>
                  <a:tcPr/>
                </a:tc>
                <a:extLst>
                  <a:ext uri="{0D108BD9-81ED-4DB2-BD59-A6C34878D82A}">
                    <a16:rowId xmlns:a16="http://schemas.microsoft.com/office/drawing/2014/main" val="10004"/>
                  </a:ext>
                </a:extLst>
              </a:tr>
              <a:tr h="470479">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GB" sz="1800" b="0" kern="1200" dirty="0">
                          <a:solidFill>
                            <a:schemeClr val="dk1"/>
                          </a:solidFill>
                          <a:latin typeface="+mn-lt"/>
                          <a:ea typeface="+mn-ea"/>
                          <a:cs typeface="+mn-cs"/>
                        </a:rPr>
                        <a:t>Digital Skills</a:t>
                      </a:r>
                      <a:endParaRPr kumimoji="0" lang="en-IN" sz="1800" b="0" kern="1200" dirty="0">
                        <a:solidFill>
                          <a:schemeClr val="dk1"/>
                        </a:solidFill>
                        <a:latin typeface="+mn-lt"/>
                        <a:ea typeface="+mn-ea"/>
                        <a:cs typeface="+mn-cs"/>
                      </a:endParaRPr>
                    </a:p>
                  </a:txBody>
                  <a:tcPr/>
                </a:tc>
                <a:tc>
                  <a:txBody>
                    <a:bodyPr/>
                    <a:lstStyle/>
                    <a:p>
                      <a:pPr algn="ctr"/>
                      <a:r>
                        <a:rPr lang="en-IN" b="0" dirty="0"/>
                        <a:t>07</a:t>
                      </a:r>
                    </a:p>
                  </a:txBody>
                  <a:tcPr/>
                </a:tc>
                <a:extLst>
                  <a:ext uri="{0D108BD9-81ED-4DB2-BD59-A6C34878D82A}">
                    <a16:rowId xmlns:a16="http://schemas.microsoft.com/office/drawing/2014/main" val="10005"/>
                  </a:ext>
                </a:extLst>
              </a:tr>
              <a:tr h="470479">
                <a:tc>
                  <a:txBody>
                    <a:bodyPr/>
                    <a:lstStyle/>
                    <a:p>
                      <a:pPr algn="ctr"/>
                      <a:r>
                        <a:rPr kumimoji="0" lang="en-GB" sz="1800" b="0" kern="1200" dirty="0">
                          <a:solidFill>
                            <a:schemeClr val="dk1"/>
                          </a:solidFill>
                          <a:latin typeface="+mn-lt"/>
                          <a:ea typeface="+mn-ea"/>
                          <a:cs typeface="+mn-cs"/>
                        </a:rPr>
                        <a:t>Connections and Communications</a:t>
                      </a:r>
                      <a:endParaRPr lang="en-IN" b="0" dirty="0"/>
                    </a:p>
                  </a:txBody>
                  <a:tcPr/>
                </a:tc>
                <a:tc>
                  <a:txBody>
                    <a:bodyPr/>
                    <a:lstStyle/>
                    <a:p>
                      <a:pPr algn="ctr"/>
                      <a:r>
                        <a:rPr lang="en-IN" b="0" dirty="0"/>
                        <a:t>08</a:t>
                      </a:r>
                    </a:p>
                  </a:txBody>
                  <a:tcPr/>
                </a:tc>
                <a:extLst>
                  <a:ext uri="{0D108BD9-81ED-4DB2-BD59-A6C34878D82A}">
                    <a16:rowId xmlns:a16="http://schemas.microsoft.com/office/drawing/2014/main" val="10006"/>
                  </a:ext>
                </a:extLst>
              </a:tr>
              <a:tr h="470479">
                <a:tc>
                  <a:txBody>
                    <a:bodyPr/>
                    <a:lstStyle/>
                    <a:p>
                      <a:pPr algn="ctr"/>
                      <a:r>
                        <a:rPr kumimoji="0" lang="en-GB" sz="1800" b="0" kern="1200" dirty="0">
                          <a:solidFill>
                            <a:schemeClr val="dk1"/>
                          </a:solidFill>
                          <a:latin typeface="+mn-lt"/>
                          <a:ea typeface="+mn-ea"/>
                          <a:cs typeface="+mn-cs"/>
                        </a:rPr>
                        <a:t>Overcoming Challenges as a New Student</a:t>
                      </a:r>
                      <a:endParaRPr lang="en-IN" b="0" dirty="0"/>
                    </a:p>
                  </a:txBody>
                  <a:tcPr/>
                </a:tc>
                <a:tc>
                  <a:txBody>
                    <a:bodyPr/>
                    <a:lstStyle/>
                    <a:p>
                      <a:pPr algn="ctr"/>
                      <a:r>
                        <a:rPr lang="en-IN" b="0" dirty="0"/>
                        <a:t>09</a:t>
                      </a:r>
                    </a:p>
                  </a:txBody>
                  <a:tcPr/>
                </a:tc>
                <a:extLst>
                  <a:ext uri="{0D108BD9-81ED-4DB2-BD59-A6C34878D82A}">
                    <a16:rowId xmlns:a16="http://schemas.microsoft.com/office/drawing/2014/main" val="10007"/>
                  </a:ext>
                </a:extLst>
              </a:tr>
              <a:tr h="470479">
                <a:tc>
                  <a:txBody>
                    <a:bodyPr/>
                    <a:lstStyle/>
                    <a:p>
                      <a:pPr algn="ctr"/>
                      <a:r>
                        <a:rPr kumimoji="0" lang="en-GB" sz="1800" b="0" kern="1200" dirty="0">
                          <a:solidFill>
                            <a:schemeClr val="dk1"/>
                          </a:solidFill>
                          <a:latin typeface="+mn-lt"/>
                          <a:ea typeface="+mn-ea"/>
                          <a:cs typeface="+mn-cs"/>
                        </a:rPr>
                        <a:t>Benefits to Overcome Challenges</a:t>
                      </a:r>
                      <a:endParaRPr lang="en-IN" b="0" dirty="0"/>
                    </a:p>
                  </a:txBody>
                  <a:tcPr/>
                </a:tc>
                <a:tc>
                  <a:txBody>
                    <a:bodyPr/>
                    <a:lstStyle/>
                    <a:p>
                      <a:pPr algn="ctr"/>
                      <a:r>
                        <a:rPr lang="en-IN" b="0" dirty="0"/>
                        <a:t>10</a:t>
                      </a:r>
                    </a:p>
                  </a:txBody>
                  <a:tcPr/>
                </a:tc>
                <a:extLst>
                  <a:ext uri="{0D108BD9-81ED-4DB2-BD59-A6C34878D82A}">
                    <a16:rowId xmlns:a16="http://schemas.microsoft.com/office/drawing/2014/main" val="10008"/>
                  </a:ext>
                </a:extLst>
              </a:tr>
              <a:tr h="470479">
                <a:tc>
                  <a:txBody>
                    <a:bodyPr/>
                    <a:lstStyle/>
                    <a:p>
                      <a:pPr algn="ctr"/>
                      <a:r>
                        <a:rPr kumimoji="0" lang="en-GB" sz="1800" b="0" kern="1200" dirty="0">
                          <a:solidFill>
                            <a:schemeClr val="dk1"/>
                          </a:solidFill>
                          <a:latin typeface="+mn-lt"/>
                          <a:ea typeface="+mn-ea"/>
                          <a:cs typeface="+mn-cs"/>
                        </a:rPr>
                        <a:t>Conclusion</a:t>
                      </a:r>
                      <a:endParaRPr lang="en-IN" b="0" dirty="0"/>
                    </a:p>
                  </a:txBody>
                  <a:tcPr/>
                </a:tc>
                <a:tc>
                  <a:txBody>
                    <a:bodyPr/>
                    <a:lstStyle/>
                    <a:p>
                      <a:pPr algn="ctr"/>
                      <a:r>
                        <a:rPr lang="en-IN" b="0" dirty="0"/>
                        <a:t>11</a:t>
                      </a:r>
                    </a:p>
                  </a:txBody>
                  <a:tcPr/>
                </a:tc>
                <a:extLst>
                  <a:ext uri="{0D108BD9-81ED-4DB2-BD59-A6C34878D82A}">
                    <a16:rowId xmlns:a16="http://schemas.microsoft.com/office/drawing/2014/main" val="10009"/>
                  </a:ext>
                </a:extLst>
              </a:tr>
              <a:tr h="470479">
                <a:tc>
                  <a:txBody>
                    <a:bodyPr/>
                    <a:lstStyle/>
                    <a:p>
                      <a:pPr algn="ctr"/>
                      <a:r>
                        <a:rPr kumimoji="0" lang="en-GB" sz="1800" b="0" kern="1200" dirty="0">
                          <a:solidFill>
                            <a:schemeClr val="dk1"/>
                          </a:solidFill>
                          <a:latin typeface="+mn-lt"/>
                          <a:ea typeface="+mn-ea"/>
                          <a:cs typeface="+mn-cs"/>
                        </a:rPr>
                        <a:t>References</a:t>
                      </a:r>
                      <a:endParaRPr lang="en-IN" b="0" dirty="0"/>
                    </a:p>
                  </a:txBody>
                  <a:tcPr/>
                </a:tc>
                <a:tc>
                  <a:txBody>
                    <a:bodyPr/>
                    <a:lstStyle/>
                    <a:p>
                      <a:pPr algn="ctr"/>
                      <a:r>
                        <a:rPr lang="en-IN" b="0" dirty="0"/>
                        <a:t>12</a:t>
                      </a:r>
                    </a:p>
                  </a:txBody>
                  <a:tcPr/>
                </a:tc>
                <a:extLst>
                  <a:ext uri="{0D108BD9-81ED-4DB2-BD59-A6C34878D82A}">
                    <a16:rowId xmlns:a16="http://schemas.microsoft.com/office/drawing/2014/main" val="10010"/>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endParaRPr lang="en-IN" dirty="0"/>
          </a:p>
        </p:txBody>
      </p:sp>
      <p:sp>
        <p:nvSpPr>
          <p:cNvPr id="3" name="Content Placeholder 2"/>
          <p:cNvSpPr>
            <a:spLocks noGrp="1"/>
          </p:cNvSpPr>
          <p:nvPr>
            <p:ph idx="1"/>
          </p:nvPr>
        </p:nvSpPr>
        <p:spPr>
          <a:xfrm>
            <a:off x="3571868" y="1600200"/>
            <a:ext cx="5114932" cy="4143389"/>
          </a:xfrm>
        </p:spPr>
        <p:txBody>
          <a:bodyPr>
            <a:normAutofit fontScale="55000" lnSpcReduction="20000"/>
          </a:bodyPr>
          <a:lstStyle/>
          <a:p>
            <a:pPr algn="just">
              <a:lnSpc>
                <a:spcPct val="160000"/>
              </a:lnSpc>
            </a:pPr>
            <a:r>
              <a:rPr lang="en-GB" dirty="0"/>
              <a:t>It takes a long process to complete the educational journey and students need to join different programs and institutes as their choices to continue it up to the end. </a:t>
            </a:r>
          </a:p>
          <a:p>
            <a:pPr algn="just">
              <a:lnSpc>
                <a:spcPct val="160000"/>
              </a:lnSpc>
            </a:pPr>
            <a:r>
              <a:rPr lang="en-GB" dirty="0"/>
              <a:t>All the students in the world are involved in inclusive learning and the educational institutions are always supportive in this scenario. </a:t>
            </a:r>
          </a:p>
          <a:p>
            <a:pPr algn="just">
              <a:lnSpc>
                <a:spcPct val="160000"/>
              </a:lnSpc>
            </a:pPr>
            <a:r>
              <a:rPr lang="en-GB" dirty="0"/>
              <a:t>However, academic studies are not enough for educational fulfilment and students also need to cope with the cultural, social and environmental factors in an institution to complete their education. </a:t>
            </a:r>
            <a:endParaRPr lang="en-IN" dirty="0"/>
          </a:p>
        </p:txBody>
      </p:sp>
      <p:pic>
        <p:nvPicPr>
          <p:cNvPr id="4" name="Picture 3" descr="download.jpe"/>
          <p:cNvPicPr>
            <a:picLocks noChangeAspect="1"/>
          </p:cNvPicPr>
          <p:nvPr/>
        </p:nvPicPr>
        <p:blipFill>
          <a:blip r:embed="rId3"/>
          <a:stretch>
            <a:fillRect/>
          </a:stretch>
        </p:blipFill>
        <p:spPr>
          <a:xfrm>
            <a:off x="357158" y="1857364"/>
            <a:ext cx="3143272" cy="4143389"/>
          </a:xfrm>
          <a:prstGeom prst="round2DiagRect">
            <a:avLst/>
          </a:prstGeom>
          <a:ln>
            <a:noFill/>
          </a:ln>
          <a:effectLst>
            <a:softEdge rad="112500"/>
          </a:effectLst>
        </p:spPr>
      </p:pic>
      <p:graphicFrame>
        <p:nvGraphicFramePr>
          <p:cNvPr id="6" name="Object 5">
            <a:extLst>
              <a:ext uri="{FF2B5EF4-FFF2-40B4-BE49-F238E27FC236}">
                <a16:creationId xmlns:a16="http://schemas.microsoft.com/office/drawing/2014/main" id="{519CBE97-0DDB-E7E3-D53D-B2818DA6A1C4}"/>
              </a:ext>
            </a:extLst>
          </p:cNvPr>
          <p:cNvGraphicFramePr>
            <a:graphicFrameLocks noChangeAspect="1"/>
          </p:cNvGraphicFramePr>
          <p:nvPr>
            <p:extLst>
              <p:ext uri="{D42A27DB-BD31-4B8C-83A1-F6EECF244321}">
                <p14:modId xmlns:p14="http://schemas.microsoft.com/office/powerpoint/2010/main" val="1598214390"/>
              </p:ext>
            </p:extLst>
          </p:nvPr>
        </p:nvGraphicFramePr>
        <p:xfrm>
          <a:off x="4716016" y="5412660"/>
          <a:ext cx="3073747" cy="1181912"/>
        </p:xfrm>
        <a:graphic>
          <a:graphicData uri="http://schemas.openxmlformats.org/presentationml/2006/ole">
            <mc:AlternateContent xmlns:mc="http://schemas.openxmlformats.org/markup-compatibility/2006">
              <mc:Choice xmlns:v="urn:schemas-microsoft-com:vml" Requires="v">
                <p:oleObj name="Packager Shell Object" showAsIcon="1" r:id="rId4" imgW="1251360" imgH="481320" progId="Package">
                  <p:embed/>
                </p:oleObj>
              </mc:Choice>
              <mc:Fallback>
                <p:oleObj name="Packager Shell Object" showAsIcon="1" r:id="rId4" imgW="1251360" imgH="481320" progId="Package">
                  <p:embed/>
                  <p:pic>
                    <p:nvPicPr>
                      <p:cNvPr id="0" name=""/>
                      <p:cNvPicPr/>
                      <p:nvPr/>
                    </p:nvPicPr>
                    <p:blipFill>
                      <a:blip r:embed="rId5"/>
                      <a:stretch>
                        <a:fillRect/>
                      </a:stretch>
                    </p:blipFill>
                    <p:spPr>
                      <a:xfrm>
                        <a:off x="4716016" y="5412660"/>
                        <a:ext cx="3073747" cy="1181912"/>
                      </a:xfrm>
                      <a:prstGeom prst="rect">
                        <a:avLst/>
                      </a:prstGeom>
                    </p:spPr>
                  </p:pic>
                </p:oleObj>
              </mc:Fallback>
            </mc:AlternateContent>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Challenges that can be faced as a New Student</a:t>
            </a:r>
            <a:endParaRPr lang="en-IN" dirty="0"/>
          </a:p>
        </p:txBody>
      </p:sp>
      <p:sp>
        <p:nvSpPr>
          <p:cNvPr id="3" name="Content Placeholder 2"/>
          <p:cNvSpPr>
            <a:spLocks noGrp="1"/>
          </p:cNvSpPr>
          <p:nvPr>
            <p:ph idx="1"/>
          </p:nvPr>
        </p:nvSpPr>
        <p:spPr>
          <a:xfrm>
            <a:off x="457200" y="1600200"/>
            <a:ext cx="4829180" cy="5257800"/>
          </a:xfrm>
        </p:spPr>
        <p:txBody>
          <a:bodyPr>
            <a:normAutofit fontScale="55000" lnSpcReduction="20000"/>
          </a:bodyPr>
          <a:lstStyle/>
          <a:p>
            <a:pPr algn="just">
              <a:lnSpc>
                <a:spcPct val="170000"/>
              </a:lnSpc>
              <a:buNone/>
            </a:pPr>
            <a:r>
              <a:rPr lang="en-GB" dirty="0"/>
              <a:t>This can be seen from the report of </a:t>
            </a:r>
            <a:r>
              <a:rPr lang="en-GB" dirty="0" err="1"/>
              <a:t>Ghassabichorsi</a:t>
            </a:r>
            <a:r>
              <a:rPr lang="en-GB" dirty="0"/>
              <a:t> </a:t>
            </a:r>
            <a:r>
              <a:rPr lang="en-GB" i="1" dirty="0"/>
              <a:t>et al. </a:t>
            </a:r>
            <a:r>
              <a:rPr lang="en-GB" dirty="0"/>
              <a:t>(2022) that academic culture has been recognised as a central category. Taking this scenario into account, this can be said that the whole scenario around educational purpose is hugely dependent on the surroundings of the institutions that shape the cultural and social factors in a university. This is important for the students to cope with the cultural factors in the university to achieve the best outcome. Some of the challenges that a student can face during the academic sessions in a university are discussed ahead.</a:t>
            </a:r>
          </a:p>
          <a:p>
            <a:pPr algn="just">
              <a:lnSpc>
                <a:spcPct val="170000"/>
              </a:lnSpc>
              <a:buNone/>
            </a:pPr>
            <a:r>
              <a:rPr lang="en-GB" dirty="0"/>
              <a:t>Continue….</a:t>
            </a:r>
            <a:endParaRPr lang="en-IN" dirty="0"/>
          </a:p>
          <a:p>
            <a:endParaRPr lang="en-IN" dirty="0"/>
          </a:p>
        </p:txBody>
      </p:sp>
      <p:pic>
        <p:nvPicPr>
          <p:cNvPr id="4" name="Picture 3" descr="images.jpe"/>
          <p:cNvPicPr>
            <a:picLocks noChangeAspect="1"/>
          </p:cNvPicPr>
          <p:nvPr/>
        </p:nvPicPr>
        <p:blipFill>
          <a:blip r:embed="rId2"/>
          <a:stretch>
            <a:fillRect/>
          </a:stretch>
        </p:blipFill>
        <p:spPr>
          <a:xfrm>
            <a:off x="5572132" y="1857364"/>
            <a:ext cx="3214710" cy="4143404"/>
          </a:xfrm>
          <a:prstGeom prst="round2Diag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Time Management</a:t>
            </a:r>
            <a:br>
              <a:rPr lang="en-IN" dirty="0"/>
            </a:br>
            <a:endParaRPr lang="en-IN" dirty="0"/>
          </a:p>
        </p:txBody>
      </p:sp>
      <p:sp>
        <p:nvSpPr>
          <p:cNvPr id="3" name="Content Placeholder 2"/>
          <p:cNvSpPr>
            <a:spLocks noGrp="1"/>
          </p:cNvSpPr>
          <p:nvPr>
            <p:ph idx="1"/>
          </p:nvPr>
        </p:nvSpPr>
        <p:spPr>
          <a:xfrm>
            <a:off x="3214678" y="1600200"/>
            <a:ext cx="5472122" cy="5257800"/>
          </a:xfrm>
        </p:spPr>
        <p:txBody>
          <a:bodyPr>
            <a:normAutofit fontScale="70000" lnSpcReduction="20000"/>
          </a:bodyPr>
          <a:lstStyle/>
          <a:p>
            <a:pPr lvl="0" algn="just">
              <a:lnSpc>
                <a:spcPct val="150000"/>
              </a:lnSpc>
            </a:pPr>
            <a:r>
              <a:rPr lang="en-GB" dirty="0"/>
              <a:t>Poor time management usually leads a student to mishandled multitasking which can lower their potential and make poor outcomes of all the jobs.</a:t>
            </a:r>
            <a:endParaRPr lang="en-IN" dirty="0"/>
          </a:p>
          <a:p>
            <a:pPr lvl="0" algn="just">
              <a:lnSpc>
                <a:spcPct val="150000"/>
              </a:lnSpc>
            </a:pPr>
            <a:r>
              <a:rPr lang="en-GB" dirty="0"/>
              <a:t>Unplanned multitasking can be stressful to the student as he/she needs to work for a longer time without a break and this can hamper health.</a:t>
            </a:r>
            <a:endParaRPr lang="en-IN" dirty="0"/>
          </a:p>
          <a:p>
            <a:pPr algn="just">
              <a:lnSpc>
                <a:spcPct val="150000"/>
              </a:lnSpc>
            </a:pPr>
            <a:r>
              <a:rPr lang="en-GB" dirty="0"/>
              <a:t>Low motivation and lower self-esteem can be acquired by poor time management as all the jobs become hectic and stressful for the student.</a:t>
            </a:r>
            <a:endParaRPr lang="en-IN" dirty="0"/>
          </a:p>
        </p:txBody>
      </p:sp>
      <p:pic>
        <p:nvPicPr>
          <p:cNvPr id="4" name="Picture 3" descr="images (1).jpe"/>
          <p:cNvPicPr>
            <a:picLocks noChangeAspect="1"/>
          </p:cNvPicPr>
          <p:nvPr/>
        </p:nvPicPr>
        <p:blipFill>
          <a:blip r:embed="rId3"/>
          <a:stretch>
            <a:fillRect/>
          </a:stretch>
        </p:blipFill>
        <p:spPr>
          <a:xfrm>
            <a:off x="214282" y="2071678"/>
            <a:ext cx="2857520" cy="4000528"/>
          </a:xfrm>
          <a:prstGeom prst="round2Diag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Academic Writing</a:t>
            </a:r>
            <a:endParaRPr lang="en-IN" dirty="0"/>
          </a:p>
        </p:txBody>
      </p:sp>
      <p:sp>
        <p:nvSpPr>
          <p:cNvPr id="3" name="Content Placeholder 2"/>
          <p:cNvSpPr>
            <a:spLocks noGrp="1"/>
          </p:cNvSpPr>
          <p:nvPr>
            <p:ph idx="1"/>
          </p:nvPr>
        </p:nvSpPr>
        <p:spPr>
          <a:xfrm>
            <a:off x="457200" y="1600200"/>
            <a:ext cx="5472122" cy="5257800"/>
          </a:xfrm>
        </p:spPr>
        <p:txBody>
          <a:bodyPr>
            <a:normAutofit fontScale="70000" lnSpcReduction="20000"/>
          </a:bodyPr>
          <a:lstStyle/>
          <a:p>
            <a:pPr lvl="0" algn="just">
              <a:lnSpc>
                <a:spcPct val="150000"/>
              </a:lnSpc>
            </a:pPr>
            <a:r>
              <a:rPr lang="en-GB" dirty="0"/>
              <a:t>Poor academic writing can be misleading and the students cannot present his/her educational knowledge with this which can hamper his/her academic outcome.</a:t>
            </a:r>
            <a:endParaRPr lang="en-IN" dirty="0"/>
          </a:p>
          <a:p>
            <a:pPr lvl="0" algn="just">
              <a:lnSpc>
                <a:spcPct val="150000"/>
              </a:lnSpc>
            </a:pPr>
            <a:r>
              <a:rPr lang="en-GB" dirty="0"/>
              <a:t>Good academic writing promotes the analytical skill of a student's absence which can lead the student to a poor outcome in the educational activities.</a:t>
            </a:r>
            <a:endParaRPr lang="en-IN" dirty="0"/>
          </a:p>
          <a:p>
            <a:pPr lvl="0" algn="just">
              <a:lnSpc>
                <a:spcPct val="150000"/>
              </a:lnSpc>
            </a:pPr>
            <a:r>
              <a:rPr lang="en-GB" dirty="0"/>
              <a:t>Poor academic writing represents poor ideation in a student that can mislead and confuse the readers about a topic that the student is presenting.</a:t>
            </a:r>
            <a:endParaRPr lang="en-IN" dirty="0"/>
          </a:p>
          <a:p>
            <a:endParaRPr lang="en-IN" dirty="0"/>
          </a:p>
        </p:txBody>
      </p:sp>
      <p:pic>
        <p:nvPicPr>
          <p:cNvPr id="4" name="Picture 3" descr="images (2).jpe"/>
          <p:cNvPicPr>
            <a:picLocks noChangeAspect="1"/>
          </p:cNvPicPr>
          <p:nvPr/>
        </p:nvPicPr>
        <p:blipFill>
          <a:blip r:embed="rId3"/>
          <a:stretch>
            <a:fillRect/>
          </a:stretch>
        </p:blipFill>
        <p:spPr>
          <a:xfrm>
            <a:off x="6143636" y="2143116"/>
            <a:ext cx="2786082" cy="4143404"/>
          </a:xfrm>
          <a:prstGeom prst="round2DiagRect">
            <a:avLst/>
          </a:prstGeom>
          <a:ln>
            <a:noFill/>
          </a:ln>
          <a:effectLst>
            <a:softEdge rad="11250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Digital Skills</a:t>
            </a:r>
            <a:br>
              <a:rPr lang="en-IN" dirty="0"/>
            </a:br>
            <a:endParaRPr lang="en-IN" dirty="0"/>
          </a:p>
        </p:txBody>
      </p:sp>
      <p:sp>
        <p:nvSpPr>
          <p:cNvPr id="3" name="Content Placeholder 2"/>
          <p:cNvSpPr>
            <a:spLocks noGrp="1"/>
          </p:cNvSpPr>
          <p:nvPr>
            <p:ph idx="1"/>
          </p:nvPr>
        </p:nvSpPr>
        <p:spPr>
          <a:xfrm>
            <a:off x="3214678" y="1600200"/>
            <a:ext cx="5472122" cy="5043510"/>
          </a:xfrm>
        </p:spPr>
        <p:txBody>
          <a:bodyPr>
            <a:normAutofit fontScale="70000" lnSpcReduction="20000"/>
          </a:bodyPr>
          <a:lstStyle/>
          <a:p>
            <a:pPr lvl="0" algn="just">
              <a:lnSpc>
                <a:spcPct val="150000"/>
              </a:lnSpc>
            </a:pPr>
            <a:r>
              <a:rPr lang="en-GB" dirty="0"/>
              <a:t>A lesser digital skill can make a student to be less confident as this will hamper the coping process of the structured way of education.</a:t>
            </a:r>
            <a:endParaRPr lang="en-IN" dirty="0"/>
          </a:p>
          <a:p>
            <a:pPr lvl="0" algn="just">
              <a:lnSpc>
                <a:spcPct val="150000"/>
              </a:lnSpc>
            </a:pPr>
            <a:r>
              <a:rPr lang="en-GB" dirty="0"/>
              <a:t>A lack of social interactions can be seen without a proper digital skill and this can lead the student to a challenging scenario with group activities.</a:t>
            </a:r>
            <a:endParaRPr lang="en-IN" dirty="0"/>
          </a:p>
          <a:p>
            <a:pPr lvl="0" algn="just">
              <a:lnSpc>
                <a:spcPct val="150000"/>
              </a:lnSpc>
            </a:pPr>
            <a:r>
              <a:rPr lang="en-GB" dirty="0"/>
              <a:t>As digital skills are important for research nowadays, a lack of this can hamper the chance of higher education for new students.</a:t>
            </a:r>
            <a:endParaRPr lang="en-IN" dirty="0"/>
          </a:p>
          <a:p>
            <a:endParaRPr lang="en-IN" dirty="0"/>
          </a:p>
        </p:txBody>
      </p:sp>
      <p:pic>
        <p:nvPicPr>
          <p:cNvPr id="4" name="Picture 3" descr="download (1).jpe"/>
          <p:cNvPicPr>
            <a:picLocks noChangeAspect="1"/>
          </p:cNvPicPr>
          <p:nvPr/>
        </p:nvPicPr>
        <p:blipFill>
          <a:blip r:embed="rId3"/>
          <a:stretch>
            <a:fillRect/>
          </a:stretch>
        </p:blipFill>
        <p:spPr>
          <a:xfrm>
            <a:off x="285720" y="2000240"/>
            <a:ext cx="2714644" cy="3929090"/>
          </a:xfrm>
          <a:prstGeom prst="round2DiagRect">
            <a:avLst/>
          </a:prstGeom>
          <a:ln>
            <a:noFill/>
          </a:ln>
          <a:effectLst>
            <a:softEdge rad="11250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Connections and Communications</a:t>
            </a:r>
            <a:endParaRPr lang="en-IN" sz="3600" dirty="0"/>
          </a:p>
        </p:txBody>
      </p:sp>
      <p:sp>
        <p:nvSpPr>
          <p:cNvPr id="3" name="Content Placeholder 2"/>
          <p:cNvSpPr>
            <a:spLocks noGrp="1"/>
          </p:cNvSpPr>
          <p:nvPr>
            <p:ph idx="1"/>
          </p:nvPr>
        </p:nvSpPr>
        <p:spPr>
          <a:xfrm>
            <a:off x="457200" y="1600200"/>
            <a:ext cx="5257808" cy="5043510"/>
          </a:xfrm>
        </p:spPr>
        <p:txBody>
          <a:bodyPr>
            <a:normAutofit fontScale="70000" lnSpcReduction="20000"/>
          </a:bodyPr>
          <a:lstStyle/>
          <a:p>
            <a:pPr lvl="0" algn="just">
              <a:lnSpc>
                <a:spcPct val="150000"/>
              </a:lnSpc>
            </a:pPr>
            <a:r>
              <a:rPr lang="en-GB" dirty="0"/>
              <a:t>Poor communication and connectivity can lead to a lesser cognitive approach in new students and they can lose touch with educational factors.</a:t>
            </a:r>
            <a:endParaRPr lang="en-IN" dirty="0"/>
          </a:p>
          <a:p>
            <a:pPr lvl="0" algn="just">
              <a:lnSpc>
                <a:spcPct val="150000"/>
              </a:lnSpc>
            </a:pPr>
            <a:r>
              <a:rPr lang="en-GB" dirty="0"/>
              <a:t>This can restrict a new student from sharing opinions with classmates and teachers which can lead the student to a backlog in the group.</a:t>
            </a:r>
            <a:endParaRPr lang="en-IN" dirty="0"/>
          </a:p>
          <a:p>
            <a:pPr lvl="0" algn="just">
              <a:lnSpc>
                <a:spcPct val="150000"/>
              </a:lnSpc>
            </a:pPr>
            <a:r>
              <a:rPr lang="en-GB" dirty="0"/>
              <a:t>Poor communication can make the student make presentations of poor quality which can lead to misunderstandings and disagreements.</a:t>
            </a:r>
            <a:endParaRPr lang="en-IN" dirty="0"/>
          </a:p>
          <a:p>
            <a:endParaRPr lang="en-IN" dirty="0"/>
          </a:p>
        </p:txBody>
      </p:sp>
      <p:pic>
        <p:nvPicPr>
          <p:cNvPr id="4" name="Picture 3" descr="images.png"/>
          <p:cNvPicPr>
            <a:picLocks noChangeAspect="1"/>
          </p:cNvPicPr>
          <p:nvPr/>
        </p:nvPicPr>
        <p:blipFill>
          <a:blip r:embed="rId3"/>
          <a:stretch>
            <a:fillRect/>
          </a:stretch>
        </p:blipFill>
        <p:spPr>
          <a:xfrm>
            <a:off x="5857884" y="2143116"/>
            <a:ext cx="3028950" cy="4214842"/>
          </a:xfrm>
          <a:prstGeom prst="round2DiagRect">
            <a:avLst/>
          </a:prstGeom>
          <a:ln>
            <a:noFill/>
          </a:ln>
          <a:effectLst>
            <a:softEdge rad="1125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Overcoming Challenges as a New Student</a:t>
            </a:r>
            <a:endParaRPr lang="en-IN" dirty="0"/>
          </a:p>
        </p:txBody>
      </p:sp>
      <p:sp>
        <p:nvSpPr>
          <p:cNvPr id="3" name="Content Placeholder 2"/>
          <p:cNvSpPr>
            <a:spLocks noGrp="1"/>
          </p:cNvSpPr>
          <p:nvPr>
            <p:ph idx="1"/>
          </p:nvPr>
        </p:nvSpPr>
        <p:spPr>
          <a:xfrm>
            <a:off x="3143240" y="1600200"/>
            <a:ext cx="5543560" cy="5257800"/>
          </a:xfrm>
        </p:spPr>
        <p:txBody>
          <a:bodyPr>
            <a:normAutofit fontScale="62500" lnSpcReduction="20000"/>
          </a:bodyPr>
          <a:lstStyle/>
          <a:p>
            <a:pPr lvl="0" algn="just">
              <a:lnSpc>
                <a:spcPct val="160000"/>
              </a:lnSpc>
            </a:pPr>
            <a:r>
              <a:rPr lang="en-GB" dirty="0"/>
              <a:t>Following a personal schedule by the schedule in the university will help the student manage time with excellence.</a:t>
            </a:r>
            <a:endParaRPr lang="en-IN" dirty="0"/>
          </a:p>
          <a:p>
            <a:pPr lvl="0" algn="just">
              <a:lnSpc>
                <a:spcPct val="160000"/>
              </a:lnSpc>
            </a:pPr>
            <a:r>
              <a:rPr lang="en-GB" dirty="0"/>
              <a:t>This is very important for the student to know about the regulations followed by the university to manage academic writing properly and make amendments to his/her drawbacks.</a:t>
            </a:r>
            <a:endParaRPr lang="en-IN" dirty="0"/>
          </a:p>
          <a:p>
            <a:pPr lvl="0" algn="just">
              <a:lnSpc>
                <a:spcPct val="160000"/>
              </a:lnSpc>
            </a:pPr>
            <a:r>
              <a:rPr lang="en-GB" dirty="0"/>
              <a:t>Personal training and professional help will help a student to overcome challenges with digital skills and help to learn the factors of it.</a:t>
            </a:r>
            <a:endParaRPr lang="en-IN" dirty="0"/>
          </a:p>
          <a:p>
            <a:pPr lvl="0" algn="just">
              <a:lnSpc>
                <a:spcPct val="160000"/>
              </a:lnSpc>
            </a:pPr>
            <a:r>
              <a:rPr lang="en-GB" dirty="0"/>
              <a:t>Proper practice and good listening will help a student improve his/her communication skills.</a:t>
            </a:r>
            <a:endParaRPr lang="en-IN" dirty="0"/>
          </a:p>
          <a:p>
            <a:endParaRPr lang="en-IN" dirty="0"/>
          </a:p>
        </p:txBody>
      </p:sp>
      <p:pic>
        <p:nvPicPr>
          <p:cNvPr id="4" name="Picture 3" descr="download (2).jpe"/>
          <p:cNvPicPr>
            <a:picLocks noChangeAspect="1"/>
          </p:cNvPicPr>
          <p:nvPr/>
        </p:nvPicPr>
        <p:blipFill>
          <a:blip r:embed="rId3"/>
          <a:stretch>
            <a:fillRect/>
          </a:stretch>
        </p:blipFill>
        <p:spPr>
          <a:xfrm>
            <a:off x="285720" y="1857364"/>
            <a:ext cx="2833689" cy="4357718"/>
          </a:xfrm>
          <a:prstGeom prst="round2DiagRect">
            <a:avLst/>
          </a:prstGeom>
          <a:ln>
            <a:noFill/>
          </a:ln>
          <a:effectLst>
            <a:softEdge rad="11250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Benefits to Overcome Challenges</a:t>
            </a:r>
            <a:endParaRPr lang="en-IN" dirty="0"/>
          </a:p>
        </p:txBody>
      </p:sp>
      <p:sp>
        <p:nvSpPr>
          <p:cNvPr id="3" name="Content Placeholder 2"/>
          <p:cNvSpPr>
            <a:spLocks noGrp="1"/>
          </p:cNvSpPr>
          <p:nvPr>
            <p:ph idx="1"/>
          </p:nvPr>
        </p:nvSpPr>
        <p:spPr>
          <a:xfrm>
            <a:off x="457200" y="1671638"/>
            <a:ext cx="4972056" cy="5043510"/>
          </a:xfrm>
        </p:spPr>
        <p:txBody>
          <a:bodyPr>
            <a:normAutofit fontScale="55000" lnSpcReduction="20000"/>
          </a:bodyPr>
          <a:lstStyle/>
          <a:p>
            <a:pPr lvl="0" algn="just">
              <a:lnSpc>
                <a:spcPct val="170000"/>
              </a:lnSpc>
            </a:pPr>
            <a:r>
              <a:rPr lang="en-GB" dirty="0"/>
              <a:t>Better time management will help a student to manage all the tasks and assignments within a given deadline and serve dedication.</a:t>
            </a:r>
            <a:endParaRPr lang="en-IN" dirty="0"/>
          </a:p>
          <a:p>
            <a:pPr lvl="0" algn="just">
              <a:lnSpc>
                <a:spcPct val="170000"/>
              </a:lnSpc>
            </a:pPr>
            <a:r>
              <a:rPr lang="en-GB" dirty="0"/>
              <a:t>Proper academic representation will help the student to gain good cognitive skills which is applicable for better educational factors.</a:t>
            </a:r>
            <a:endParaRPr lang="en-IN" dirty="0"/>
          </a:p>
          <a:p>
            <a:pPr lvl="0" algn="just">
              <a:lnSpc>
                <a:spcPct val="170000"/>
              </a:lnSpc>
            </a:pPr>
            <a:r>
              <a:rPr lang="en-GB" dirty="0"/>
              <a:t>Good communication is always helpful to the student to make a greater connection with peers and teachers which will serve him/her a good reputation.</a:t>
            </a:r>
            <a:endParaRPr lang="en-IN" dirty="0"/>
          </a:p>
          <a:p>
            <a:pPr lvl="0" algn="just">
              <a:lnSpc>
                <a:spcPct val="170000"/>
              </a:lnSpc>
            </a:pPr>
            <a:r>
              <a:rPr lang="en-GB" dirty="0"/>
              <a:t>Easy utilisation of the digital factors will help the student to get access to a wider area of education which will serve a better outcome.</a:t>
            </a:r>
            <a:endParaRPr lang="en-IN" dirty="0"/>
          </a:p>
          <a:p>
            <a:endParaRPr lang="en-IN" dirty="0"/>
          </a:p>
        </p:txBody>
      </p:sp>
      <p:pic>
        <p:nvPicPr>
          <p:cNvPr id="4" name="Picture 3" descr="images (3).jpe"/>
          <p:cNvPicPr>
            <a:picLocks noChangeAspect="1"/>
          </p:cNvPicPr>
          <p:nvPr/>
        </p:nvPicPr>
        <p:blipFill>
          <a:blip r:embed="rId3"/>
          <a:stretch>
            <a:fillRect/>
          </a:stretch>
        </p:blipFill>
        <p:spPr>
          <a:xfrm>
            <a:off x="5786446" y="2000240"/>
            <a:ext cx="3028950" cy="4214842"/>
          </a:xfrm>
          <a:prstGeom prst="round2DiagRect">
            <a:avLst/>
          </a:prstGeom>
          <a:ln>
            <a:noFill/>
          </a:ln>
          <a:effectLst>
            <a:softEdge rad="11250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endParaRPr lang="en-IN" dirty="0"/>
          </a:p>
        </p:txBody>
      </p:sp>
      <p:sp>
        <p:nvSpPr>
          <p:cNvPr id="3" name="Content Placeholder 2"/>
          <p:cNvSpPr>
            <a:spLocks noGrp="1"/>
          </p:cNvSpPr>
          <p:nvPr>
            <p:ph idx="1"/>
          </p:nvPr>
        </p:nvSpPr>
        <p:spPr>
          <a:xfrm>
            <a:off x="3500430" y="1600200"/>
            <a:ext cx="5186370" cy="5114948"/>
          </a:xfrm>
        </p:spPr>
        <p:txBody>
          <a:bodyPr>
            <a:normAutofit fontScale="85000" lnSpcReduction="20000"/>
          </a:bodyPr>
          <a:lstStyle/>
          <a:p>
            <a:pPr algn="just">
              <a:lnSpc>
                <a:spcPct val="150000"/>
              </a:lnSpc>
              <a:buNone/>
            </a:pPr>
            <a:r>
              <a:rPr lang="en-GB" dirty="0"/>
              <a:t>Summarising the whole scenario, this can be said that a new student can face different challenges in a university which can lead to a poor educational outcome and stress. However, some beneficial factors can help him/her to overcome the challenges and to achieve the desired success.</a:t>
            </a:r>
            <a:endParaRPr lang="en-IN" dirty="0"/>
          </a:p>
        </p:txBody>
      </p:sp>
      <p:pic>
        <p:nvPicPr>
          <p:cNvPr id="4" name="Picture 3" descr="download.png"/>
          <p:cNvPicPr>
            <a:picLocks noChangeAspect="1"/>
          </p:cNvPicPr>
          <p:nvPr/>
        </p:nvPicPr>
        <p:blipFill>
          <a:blip r:embed="rId2"/>
          <a:stretch>
            <a:fillRect/>
          </a:stretch>
        </p:blipFill>
        <p:spPr>
          <a:xfrm>
            <a:off x="500034" y="2500306"/>
            <a:ext cx="2786082" cy="3714761"/>
          </a:xfrm>
          <a:prstGeom prst="round2DiagRect">
            <a:avLst/>
          </a:prstGeom>
          <a:ln>
            <a:noFill/>
          </a:ln>
          <a:effectLst>
            <a:softEdge rad="11250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endParaRPr lang="en-IN" dirty="0"/>
          </a:p>
        </p:txBody>
      </p:sp>
      <p:sp>
        <p:nvSpPr>
          <p:cNvPr id="3" name="Content Placeholder 2"/>
          <p:cNvSpPr>
            <a:spLocks noGrp="1"/>
          </p:cNvSpPr>
          <p:nvPr>
            <p:ph idx="1"/>
          </p:nvPr>
        </p:nvSpPr>
        <p:spPr/>
        <p:txBody>
          <a:bodyPr>
            <a:normAutofit fontScale="85000" lnSpcReduction="20000"/>
          </a:bodyPr>
          <a:lstStyle/>
          <a:p>
            <a:r>
              <a:rPr lang="en-GB" dirty="0"/>
              <a:t>Ahmed, S. 2022. What is culture? What is its impact on education?.</a:t>
            </a:r>
            <a:endParaRPr lang="en-IN" dirty="0"/>
          </a:p>
          <a:p>
            <a:r>
              <a:rPr lang="en-GB" dirty="0"/>
              <a:t>Carnahan, C.R., Basham, J.D., </a:t>
            </a:r>
            <a:r>
              <a:rPr lang="en-GB" dirty="0" err="1"/>
              <a:t>Christman</a:t>
            </a:r>
            <a:r>
              <a:rPr lang="en-GB" dirty="0"/>
              <a:t>, J. and Hollingshead, A., 2012. Overcoming challenges: Going mobile with your own video models. </a:t>
            </a:r>
            <a:r>
              <a:rPr lang="en-GB" i="1" dirty="0"/>
              <a:t>Teaching Exceptional Children</a:t>
            </a:r>
            <a:r>
              <a:rPr lang="en-GB" dirty="0"/>
              <a:t>, </a:t>
            </a:r>
            <a:r>
              <a:rPr lang="en-GB" i="1" dirty="0"/>
              <a:t>45</a:t>
            </a:r>
            <a:r>
              <a:rPr lang="en-GB" dirty="0"/>
              <a:t>(2), pp.50-59.</a:t>
            </a:r>
            <a:endParaRPr lang="en-IN" dirty="0"/>
          </a:p>
          <a:p>
            <a:r>
              <a:rPr lang="en-GB" dirty="0" err="1"/>
              <a:t>Ghassabichorsi</a:t>
            </a:r>
            <a:r>
              <a:rPr lang="en-GB" dirty="0"/>
              <a:t>, M., </a:t>
            </a:r>
            <a:r>
              <a:rPr lang="en-GB" dirty="0" err="1"/>
              <a:t>Hassani</a:t>
            </a:r>
            <a:r>
              <a:rPr lang="en-GB" dirty="0"/>
              <a:t>, M., </a:t>
            </a:r>
            <a:r>
              <a:rPr lang="en-GB" dirty="0" err="1"/>
              <a:t>Ghalavandi</a:t>
            </a:r>
            <a:r>
              <a:rPr lang="en-GB" dirty="0"/>
              <a:t>, H. and </a:t>
            </a:r>
            <a:r>
              <a:rPr lang="en-GB" dirty="0" err="1"/>
              <a:t>Ghasemzadeh</a:t>
            </a:r>
            <a:r>
              <a:rPr lang="en-GB" dirty="0"/>
              <a:t>, A., 2022. Challenges and obstacles of academic culture in institutionalizing quality culture in higher education: A grounded theory study. </a:t>
            </a:r>
            <a:r>
              <a:rPr lang="en-GB" i="1" dirty="0"/>
              <a:t>Journal of Medical Education Development</a:t>
            </a:r>
            <a:r>
              <a:rPr lang="en-GB" dirty="0"/>
              <a:t>, </a:t>
            </a:r>
            <a:r>
              <a:rPr lang="en-GB" i="1" dirty="0"/>
              <a:t>15</a:t>
            </a:r>
            <a:r>
              <a:rPr lang="en-GB" dirty="0"/>
              <a:t>(47), pp.43-54.</a:t>
            </a:r>
            <a:endParaRPr lang="en-IN" dirty="0"/>
          </a:p>
          <a:p>
            <a:r>
              <a:rPr lang="en-GB" dirty="0" err="1"/>
              <a:t>Kapur</a:t>
            </a:r>
            <a:r>
              <a:rPr lang="en-GB" dirty="0"/>
              <a:t>, R. 2022. Understanding the Ways to overcome Challenges faced by Students in Educational Institutions of all Levels.</a:t>
            </a:r>
            <a:endParaRPr lang="en-IN" dirty="0"/>
          </a:p>
          <a:p>
            <a:endParaRPr lang="en-IN"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1000" r="-11000"/>
          </a:stretch>
        </a:blipFill>
        <a:effectLst/>
      </p:bgPr>
    </p:bg>
    <p:spTree>
      <p:nvGrpSpPr>
        <p:cNvPr id="1" name=""/>
        <p:cNvGrpSpPr/>
        <p:nvPr/>
      </p:nvGrpSpPr>
      <p:grpSpPr>
        <a:xfrm>
          <a:off x="0" y="0"/>
          <a:ext cx="0" cy="0"/>
          <a:chOff x="0" y="0"/>
          <a:chExt cx="0" cy="0"/>
        </a:xfrm>
      </p:grpSpPr>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26</TotalTime>
  <Words>1763</Words>
  <Application>Microsoft Office PowerPoint</Application>
  <PresentationFormat>On-screen Show (4:3)</PresentationFormat>
  <Paragraphs>78</Paragraphs>
  <Slides>13</Slides>
  <Notes>7</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13</vt:i4>
      </vt:variant>
    </vt:vector>
  </HeadingPairs>
  <TitlesOfParts>
    <vt:vector size="21" baseType="lpstr">
      <vt:lpstr>Book Antiqua</vt:lpstr>
      <vt:lpstr>Calibri</vt:lpstr>
      <vt:lpstr>Lucida Sans</vt:lpstr>
      <vt:lpstr>Wingdings</vt:lpstr>
      <vt:lpstr>Wingdings 2</vt:lpstr>
      <vt:lpstr>Wingdings 3</vt:lpstr>
      <vt:lpstr>Apex</vt:lpstr>
      <vt:lpstr>Package</vt:lpstr>
      <vt:lpstr>Challenges for a new higher education student </vt:lpstr>
      <vt:lpstr>Table of Content</vt:lpstr>
      <vt:lpstr>Introduction</vt:lpstr>
      <vt:lpstr>Challenges that can be faced as a New Student</vt:lpstr>
      <vt:lpstr>Time Management </vt:lpstr>
      <vt:lpstr>Academic Writing</vt:lpstr>
      <vt:lpstr>Digital Skills </vt:lpstr>
      <vt:lpstr>Connections and Communications</vt:lpstr>
      <vt:lpstr>Overcoming Challenges as a New Student</vt:lpstr>
      <vt:lpstr>Benefits to Overcome Challenges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Challenges for a new higher education student </dc:title>
  <cp:revision>2</cp:revision>
  <dcterms:created xsi:type="dcterms:W3CDTF">2023-09-01T06:22:13Z</dcterms:created>
  <dcterms:modified xsi:type="dcterms:W3CDTF">2023-09-01T13:14:51Z</dcterms:modified>
</cp:coreProperties>
</file>