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17"/>
  </p:notesMasterIdLst>
  <p:handoutMasterIdLst>
    <p:handoutMasterId r:id="rId18"/>
  </p:handoutMasterIdLst>
  <p:sldIdLst>
    <p:sldId id="260" r:id="rId2"/>
    <p:sldId id="261" r:id="rId3"/>
    <p:sldId id="274" r:id="rId4"/>
    <p:sldId id="262" r:id="rId5"/>
    <p:sldId id="263" r:id="rId6"/>
    <p:sldId id="264" r:id="rId7"/>
    <p:sldId id="265" r:id="rId8"/>
    <p:sldId id="266" r:id="rId9"/>
    <p:sldId id="267" r:id="rId10"/>
    <p:sldId id="268" r:id="rId11"/>
    <p:sldId id="269" r:id="rId12"/>
    <p:sldId id="270" r:id="rId13"/>
    <p:sldId id="271"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C81365-82C2-A60F-A4AC-C4F27A816755}" v="1394" dt="2026-05-15T11:10:54.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45"/>
    <p:restoredTop sz="94668"/>
  </p:normalViewPr>
  <p:slideViewPr>
    <p:cSldViewPr snapToGrid="0" showGuides="1">
      <p:cViewPr varScale="1">
        <p:scale>
          <a:sx n="96" d="100"/>
          <a:sy n="96" d="100"/>
        </p:scale>
        <p:origin x="540" y="276"/>
      </p:cViewPr>
      <p:guideLst>
        <p:guide orient="horz" pos="2160"/>
        <p:guide pos="3840"/>
      </p:guideLst>
    </p:cSldViewPr>
  </p:slideViewPr>
  <p:notesTextViewPr>
    <p:cViewPr>
      <p:scale>
        <a:sx n="1" d="1"/>
        <a:sy n="1" d="1"/>
      </p:scale>
      <p:origin x="0" y="0"/>
    </p:cViewPr>
  </p:notesTextViewPr>
  <p:sorterViewPr>
    <p:cViewPr>
      <p:scale>
        <a:sx n="120" d="100"/>
        <a:sy n="120" d="100"/>
      </p:scale>
      <p:origin x="0" y="0"/>
    </p:cViewPr>
  </p:sorterViewPr>
  <p:notesViewPr>
    <p:cSldViewPr snapToGrid="0" showGuide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Evans (2301489)" userId="S::2301489@student.uwtsd.ac.uk::1bed352f-37c1-4480-8a14-2ff21966271a" providerId="AD" clId="Web-{C9C81365-82C2-A60F-A4AC-C4F27A816755}"/>
    <pc:docChg chg="addSld delSld modSld">
      <pc:chgData name="Shannon Evans (2301489)" userId="S::2301489@student.uwtsd.ac.uk::1bed352f-37c1-4480-8a14-2ff21966271a" providerId="AD" clId="Web-{C9C81365-82C2-A60F-A4AC-C4F27A816755}" dt="2026-05-15T11:05:10.086" v="3317" actId="20577"/>
      <pc:docMkLst>
        <pc:docMk/>
      </pc:docMkLst>
      <pc:sldChg chg="addSp modSp">
        <pc:chgData name="Shannon Evans (2301489)" userId="S::2301489@student.uwtsd.ac.uk::1bed352f-37c1-4480-8a14-2ff21966271a" providerId="AD" clId="Web-{C9C81365-82C2-A60F-A4AC-C4F27A816755}" dt="2026-05-15T09:48:56.181" v="58" actId="1076"/>
        <pc:sldMkLst>
          <pc:docMk/>
          <pc:sldMk cId="2329614230" sldId="260"/>
        </pc:sldMkLst>
        <pc:spChg chg="mod">
          <ac:chgData name="Shannon Evans (2301489)" userId="S::2301489@student.uwtsd.ac.uk::1bed352f-37c1-4480-8a14-2ff21966271a" providerId="AD" clId="Web-{C9C81365-82C2-A60F-A4AC-C4F27A816755}" dt="2026-05-15T09:47:06.583" v="28" actId="1076"/>
          <ac:spMkLst>
            <pc:docMk/>
            <pc:sldMk cId="2329614230" sldId="260"/>
            <ac:spMk id="3" creationId="{F01FB9CD-CBF7-C634-8B2F-5E2490FDF9F0}"/>
          </ac:spMkLst>
        </pc:spChg>
        <pc:spChg chg="mod">
          <ac:chgData name="Shannon Evans (2301489)" userId="S::2301489@student.uwtsd.ac.uk::1bed352f-37c1-4480-8a14-2ff21966271a" providerId="AD" clId="Web-{C9C81365-82C2-A60F-A4AC-C4F27A816755}" dt="2026-05-15T09:47:20.412" v="54" actId="20577"/>
          <ac:spMkLst>
            <pc:docMk/>
            <pc:sldMk cId="2329614230" sldId="260"/>
            <ac:spMk id="4" creationId="{D8319D33-1EDC-2FD6-1393-613ECEB01295}"/>
          </ac:spMkLst>
        </pc:spChg>
        <pc:picChg chg="add mod">
          <ac:chgData name="Shannon Evans (2301489)" userId="S::2301489@student.uwtsd.ac.uk::1bed352f-37c1-4480-8a14-2ff21966271a" providerId="AD" clId="Web-{C9C81365-82C2-A60F-A4AC-C4F27A816755}" dt="2026-05-15T09:48:56.181" v="58" actId="1076"/>
          <ac:picMkLst>
            <pc:docMk/>
            <pc:sldMk cId="2329614230" sldId="260"/>
            <ac:picMk id="2" creationId="{E73C3E00-E2E2-D00B-0918-C272887E1F15}"/>
          </ac:picMkLst>
        </pc:picChg>
      </pc:sldChg>
      <pc:sldChg chg="addSp modSp new">
        <pc:chgData name="Shannon Evans (2301489)" userId="S::2301489@student.uwtsd.ac.uk::1bed352f-37c1-4480-8a14-2ff21966271a" providerId="AD" clId="Web-{C9C81365-82C2-A60F-A4AC-C4F27A816755}" dt="2026-05-15T09:52:54.394" v="171" actId="1076"/>
        <pc:sldMkLst>
          <pc:docMk/>
          <pc:sldMk cId="2755561931" sldId="261"/>
        </pc:sldMkLst>
        <pc:spChg chg="mod">
          <ac:chgData name="Shannon Evans (2301489)" userId="S::2301489@student.uwtsd.ac.uk::1bed352f-37c1-4480-8a14-2ff21966271a" providerId="AD" clId="Web-{C9C81365-82C2-A60F-A4AC-C4F27A816755}" dt="2026-05-15T09:49:21.713" v="65" actId="20577"/>
          <ac:spMkLst>
            <pc:docMk/>
            <pc:sldMk cId="2755561931" sldId="261"/>
            <ac:spMk id="2" creationId="{B0B769CC-C0BC-A382-804A-3ABE21B1B52C}"/>
          </ac:spMkLst>
        </pc:spChg>
        <pc:spChg chg="mod">
          <ac:chgData name="Shannon Evans (2301489)" userId="S::2301489@student.uwtsd.ac.uk::1bed352f-37c1-4480-8a14-2ff21966271a" providerId="AD" clId="Web-{C9C81365-82C2-A60F-A4AC-C4F27A816755}" dt="2026-05-15T09:52:15.049" v="169" actId="1076"/>
          <ac:spMkLst>
            <pc:docMk/>
            <pc:sldMk cId="2755561931" sldId="261"/>
            <ac:spMk id="3" creationId="{E3BDCA0D-4CEC-9374-7EDE-52842AEB463F}"/>
          </ac:spMkLst>
        </pc:spChg>
        <pc:picChg chg="add mod">
          <ac:chgData name="Shannon Evans (2301489)" userId="S::2301489@student.uwtsd.ac.uk::1bed352f-37c1-4480-8a14-2ff21966271a" providerId="AD" clId="Web-{C9C81365-82C2-A60F-A4AC-C4F27A816755}" dt="2026-05-15T09:52:54.394" v="171" actId="1076"/>
          <ac:picMkLst>
            <pc:docMk/>
            <pc:sldMk cId="2755561931" sldId="261"/>
            <ac:picMk id="4" creationId="{492D058E-E8EB-7D48-51EF-65A7984E9064}"/>
          </ac:picMkLst>
        </pc:picChg>
      </pc:sldChg>
      <pc:sldChg chg="addSp delSp modSp new mod modClrScheme chgLayout modNotes">
        <pc:chgData name="Shannon Evans (2301489)" userId="S::2301489@student.uwtsd.ac.uk::1bed352f-37c1-4480-8a14-2ff21966271a" providerId="AD" clId="Web-{C9C81365-82C2-A60F-A4AC-C4F27A816755}" dt="2026-05-15T10:03:15.669" v="404"/>
        <pc:sldMkLst>
          <pc:docMk/>
          <pc:sldMk cId="2448294676" sldId="262"/>
        </pc:sldMkLst>
        <pc:spChg chg="del">
          <ac:chgData name="Shannon Evans (2301489)" userId="S::2301489@student.uwtsd.ac.uk::1bed352f-37c1-4480-8a14-2ff21966271a" providerId="AD" clId="Web-{C9C81365-82C2-A60F-A4AC-C4F27A816755}" dt="2026-05-15T09:53:16.129" v="173"/>
          <ac:spMkLst>
            <pc:docMk/>
            <pc:sldMk cId="2448294676" sldId="262"/>
            <ac:spMk id="2" creationId="{D441B75D-7379-E08B-41EB-3DD63709835E}"/>
          </ac:spMkLst>
        </pc:spChg>
        <pc:spChg chg="del">
          <ac:chgData name="Shannon Evans (2301489)" userId="S::2301489@student.uwtsd.ac.uk::1bed352f-37c1-4480-8a14-2ff21966271a" providerId="AD" clId="Web-{C9C81365-82C2-A60F-A4AC-C4F27A816755}" dt="2026-05-15T09:53:16.129" v="173"/>
          <ac:spMkLst>
            <pc:docMk/>
            <pc:sldMk cId="2448294676" sldId="262"/>
            <ac:spMk id="3" creationId="{908B0156-3131-AF0D-F74D-7A417113B3EC}"/>
          </ac:spMkLst>
        </pc:spChg>
        <pc:spChg chg="add mod">
          <ac:chgData name="Shannon Evans (2301489)" userId="S::2301489@student.uwtsd.ac.uk::1bed352f-37c1-4480-8a14-2ff21966271a" providerId="AD" clId="Web-{C9C81365-82C2-A60F-A4AC-C4F27A816755}" dt="2026-05-15T09:59:51.364" v="222"/>
          <ac:spMkLst>
            <pc:docMk/>
            <pc:sldMk cId="2448294676" sldId="262"/>
            <ac:spMk id="5" creationId="{C122B92A-4E61-253E-043C-9A72AC17E2F2}"/>
          </ac:spMkLst>
        </pc:spChg>
        <pc:spChg chg="add mod">
          <ac:chgData name="Shannon Evans (2301489)" userId="S::2301489@student.uwtsd.ac.uk::1bed352f-37c1-4480-8a14-2ff21966271a" providerId="AD" clId="Web-{C9C81365-82C2-A60F-A4AC-C4F27A816755}" dt="2026-05-15T10:00:20.490" v="229" actId="1076"/>
          <ac:spMkLst>
            <pc:docMk/>
            <pc:sldMk cId="2448294676" sldId="262"/>
            <ac:spMk id="7" creationId="{9D815654-3FB9-9101-5180-0717737189D1}"/>
          </ac:spMkLst>
        </pc:spChg>
        <pc:spChg chg="add mod">
          <ac:chgData name="Shannon Evans (2301489)" userId="S::2301489@student.uwtsd.ac.uk::1bed352f-37c1-4480-8a14-2ff21966271a" providerId="AD" clId="Web-{C9C81365-82C2-A60F-A4AC-C4F27A816755}" dt="2026-05-15T10:01:25.321" v="252" actId="1076"/>
          <ac:spMkLst>
            <pc:docMk/>
            <pc:sldMk cId="2448294676" sldId="262"/>
            <ac:spMk id="8" creationId="{B59A1748-E950-43DB-796E-9B5C97DBBBC8}"/>
          </ac:spMkLst>
        </pc:spChg>
        <pc:spChg chg="add mod">
          <ac:chgData name="Shannon Evans (2301489)" userId="S::2301489@student.uwtsd.ac.uk::1bed352f-37c1-4480-8a14-2ff21966271a" providerId="AD" clId="Web-{C9C81365-82C2-A60F-A4AC-C4F27A816755}" dt="2026-05-15T10:01:20.133" v="251" actId="1076"/>
          <ac:spMkLst>
            <pc:docMk/>
            <pc:sldMk cId="2448294676" sldId="262"/>
            <ac:spMk id="10" creationId="{12B97138-35DF-5272-34DC-7F96BB6544C8}"/>
          </ac:spMkLst>
        </pc:spChg>
        <pc:picChg chg="add mod">
          <ac:chgData name="Shannon Evans (2301489)" userId="S::2301489@student.uwtsd.ac.uk::1bed352f-37c1-4480-8a14-2ff21966271a" providerId="AD" clId="Web-{C9C81365-82C2-A60F-A4AC-C4F27A816755}" dt="2026-05-15T09:59:18.628" v="218" actId="1076"/>
          <ac:picMkLst>
            <pc:docMk/>
            <pc:sldMk cId="2448294676" sldId="262"/>
            <ac:picMk id="4" creationId="{2CDD5B81-FE93-8EC1-A5F9-7A5163B6BD8D}"/>
          </ac:picMkLst>
        </pc:picChg>
        <pc:cxnChg chg="add">
          <ac:chgData name="Shannon Evans (2301489)" userId="S::2301489@student.uwtsd.ac.uk::1bed352f-37c1-4480-8a14-2ff21966271a" providerId="AD" clId="Web-{C9C81365-82C2-A60F-A4AC-C4F27A816755}" dt="2026-05-15T10:00:05.771" v="223"/>
          <ac:cxnSpMkLst>
            <pc:docMk/>
            <pc:sldMk cId="2448294676" sldId="262"/>
            <ac:cxnSpMk id="6" creationId="{DEEA5E23-9725-C15C-3CF8-F62FE4320709}"/>
          </ac:cxnSpMkLst>
        </pc:cxnChg>
      </pc:sldChg>
      <pc:sldChg chg="modSp new">
        <pc:chgData name="Shannon Evans (2301489)" userId="S::2301489@student.uwtsd.ac.uk::1bed352f-37c1-4480-8a14-2ff21966271a" providerId="AD" clId="Web-{C9C81365-82C2-A60F-A4AC-C4F27A816755}" dt="2026-05-15T10:08:39.495" v="690" actId="14100"/>
        <pc:sldMkLst>
          <pc:docMk/>
          <pc:sldMk cId="3642834033" sldId="263"/>
        </pc:sldMkLst>
        <pc:spChg chg="mod">
          <ac:chgData name="Shannon Evans (2301489)" userId="S::2301489@student.uwtsd.ac.uk::1bed352f-37c1-4480-8a14-2ff21966271a" providerId="AD" clId="Web-{C9C81365-82C2-A60F-A4AC-C4F27A816755}" dt="2026-05-15T10:04:08.968" v="413" actId="1076"/>
          <ac:spMkLst>
            <pc:docMk/>
            <pc:sldMk cId="3642834033" sldId="263"/>
            <ac:spMk id="2" creationId="{702F0458-EF93-E954-7C04-F26560C60A93}"/>
          </ac:spMkLst>
        </pc:spChg>
        <pc:spChg chg="mod">
          <ac:chgData name="Shannon Evans (2301489)" userId="S::2301489@student.uwtsd.ac.uk::1bed352f-37c1-4480-8a14-2ff21966271a" providerId="AD" clId="Web-{C9C81365-82C2-A60F-A4AC-C4F27A816755}" dt="2026-05-15T10:08:39.495" v="690" actId="14100"/>
          <ac:spMkLst>
            <pc:docMk/>
            <pc:sldMk cId="3642834033" sldId="263"/>
            <ac:spMk id="3" creationId="{B0D474FE-611C-CE6F-F85C-C615BE108DB9}"/>
          </ac:spMkLst>
        </pc:spChg>
      </pc:sldChg>
      <pc:sldChg chg="addSp delSp modSp new mod modClrScheme chgLayout modNotes">
        <pc:chgData name="Shannon Evans (2301489)" userId="S::2301489@student.uwtsd.ac.uk::1bed352f-37c1-4480-8a14-2ff21966271a" providerId="AD" clId="Web-{C9C81365-82C2-A60F-A4AC-C4F27A816755}" dt="2026-05-15T10:14:32.587" v="898"/>
        <pc:sldMkLst>
          <pc:docMk/>
          <pc:sldMk cId="4055938258" sldId="264"/>
        </pc:sldMkLst>
        <pc:spChg chg="del">
          <ac:chgData name="Shannon Evans (2301489)" userId="S::2301489@student.uwtsd.ac.uk::1bed352f-37c1-4480-8a14-2ff21966271a" providerId="AD" clId="Web-{C9C81365-82C2-A60F-A4AC-C4F27A816755}" dt="2026-05-15T10:09:18.653" v="692"/>
          <ac:spMkLst>
            <pc:docMk/>
            <pc:sldMk cId="4055938258" sldId="264"/>
            <ac:spMk id="2" creationId="{6B82ED24-6397-75B4-F109-973A71DCFD62}"/>
          </ac:spMkLst>
        </pc:spChg>
        <pc:spChg chg="del">
          <ac:chgData name="Shannon Evans (2301489)" userId="S::2301489@student.uwtsd.ac.uk::1bed352f-37c1-4480-8a14-2ff21966271a" providerId="AD" clId="Web-{C9C81365-82C2-A60F-A4AC-C4F27A816755}" dt="2026-05-15T10:09:18.653" v="692"/>
          <ac:spMkLst>
            <pc:docMk/>
            <pc:sldMk cId="4055938258" sldId="264"/>
            <ac:spMk id="3" creationId="{5A8A1416-3D68-F473-58A2-4043D6BAA0B0}"/>
          </ac:spMkLst>
        </pc:spChg>
        <pc:spChg chg="add mod">
          <ac:chgData name="Shannon Evans (2301489)" userId="S::2301489@student.uwtsd.ac.uk::1bed352f-37c1-4480-8a14-2ff21966271a" providerId="AD" clId="Web-{C9C81365-82C2-A60F-A4AC-C4F27A816755}" dt="2026-05-15T10:11:07.720" v="701" actId="20577"/>
          <ac:spMkLst>
            <pc:docMk/>
            <pc:sldMk cId="4055938258" sldId="264"/>
            <ac:spMk id="8" creationId="{7ED4CC6F-359E-B14A-66B2-735DDDD6E1DE}"/>
          </ac:spMkLst>
        </pc:spChg>
        <pc:spChg chg="add mod">
          <ac:chgData name="Shannon Evans (2301489)" userId="S::2301489@student.uwtsd.ac.uk::1bed352f-37c1-4480-8a14-2ff21966271a" providerId="AD" clId="Web-{C9C81365-82C2-A60F-A4AC-C4F27A816755}" dt="2026-05-15T10:11:35.908" v="709" actId="20577"/>
          <ac:spMkLst>
            <pc:docMk/>
            <pc:sldMk cId="4055938258" sldId="264"/>
            <ac:spMk id="10" creationId="{C9ECB25E-21AE-8753-D348-D130067C02A9}"/>
          </ac:spMkLst>
        </pc:spChg>
      </pc:sldChg>
      <pc:sldChg chg="addSp delSp modSp add replId modNotes">
        <pc:chgData name="Shannon Evans (2301489)" userId="S::2301489@student.uwtsd.ac.uk::1bed352f-37c1-4480-8a14-2ff21966271a" providerId="AD" clId="Web-{C9C81365-82C2-A60F-A4AC-C4F27A816755}" dt="2026-05-15T10:19:17.396" v="985"/>
        <pc:sldMkLst>
          <pc:docMk/>
          <pc:sldMk cId="3951707715" sldId="265"/>
        </pc:sldMkLst>
        <pc:spChg chg="add mod">
          <ac:chgData name="Shannon Evans (2301489)" userId="S::2301489@student.uwtsd.ac.uk::1bed352f-37c1-4480-8a14-2ff21966271a" providerId="AD" clId="Web-{C9C81365-82C2-A60F-A4AC-C4F27A816755}" dt="2026-05-15T10:18:36.300" v="978" actId="1076"/>
          <ac:spMkLst>
            <pc:docMk/>
            <pc:sldMk cId="3951707715" sldId="265"/>
            <ac:spMk id="3" creationId="{8E100778-6522-1E30-8BDD-56940798AB5B}"/>
          </ac:spMkLst>
        </pc:spChg>
        <pc:spChg chg="add del mod">
          <ac:chgData name="Shannon Evans (2301489)" userId="S::2301489@student.uwtsd.ac.uk::1bed352f-37c1-4480-8a14-2ff21966271a" providerId="AD" clId="Web-{C9C81365-82C2-A60F-A4AC-C4F27A816755}" dt="2026-05-15T10:15:52.247" v="927"/>
          <ac:spMkLst>
            <pc:docMk/>
            <pc:sldMk cId="3951707715" sldId="265"/>
            <ac:spMk id="5" creationId="{5877A13F-DF18-DD15-AF53-F0FA38B02678}"/>
          </ac:spMkLst>
        </pc:spChg>
        <pc:spChg chg="add del">
          <ac:chgData name="Shannon Evans (2301489)" userId="S::2301489@student.uwtsd.ac.uk::1bed352f-37c1-4480-8a14-2ff21966271a" providerId="AD" clId="Web-{C9C81365-82C2-A60F-A4AC-C4F27A816755}" dt="2026-05-15T10:16:06.435" v="932"/>
          <ac:spMkLst>
            <pc:docMk/>
            <pc:sldMk cId="3951707715" sldId="265"/>
            <ac:spMk id="7" creationId="{0F42ED11-3EC8-2C0C-C3CD-4EFA1FDF1FA1}"/>
          </ac:spMkLst>
        </pc:spChg>
        <pc:spChg chg="mod">
          <ac:chgData name="Shannon Evans (2301489)" userId="S::2301489@student.uwtsd.ac.uk::1bed352f-37c1-4480-8a14-2ff21966271a" providerId="AD" clId="Web-{C9C81365-82C2-A60F-A4AC-C4F27A816755}" dt="2026-05-15T10:14:50.713" v="909" actId="20577"/>
          <ac:spMkLst>
            <pc:docMk/>
            <pc:sldMk cId="3951707715" sldId="265"/>
            <ac:spMk id="8" creationId="{AB074A79-5125-449B-F15A-181ACE49C53C}"/>
          </ac:spMkLst>
        </pc:spChg>
        <pc:spChg chg="add del mod">
          <ac:chgData name="Shannon Evans (2301489)" userId="S::2301489@student.uwtsd.ac.uk::1bed352f-37c1-4480-8a14-2ff21966271a" providerId="AD" clId="Web-{C9C81365-82C2-A60F-A4AC-C4F27A816755}" dt="2026-05-15T10:18:28.769" v="977" actId="1076"/>
          <ac:spMkLst>
            <pc:docMk/>
            <pc:sldMk cId="3951707715" sldId="265"/>
            <ac:spMk id="10" creationId="{F65D8125-BF28-1E84-602B-FD2399BE97DD}"/>
          </ac:spMkLst>
        </pc:spChg>
        <pc:spChg chg="add mod">
          <ac:chgData name="Shannon Evans (2301489)" userId="S::2301489@student.uwtsd.ac.uk::1bed352f-37c1-4480-8a14-2ff21966271a" providerId="AD" clId="Web-{C9C81365-82C2-A60F-A4AC-C4F27A816755}" dt="2026-05-15T10:18:56.145" v="983" actId="20577"/>
          <ac:spMkLst>
            <pc:docMk/>
            <pc:sldMk cId="3951707715" sldId="265"/>
            <ac:spMk id="11" creationId="{51B4AF5E-57D3-F411-6994-177CC7023B9A}"/>
          </ac:spMkLst>
        </pc:spChg>
      </pc:sldChg>
      <pc:sldChg chg="addSp delSp modSp new mod chgLayout modNotes">
        <pc:chgData name="Shannon Evans (2301489)" userId="S::2301489@student.uwtsd.ac.uk::1bed352f-37c1-4480-8a14-2ff21966271a" providerId="AD" clId="Web-{C9C81365-82C2-A60F-A4AC-C4F27A816755}" dt="2026-05-15T10:35:24.279" v="1740"/>
        <pc:sldMkLst>
          <pc:docMk/>
          <pc:sldMk cId="17849660" sldId="266"/>
        </pc:sldMkLst>
        <pc:spChg chg="del">
          <ac:chgData name="Shannon Evans (2301489)" userId="S::2301489@student.uwtsd.ac.uk::1bed352f-37c1-4480-8a14-2ff21966271a" providerId="AD" clId="Web-{C9C81365-82C2-A60F-A4AC-C4F27A816755}" dt="2026-05-15T10:19:48.538" v="987"/>
          <ac:spMkLst>
            <pc:docMk/>
            <pc:sldMk cId="17849660" sldId="266"/>
            <ac:spMk id="2" creationId="{0F42A4C0-46BD-A69B-405B-A59CFEAF2049}"/>
          </ac:spMkLst>
        </pc:spChg>
        <pc:spChg chg="del">
          <ac:chgData name="Shannon Evans (2301489)" userId="S::2301489@student.uwtsd.ac.uk::1bed352f-37c1-4480-8a14-2ff21966271a" providerId="AD" clId="Web-{C9C81365-82C2-A60F-A4AC-C4F27A816755}" dt="2026-05-15T10:19:48.538" v="987"/>
          <ac:spMkLst>
            <pc:docMk/>
            <pc:sldMk cId="17849660" sldId="266"/>
            <ac:spMk id="3" creationId="{C3DD9950-E4A2-F51C-0309-4D80F1033EBC}"/>
          </ac:spMkLst>
        </pc:spChg>
        <pc:spChg chg="add mod">
          <ac:chgData name="Shannon Evans (2301489)" userId="S::2301489@student.uwtsd.ac.uk::1bed352f-37c1-4480-8a14-2ff21966271a" providerId="AD" clId="Web-{C9C81365-82C2-A60F-A4AC-C4F27A816755}" dt="2026-05-15T10:35:24.279" v="1740"/>
          <ac:spMkLst>
            <pc:docMk/>
            <pc:sldMk cId="17849660" sldId="266"/>
            <ac:spMk id="4" creationId="{A601F57D-4A4A-FB2B-D478-9684A7448B94}"/>
          </ac:spMkLst>
        </pc:spChg>
        <pc:spChg chg="add mod">
          <ac:chgData name="Shannon Evans (2301489)" userId="S::2301489@student.uwtsd.ac.uk::1bed352f-37c1-4480-8a14-2ff21966271a" providerId="AD" clId="Web-{C9C81365-82C2-A60F-A4AC-C4F27A816755}" dt="2026-05-15T10:35:24.279" v="1740"/>
          <ac:spMkLst>
            <pc:docMk/>
            <pc:sldMk cId="17849660" sldId="266"/>
            <ac:spMk id="8" creationId="{C3436685-7228-BC79-BF33-9C72759645BA}"/>
          </ac:spMkLst>
        </pc:spChg>
        <pc:picChg chg="add">
          <ac:chgData name="Shannon Evans (2301489)" userId="S::2301489@student.uwtsd.ac.uk::1bed352f-37c1-4480-8a14-2ff21966271a" providerId="AD" clId="Web-{C9C81365-82C2-A60F-A4AC-C4F27A816755}" dt="2026-05-15T10:35:24.279" v="1740"/>
          <ac:picMkLst>
            <pc:docMk/>
            <pc:sldMk cId="17849660" sldId="266"/>
            <ac:picMk id="10" creationId="{B576F6D0-1442-9799-BD7E-673DB15BCA66}"/>
          </ac:picMkLst>
        </pc:picChg>
      </pc:sldChg>
      <pc:sldChg chg="addSp delSp modSp new modNotes">
        <pc:chgData name="Shannon Evans (2301489)" userId="S::2301489@student.uwtsd.ac.uk::1bed352f-37c1-4480-8a14-2ff21966271a" providerId="AD" clId="Web-{C9C81365-82C2-A60F-A4AC-C4F27A816755}" dt="2026-05-15T10:40:47.542" v="2011" actId="20577"/>
        <pc:sldMkLst>
          <pc:docMk/>
          <pc:sldMk cId="1217329047" sldId="267"/>
        </pc:sldMkLst>
        <pc:spChg chg="mod">
          <ac:chgData name="Shannon Evans (2301489)" userId="S::2301489@student.uwtsd.ac.uk::1bed352f-37c1-4480-8a14-2ff21966271a" providerId="AD" clId="Web-{C9C81365-82C2-A60F-A4AC-C4F27A816755}" dt="2026-05-15T10:37:35.894" v="1763" actId="1076"/>
          <ac:spMkLst>
            <pc:docMk/>
            <pc:sldMk cId="1217329047" sldId="267"/>
            <ac:spMk id="2" creationId="{4E4D11DB-FAC2-B87B-3416-15809909FF0E}"/>
          </ac:spMkLst>
        </pc:spChg>
        <pc:spChg chg="add del">
          <ac:chgData name="Shannon Evans (2301489)" userId="S::2301489@student.uwtsd.ac.uk::1bed352f-37c1-4480-8a14-2ff21966271a" providerId="AD" clId="Web-{C9C81365-82C2-A60F-A4AC-C4F27A816755}" dt="2026-05-15T10:37:42.097" v="1765"/>
          <ac:spMkLst>
            <pc:docMk/>
            <pc:sldMk cId="1217329047" sldId="267"/>
            <ac:spMk id="3" creationId="{6442C0BD-337E-4092-3220-AA0DF0883C04}"/>
          </ac:spMkLst>
        </pc:spChg>
        <pc:spChg chg="add del mod">
          <ac:chgData name="Shannon Evans (2301489)" userId="S::2301489@student.uwtsd.ac.uk::1bed352f-37c1-4480-8a14-2ff21966271a" providerId="AD" clId="Web-{C9C81365-82C2-A60F-A4AC-C4F27A816755}" dt="2026-05-15T10:37:56.051" v="1768"/>
          <ac:spMkLst>
            <pc:docMk/>
            <pc:sldMk cId="1217329047" sldId="267"/>
            <ac:spMk id="4" creationId="{5DE5AD4B-3639-6EF6-9869-EC41C1DA5139}"/>
          </ac:spMkLst>
        </pc:spChg>
        <pc:spChg chg="add mod">
          <ac:chgData name="Shannon Evans (2301489)" userId="S::2301489@student.uwtsd.ac.uk::1bed352f-37c1-4480-8a14-2ff21966271a" providerId="AD" clId="Web-{C9C81365-82C2-A60F-A4AC-C4F27A816755}" dt="2026-05-15T10:40:47.542" v="2011" actId="20577"/>
          <ac:spMkLst>
            <pc:docMk/>
            <pc:sldMk cId="1217329047" sldId="267"/>
            <ac:spMk id="6" creationId="{70C0D1BE-28D3-3137-1315-2AA526B419B1}"/>
          </ac:spMkLst>
        </pc:spChg>
      </pc:sldChg>
      <pc:sldChg chg="addSp modSp new modNotes">
        <pc:chgData name="Shannon Evans (2301489)" userId="S::2301489@student.uwtsd.ac.uk::1bed352f-37c1-4480-8a14-2ff21966271a" providerId="AD" clId="Web-{C9C81365-82C2-A60F-A4AC-C4F27A816755}" dt="2026-05-15T10:46:06.571" v="2216" actId="20577"/>
        <pc:sldMkLst>
          <pc:docMk/>
          <pc:sldMk cId="230823247" sldId="268"/>
        </pc:sldMkLst>
        <pc:spChg chg="mod">
          <ac:chgData name="Shannon Evans (2301489)" userId="S::2301489@student.uwtsd.ac.uk::1bed352f-37c1-4480-8a14-2ff21966271a" providerId="AD" clId="Web-{C9C81365-82C2-A60F-A4AC-C4F27A816755}" dt="2026-05-15T10:44:09.738" v="2059" actId="20577"/>
          <ac:spMkLst>
            <pc:docMk/>
            <pc:sldMk cId="230823247" sldId="268"/>
            <ac:spMk id="2" creationId="{8A881344-8157-B6E9-B705-AAA243662654}"/>
          </ac:spMkLst>
        </pc:spChg>
        <pc:spChg chg="add mod">
          <ac:chgData name="Shannon Evans (2301489)" userId="S::2301489@student.uwtsd.ac.uk::1bed352f-37c1-4480-8a14-2ff21966271a" providerId="AD" clId="Web-{C9C81365-82C2-A60F-A4AC-C4F27A816755}" dt="2026-05-15T10:46:06.571" v="2216" actId="20577"/>
          <ac:spMkLst>
            <pc:docMk/>
            <pc:sldMk cId="230823247" sldId="268"/>
            <ac:spMk id="4" creationId="{24AECFA7-01F2-9999-1B8E-DB9A43F1147B}"/>
          </ac:spMkLst>
        </pc:spChg>
      </pc:sldChg>
      <pc:sldChg chg="addSp modSp new">
        <pc:chgData name="Shannon Evans (2301489)" userId="S::2301489@student.uwtsd.ac.uk::1bed352f-37c1-4480-8a14-2ff21966271a" providerId="AD" clId="Web-{C9C81365-82C2-A60F-A4AC-C4F27A816755}" dt="2026-05-15T10:48:58.421" v="2257" actId="1076"/>
        <pc:sldMkLst>
          <pc:docMk/>
          <pc:sldMk cId="3785973792" sldId="269"/>
        </pc:sldMkLst>
        <pc:spChg chg="mod">
          <ac:chgData name="Shannon Evans (2301489)" userId="S::2301489@student.uwtsd.ac.uk::1bed352f-37c1-4480-8a14-2ff21966271a" providerId="AD" clId="Web-{C9C81365-82C2-A60F-A4AC-C4F27A816755}" dt="2026-05-15T10:48:04.247" v="2240" actId="1076"/>
          <ac:spMkLst>
            <pc:docMk/>
            <pc:sldMk cId="3785973792" sldId="269"/>
            <ac:spMk id="2" creationId="{2E55A517-BC5A-C611-2166-0DA5FE5C7CD2}"/>
          </ac:spMkLst>
        </pc:spChg>
        <pc:spChg chg="add mod">
          <ac:chgData name="Shannon Evans (2301489)" userId="S::2301489@student.uwtsd.ac.uk::1bed352f-37c1-4480-8a14-2ff21966271a" providerId="AD" clId="Web-{C9C81365-82C2-A60F-A4AC-C4F27A816755}" dt="2026-05-15T10:48:36.452" v="2249" actId="1076"/>
          <ac:spMkLst>
            <pc:docMk/>
            <pc:sldMk cId="3785973792" sldId="269"/>
            <ac:spMk id="3" creationId="{58999D15-A273-DD9E-C813-38E9613E5C4C}"/>
          </ac:spMkLst>
        </pc:spChg>
        <pc:spChg chg="add mod">
          <ac:chgData name="Shannon Evans (2301489)" userId="S::2301489@student.uwtsd.ac.uk::1bed352f-37c1-4480-8a14-2ff21966271a" providerId="AD" clId="Web-{C9C81365-82C2-A60F-A4AC-C4F27A816755}" dt="2026-05-15T10:48:58.421" v="2257" actId="1076"/>
          <ac:spMkLst>
            <pc:docMk/>
            <pc:sldMk cId="3785973792" sldId="269"/>
            <ac:spMk id="4" creationId="{DD3E7188-3091-D0EA-AB32-45768610A85B}"/>
          </ac:spMkLst>
        </pc:spChg>
      </pc:sldChg>
      <pc:sldChg chg="modSp add replId modNotes">
        <pc:chgData name="Shannon Evans (2301489)" userId="S::2301489@student.uwtsd.ac.uk::1bed352f-37c1-4480-8a14-2ff21966271a" providerId="AD" clId="Web-{C9C81365-82C2-A60F-A4AC-C4F27A816755}" dt="2026-05-15T10:53:17.776" v="2328"/>
        <pc:sldMkLst>
          <pc:docMk/>
          <pc:sldMk cId="3878174252" sldId="270"/>
        </pc:sldMkLst>
        <pc:spChg chg="mod">
          <ac:chgData name="Shannon Evans (2301489)" userId="S::2301489@student.uwtsd.ac.uk::1bed352f-37c1-4480-8a14-2ff21966271a" providerId="AD" clId="Web-{C9C81365-82C2-A60F-A4AC-C4F27A816755}" dt="2026-05-15T10:51:08.770" v="2285" actId="1076"/>
          <ac:spMkLst>
            <pc:docMk/>
            <pc:sldMk cId="3878174252" sldId="270"/>
            <ac:spMk id="2" creationId="{AF26CD18-938B-CAF8-7FEF-43AA32ED4E4D}"/>
          </ac:spMkLst>
        </pc:spChg>
        <pc:spChg chg="mod">
          <ac:chgData name="Shannon Evans (2301489)" userId="S::2301489@student.uwtsd.ac.uk::1bed352f-37c1-4480-8a14-2ff21966271a" providerId="AD" clId="Web-{C9C81365-82C2-A60F-A4AC-C4F27A816755}" dt="2026-05-15T10:52:27.086" v="2320" actId="20577"/>
          <ac:spMkLst>
            <pc:docMk/>
            <pc:sldMk cId="3878174252" sldId="270"/>
            <ac:spMk id="3" creationId="{C07893F3-A792-2173-98DC-47CD744693AE}"/>
          </ac:spMkLst>
        </pc:spChg>
      </pc:sldChg>
      <pc:sldChg chg="add del replId">
        <pc:chgData name="Shannon Evans (2301489)" userId="S::2301489@student.uwtsd.ac.uk::1bed352f-37c1-4480-8a14-2ff21966271a" providerId="AD" clId="Web-{C9C81365-82C2-A60F-A4AC-C4F27A816755}" dt="2026-05-15T10:50:40.082" v="2261"/>
        <pc:sldMkLst>
          <pc:docMk/>
          <pc:sldMk cId="159799336" sldId="271"/>
        </pc:sldMkLst>
      </pc:sldChg>
      <pc:sldChg chg="modSp new modNotes">
        <pc:chgData name="Shannon Evans (2301489)" userId="S::2301489@student.uwtsd.ac.uk::1bed352f-37c1-4480-8a14-2ff21966271a" providerId="AD" clId="Web-{C9C81365-82C2-A60F-A4AC-C4F27A816755}" dt="2026-05-15T10:57:15.879" v="2874"/>
        <pc:sldMkLst>
          <pc:docMk/>
          <pc:sldMk cId="375406972" sldId="271"/>
        </pc:sldMkLst>
        <pc:spChg chg="mod">
          <ac:chgData name="Shannon Evans (2301489)" userId="S::2301489@student.uwtsd.ac.uk::1bed352f-37c1-4480-8a14-2ff21966271a" providerId="AD" clId="Web-{C9C81365-82C2-A60F-A4AC-C4F27A816755}" dt="2026-05-15T10:54:04.371" v="2373" actId="1076"/>
          <ac:spMkLst>
            <pc:docMk/>
            <pc:sldMk cId="375406972" sldId="271"/>
            <ac:spMk id="2" creationId="{3FDA802A-AA13-0059-7BBE-D4AB2DDF5E96}"/>
          </ac:spMkLst>
        </pc:spChg>
        <pc:spChg chg="mod">
          <ac:chgData name="Shannon Evans (2301489)" userId="S::2301489@student.uwtsd.ac.uk::1bed352f-37c1-4480-8a14-2ff21966271a" providerId="AD" clId="Web-{C9C81365-82C2-A60F-A4AC-C4F27A816755}" dt="2026-05-15T10:54:39.904" v="2417" actId="20577"/>
          <ac:spMkLst>
            <pc:docMk/>
            <pc:sldMk cId="375406972" sldId="271"/>
            <ac:spMk id="3" creationId="{F5A6547D-2FE2-789E-B125-2A3AE0DEF0A1}"/>
          </ac:spMkLst>
        </pc:spChg>
      </pc:sldChg>
      <pc:sldChg chg="modSp new">
        <pc:chgData name="Shannon Evans (2301489)" userId="S::2301489@student.uwtsd.ac.uk::1bed352f-37c1-4480-8a14-2ff21966271a" providerId="AD" clId="Web-{C9C81365-82C2-A60F-A4AC-C4F27A816755}" dt="2026-05-15T10:58:54.086" v="3024" actId="1076"/>
        <pc:sldMkLst>
          <pc:docMk/>
          <pc:sldMk cId="2897731903" sldId="272"/>
        </pc:sldMkLst>
        <pc:spChg chg="mod">
          <ac:chgData name="Shannon Evans (2301489)" userId="S::2301489@student.uwtsd.ac.uk::1bed352f-37c1-4480-8a14-2ff21966271a" providerId="AD" clId="Web-{C9C81365-82C2-A60F-A4AC-C4F27A816755}" dt="2026-05-15T10:57:58.412" v="2885" actId="1076"/>
          <ac:spMkLst>
            <pc:docMk/>
            <pc:sldMk cId="2897731903" sldId="272"/>
            <ac:spMk id="2" creationId="{8AFB8389-71F9-71D9-DE61-5E6128CF7116}"/>
          </ac:spMkLst>
        </pc:spChg>
        <pc:spChg chg="mod">
          <ac:chgData name="Shannon Evans (2301489)" userId="S::2301489@student.uwtsd.ac.uk::1bed352f-37c1-4480-8a14-2ff21966271a" providerId="AD" clId="Web-{C9C81365-82C2-A60F-A4AC-C4F27A816755}" dt="2026-05-15T10:58:54.086" v="3024" actId="1076"/>
          <ac:spMkLst>
            <pc:docMk/>
            <pc:sldMk cId="2897731903" sldId="272"/>
            <ac:spMk id="3" creationId="{05301B10-E2DA-1688-3799-FCDE9AE3C6B3}"/>
          </ac:spMkLst>
        </pc:spChg>
      </pc:sldChg>
      <pc:sldChg chg="addSp delSp modSp new modNotes">
        <pc:chgData name="Shannon Evans (2301489)" userId="S::2301489@student.uwtsd.ac.uk::1bed352f-37c1-4480-8a14-2ff21966271a" providerId="AD" clId="Web-{C9C81365-82C2-A60F-A4AC-C4F27A816755}" dt="2026-05-15T11:03:30.910" v="3289" actId="1076"/>
        <pc:sldMkLst>
          <pc:docMk/>
          <pc:sldMk cId="3469781437" sldId="273"/>
        </pc:sldMkLst>
        <pc:spChg chg="mod">
          <ac:chgData name="Shannon Evans (2301489)" userId="S::2301489@student.uwtsd.ac.uk::1bed352f-37c1-4480-8a14-2ff21966271a" providerId="AD" clId="Web-{C9C81365-82C2-A60F-A4AC-C4F27A816755}" dt="2026-05-15T11:03:27.472" v="3288" actId="1076"/>
          <ac:spMkLst>
            <pc:docMk/>
            <pc:sldMk cId="3469781437" sldId="273"/>
            <ac:spMk id="2" creationId="{49EE5445-EC8A-B190-FA78-2753D0F15F85}"/>
          </ac:spMkLst>
        </pc:spChg>
        <pc:spChg chg="add del mod">
          <ac:chgData name="Shannon Evans (2301489)" userId="S::2301489@student.uwtsd.ac.uk::1bed352f-37c1-4480-8a14-2ff21966271a" providerId="AD" clId="Web-{C9C81365-82C2-A60F-A4AC-C4F27A816755}" dt="2026-05-15T11:02:18.751" v="3275"/>
          <ac:spMkLst>
            <pc:docMk/>
            <pc:sldMk cId="3469781437" sldId="273"/>
            <ac:spMk id="3" creationId="{D5B0D19E-1EF0-5B93-1D16-232E665D2310}"/>
          </ac:spMkLst>
        </pc:spChg>
        <pc:spChg chg="add mod">
          <ac:chgData name="Shannon Evans (2301489)" userId="S::2301489@student.uwtsd.ac.uk::1bed352f-37c1-4480-8a14-2ff21966271a" providerId="AD" clId="Web-{C9C81365-82C2-A60F-A4AC-C4F27A816755}" dt="2026-05-15T11:03:30.910" v="3289" actId="1076"/>
          <ac:spMkLst>
            <pc:docMk/>
            <pc:sldMk cId="3469781437" sldId="273"/>
            <ac:spMk id="5" creationId="{6C9E0C72-5CD8-13A0-BF24-456FEF6DEA91}"/>
          </ac:spMkLst>
        </pc:spChg>
      </pc:sldChg>
      <pc:sldChg chg="modSp add replId">
        <pc:chgData name="Shannon Evans (2301489)" userId="S::2301489@student.uwtsd.ac.uk::1bed352f-37c1-4480-8a14-2ff21966271a" providerId="AD" clId="Web-{C9C81365-82C2-A60F-A4AC-C4F27A816755}" dt="2026-05-15T11:05:10.086" v="3317" actId="20577"/>
        <pc:sldMkLst>
          <pc:docMk/>
          <pc:sldMk cId="162453928" sldId="274"/>
        </pc:sldMkLst>
        <pc:spChg chg="mod">
          <ac:chgData name="Shannon Evans (2301489)" userId="S::2301489@student.uwtsd.ac.uk::1bed352f-37c1-4480-8a14-2ff21966271a" providerId="AD" clId="Web-{C9C81365-82C2-A60F-A4AC-C4F27A816755}" dt="2026-05-15T11:04:13.271" v="3299" actId="20577"/>
          <ac:spMkLst>
            <pc:docMk/>
            <pc:sldMk cId="162453928" sldId="274"/>
            <ac:spMk id="2" creationId="{13726FB6-4AC4-B705-08AB-859FF528B282}"/>
          </ac:spMkLst>
        </pc:spChg>
        <pc:spChg chg="mod">
          <ac:chgData name="Shannon Evans (2301489)" userId="S::2301489@student.uwtsd.ac.uk::1bed352f-37c1-4480-8a14-2ff21966271a" providerId="AD" clId="Web-{C9C81365-82C2-A60F-A4AC-C4F27A816755}" dt="2026-05-15T11:05:10.086" v="3317" actId="20577"/>
          <ac:spMkLst>
            <pc:docMk/>
            <pc:sldMk cId="162453928" sldId="274"/>
            <ac:spMk id="3" creationId="{3D0CA0D7-327E-FE71-B3E4-7811A74A1EE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5/15/2026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5/15/2026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My placement was with FFOPS – A registered charity for the support of friends and families of prisoners, located</a:t>
            </a:r>
            <a:r>
              <a:rPr lang="en-US">
                <a:latin typeface="Calibri"/>
                <a:ea typeface="Calibri"/>
                <a:cs typeface="Calibri"/>
              </a:rPr>
              <a:t> at the cabin outside of Swansea prison. We are the first point of contact at the prison for those coming to visit their loved ones.</a:t>
            </a:r>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1529695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role mainly involved helping visitors before they entered the prison by explaining procedures, such as what to leave in the lockers and what to take inside, and what their visit would be structured like, dress-code rules and visiting regulations. I also helped people store their belongings and provided reassurance or support when visitors appeared upset or anxious, since the process was quite stressful on families.</a:t>
            </a:r>
          </a:p>
          <a:p>
            <a:endParaRPr lang="en-US" dirty="0"/>
          </a:p>
          <a:p>
            <a:r>
              <a:rPr lang="en-US" dirty="0"/>
              <a:t>Around half way through my placement, I began working independently at times.</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4083992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7E716-6487-1D4A-2465-F2DBA45093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A1F8B5-F432-2BAB-FB4F-E23DF9FC99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6EC1C8-9926-B420-E9FA-3A42270D22EB}"/>
              </a:ext>
            </a:extLst>
          </p:cNvPr>
          <p:cNvSpPr>
            <a:spLocks noGrp="1"/>
          </p:cNvSpPr>
          <p:nvPr>
            <p:ph type="body" idx="1"/>
          </p:nvPr>
        </p:nvSpPr>
        <p:spPr/>
        <p:txBody>
          <a:bodyPr/>
          <a:lstStyle/>
          <a:p>
            <a:r>
              <a:rPr lang="en-US" b="1"/>
              <a:t>At the start</a:t>
            </a:r>
            <a:endParaRPr lang="en-US"/>
          </a:p>
          <a:p>
            <a:pPr marL="171450" indent="-171450">
              <a:buFont typeface="Arial"/>
              <a:buChar char="•"/>
            </a:pPr>
            <a:r>
              <a:rPr lang="en-US"/>
              <a:t>Nervous and lacked confidence </a:t>
            </a:r>
          </a:p>
          <a:p>
            <a:pPr marL="171450" indent="-171450">
              <a:buFont typeface="Arial"/>
              <a:buChar char="•"/>
            </a:pPr>
            <a:r>
              <a:rPr lang="en-US"/>
              <a:t>Unsure about prison procedures </a:t>
            </a:r>
          </a:p>
          <a:p>
            <a:pPr marL="171450" indent="-171450">
              <a:buFont typeface="Arial"/>
              <a:buChar char="•"/>
            </a:pPr>
            <a:r>
              <a:rPr lang="en-US"/>
              <a:t>Worried about answering questions incorrectly </a:t>
            </a:r>
          </a:p>
          <a:p>
            <a:r>
              <a:rPr lang="en-US" b="1"/>
              <a:t>Halfway through</a:t>
            </a:r>
            <a:endParaRPr lang="en-US"/>
          </a:p>
          <a:p>
            <a:pPr marL="171450" indent="-171450">
              <a:buFont typeface="Arial"/>
              <a:buChar char="•"/>
            </a:pPr>
            <a:r>
              <a:rPr lang="en-US"/>
              <a:t>Became more confident communicating with visitors </a:t>
            </a:r>
          </a:p>
          <a:p>
            <a:pPr marL="171450" indent="-171450">
              <a:buFont typeface="Arial"/>
              <a:buChar char="•"/>
            </a:pPr>
            <a:r>
              <a:rPr lang="en-US"/>
              <a:t>Improved understanding of prison routines </a:t>
            </a:r>
          </a:p>
          <a:p>
            <a:pPr marL="171450" indent="-171450">
              <a:buFont typeface="Arial"/>
              <a:buChar char="•"/>
            </a:pPr>
            <a:r>
              <a:rPr lang="en-US"/>
              <a:t>Felt more comfortable managing difficult interactions </a:t>
            </a:r>
          </a:p>
          <a:p>
            <a:r>
              <a:rPr lang="en-US" b="1"/>
              <a:t>At the end</a:t>
            </a:r>
            <a:endParaRPr lang="en-US"/>
          </a:p>
          <a:p>
            <a:pPr marL="171450" indent="-171450">
              <a:buFont typeface="Arial"/>
              <a:buChar char="•"/>
            </a:pPr>
            <a:r>
              <a:rPr lang="en-US"/>
              <a:t>Able to complete shifts independently </a:t>
            </a:r>
          </a:p>
          <a:p>
            <a:pPr marL="171450" indent="-171450">
              <a:buFont typeface="Arial"/>
              <a:buChar char="•"/>
            </a:pPr>
            <a:r>
              <a:rPr lang="en-US"/>
              <a:t>More confident speaking to strangers </a:t>
            </a:r>
          </a:p>
          <a:p>
            <a:pPr marL="171450" indent="-171450">
              <a:buFont typeface="Arial"/>
              <a:buChar char="•"/>
            </a:pPr>
            <a:r>
              <a:rPr lang="en-US"/>
              <a:t>Felt more professional and emotionally resilient </a:t>
            </a:r>
          </a:p>
          <a:p>
            <a:endParaRPr lang="en-US" dirty="0"/>
          </a:p>
        </p:txBody>
      </p:sp>
      <p:sp>
        <p:nvSpPr>
          <p:cNvPr id="4" name="Slide Number Placeholder 3">
            <a:extLst>
              <a:ext uri="{FF2B5EF4-FFF2-40B4-BE49-F238E27FC236}">
                <a16:creationId xmlns:a16="http://schemas.microsoft.com/office/drawing/2014/main" id="{CDD7427B-4624-3510-3FA8-9E5B3EF11DA7}"/>
              </a:ext>
            </a:extLst>
          </p:cNvPr>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2636522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Supporting those who were upset was the first aspect I encountered that really stood out to me. I needed to show a lot of </a:t>
            </a:r>
            <a:r>
              <a:rPr lang="en-US" dirty="0" err="1">
                <a:latin typeface="Calibri"/>
                <a:ea typeface="Calibri"/>
                <a:cs typeface="Calibri"/>
              </a:rPr>
              <a:t>empthy</a:t>
            </a:r>
            <a:r>
              <a:rPr lang="en-US" dirty="0">
                <a:latin typeface="Calibri"/>
                <a:ea typeface="Calibri"/>
                <a:cs typeface="Calibri"/>
              </a:rPr>
              <a:t> while remaining professional – this ties in with managing the difficult situations presented when visitors would become confrontational due to a dislike for the regulations, or situations like being late to a visit and not being allowed in.</a:t>
            </a:r>
          </a:p>
          <a:p>
            <a:r>
              <a:rPr lang="en-US" dirty="0">
                <a:latin typeface="Calibri"/>
                <a:ea typeface="Calibri"/>
                <a:cs typeface="Calibri"/>
              </a:rPr>
              <a:t>I really </a:t>
            </a:r>
            <a:r>
              <a:rPr lang="en-US" dirty="0" err="1">
                <a:latin typeface="Calibri"/>
                <a:ea typeface="Calibri"/>
                <a:cs typeface="Calibri"/>
              </a:rPr>
              <a:t>vbegan</a:t>
            </a:r>
            <a:r>
              <a:rPr lang="en-US" dirty="0">
                <a:latin typeface="Calibri"/>
                <a:ea typeface="Calibri"/>
                <a:cs typeface="Calibri"/>
              </a:rPr>
              <a:t> to see the emotional affects on families, and it made me </a:t>
            </a:r>
            <a:r>
              <a:rPr lang="en-US" dirty="0" err="1">
                <a:latin typeface="Calibri"/>
                <a:ea typeface="Calibri"/>
                <a:cs typeface="Calibri"/>
              </a:rPr>
              <a:t>realise</a:t>
            </a:r>
            <a:r>
              <a:rPr lang="en-US" dirty="0">
                <a:latin typeface="Calibri"/>
                <a:ea typeface="Calibri"/>
                <a:cs typeface="Calibri"/>
              </a:rPr>
              <a:t> that we don’t really think of the families in this </a:t>
            </a:r>
            <a:r>
              <a:rPr lang="en-US" dirty="0" err="1">
                <a:latin typeface="Calibri"/>
                <a:ea typeface="Calibri"/>
                <a:cs typeface="Calibri"/>
              </a:rPr>
              <a:t>situati</a:t>
            </a:r>
            <a:r>
              <a:rPr lang="en-US" dirty="0">
                <a:latin typeface="Calibri"/>
                <a:ea typeface="Calibri"/>
                <a:cs typeface="Calibri"/>
              </a:rPr>
              <a:t>on – it’s always a 'they commit the crime, do the time' attitude, without a second thought for these peoples' loved ones.</a:t>
            </a:r>
          </a:p>
          <a:p>
            <a:endParaRPr lang="en-US" dirty="0">
              <a:latin typeface="Calibri"/>
              <a:ea typeface="Calibri"/>
              <a:cs typeface="Calibri"/>
            </a:endParaRPr>
          </a:p>
          <a:p>
            <a:r>
              <a:rPr lang="en-US" dirty="0">
                <a:latin typeface="Calibri"/>
                <a:ea typeface="Calibri"/>
                <a:cs typeface="Calibri"/>
              </a:rPr>
              <a:t>Though, a main thing that stood out was with myself: I </a:t>
            </a:r>
            <a:r>
              <a:rPr lang="en-US" dirty="0" err="1">
                <a:latin typeface="Calibri"/>
                <a:ea typeface="Calibri"/>
                <a:cs typeface="Calibri"/>
              </a:rPr>
              <a:t>realised</a:t>
            </a:r>
            <a:r>
              <a:rPr lang="en-US" dirty="0">
                <a:latin typeface="Calibri"/>
                <a:ea typeface="Calibri"/>
                <a:cs typeface="Calibri"/>
              </a:rPr>
              <a:t> that I had a large unconscious bias before starting of the type of individuals I would see coming to visit. I had stereotyped the families to the same kind of </a:t>
            </a:r>
            <a:r>
              <a:rPr lang="en-US" dirty="0" err="1">
                <a:latin typeface="Calibri"/>
                <a:ea typeface="Calibri"/>
                <a:cs typeface="Calibri"/>
              </a:rPr>
              <a:t>steretypes</a:t>
            </a:r>
            <a:r>
              <a:rPr lang="en-US" dirty="0">
                <a:latin typeface="Calibri"/>
                <a:ea typeface="Calibri"/>
                <a:cs typeface="Calibri"/>
              </a:rPr>
              <a:t> you place on those inside the prison. I was WRONG --- everybody coming to </a:t>
            </a:r>
            <a:r>
              <a:rPr lang="en-US" dirty="0" err="1">
                <a:latin typeface="Calibri"/>
                <a:ea typeface="Calibri"/>
                <a:cs typeface="Calibri"/>
              </a:rPr>
              <a:t>visiti</a:t>
            </a:r>
            <a:r>
              <a:rPr lang="en-US" dirty="0">
                <a:latin typeface="Calibri"/>
                <a:ea typeface="Calibri"/>
                <a:cs typeface="Calibri"/>
              </a:rPr>
              <a:t> is different, from different paths of life. It reminded me not to place stereotypes on people with no basis.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1784018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chose FFOPS at HM Prison Swansea because I wanted experience within a criminal justice environment while supporting vulnerable individuals and families affected by imprisonment. I also wanted to improve my confidence, communication and professionalism in a real-world setting. The placement particularly interested me because it focused on the impact prison has on families, which is something that is often overlooked.</a:t>
            </a:r>
          </a:p>
          <a:p>
            <a:r>
              <a:rPr lang="en-US" dirty="0"/>
              <a:t>As a support worker outside of university, I already have experience in this environment, but some will say I can be quite blunt. My career path is directly involved in helping people, therefore I felt that this was the best placement for me, both from previous experience and a chance to better myself.</a:t>
            </a:r>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41636166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Communication skills </a:t>
            </a:r>
          </a:p>
          <a:p>
            <a:pPr marL="285750" indent="-285750">
              <a:buFont typeface="Arial"/>
              <a:buChar char="•"/>
            </a:pPr>
            <a:r>
              <a:rPr lang="en-US"/>
              <a:t>Developed by speaking to visitors daily, explaining prison procedures and answering questions. </a:t>
            </a:r>
          </a:p>
          <a:p>
            <a:pPr marL="285750" indent="-285750">
              <a:buFont typeface="Arial"/>
              <a:buChar char="•"/>
            </a:pPr>
            <a:r>
              <a:rPr lang="en-US"/>
              <a:t>Professionalism </a:t>
            </a:r>
          </a:p>
          <a:p>
            <a:pPr marL="285750" indent="-285750">
              <a:buFont typeface="Arial"/>
              <a:buChar char="•"/>
            </a:pPr>
            <a:r>
              <a:rPr lang="en-US" dirty="0"/>
              <a:t>Developed through remaining calm, respectful and impartial when visitors became upset or frustrated about prison rules and procedures. </a:t>
            </a:r>
          </a:p>
          <a:p>
            <a:pPr marL="285750" indent="-285750">
              <a:buFont typeface="Arial"/>
              <a:buChar char="•"/>
            </a:pPr>
            <a:r>
              <a:rPr lang="en-US"/>
              <a:t>Emotional resilience </a:t>
            </a:r>
          </a:p>
          <a:p>
            <a:pPr marL="285750" indent="-285750">
              <a:buFont typeface="Arial"/>
              <a:buChar char="•"/>
            </a:pPr>
            <a:r>
              <a:rPr lang="en-US" dirty="0"/>
              <a:t>Developed by managing emotionally difficult situations involving distressed or vulnerable visitors. </a:t>
            </a:r>
          </a:p>
          <a:p>
            <a:pPr marL="285750" indent="-285750">
              <a:buFont typeface="Arial"/>
              <a:buChar char="•"/>
            </a:pPr>
            <a:r>
              <a:rPr lang="en-US"/>
              <a:t>Learned how to remain supportive and composed under pressure, even when situations felt stressful. </a:t>
            </a:r>
          </a:p>
          <a:p>
            <a:pPr marL="285750" indent="-285750">
              <a:buFont typeface="Arial"/>
              <a:buChar char="•"/>
            </a:pPr>
            <a:r>
              <a:rPr lang="en-US"/>
              <a:t>Conflict management and de-escalation </a:t>
            </a:r>
          </a:p>
          <a:p>
            <a:pPr marL="285750" indent="-285750">
              <a:buFont typeface="Arial"/>
              <a:buChar char="•"/>
            </a:pPr>
            <a:r>
              <a:rPr lang="en-US"/>
              <a:t>Developed through handling confrontational situations calmly and professionally. </a:t>
            </a:r>
          </a:p>
          <a:p>
            <a:pPr marL="285750" indent="-285750">
              <a:buFont typeface="Arial"/>
              <a:buChar char="•"/>
            </a:pPr>
            <a:r>
              <a:rPr lang="en-US"/>
              <a:t>Learned how to reduce tension and communicate respectfully during disagreements or frustration. </a:t>
            </a:r>
          </a:p>
          <a:p>
            <a:pPr marL="285750" indent="-285750">
              <a:buFont typeface="Arial"/>
              <a:buChar char="•"/>
            </a:pPr>
            <a:r>
              <a:rPr lang="en-US"/>
              <a:t>Confidence and independence </a:t>
            </a:r>
          </a:p>
          <a:p>
            <a:pPr marL="285750" indent="-285750">
              <a:buFont typeface="Arial"/>
              <a:buChar char="•"/>
            </a:pPr>
            <a:r>
              <a:rPr lang="en-US"/>
              <a:t>Developed gradually throughout the placement as I became more familiar with prison procedures and visitor interactions. </a:t>
            </a:r>
          </a:p>
          <a:p>
            <a:pPr marL="285750" indent="-285750">
              <a:buFont typeface="Arial"/>
              <a:buChar char="•"/>
            </a:pPr>
            <a:r>
              <a:rPr lang="en-US"/>
              <a:t>By the end of the placement, I was able to complete shifts independently and manage responsibilities confidently.</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670678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buFont typeface="Arial"/>
              <a:buChar char="•"/>
            </a:pPr>
            <a:r>
              <a:rPr lang="en-US" dirty="0">
                <a:solidFill>
                  <a:srgbClr val="2A0053"/>
                </a:solidFill>
              </a:rPr>
              <a:t>I gained a better understanding of the emotional and social </a:t>
            </a:r>
            <a:r>
              <a:rPr lang="en-US">
                <a:solidFill>
                  <a:srgbClr val="2A0053"/>
                </a:solidFill>
              </a:rPr>
              <a:t>impact imprisonment</a:t>
            </a:r>
            <a:r>
              <a:rPr lang="en-US" dirty="0">
                <a:solidFill>
                  <a:srgbClr val="2A0053"/>
                </a:solidFill>
              </a:rPr>
              <a:t> can have on families, not just prisoners themselves. </a:t>
            </a:r>
          </a:p>
          <a:p>
            <a:pPr marL="285750" indent="-285750">
              <a:lnSpc>
                <a:spcPct val="120000"/>
              </a:lnSpc>
              <a:buFont typeface="Arial"/>
              <a:buChar char="•"/>
            </a:pPr>
            <a:r>
              <a:rPr lang="en-US" dirty="0">
                <a:solidFill>
                  <a:srgbClr val="2A0053"/>
                </a:solidFill>
              </a:rPr>
              <a:t>The placement increased my awareness of the importance of communication, empathy and professionalism within criminal </a:t>
            </a:r>
            <a:r>
              <a:rPr lang="en-US" dirty="0" err="1">
                <a:solidFill>
                  <a:srgbClr val="2A0053"/>
                </a:solidFill>
              </a:rPr>
              <a:t>justicesettings</a:t>
            </a:r>
            <a:r>
              <a:rPr lang="en-US" dirty="0">
                <a:solidFill>
                  <a:srgbClr val="2A0053"/>
                </a:solidFill>
              </a:rPr>
              <a:t>. </a:t>
            </a:r>
          </a:p>
          <a:p>
            <a:pPr marL="285750" indent="-285750">
              <a:lnSpc>
                <a:spcPct val="120000"/>
              </a:lnSpc>
              <a:buFont typeface="Arial"/>
              <a:buChar char="•"/>
            </a:pPr>
            <a:r>
              <a:rPr lang="en-US" dirty="0">
                <a:solidFill>
                  <a:srgbClr val="2A0053"/>
                </a:solidFill>
              </a:rPr>
              <a:t>I learned that criminal justice work can be emotionally demanding and  requires patience, resilience and the ability to remain calm under pressure. </a:t>
            </a:r>
          </a:p>
          <a:p>
            <a:pPr marL="285750" indent="-285750">
              <a:lnSpc>
                <a:spcPct val="120000"/>
              </a:lnSpc>
              <a:buFont typeface="Arial"/>
              <a:buChar char="•"/>
            </a:pPr>
            <a:r>
              <a:rPr lang="en-US" dirty="0">
                <a:solidFill>
                  <a:srgbClr val="2A0053"/>
                </a:solidFill>
              </a:rPr>
              <a:t>The experience also showed me how important support services are </a:t>
            </a:r>
            <a:r>
              <a:rPr lang="en-US">
                <a:solidFill>
                  <a:srgbClr val="2A0053"/>
                </a:solidFill>
              </a:rPr>
              <a:t>within the</a:t>
            </a:r>
            <a:r>
              <a:rPr lang="en-US" dirty="0">
                <a:solidFill>
                  <a:srgbClr val="2A0053"/>
                </a:solidFill>
              </a:rPr>
              <a:t> prison system, particularly for vulnerable individuals and families. </a:t>
            </a:r>
          </a:p>
          <a:p>
            <a:pPr marL="285750" indent="-285750">
              <a:lnSpc>
                <a:spcPct val="120000"/>
              </a:lnSpc>
              <a:buFont typeface="Arial"/>
              <a:buChar char="•"/>
            </a:pPr>
            <a:r>
              <a:rPr lang="en-US" dirty="0">
                <a:solidFill>
                  <a:srgbClr val="2A0053"/>
                </a:solidFill>
              </a:rPr>
              <a:t>In relation to my future studies and career, the placement helped me </a:t>
            </a:r>
            <a:r>
              <a:rPr lang="en-US">
                <a:solidFill>
                  <a:srgbClr val="2A0053"/>
                </a:solidFill>
              </a:rPr>
              <a:t>develop  practical</a:t>
            </a:r>
            <a:r>
              <a:rPr lang="en-US" dirty="0">
                <a:solidFill>
                  <a:srgbClr val="2A0053"/>
                </a:solidFill>
              </a:rPr>
              <a:t> skills and a more realistic understanding of working within criminal justice environments. </a:t>
            </a:r>
          </a:p>
          <a:p>
            <a:pPr>
              <a:lnSpc>
                <a:spcPct val="120000"/>
              </a:lnSpc>
            </a:pPr>
            <a:endParaRPr lang="en-US" dirty="0">
              <a:solidFill>
                <a:srgbClr val="2A0053"/>
              </a:solidFill>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4057015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Yes.</a:t>
            </a:r>
          </a:p>
          <a:p>
            <a:r>
              <a:rPr lang="en-US">
                <a:latin typeface="Calibri"/>
                <a:ea typeface="Calibri"/>
                <a:cs typeface="Calibri"/>
              </a:rPr>
              <a:t>Over the last year or so of my university course, I was starting to doubt my ability to work in the criminal justice sector, particularly as a police officer and detective role. </a:t>
            </a:r>
            <a:endParaRPr lang="en-US" dirty="0">
              <a:latin typeface="Calibri"/>
              <a:ea typeface="Calibri"/>
              <a:cs typeface="Calibri"/>
            </a:endParaRPr>
          </a:p>
          <a:p>
            <a:r>
              <a:rPr lang="en-US" dirty="0">
                <a:latin typeface="Calibri"/>
                <a:ea typeface="Calibri"/>
                <a:cs typeface="Calibri"/>
              </a:rPr>
              <a:t>I lack confidence when I speak, particularly to strangers. This is a direct part of any work </a:t>
            </a:r>
            <a:r>
              <a:rPr lang="en-US">
                <a:latin typeface="Calibri"/>
                <a:ea typeface="Calibri"/>
                <a:cs typeface="Calibri"/>
              </a:rPr>
              <a:t>life, but specifically in my career path as talking to people is the whole point.</a:t>
            </a:r>
            <a:endParaRPr lang="en-US" dirty="0">
              <a:latin typeface="Calibri"/>
              <a:ea typeface="Calibri"/>
              <a:cs typeface="Calibri"/>
            </a:endParaRPr>
          </a:p>
          <a:p>
            <a:r>
              <a:rPr lang="en-US" dirty="0">
                <a:latin typeface="Calibri"/>
                <a:ea typeface="Calibri"/>
                <a:cs typeface="Calibri"/>
              </a:rPr>
              <a:t>I didn’t know if I could do it, but this placement has made me </a:t>
            </a:r>
            <a:r>
              <a:rPr lang="en-US" err="1">
                <a:latin typeface="Calibri"/>
                <a:ea typeface="Calibri"/>
                <a:cs typeface="Calibri"/>
              </a:rPr>
              <a:t>realise</a:t>
            </a:r>
            <a:r>
              <a:rPr lang="en-US">
                <a:latin typeface="Calibri"/>
                <a:ea typeface="Calibri"/>
                <a:cs typeface="Calibri"/>
              </a:rPr>
              <a:t> that confidence can be grown, and once you have all the information you need, speaking is the easy part. I am much more confident now that I will be able to handle the career, but we will see what the future holds.</a:t>
            </a:r>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12</a:t>
            </a:fld>
            <a:endParaRPr lang="en-US"/>
          </a:p>
        </p:txBody>
      </p:sp>
    </p:spTree>
    <p:extLst>
      <p:ext uri="{BB962C8B-B14F-4D97-AF65-F5344CB8AC3E}">
        <p14:creationId xmlns:p14="http://schemas.microsoft.com/office/powerpoint/2010/main" val="18277215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I enjoyed my time working with FFOPS at </a:t>
            </a:r>
            <a:r>
              <a:rPr lang="en-US" dirty="0" err="1">
                <a:latin typeface="Calibri"/>
                <a:ea typeface="Calibri"/>
                <a:cs typeface="Calibri"/>
              </a:rPr>
              <a:t>swansea</a:t>
            </a:r>
            <a:r>
              <a:rPr lang="en-US" dirty="0">
                <a:latin typeface="Calibri"/>
                <a:ea typeface="Calibri"/>
                <a:cs typeface="Calibri"/>
              </a:rPr>
              <a:t> prison. It made me value the time I spend with my family, and </a:t>
            </a:r>
            <a:r>
              <a:rPr lang="en-US" dirty="0" err="1">
                <a:latin typeface="Calibri"/>
                <a:ea typeface="Calibri"/>
                <a:cs typeface="Calibri"/>
              </a:rPr>
              <a:t>recognise</a:t>
            </a:r>
            <a:r>
              <a:rPr lang="en-US" dirty="0">
                <a:latin typeface="Calibri"/>
                <a:ea typeface="Calibri"/>
                <a:cs typeface="Calibri"/>
              </a:rPr>
              <a:t> that imprisonment effects the families much more than we </a:t>
            </a:r>
            <a:r>
              <a:rPr lang="en-US" dirty="0" err="1">
                <a:latin typeface="Calibri"/>
                <a:ea typeface="Calibri"/>
                <a:cs typeface="Calibri"/>
              </a:rPr>
              <a:t>realise</a:t>
            </a:r>
            <a:r>
              <a:rPr lang="en-US" dirty="0">
                <a:latin typeface="Calibri"/>
                <a:ea typeface="Calibri"/>
                <a:cs typeface="Calibri"/>
              </a:rPr>
              <a:t>.</a:t>
            </a:r>
          </a:p>
          <a:p>
            <a:r>
              <a:rPr lang="en-US" dirty="0">
                <a:latin typeface="Calibri"/>
                <a:ea typeface="Calibri"/>
                <a:cs typeface="Calibri"/>
              </a:rPr>
              <a:t>I am much more confident in my abilities and within myself, and I am especially </a:t>
            </a:r>
            <a:r>
              <a:rPr lang="en-US" dirty="0" err="1">
                <a:latin typeface="Calibri"/>
                <a:ea typeface="Calibri"/>
                <a:cs typeface="Calibri"/>
              </a:rPr>
              <a:t>greatful</a:t>
            </a:r>
            <a:r>
              <a:rPr lang="en-US" dirty="0">
                <a:latin typeface="Calibri"/>
                <a:ea typeface="Calibri"/>
                <a:cs typeface="Calibri"/>
              </a:rPr>
              <a:t> for the opportunity to meat so many great people during my time there.</a:t>
            </a:r>
          </a:p>
        </p:txBody>
      </p:sp>
      <p:sp>
        <p:nvSpPr>
          <p:cNvPr id="4" name="Slide Number Placeholder 3"/>
          <p:cNvSpPr>
            <a:spLocks noGrp="1"/>
          </p:cNvSpPr>
          <p:nvPr>
            <p:ph type="sldNum" sz="quarter" idx="5"/>
          </p:nvPr>
        </p:nvSpPr>
        <p:spPr/>
        <p:txBody>
          <a:bodyPr/>
          <a:lstStyle/>
          <a:p>
            <a:fld id="{38EFF46E-6B43-41F9-9272-B566D03A251C}" type="slidenum">
              <a:rPr lang="en-US" smtClean="0"/>
              <a:t>14</a:t>
            </a:fld>
            <a:endParaRPr lang="en-US"/>
          </a:p>
        </p:txBody>
      </p:sp>
    </p:spTree>
    <p:extLst>
      <p:ext uri="{BB962C8B-B14F-4D97-AF65-F5344CB8AC3E}">
        <p14:creationId xmlns:p14="http://schemas.microsoft.com/office/powerpoint/2010/main" val="1237390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5/15/2026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5/15/2026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5/15/2026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5/15/2026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5/15/2026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5/15/2026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5/15/2026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5/15/2026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5/15/2026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5/15/2026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5/15/2026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5/15/2026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5/15/2026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5/15/2026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5/15/2026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5/15/2026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5/15/2026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5/15/2026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5/15/2026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5/15/2026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dirty="0"/>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675815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5/15/2026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dirty="0"/>
              <a:t>Click to edit Master title style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5/15/2026</a:t>
            </a:fld>
            <a:endParaRPr lang="en-US" dirty="0"/>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dirty="0"/>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9660822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dirty="0"/>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5/15/2026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dirty="0"/>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4073707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dirty="0"/>
              <a:t>Click to edit Master title style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5/15/2026</a:t>
            </a:fld>
            <a:endParaRPr lang="en-US" dirty="0"/>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dirty="0"/>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4069786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5/15/2026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dirty="0"/>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396060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5/15/2026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5/15/2026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dirty="0"/>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553626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dirty="0"/>
              <a:t>Click to edit Master title style</a:t>
            </a:r>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5/15/2026</a:t>
            </a:fld>
            <a:endParaRPr lang="en-US" dirty="0"/>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92797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dirty="0"/>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5/15/2026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977688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dirty="0"/>
              <a:t>Click to edit Master title style</a:t>
            </a:r>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5/15/2026</a:t>
            </a:fld>
            <a:endParaRPr lang="en-US" dirty="0"/>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dirty="0"/>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5/15/2026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dirty="0"/>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50788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5/15/2026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dirty="0"/>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761393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dirty="0"/>
              <a:t>Click to edit Master title style</a:t>
            </a:r>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5/15/2026</a:t>
            </a:fld>
            <a:endParaRPr lang="en-US" dirty="0"/>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dirty="0"/>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079962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5/15/2026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dirty="0"/>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5/15/2026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5/15/2026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dirty="0"/>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5/15/2026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5/15/2026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5/15/2026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5/15/2026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5/15/2026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5/15/2026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5/15/2026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5/15/2026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5/15/2026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5/15/2026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5/15/2026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5/15/2026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5/15/2026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5/15/2026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5/15/2026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5/15/2026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5/15/2026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5/15/2026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a:xfrm>
            <a:off x="457200" y="726170"/>
            <a:ext cx="8229600" cy="4727574"/>
          </a:xfrm>
        </p:spPr>
        <p:txBody>
          <a:bodyPr>
            <a:normAutofit fontScale="90000"/>
          </a:bodyPr>
          <a:lstStyle/>
          <a:p>
            <a:r>
              <a:rPr lang="en-US">
                <a:cs typeface="Biome"/>
              </a:rPr>
              <a:t>Friends and Families of Prisoners (FFOPS)</a:t>
            </a:r>
            <a:endParaRPr lang="en-US"/>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a:xfrm>
            <a:off x="457200" y="5606143"/>
            <a:ext cx="3424518" cy="1139825"/>
          </a:xfrm>
        </p:spPr>
        <p:txBody>
          <a:bodyPr anchor="t">
            <a:normAutofit/>
          </a:bodyPr>
          <a:lstStyle/>
          <a:p>
            <a:r>
              <a:rPr lang="en-US"/>
              <a:t>Shannon Evans</a:t>
            </a:r>
          </a:p>
          <a:p>
            <a:r>
              <a:rPr lang="en-US"/>
              <a:t>2301489</a:t>
            </a:r>
          </a:p>
        </p:txBody>
      </p:sp>
      <p:pic>
        <p:nvPicPr>
          <p:cNvPr id="2" name="Picture 1" descr="Family &amp; Friends of Prisoners – The Allen Lane Foundation">
            <a:extLst>
              <a:ext uri="{FF2B5EF4-FFF2-40B4-BE49-F238E27FC236}">
                <a16:creationId xmlns:a16="http://schemas.microsoft.com/office/drawing/2014/main" id="{E73C3E00-E2E2-D00B-0918-C272887E1F15}"/>
              </a:ext>
            </a:extLst>
          </p:cNvPr>
          <p:cNvPicPr>
            <a:picLocks noChangeAspect="1"/>
          </p:cNvPicPr>
          <p:nvPr/>
        </p:nvPicPr>
        <p:blipFill>
          <a:blip r:embed="rId3"/>
          <a:stretch>
            <a:fillRect/>
          </a:stretch>
        </p:blipFill>
        <p:spPr>
          <a:xfrm>
            <a:off x="5659373" y="2009139"/>
            <a:ext cx="6067554" cy="2153921"/>
          </a:xfrm>
          <a:prstGeom prst="rect">
            <a:avLst/>
          </a:prstGeom>
        </p:spPr>
      </p:pic>
    </p:spTree>
    <p:extLst>
      <p:ext uri="{BB962C8B-B14F-4D97-AF65-F5344CB8AC3E}">
        <p14:creationId xmlns:p14="http://schemas.microsoft.com/office/powerpoint/2010/main" val="2329614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769CC-C0BC-A382-804A-3ABE21B1B52C}"/>
              </a:ext>
            </a:extLst>
          </p:cNvPr>
          <p:cNvSpPr>
            <a:spLocks noGrp="1"/>
          </p:cNvSpPr>
          <p:nvPr>
            <p:ph type="title"/>
          </p:nvPr>
        </p:nvSpPr>
        <p:spPr/>
        <p:txBody>
          <a:bodyPr/>
          <a:lstStyle/>
          <a:p>
            <a:pPr algn="ctr"/>
            <a:r>
              <a:rPr lang="en-US" b="1">
                <a:cs typeface="Biome"/>
              </a:rPr>
              <a:t>CONTENT</a:t>
            </a:r>
            <a:endParaRPr lang="en-US" b="1"/>
          </a:p>
        </p:txBody>
      </p:sp>
      <p:sp>
        <p:nvSpPr>
          <p:cNvPr id="3" name="Content Placeholder 2">
            <a:extLst>
              <a:ext uri="{FF2B5EF4-FFF2-40B4-BE49-F238E27FC236}">
                <a16:creationId xmlns:a16="http://schemas.microsoft.com/office/drawing/2014/main" id="{E3BDCA0D-4CEC-9374-7EDE-52842AEB463F}"/>
              </a:ext>
            </a:extLst>
          </p:cNvPr>
          <p:cNvSpPr>
            <a:spLocks noGrp="1"/>
          </p:cNvSpPr>
          <p:nvPr>
            <p:ph idx="1"/>
          </p:nvPr>
        </p:nvSpPr>
        <p:spPr>
          <a:xfrm>
            <a:off x="457200" y="1565395"/>
            <a:ext cx="5223933" cy="4539072"/>
          </a:xfrm>
        </p:spPr>
        <p:txBody>
          <a:bodyPr vert="horz" lIns="91440" tIns="45720" rIns="91440" bIns="45720" rtlCol="0" anchor="t">
            <a:normAutofit/>
          </a:bodyPr>
          <a:lstStyle/>
          <a:p>
            <a:pPr marL="285750" indent="-285750">
              <a:buChar char="•"/>
            </a:pPr>
            <a:r>
              <a:rPr lang="en-US" sz="3200"/>
              <a:t>What is my placement?</a:t>
            </a:r>
          </a:p>
          <a:p>
            <a:pPr marL="285750" indent="-285750">
              <a:buChar char="•"/>
            </a:pPr>
            <a:r>
              <a:rPr lang="en-US" sz="3200"/>
              <a:t>Why did I choose this one?</a:t>
            </a:r>
          </a:p>
          <a:p>
            <a:pPr marL="285750" indent="-285750">
              <a:buChar char="•"/>
            </a:pPr>
            <a:r>
              <a:rPr lang="en-US" sz="3200"/>
              <a:t>My development.</a:t>
            </a:r>
          </a:p>
          <a:p>
            <a:pPr marL="285750" indent="-285750">
              <a:buChar char="•"/>
            </a:pPr>
            <a:r>
              <a:rPr lang="en-US" sz="3200"/>
              <a:t>What did I learn?</a:t>
            </a:r>
          </a:p>
          <a:p>
            <a:pPr marL="285750" indent="-285750">
              <a:buChar char="•"/>
            </a:pPr>
            <a:r>
              <a:rPr lang="en-US" sz="3200"/>
              <a:t>My action plan.</a:t>
            </a:r>
            <a:endParaRPr lang="en-US" sz="3200" dirty="0"/>
          </a:p>
          <a:p>
            <a:pPr marL="285750" indent="-285750">
              <a:buChar char="•"/>
            </a:pPr>
            <a:r>
              <a:rPr lang="en-US" sz="3200"/>
              <a:t>Summary.</a:t>
            </a:r>
            <a:endParaRPr lang="en-US" sz="3200" dirty="0"/>
          </a:p>
          <a:p>
            <a:pPr marL="285750" indent="-285750">
              <a:buChar char="•"/>
            </a:pPr>
            <a:endParaRPr lang="en-US" sz="1600" dirty="0"/>
          </a:p>
        </p:txBody>
      </p:sp>
      <p:pic>
        <p:nvPicPr>
          <p:cNvPr id="4" name="Picture 3" descr="Families &amp; Friends of Prisoners (FFOPS) | Clinks">
            <a:extLst>
              <a:ext uri="{FF2B5EF4-FFF2-40B4-BE49-F238E27FC236}">
                <a16:creationId xmlns:a16="http://schemas.microsoft.com/office/drawing/2014/main" id="{492D058E-E8EB-7D48-51EF-65A7984E9064}"/>
              </a:ext>
            </a:extLst>
          </p:cNvPr>
          <p:cNvPicPr>
            <a:picLocks noChangeAspect="1"/>
          </p:cNvPicPr>
          <p:nvPr/>
        </p:nvPicPr>
        <p:blipFill>
          <a:blip r:embed="rId2"/>
          <a:stretch>
            <a:fillRect/>
          </a:stretch>
        </p:blipFill>
        <p:spPr>
          <a:xfrm>
            <a:off x="9535714" y="696428"/>
            <a:ext cx="2095238" cy="723810"/>
          </a:xfrm>
          <a:prstGeom prst="rect">
            <a:avLst/>
          </a:prstGeom>
        </p:spPr>
      </p:pic>
    </p:spTree>
    <p:extLst>
      <p:ext uri="{BB962C8B-B14F-4D97-AF65-F5344CB8AC3E}">
        <p14:creationId xmlns:p14="http://schemas.microsoft.com/office/powerpoint/2010/main" val="2755561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DFC095-533B-E568-95A3-D2A693DC5A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726FB6-4AC4-B705-08AB-859FF528B282}"/>
              </a:ext>
            </a:extLst>
          </p:cNvPr>
          <p:cNvSpPr>
            <a:spLocks noGrp="1"/>
          </p:cNvSpPr>
          <p:nvPr>
            <p:ph type="title"/>
          </p:nvPr>
        </p:nvSpPr>
        <p:spPr/>
        <p:txBody>
          <a:bodyPr/>
          <a:lstStyle/>
          <a:p>
            <a:pPr algn="ctr"/>
            <a:r>
              <a:rPr lang="en-US" b="1">
                <a:cs typeface="Biome"/>
              </a:rPr>
              <a:t>AI Declaration</a:t>
            </a:r>
            <a:endParaRPr lang="en-US"/>
          </a:p>
        </p:txBody>
      </p:sp>
      <p:sp>
        <p:nvSpPr>
          <p:cNvPr id="3" name="Content Placeholder 2">
            <a:extLst>
              <a:ext uri="{FF2B5EF4-FFF2-40B4-BE49-F238E27FC236}">
                <a16:creationId xmlns:a16="http://schemas.microsoft.com/office/drawing/2014/main" id="{3D0CA0D7-327E-FE71-B3E4-7811A74A1EE8}"/>
              </a:ext>
            </a:extLst>
          </p:cNvPr>
          <p:cNvSpPr>
            <a:spLocks noGrp="1"/>
          </p:cNvSpPr>
          <p:nvPr>
            <p:ph idx="1"/>
          </p:nvPr>
        </p:nvSpPr>
        <p:spPr>
          <a:xfrm>
            <a:off x="457200" y="2314027"/>
            <a:ext cx="9862775" cy="4539072"/>
          </a:xfrm>
        </p:spPr>
        <p:txBody>
          <a:bodyPr vert="horz" lIns="91440" tIns="45720" rIns="91440" bIns="45720" rtlCol="0" anchor="t">
            <a:normAutofit/>
          </a:bodyPr>
          <a:lstStyle/>
          <a:p>
            <a:r>
              <a:rPr lang="en-US" sz="2000">
                <a:ea typeface="+mn-lt"/>
                <a:cs typeface="+mn-lt"/>
              </a:rPr>
              <a:t>I confirm that I have not used any AI tools in the research and creation of this presentation. I confirm that I have not presented any AI generated materials as my own work. I confirm I have copies of my drafts, notes, and other resources I used, which I may be asked to provide in evidence.</a:t>
            </a:r>
            <a:endParaRPr lang="en-US" sz="2000"/>
          </a:p>
        </p:txBody>
      </p:sp>
      <p:pic>
        <p:nvPicPr>
          <p:cNvPr id="4" name="Picture 3" descr="Families &amp; Friends of Prisoners (FFOPS) | Clinks">
            <a:extLst>
              <a:ext uri="{FF2B5EF4-FFF2-40B4-BE49-F238E27FC236}">
                <a16:creationId xmlns:a16="http://schemas.microsoft.com/office/drawing/2014/main" id="{7A7E71F2-9390-19B0-301D-097D2BCBE78D}"/>
              </a:ext>
            </a:extLst>
          </p:cNvPr>
          <p:cNvPicPr>
            <a:picLocks noChangeAspect="1"/>
          </p:cNvPicPr>
          <p:nvPr/>
        </p:nvPicPr>
        <p:blipFill>
          <a:blip r:embed="rId2"/>
          <a:stretch>
            <a:fillRect/>
          </a:stretch>
        </p:blipFill>
        <p:spPr>
          <a:xfrm>
            <a:off x="9535714" y="696428"/>
            <a:ext cx="2095238" cy="723810"/>
          </a:xfrm>
          <a:prstGeom prst="rect">
            <a:avLst/>
          </a:prstGeom>
        </p:spPr>
      </p:pic>
    </p:spTree>
    <p:extLst>
      <p:ext uri="{BB962C8B-B14F-4D97-AF65-F5344CB8AC3E}">
        <p14:creationId xmlns:p14="http://schemas.microsoft.com/office/powerpoint/2010/main" val="162453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59A1748-E950-43DB-796E-9B5C97DBBBC8}"/>
              </a:ext>
            </a:extLst>
          </p:cNvPr>
          <p:cNvSpPr>
            <a:spLocks noGrp="1"/>
          </p:cNvSpPr>
          <p:nvPr>
            <p:ph type="title"/>
          </p:nvPr>
        </p:nvSpPr>
        <p:spPr>
          <a:xfrm>
            <a:off x="615950" y="590550"/>
            <a:ext cx="8718468" cy="1054856"/>
          </a:xfrm>
        </p:spPr>
        <p:txBody>
          <a:bodyPr/>
          <a:lstStyle/>
          <a:p>
            <a:r>
              <a:rPr lang="en-US">
                <a:cs typeface="Biome"/>
              </a:rPr>
              <a:t>FFOPS</a:t>
            </a:r>
            <a:endParaRPr lang="en-US"/>
          </a:p>
        </p:txBody>
      </p:sp>
      <p:sp>
        <p:nvSpPr>
          <p:cNvPr id="10" name="Content Placeholder 2">
            <a:extLst>
              <a:ext uri="{FF2B5EF4-FFF2-40B4-BE49-F238E27FC236}">
                <a16:creationId xmlns:a16="http://schemas.microsoft.com/office/drawing/2014/main" id="{12B97138-35DF-5272-34DC-7F96BB6544C8}"/>
              </a:ext>
            </a:extLst>
          </p:cNvPr>
          <p:cNvSpPr>
            <a:spLocks noGrp="1"/>
          </p:cNvSpPr>
          <p:nvPr>
            <p:ph sz="quarter" idx="13"/>
          </p:nvPr>
        </p:nvSpPr>
        <p:spPr>
          <a:xfrm>
            <a:off x="277283" y="2305808"/>
            <a:ext cx="6462102" cy="4444241"/>
          </a:xfrm>
        </p:spPr>
        <p:txBody>
          <a:bodyPr vert="horz" lIns="91440" tIns="45720" rIns="91440" bIns="45720" rtlCol="0" anchor="t">
            <a:noAutofit/>
          </a:bodyPr>
          <a:lstStyle/>
          <a:p>
            <a:pPr>
              <a:buFont typeface="Wingdings"/>
              <a:buChar char="Ø"/>
            </a:pPr>
            <a:r>
              <a:rPr lang="en-US" sz="2400" dirty="0"/>
              <a:t>Friends and Families of Priso</a:t>
            </a:r>
            <a:r>
              <a:rPr lang="en-US" sz="2400"/>
              <a:t>ners service</a:t>
            </a:r>
            <a:endParaRPr lang="en-US" sz="2400" dirty="0"/>
          </a:p>
          <a:p>
            <a:pPr>
              <a:buFont typeface="Wingdings"/>
              <a:buChar char="Ø"/>
            </a:pPr>
            <a:r>
              <a:rPr lang="en-US" sz="2400" dirty="0"/>
              <a:t>Sw</a:t>
            </a:r>
            <a:r>
              <a:rPr lang="en-US" sz="2400"/>
              <a:t>ansea HMP</a:t>
            </a:r>
            <a:endParaRPr lang="en-US" sz="2400" dirty="0"/>
          </a:p>
          <a:p>
            <a:pPr>
              <a:buFont typeface="Wingdings"/>
              <a:buChar char="Ø"/>
            </a:pPr>
            <a:r>
              <a:rPr lang="en-US" sz="2400" dirty="0"/>
              <a:t>Registered charity</a:t>
            </a:r>
          </a:p>
          <a:p>
            <a:pPr>
              <a:buFont typeface="Wingdings"/>
              <a:buChar char="Ø"/>
            </a:pPr>
            <a:r>
              <a:rPr lang="en-US" sz="2400" dirty="0"/>
              <a:t>Support </a:t>
            </a:r>
            <a:r>
              <a:rPr lang="en-US" sz="2400"/>
              <a:t>families</a:t>
            </a:r>
            <a:endParaRPr lang="en-US" sz="2400" dirty="0"/>
          </a:p>
          <a:p>
            <a:pPr>
              <a:buFont typeface="Wingdings"/>
              <a:buChar char="Ø"/>
            </a:pPr>
            <a:r>
              <a:rPr lang="en-US" sz="2400"/>
              <a:t>Visitors</a:t>
            </a:r>
            <a:endParaRPr lang="en-US" sz="2400" dirty="0"/>
          </a:p>
          <a:p>
            <a:pPr>
              <a:buFont typeface="Wingdings"/>
              <a:buChar char="Ø"/>
            </a:pPr>
            <a:endParaRPr lang="en-US" sz="1800" dirty="0"/>
          </a:p>
        </p:txBody>
      </p:sp>
      <p:pic>
        <p:nvPicPr>
          <p:cNvPr id="4" name="Picture 3" descr="Swansea Prison closure would make 'fantastic development opportunity' says  council leader | Wales Online">
            <a:extLst>
              <a:ext uri="{FF2B5EF4-FFF2-40B4-BE49-F238E27FC236}">
                <a16:creationId xmlns:a16="http://schemas.microsoft.com/office/drawing/2014/main" id="{2CDD5B81-FE93-8EC1-A5F9-7A5163B6BD8D}"/>
              </a:ext>
            </a:extLst>
          </p:cNvPr>
          <p:cNvPicPr>
            <a:picLocks noChangeAspect="1"/>
          </p:cNvPicPr>
          <p:nvPr/>
        </p:nvPicPr>
        <p:blipFill>
          <a:blip r:embed="rId3"/>
          <a:stretch>
            <a:fillRect/>
          </a:stretch>
        </p:blipFill>
        <p:spPr>
          <a:xfrm>
            <a:off x="6096000" y="2006600"/>
            <a:ext cx="5321300" cy="3556000"/>
          </a:xfrm>
          <a:prstGeom prst="rect">
            <a:avLst/>
          </a:prstGeom>
        </p:spPr>
      </p:pic>
      <p:sp>
        <p:nvSpPr>
          <p:cNvPr id="5" name="Oval 4">
            <a:extLst>
              <a:ext uri="{FF2B5EF4-FFF2-40B4-BE49-F238E27FC236}">
                <a16:creationId xmlns:a16="http://schemas.microsoft.com/office/drawing/2014/main" id="{C122B92A-4E61-253E-043C-9A72AC17E2F2}"/>
              </a:ext>
            </a:extLst>
          </p:cNvPr>
          <p:cNvSpPr/>
          <p:nvPr/>
        </p:nvSpPr>
        <p:spPr>
          <a:xfrm>
            <a:off x="6916951" y="4209558"/>
            <a:ext cx="1310028" cy="1257627"/>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Arrow Connector 5">
            <a:extLst>
              <a:ext uri="{FF2B5EF4-FFF2-40B4-BE49-F238E27FC236}">
                <a16:creationId xmlns:a16="http://schemas.microsoft.com/office/drawing/2014/main" id="{DEEA5E23-9725-C15C-3CF8-F62FE4320709}"/>
              </a:ext>
            </a:extLst>
          </p:cNvPr>
          <p:cNvCxnSpPr/>
          <p:nvPr/>
        </p:nvCxnSpPr>
        <p:spPr>
          <a:xfrm flipV="1">
            <a:off x="7930039" y="1659370"/>
            <a:ext cx="716149" cy="21135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D815654-3FB9-9101-5180-0717737189D1}"/>
              </a:ext>
            </a:extLst>
          </p:cNvPr>
          <p:cNvSpPr txBox="1"/>
          <p:nvPr/>
        </p:nvSpPr>
        <p:spPr>
          <a:xfrm>
            <a:off x="8028511" y="1267124"/>
            <a:ext cx="2008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FFOPS Cabin</a:t>
            </a:r>
          </a:p>
        </p:txBody>
      </p:sp>
    </p:spTree>
    <p:extLst>
      <p:ext uri="{BB962C8B-B14F-4D97-AF65-F5344CB8AC3E}">
        <p14:creationId xmlns:p14="http://schemas.microsoft.com/office/powerpoint/2010/main" val="2448294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F0458-EF93-E954-7C04-F26560C60A93}"/>
              </a:ext>
            </a:extLst>
          </p:cNvPr>
          <p:cNvSpPr>
            <a:spLocks noGrp="1"/>
          </p:cNvSpPr>
          <p:nvPr>
            <p:ph type="title"/>
          </p:nvPr>
        </p:nvSpPr>
        <p:spPr>
          <a:xfrm>
            <a:off x="457200" y="986366"/>
            <a:ext cx="8718468" cy="995590"/>
          </a:xfrm>
        </p:spPr>
        <p:txBody>
          <a:bodyPr/>
          <a:lstStyle/>
          <a:p>
            <a:r>
              <a:rPr lang="en-US">
                <a:cs typeface="Biome"/>
              </a:rPr>
              <a:t>Overview</a:t>
            </a:r>
            <a:endParaRPr lang="en-US"/>
          </a:p>
        </p:txBody>
      </p:sp>
      <p:sp>
        <p:nvSpPr>
          <p:cNvPr id="3" name="Content Placeholder 2">
            <a:extLst>
              <a:ext uri="{FF2B5EF4-FFF2-40B4-BE49-F238E27FC236}">
                <a16:creationId xmlns:a16="http://schemas.microsoft.com/office/drawing/2014/main" id="{B0D474FE-611C-CE6F-F85C-C615BE108DB9}"/>
              </a:ext>
            </a:extLst>
          </p:cNvPr>
          <p:cNvSpPr>
            <a:spLocks noGrp="1"/>
          </p:cNvSpPr>
          <p:nvPr>
            <p:ph sz="quarter" idx="13"/>
          </p:nvPr>
        </p:nvSpPr>
        <p:spPr>
          <a:xfrm>
            <a:off x="457200" y="2206325"/>
            <a:ext cx="9247634" cy="2945641"/>
          </a:xfrm>
        </p:spPr>
        <p:txBody>
          <a:bodyPr vert="horz" lIns="91440" tIns="45720" rIns="91440" bIns="45720" rtlCol="0" anchor="t">
            <a:noAutofit/>
          </a:bodyPr>
          <a:lstStyle/>
          <a:p>
            <a:pPr marL="0" indent="0">
              <a:buNone/>
            </a:pPr>
            <a:r>
              <a:rPr lang="en-US" sz="2100"/>
              <a:t>The charity began around 30 years ago, created by a woman named Beverly, who is now in her late 80's.</a:t>
            </a:r>
            <a:endParaRPr lang="en-US" sz="2100" dirty="0"/>
          </a:p>
          <a:p>
            <a:pPr marL="0" indent="0">
              <a:buNone/>
            </a:pPr>
            <a:r>
              <a:rPr lang="en-US" sz="2100"/>
              <a:t>The trustees and charity manager, Carla Neil, now run the day-to-day operations.</a:t>
            </a:r>
            <a:endParaRPr lang="en-US" sz="2100" dirty="0"/>
          </a:p>
          <a:p>
            <a:pPr marL="0" indent="0">
              <a:buNone/>
            </a:pPr>
            <a:endParaRPr lang="en-US" sz="2100" dirty="0"/>
          </a:p>
          <a:p>
            <a:pPr marL="0" indent="0">
              <a:buNone/>
            </a:pPr>
            <a:r>
              <a:rPr lang="en-US" sz="2100" dirty="0"/>
              <a:t>It began as a way to support the families and friends of prisoners, as this was a hidden consequences that people </a:t>
            </a:r>
            <a:r>
              <a:rPr lang="en-US" sz="2100"/>
              <a:t>do not usually take into consideration when individuals commit crimes and go to prison.</a:t>
            </a:r>
            <a:endParaRPr lang="en-US" sz="2100" dirty="0"/>
          </a:p>
          <a:p>
            <a:pPr marL="0" indent="0">
              <a:buNone/>
            </a:pPr>
            <a:endParaRPr lang="en-US" sz="2100" dirty="0"/>
          </a:p>
          <a:p>
            <a:pPr marL="0" indent="0">
              <a:buNone/>
            </a:pPr>
            <a:r>
              <a:rPr lang="en-US" sz="2100"/>
              <a:t>The process is just as difficult on the families, and there needed to be people there for them, too.</a:t>
            </a:r>
            <a:endParaRPr lang="en-US" sz="2100" dirty="0"/>
          </a:p>
        </p:txBody>
      </p:sp>
    </p:spTree>
    <p:extLst>
      <p:ext uri="{BB962C8B-B14F-4D97-AF65-F5344CB8AC3E}">
        <p14:creationId xmlns:p14="http://schemas.microsoft.com/office/powerpoint/2010/main" val="3642834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ED4CC6F-359E-B14A-66B2-735DDDD6E1DE}"/>
              </a:ext>
            </a:extLst>
          </p:cNvPr>
          <p:cNvSpPr>
            <a:spLocks noGrp="1"/>
          </p:cNvSpPr>
          <p:nvPr>
            <p:ph type="ctrTitle"/>
          </p:nvPr>
        </p:nvSpPr>
        <p:spPr>
          <a:xfrm>
            <a:off x="1730288" y="-2705100"/>
            <a:ext cx="8723871" cy="4419600"/>
          </a:xfrm>
        </p:spPr>
        <p:txBody>
          <a:bodyPr/>
          <a:lstStyle/>
          <a:p>
            <a:r>
              <a:rPr lang="en-US">
                <a:cs typeface="Biome"/>
              </a:rPr>
              <a:t>What did I do?</a:t>
            </a:r>
            <a:endParaRPr lang="en-US"/>
          </a:p>
        </p:txBody>
      </p:sp>
      <p:sp>
        <p:nvSpPr>
          <p:cNvPr id="10" name="Subtitle 2">
            <a:extLst>
              <a:ext uri="{FF2B5EF4-FFF2-40B4-BE49-F238E27FC236}">
                <a16:creationId xmlns:a16="http://schemas.microsoft.com/office/drawing/2014/main" id="{C9ECB25E-21AE-8753-D348-D130067C02A9}"/>
              </a:ext>
            </a:extLst>
          </p:cNvPr>
          <p:cNvSpPr>
            <a:spLocks noGrp="1"/>
          </p:cNvSpPr>
          <p:nvPr>
            <p:ph type="subTitle" idx="1"/>
          </p:nvPr>
        </p:nvSpPr>
        <p:spPr>
          <a:xfrm>
            <a:off x="3467100" y="1901826"/>
            <a:ext cx="5257800" cy="4202641"/>
          </a:xfrm>
        </p:spPr>
        <p:txBody>
          <a:bodyPr>
            <a:normAutofit/>
          </a:bodyPr>
          <a:lstStyle/>
          <a:p>
            <a:endParaRPr lang="en-US" b="1" dirty="0"/>
          </a:p>
          <a:p>
            <a:pPr marL="285750" indent="-285750">
              <a:buFont typeface="Arial"/>
              <a:buChar char="•"/>
            </a:pPr>
            <a:r>
              <a:rPr lang="en-US" b="1">
                <a:ea typeface="+mn-lt"/>
                <a:cs typeface="+mn-lt"/>
              </a:rPr>
              <a:t>Supported families and visitors attending prison visits </a:t>
            </a:r>
            <a:endParaRPr lang="en-US" b="1" dirty="0"/>
          </a:p>
          <a:p>
            <a:pPr marL="285750" indent="-285750">
              <a:buFont typeface="Arial"/>
              <a:buChar char="•"/>
            </a:pPr>
            <a:r>
              <a:rPr lang="en-US" b="1">
                <a:ea typeface="+mn-lt"/>
                <a:cs typeface="+mn-lt"/>
              </a:rPr>
              <a:t>Explained prison procedures, dress code and visiting rules </a:t>
            </a:r>
            <a:endParaRPr lang="en-US" b="1" dirty="0"/>
          </a:p>
          <a:p>
            <a:pPr marL="285750" indent="-285750">
              <a:buFont typeface="Arial"/>
              <a:buChar char="•"/>
            </a:pPr>
            <a:r>
              <a:rPr lang="en-US" b="1">
                <a:ea typeface="+mn-lt"/>
                <a:cs typeface="+mn-lt"/>
              </a:rPr>
              <a:t>Helped visitors store belongings before visits </a:t>
            </a:r>
            <a:endParaRPr lang="en-US" b="1" dirty="0"/>
          </a:p>
          <a:p>
            <a:pPr marL="285750" indent="-285750">
              <a:buFont typeface="Arial"/>
              <a:buChar char="•"/>
            </a:pPr>
            <a:r>
              <a:rPr lang="en-US" b="1">
                <a:ea typeface="+mn-lt"/>
                <a:cs typeface="+mn-lt"/>
              </a:rPr>
              <a:t>Provided reassurance and emotional support where needed </a:t>
            </a:r>
            <a:endParaRPr lang="en-US" b="1" dirty="0"/>
          </a:p>
          <a:p>
            <a:pPr marL="285750" indent="-285750">
              <a:buFont typeface="Arial"/>
              <a:buChar char="•"/>
            </a:pPr>
            <a:r>
              <a:rPr lang="en-US" b="1">
                <a:ea typeface="+mn-lt"/>
                <a:cs typeface="+mn-lt"/>
              </a:rPr>
              <a:t>Worked independently during later stages of the placement </a:t>
            </a:r>
            <a:endParaRPr lang="en-US" b="1" dirty="0"/>
          </a:p>
          <a:p>
            <a:endParaRPr lang="en-US" b="1" dirty="0"/>
          </a:p>
        </p:txBody>
      </p:sp>
    </p:spTree>
    <p:extLst>
      <p:ext uri="{BB962C8B-B14F-4D97-AF65-F5344CB8AC3E}">
        <p14:creationId xmlns:p14="http://schemas.microsoft.com/office/powerpoint/2010/main" val="4055938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A4C690-FD90-3DA1-66E9-3FFF7FBC0DD5}"/>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AB074A79-5125-449B-F15A-181ACE49C53C}"/>
              </a:ext>
            </a:extLst>
          </p:cNvPr>
          <p:cNvSpPr>
            <a:spLocks noGrp="1"/>
          </p:cNvSpPr>
          <p:nvPr>
            <p:ph type="ctrTitle"/>
          </p:nvPr>
        </p:nvSpPr>
        <p:spPr>
          <a:xfrm>
            <a:off x="1730288" y="-2705100"/>
            <a:ext cx="8723871" cy="4419600"/>
          </a:xfrm>
        </p:spPr>
        <p:txBody>
          <a:bodyPr/>
          <a:lstStyle/>
          <a:p>
            <a:r>
              <a:rPr lang="en-US">
                <a:cs typeface="Biome"/>
              </a:rPr>
              <a:t>How did I feel?</a:t>
            </a:r>
            <a:endParaRPr lang="en-US"/>
          </a:p>
        </p:txBody>
      </p:sp>
      <p:sp>
        <p:nvSpPr>
          <p:cNvPr id="10" name="Subtitle 2">
            <a:extLst>
              <a:ext uri="{FF2B5EF4-FFF2-40B4-BE49-F238E27FC236}">
                <a16:creationId xmlns:a16="http://schemas.microsoft.com/office/drawing/2014/main" id="{F65D8125-BF28-1E84-602B-FD2399BE97DD}"/>
              </a:ext>
            </a:extLst>
          </p:cNvPr>
          <p:cNvSpPr>
            <a:spLocks noGrp="1"/>
          </p:cNvSpPr>
          <p:nvPr>
            <p:ph type="subTitle" idx="1"/>
          </p:nvPr>
        </p:nvSpPr>
        <p:spPr>
          <a:xfrm>
            <a:off x="512680" y="2583614"/>
            <a:ext cx="2423695" cy="2451379"/>
          </a:xfrm>
        </p:spPr>
        <p:txBody>
          <a:bodyPr>
            <a:normAutofit/>
          </a:bodyPr>
          <a:lstStyle/>
          <a:p>
            <a:endParaRPr lang="en-US" b="1" dirty="0"/>
          </a:p>
          <a:p>
            <a:r>
              <a:rPr lang="en-US" b="1" u="sng">
                <a:ea typeface="+mn-lt"/>
                <a:cs typeface="+mn-lt"/>
              </a:rPr>
              <a:t>At the start</a:t>
            </a:r>
          </a:p>
          <a:p>
            <a:pPr>
              <a:buFont typeface="Arial"/>
              <a:buChar char="•"/>
            </a:pPr>
            <a:r>
              <a:rPr lang="en-US">
                <a:ea typeface="+mn-lt"/>
                <a:cs typeface="+mn-lt"/>
              </a:rPr>
              <a:t>Nervous</a:t>
            </a:r>
            <a:endParaRPr lang="en-US"/>
          </a:p>
          <a:p>
            <a:pPr>
              <a:buFont typeface="Arial"/>
              <a:buChar char="•"/>
            </a:pPr>
            <a:r>
              <a:rPr lang="en-US">
                <a:ea typeface="+mn-lt"/>
                <a:cs typeface="+mn-lt"/>
              </a:rPr>
              <a:t>Unsure </a:t>
            </a:r>
          </a:p>
          <a:p>
            <a:pPr>
              <a:buFont typeface="Arial"/>
              <a:buChar char="•"/>
            </a:pPr>
            <a:r>
              <a:rPr lang="en-US">
                <a:ea typeface="+mn-lt"/>
                <a:cs typeface="+mn-lt"/>
              </a:rPr>
              <a:t>Worried</a:t>
            </a:r>
            <a:endParaRPr lang="en-US"/>
          </a:p>
          <a:p>
            <a:pPr marL="285750" indent="-285750">
              <a:buFont typeface="Arial"/>
              <a:buChar char="•"/>
            </a:pPr>
            <a:endParaRPr lang="en-US" b="1" dirty="0"/>
          </a:p>
          <a:p>
            <a:endParaRPr lang="en-US" b="1" dirty="0"/>
          </a:p>
        </p:txBody>
      </p:sp>
      <p:sp>
        <p:nvSpPr>
          <p:cNvPr id="3" name="Subtitle 2">
            <a:extLst>
              <a:ext uri="{FF2B5EF4-FFF2-40B4-BE49-F238E27FC236}">
                <a16:creationId xmlns:a16="http://schemas.microsoft.com/office/drawing/2014/main" id="{8E100778-6522-1E30-8BDD-56940798AB5B}"/>
              </a:ext>
            </a:extLst>
          </p:cNvPr>
          <p:cNvSpPr txBox="1">
            <a:spLocks/>
          </p:cNvSpPr>
          <p:nvPr/>
        </p:nvSpPr>
        <p:spPr>
          <a:xfrm>
            <a:off x="2951080" y="1720015"/>
            <a:ext cx="5364747" cy="4202641"/>
          </a:xfrm>
          <a:prstGeom prst="rect">
            <a:avLst/>
          </a:prstGeom>
        </p:spPr>
        <p:txBody>
          <a:bodyPr vert="horz" lIns="91440" tIns="45720" rIns="91440" bIns="45720" rtlCol="0" anchor="b">
            <a:normAutofit/>
          </a:bodyPr>
          <a:lstStyle>
            <a:lvl1pPr marL="0" indent="0" algn="ctr" defTabSz="914400" rtl="0" eaLnBrk="1" latinLnBrk="0" hangingPunct="1">
              <a:lnSpc>
                <a:spcPct val="100000"/>
              </a:lnSpc>
              <a:spcBef>
                <a:spcPts val="0"/>
              </a:spcBef>
              <a:buFont typeface="Arial" panose="020B0604020202020204" pitchFamily="34" charset="0"/>
              <a:buNone/>
              <a:defRPr sz="2400" b="0" i="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b="0" i="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b="0" i="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b="1" u="sng">
                <a:ea typeface="+mn-lt"/>
                <a:cs typeface="+mn-lt"/>
              </a:rPr>
              <a:t>Halfway</a:t>
            </a:r>
            <a:endParaRPr lang="en-US" u="sng"/>
          </a:p>
          <a:p>
            <a:pPr>
              <a:buFont typeface="Arial"/>
              <a:buChar char="•"/>
            </a:pPr>
            <a:r>
              <a:rPr lang="en-US">
                <a:ea typeface="+mn-lt"/>
                <a:cs typeface="+mn-lt"/>
              </a:rPr>
              <a:t>More confident communicating with visitors </a:t>
            </a:r>
          </a:p>
          <a:p>
            <a:pPr>
              <a:buFont typeface="Arial"/>
              <a:buChar char="•"/>
            </a:pPr>
            <a:r>
              <a:rPr lang="en-US">
                <a:ea typeface="+mn-lt"/>
                <a:cs typeface="+mn-lt"/>
              </a:rPr>
              <a:t>Improved understanding of prison routines </a:t>
            </a:r>
            <a:endParaRPr lang="en-US"/>
          </a:p>
          <a:p>
            <a:pPr>
              <a:buFont typeface="Arial"/>
              <a:buChar char="•"/>
            </a:pPr>
            <a:r>
              <a:rPr lang="en-US">
                <a:ea typeface="+mn-lt"/>
                <a:cs typeface="+mn-lt"/>
              </a:rPr>
              <a:t>Felt more comfortable managing difficult interactions </a:t>
            </a:r>
            <a:r>
              <a:rPr lang="en-US" dirty="0">
                <a:ea typeface="+mn-lt"/>
                <a:cs typeface="+mn-lt"/>
              </a:rPr>
              <a:t> </a:t>
            </a:r>
            <a:endParaRPr lang="en-US"/>
          </a:p>
          <a:p>
            <a:pPr marL="285750" indent="-285750">
              <a:buFont typeface="Arial"/>
              <a:buChar char="•"/>
            </a:pPr>
            <a:endParaRPr lang="en-US" b="1" dirty="0"/>
          </a:p>
          <a:p>
            <a:endParaRPr lang="en-US" b="1" dirty="0"/>
          </a:p>
        </p:txBody>
      </p:sp>
      <p:sp>
        <p:nvSpPr>
          <p:cNvPr id="11" name="Subtitle 2">
            <a:extLst>
              <a:ext uri="{FF2B5EF4-FFF2-40B4-BE49-F238E27FC236}">
                <a16:creationId xmlns:a16="http://schemas.microsoft.com/office/drawing/2014/main" id="{51B4AF5E-57D3-F411-6994-177CC7023B9A}"/>
              </a:ext>
            </a:extLst>
          </p:cNvPr>
          <p:cNvSpPr txBox="1">
            <a:spLocks/>
          </p:cNvSpPr>
          <p:nvPr/>
        </p:nvSpPr>
        <p:spPr>
          <a:xfrm>
            <a:off x="8311817" y="1720015"/>
            <a:ext cx="3306011" cy="4202641"/>
          </a:xfrm>
          <a:prstGeom prst="rect">
            <a:avLst/>
          </a:prstGeom>
        </p:spPr>
        <p:txBody>
          <a:bodyPr vert="horz" lIns="91440" tIns="45720" rIns="91440" bIns="45720" rtlCol="0" anchor="b">
            <a:normAutofit/>
          </a:bodyPr>
          <a:lstStyle>
            <a:lvl1pPr marL="0" indent="0" algn="ctr" defTabSz="914400" rtl="0" eaLnBrk="1" latinLnBrk="0" hangingPunct="1">
              <a:lnSpc>
                <a:spcPct val="100000"/>
              </a:lnSpc>
              <a:spcBef>
                <a:spcPts val="0"/>
              </a:spcBef>
              <a:buFont typeface="Arial" panose="020B0604020202020204" pitchFamily="34" charset="0"/>
              <a:buNone/>
              <a:defRPr sz="2400" b="0" i="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b="0" i="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b="0" i="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b="1" dirty="0"/>
          </a:p>
          <a:p>
            <a:pPr>
              <a:buFont typeface="Arial"/>
              <a:buChar char="•"/>
            </a:pPr>
            <a:endParaRPr lang="en-US" b="1" dirty="0">
              <a:ea typeface="+mn-lt"/>
              <a:cs typeface="+mn-lt"/>
            </a:endParaRPr>
          </a:p>
          <a:p>
            <a:r>
              <a:rPr lang="en-US" b="1" u="sng">
                <a:ea typeface="+mn-lt"/>
                <a:cs typeface="+mn-lt"/>
              </a:rPr>
              <a:t>At the end</a:t>
            </a:r>
            <a:endParaRPr lang="en-US" u="sng">
              <a:ea typeface="+mn-lt"/>
              <a:cs typeface="+mn-lt"/>
            </a:endParaRPr>
          </a:p>
          <a:p>
            <a:pPr>
              <a:buFont typeface="Arial"/>
              <a:buChar char="•"/>
            </a:pPr>
            <a:r>
              <a:rPr lang="en-US">
                <a:ea typeface="+mn-lt"/>
                <a:cs typeface="+mn-lt"/>
              </a:rPr>
              <a:t>Independent shifts</a:t>
            </a:r>
          </a:p>
          <a:p>
            <a:pPr>
              <a:buFont typeface="Arial"/>
              <a:buChar char="•"/>
            </a:pPr>
            <a:r>
              <a:rPr lang="en-US">
                <a:ea typeface="+mn-lt"/>
                <a:cs typeface="+mn-lt"/>
              </a:rPr>
              <a:t>More confident speaking to strangers </a:t>
            </a:r>
          </a:p>
          <a:p>
            <a:pPr>
              <a:buFont typeface="Arial"/>
              <a:buChar char="•"/>
            </a:pPr>
            <a:r>
              <a:rPr lang="en-US">
                <a:ea typeface="+mn-lt"/>
                <a:cs typeface="+mn-lt"/>
              </a:rPr>
              <a:t>Felt more professional and emotionally resilient </a:t>
            </a:r>
            <a:endParaRPr lang="en-US"/>
          </a:p>
          <a:p>
            <a:pPr marL="285750" indent="-285750">
              <a:buFont typeface="Arial"/>
              <a:buChar char="•"/>
            </a:pPr>
            <a:endParaRPr lang="en-US" b="1" dirty="0"/>
          </a:p>
          <a:p>
            <a:endParaRPr lang="en-US" b="1" dirty="0"/>
          </a:p>
        </p:txBody>
      </p:sp>
    </p:spTree>
    <p:extLst>
      <p:ext uri="{BB962C8B-B14F-4D97-AF65-F5344CB8AC3E}">
        <p14:creationId xmlns:p14="http://schemas.microsoft.com/office/powerpoint/2010/main" val="3951707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3436685-7228-BC79-BF33-9C72759645BA}"/>
              </a:ext>
            </a:extLst>
          </p:cNvPr>
          <p:cNvSpPr>
            <a:spLocks noGrp="1"/>
          </p:cNvSpPr>
          <p:nvPr>
            <p:ph type="title"/>
          </p:nvPr>
        </p:nvSpPr>
        <p:spPr>
          <a:xfrm>
            <a:off x="7890964" y="457200"/>
            <a:ext cx="3843837" cy="1710063"/>
          </a:xfrm>
        </p:spPr>
        <p:txBody>
          <a:bodyPr vert="horz" lIns="91440" tIns="45720" rIns="91440" bIns="45720" rtlCol="0" anchor="b">
            <a:normAutofit/>
          </a:bodyPr>
          <a:lstStyle/>
          <a:p>
            <a:r>
              <a:rPr lang="en-US" b="0" kern="1200" spc="0" baseline="0">
                <a:latin typeface="+mj-lt"/>
                <a:ea typeface="+mj-ea"/>
                <a:cs typeface="Biome" panose="020B0503030204020804" pitchFamily="34" charset="0"/>
              </a:rPr>
              <a:t>What stood out?</a:t>
            </a:r>
          </a:p>
        </p:txBody>
      </p:sp>
      <p:pic>
        <p:nvPicPr>
          <p:cNvPr id="10" name="Picture 9" descr="Two people holding each other's hands">
            <a:extLst>
              <a:ext uri="{FF2B5EF4-FFF2-40B4-BE49-F238E27FC236}">
                <a16:creationId xmlns:a16="http://schemas.microsoft.com/office/drawing/2014/main" id="{B576F6D0-1442-9799-BD7E-673DB15BCA66}"/>
              </a:ext>
            </a:extLst>
          </p:cNvPr>
          <p:cNvPicPr>
            <a:picLocks noChangeAspect="1"/>
          </p:cNvPicPr>
          <p:nvPr/>
        </p:nvPicPr>
        <p:blipFill>
          <a:blip r:embed="rId3"/>
          <a:srcRect l="5132" r="11534" b="-7"/>
          <a:stretch>
            <a:fillRect/>
          </a:stretch>
        </p:blipFill>
        <p:spPr>
          <a:xfrm>
            <a:off x="1" y="457200"/>
            <a:ext cx="7430940" cy="5943600"/>
          </a:xfrm>
          <a:prstGeom prst="rect">
            <a:avLst/>
          </a:prstGeom>
          <a:noFill/>
        </p:spPr>
      </p:pic>
      <p:sp>
        <p:nvSpPr>
          <p:cNvPr id="4" name="TextBox 3">
            <a:extLst>
              <a:ext uri="{FF2B5EF4-FFF2-40B4-BE49-F238E27FC236}">
                <a16:creationId xmlns:a16="http://schemas.microsoft.com/office/drawing/2014/main" id="{A601F57D-4A4A-FB2B-D478-9684A7448B94}"/>
              </a:ext>
            </a:extLst>
          </p:cNvPr>
          <p:cNvSpPr txBox="1"/>
          <p:nvPr/>
        </p:nvSpPr>
        <p:spPr>
          <a:xfrm>
            <a:off x="7890964" y="2624462"/>
            <a:ext cx="3843837" cy="377633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20000"/>
              </a:lnSpc>
              <a:spcBef>
                <a:spcPts val="1000"/>
              </a:spcBef>
            </a:pPr>
            <a:r>
              <a:rPr lang="en-US" sz="1400"/>
              <a:t>Supporting upset or distressed visitors </a:t>
            </a:r>
          </a:p>
          <a:p>
            <a:pPr>
              <a:lnSpc>
                <a:spcPct val="120000"/>
              </a:lnSpc>
              <a:spcBef>
                <a:spcPts val="1000"/>
              </a:spcBef>
            </a:pPr>
            <a:r>
              <a:rPr lang="en-US" sz="1400"/>
              <a:t>Managing difficult or confrontational situations calmly </a:t>
            </a:r>
          </a:p>
          <a:p>
            <a:pPr>
              <a:lnSpc>
                <a:spcPct val="120000"/>
              </a:lnSpc>
              <a:spcBef>
                <a:spcPts val="1000"/>
              </a:spcBef>
            </a:pPr>
            <a:r>
              <a:rPr lang="en-US" sz="1400"/>
              <a:t>Seeing the emotional impact imprisonment has on families </a:t>
            </a:r>
          </a:p>
          <a:p>
            <a:pPr>
              <a:lnSpc>
                <a:spcPct val="120000"/>
              </a:lnSpc>
              <a:spcBef>
                <a:spcPts val="1000"/>
              </a:spcBef>
            </a:pPr>
            <a:r>
              <a:rPr lang="en-US" sz="1400"/>
              <a:t>Realising how prison affects families, not just prisoners </a:t>
            </a:r>
          </a:p>
          <a:p>
            <a:pPr>
              <a:lnSpc>
                <a:spcPct val="120000"/>
              </a:lnSpc>
              <a:spcBef>
                <a:spcPts val="1000"/>
              </a:spcBef>
            </a:pPr>
            <a:r>
              <a:rPr lang="en-US" sz="1400"/>
              <a:t>Every path of life</a:t>
            </a:r>
          </a:p>
          <a:p>
            <a:pPr>
              <a:lnSpc>
                <a:spcPct val="120000"/>
              </a:lnSpc>
              <a:spcBef>
                <a:spcPts val="1000"/>
              </a:spcBef>
            </a:pPr>
            <a:endParaRPr lang="en-US" sz="1400"/>
          </a:p>
        </p:txBody>
      </p:sp>
    </p:spTree>
    <p:extLst>
      <p:ext uri="{BB962C8B-B14F-4D97-AF65-F5344CB8AC3E}">
        <p14:creationId xmlns:p14="http://schemas.microsoft.com/office/powerpoint/2010/main" val="17849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D11DB-FAC2-B87B-3416-15809909FF0E}"/>
              </a:ext>
            </a:extLst>
          </p:cNvPr>
          <p:cNvSpPr>
            <a:spLocks noGrp="1"/>
          </p:cNvSpPr>
          <p:nvPr>
            <p:ph type="ctrTitle"/>
          </p:nvPr>
        </p:nvSpPr>
        <p:spPr>
          <a:xfrm>
            <a:off x="363620" y="350252"/>
            <a:ext cx="9982201" cy="1038727"/>
          </a:xfrm>
        </p:spPr>
        <p:txBody>
          <a:bodyPr/>
          <a:lstStyle/>
          <a:p>
            <a:r>
              <a:rPr lang="en-US">
                <a:cs typeface="Biome"/>
              </a:rPr>
              <a:t>Why did I choose FFOPS?</a:t>
            </a:r>
            <a:endParaRPr lang="en-US"/>
          </a:p>
        </p:txBody>
      </p:sp>
      <p:sp>
        <p:nvSpPr>
          <p:cNvPr id="6" name="Subtitle 2">
            <a:extLst>
              <a:ext uri="{FF2B5EF4-FFF2-40B4-BE49-F238E27FC236}">
                <a16:creationId xmlns:a16="http://schemas.microsoft.com/office/drawing/2014/main" id="{70C0D1BE-28D3-3137-1315-2AA526B419B1}"/>
              </a:ext>
            </a:extLst>
          </p:cNvPr>
          <p:cNvSpPr txBox="1">
            <a:spLocks/>
          </p:cNvSpPr>
          <p:nvPr/>
        </p:nvSpPr>
        <p:spPr>
          <a:xfrm>
            <a:off x="512680" y="2583614"/>
            <a:ext cx="8920747" cy="3908536"/>
          </a:xfrm>
          <a:prstGeom prst="rect">
            <a:avLst/>
          </a:prstGeom>
        </p:spPr>
        <p:txBody>
          <a:bodyPr lIns="91440" tIns="45720" rIns="91440" bIns="45720" anchor="t">
            <a:noAutofit/>
          </a:bodyPr>
          <a:lst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b="1"/>
              <a:t>Criminal Justice Environment</a:t>
            </a:r>
            <a:endParaRPr lang="en-US" sz="3200" b="1" dirty="0"/>
          </a:p>
          <a:p>
            <a:r>
              <a:rPr lang="en-US" sz="3200" b="1" dirty="0"/>
              <a:t>Vulnerable </a:t>
            </a:r>
            <a:r>
              <a:rPr lang="en-US" sz="3200" b="1"/>
              <a:t>individuals</a:t>
            </a:r>
            <a:endParaRPr lang="en-US" sz="3200" b="1" dirty="0"/>
          </a:p>
          <a:p>
            <a:r>
              <a:rPr lang="en-US" sz="3200" b="1" dirty="0"/>
              <a:t>Improve </a:t>
            </a:r>
            <a:r>
              <a:rPr lang="en-US" sz="3200" b="1"/>
              <a:t>my 'people' skills</a:t>
            </a:r>
            <a:endParaRPr lang="en-US" sz="3200" b="1" dirty="0"/>
          </a:p>
          <a:p>
            <a:pPr marL="285750" indent="-285750">
              <a:buFont typeface="Arial"/>
              <a:buChar char="•"/>
            </a:pPr>
            <a:endParaRPr lang="en-US" sz="3200" b="1" dirty="0"/>
          </a:p>
          <a:p>
            <a:endParaRPr lang="en-US" sz="3200" b="1" dirty="0"/>
          </a:p>
        </p:txBody>
      </p:sp>
    </p:spTree>
    <p:extLst>
      <p:ext uri="{BB962C8B-B14F-4D97-AF65-F5344CB8AC3E}">
        <p14:creationId xmlns:p14="http://schemas.microsoft.com/office/powerpoint/2010/main" val="1217329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81344-8157-B6E9-B705-AAA243662654}"/>
              </a:ext>
            </a:extLst>
          </p:cNvPr>
          <p:cNvSpPr>
            <a:spLocks noGrp="1"/>
          </p:cNvSpPr>
          <p:nvPr>
            <p:ph type="ctrTitle"/>
          </p:nvPr>
        </p:nvSpPr>
        <p:spPr>
          <a:xfrm>
            <a:off x="376989" y="283411"/>
            <a:ext cx="9982201" cy="1011990"/>
          </a:xfrm>
        </p:spPr>
        <p:txBody>
          <a:bodyPr/>
          <a:lstStyle/>
          <a:p>
            <a:r>
              <a:rPr lang="en-US">
                <a:cs typeface="Biome"/>
              </a:rPr>
              <a:t>My skills developed</a:t>
            </a:r>
            <a:endParaRPr lang="en-US"/>
          </a:p>
        </p:txBody>
      </p:sp>
      <p:sp>
        <p:nvSpPr>
          <p:cNvPr id="4" name="Subtitle 2">
            <a:extLst>
              <a:ext uri="{FF2B5EF4-FFF2-40B4-BE49-F238E27FC236}">
                <a16:creationId xmlns:a16="http://schemas.microsoft.com/office/drawing/2014/main" id="{24AECFA7-01F2-9999-1B8E-DB9A43F1147B}"/>
              </a:ext>
            </a:extLst>
          </p:cNvPr>
          <p:cNvSpPr txBox="1">
            <a:spLocks/>
          </p:cNvSpPr>
          <p:nvPr/>
        </p:nvSpPr>
        <p:spPr>
          <a:xfrm>
            <a:off x="378996" y="2102351"/>
            <a:ext cx="10725483" cy="3908536"/>
          </a:xfrm>
          <a:prstGeom prst="rect">
            <a:avLst/>
          </a:prstGeom>
        </p:spPr>
        <p:txBody>
          <a:bodyPr lIns="91440" tIns="45720" rIns="91440" bIns="45720" anchor="t">
            <a:noAutofit/>
          </a:bodyPr>
          <a:lst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b="1"/>
              <a:t>Communication – speaking and explaining</a:t>
            </a:r>
            <a:endParaRPr lang="en-US"/>
          </a:p>
          <a:p>
            <a:r>
              <a:rPr lang="en-US" sz="3200" b="1" dirty="0"/>
              <a:t>Professionalism – remaining calm, respectful and impartial</a:t>
            </a:r>
          </a:p>
          <a:p>
            <a:r>
              <a:rPr lang="en-US" sz="3200" b="1" dirty="0"/>
              <a:t>Emotional resilience – emotionally difficult situations</a:t>
            </a:r>
          </a:p>
          <a:p>
            <a:r>
              <a:rPr lang="en-US" sz="3200" b="1"/>
              <a:t>Conflict management – staying calm and professional</a:t>
            </a:r>
            <a:endParaRPr lang="en-US" sz="3200" b="1" dirty="0"/>
          </a:p>
          <a:p>
            <a:r>
              <a:rPr lang="en-US" sz="3200" b="1" dirty="0"/>
              <a:t>Confidence and Independence – becoming more familiar, speaking up, managing responsibi</a:t>
            </a:r>
            <a:r>
              <a:rPr lang="en-US" sz="3200" b="1"/>
              <a:t>lities alone.</a:t>
            </a:r>
            <a:endParaRPr lang="en-US" sz="3200" b="1" dirty="0"/>
          </a:p>
          <a:p>
            <a:pPr marL="285750" indent="-285750">
              <a:buFont typeface="Arial"/>
              <a:buChar char="•"/>
            </a:pPr>
            <a:endParaRPr lang="en-US" sz="3200" b="1" dirty="0"/>
          </a:p>
          <a:p>
            <a:endParaRPr lang="en-US" sz="3200" b="1" dirty="0"/>
          </a:p>
        </p:txBody>
      </p:sp>
    </p:spTree>
    <p:extLst>
      <p:ext uri="{BB962C8B-B14F-4D97-AF65-F5344CB8AC3E}">
        <p14:creationId xmlns:p14="http://schemas.microsoft.com/office/powerpoint/2010/main" val="230823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5A517-BC5A-C611-2166-0DA5FE5C7CD2}"/>
              </a:ext>
            </a:extLst>
          </p:cNvPr>
          <p:cNvSpPr>
            <a:spLocks noGrp="1"/>
          </p:cNvSpPr>
          <p:nvPr>
            <p:ph type="ctrTitle"/>
          </p:nvPr>
        </p:nvSpPr>
        <p:spPr>
          <a:xfrm>
            <a:off x="348342" y="381000"/>
            <a:ext cx="9982201" cy="1796143"/>
          </a:xfrm>
        </p:spPr>
        <p:txBody>
          <a:bodyPr>
            <a:normAutofit/>
          </a:bodyPr>
          <a:lstStyle/>
          <a:p>
            <a:r>
              <a:rPr lang="en-US">
                <a:cs typeface="Biome"/>
              </a:rPr>
              <a:t>Will I continue with my placement?</a:t>
            </a:r>
            <a:endParaRPr lang="en-US"/>
          </a:p>
        </p:txBody>
      </p:sp>
      <p:sp>
        <p:nvSpPr>
          <p:cNvPr id="3" name="TextBox 2">
            <a:extLst>
              <a:ext uri="{FF2B5EF4-FFF2-40B4-BE49-F238E27FC236}">
                <a16:creationId xmlns:a16="http://schemas.microsoft.com/office/drawing/2014/main" id="{58999D15-A273-DD9E-C813-38E9613E5C4C}"/>
              </a:ext>
            </a:extLst>
          </p:cNvPr>
          <p:cNvSpPr txBox="1"/>
          <p:nvPr/>
        </p:nvSpPr>
        <p:spPr>
          <a:xfrm>
            <a:off x="348343" y="2275114"/>
            <a:ext cx="857794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sz="2400" b="1"/>
              <a:t>Although my regular placement hours are now complete, I will continue volunteering with FFOPS during family days and similar events at HM Prison Swansea. </a:t>
            </a:r>
            <a:endParaRPr lang="en-US" sz="2400" b="1" dirty="0"/>
          </a:p>
          <a:p>
            <a:pPr>
              <a:buFont typeface=""/>
              <a:buChar char="•"/>
            </a:pPr>
            <a:r>
              <a:rPr lang="en-US" sz="2400" b="1"/>
              <a:t>I enjoyed the experience and would like to remain involved in supporting families affected by imprisonment where possible.</a:t>
            </a:r>
            <a:endParaRPr lang="en-US" sz="2400" b="1" dirty="0"/>
          </a:p>
          <a:p>
            <a:pPr algn="ctr"/>
            <a:endParaRPr lang="en-US" sz="2400" b="1" dirty="0"/>
          </a:p>
        </p:txBody>
      </p:sp>
      <p:sp>
        <p:nvSpPr>
          <p:cNvPr id="4" name="TextBox 3">
            <a:extLst>
              <a:ext uri="{FF2B5EF4-FFF2-40B4-BE49-F238E27FC236}">
                <a16:creationId xmlns:a16="http://schemas.microsoft.com/office/drawing/2014/main" id="{DD3E7188-3091-D0EA-AB32-45768610A85B}"/>
              </a:ext>
            </a:extLst>
          </p:cNvPr>
          <p:cNvSpPr txBox="1"/>
          <p:nvPr/>
        </p:nvSpPr>
        <p:spPr>
          <a:xfrm>
            <a:off x="348343" y="4180114"/>
            <a:ext cx="955765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sz="2400" b="1" dirty="0"/>
              <a:t>I would consider completing other placements in the future to continue developing my communication, professionalism and confidence within criminal justice settings. </a:t>
            </a:r>
          </a:p>
          <a:p>
            <a:pPr>
              <a:buFont typeface=""/>
              <a:buChar char="•"/>
            </a:pPr>
            <a:r>
              <a:rPr lang="en-US" sz="2400" b="1"/>
              <a:t>Although nothing is definite at the moment, the experience has encouraged me to remain open to further opportunities that could support my personal and professional development.</a:t>
            </a:r>
            <a:endParaRPr lang="en-US" sz="2400" b="1" dirty="0"/>
          </a:p>
          <a:p>
            <a:pPr algn="ctr"/>
            <a:endParaRPr lang="en-US" sz="2400" b="1" dirty="0"/>
          </a:p>
        </p:txBody>
      </p:sp>
    </p:spTree>
    <p:extLst>
      <p:ext uri="{BB962C8B-B14F-4D97-AF65-F5344CB8AC3E}">
        <p14:creationId xmlns:p14="http://schemas.microsoft.com/office/powerpoint/2010/main" val="3785973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AC92F1-B525-2981-58AD-695E1AF3E4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26CD18-938B-CAF8-7FEF-43AA32ED4E4D}"/>
              </a:ext>
            </a:extLst>
          </p:cNvPr>
          <p:cNvSpPr>
            <a:spLocks noGrp="1"/>
          </p:cNvSpPr>
          <p:nvPr>
            <p:ph type="title"/>
          </p:nvPr>
        </p:nvSpPr>
        <p:spPr>
          <a:xfrm>
            <a:off x="457200" y="718998"/>
            <a:ext cx="11231731" cy="995590"/>
          </a:xfrm>
        </p:spPr>
        <p:txBody>
          <a:bodyPr>
            <a:normAutofit fontScale="90000"/>
          </a:bodyPr>
          <a:lstStyle/>
          <a:p>
            <a:r>
              <a:rPr lang="en-US">
                <a:cs typeface="Biome"/>
              </a:rPr>
              <a:t>Knowledge gained for future career</a:t>
            </a:r>
            <a:endParaRPr lang="en-US" dirty="0"/>
          </a:p>
        </p:txBody>
      </p:sp>
      <p:sp>
        <p:nvSpPr>
          <p:cNvPr id="3" name="Content Placeholder 2">
            <a:extLst>
              <a:ext uri="{FF2B5EF4-FFF2-40B4-BE49-F238E27FC236}">
                <a16:creationId xmlns:a16="http://schemas.microsoft.com/office/drawing/2014/main" id="{C07893F3-A792-2173-98DC-47CD744693AE}"/>
              </a:ext>
            </a:extLst>
          </p:cNvPr>
          <p:cNvSpPr>
            <a:spLocks noGrp="1"/>
          </p:cNvSpPr>
          <p:nvPr>
            <p:ph sz="quarter" idx="13"/>
          </p:nvPr>
        </p:nvSpPr>
        <p:spPr>
          <a:xfrm>
            <a:off x="457200" y="1952325"/>
            <a:ext cx="9247634" cy="2945641"/>
          </a:xfrm>
        </p:spPr>
        <p:txBody>
          <a:bodyPr vert="horz" lIns="91440" tIns="45720" rIns="91440" bIns="45720" rtlCol="0" anchor="t">
            <a:noAutofit/>
          </a:bodyPr>
          <a:lstStyle/>
          <a:p>
            <a:r>
              <a:rPr lang="en-US" sz="2100">
                <a:ea typeface="+mn-lt"/>
                <a:cs typeface="+mn-lt"/>
              </a:rPr>
              <a:t>Better understanding of the impact on families, not just prisoners themselves. </a:t>
            </a:r>
            <a:endParaRPr lang="en-US"/>
          </a:p>
          <a:p>
            <a:r>
              <a:rPr lang="en-US" sz="2100" dirty="0">
                <a:ea typeface="+mn-lt"/>
                <a:cs typeface="+mn-lt"/>
              </a:rPr>
              <a:t>The importance of communication, empathy and professionalism within criminal justice settings. </a:t>
            </a:r>
            <a:endParaRPr lang="en-US" dirty="0"/>
          </a:p>
          <a:p>
            <a:r>
              <a:rPr lang="en-US" sz="2100" dirty="0">
                <a:ea typeface="+mn-lt"/>
                <a:cs typeface="+mn-lt"/>
              </a:rPr>
              <a:t>Emotionally demanding, requires patience, resilience and the ability to remain calm under pressure. </a:t>
            </a:r>
            <a:endParaRPr lang="en-US" dirty="0"/>
          </a:p>
          <a:p>
            <a:r>
              <a:rPr lang="en-US" sz="2100">
                <a:ea typeface="+mn-lt"/>
                <a:cs typeface="+mn-lt"/>
              </a:rPr>
              <a:t>The experience also showed me how important support services are within the prison system, particularly for vulnerable individuals and families. </a:t>
            </a:r>
            <a:endParaRPr lang="en-US"/>
          </a:p>
          <a:p>
            <a:r>
              <a:rPr lang="en-US" sz="2100">
                <a:ea typeface="+mn-lt"/>
                <a:cs typeface="+mn-lt"/>
              </a:rPr>
              <a:t>In relation to my future studies and career, the placement helped me develop practical skills and a more realistic understanding of working within criminal justice environments. </a:t>
            </a:r>
            <a:endParaRPr lang="en-US"/>
          </a:p>
          <a:p>
            <a:pPr marL="0" indent="0">
              <a:buNone/>
            </a:pPr>
            <a:endParaRPr lang="en-US" sz="2100" dirty="0"/>
          </a:p>
        </p:txBody>
      </p:sp>
    </p:spTree>
    <p:extLst>
      <p:ext uri="{BB962C8B-B14F-4D97-AF65-F5344CB8AC3E}">
        <p14:creationId xmlns:p14="http://schemas.microsoft.com/office/powerpoint/2010/main" val="3878174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A802A-AA13-0059-7BBE-D4AB2DDF5E96}"/>
              </a:ext>
            </a:extLst>
          </p:cNvPr>
          <p:cNvSpPr>
            <a:spLocks noGrp="1"/>
          </p:cNvSpPr>
          <p:nvPr>
            <p:ph type="title"/>
          </p:nvPr>
        </p:nvSpPr>
        <p:spPr>
          <a:xfrm>
            <a:off x="402771" y="-816429"/>
            <a:ext cx="9807039" cy="2540756"/>
          </a:xfrm>
        </p:spPr>
        <p:txBody>
          <a:bodyPr/>
          <a:lstStyle/>
          <a:p>
            <a:r>
              <a:rPr lang="en-US">
                <a:cs typeface="Biome"/>
              </a:rPr>
              <a:t>Did it affect my career path?</a:t>
            </a:r>
            <a:endParaRPr lang="en-US"/>
          </a:p>
        </p:txBody>
      </p:sp>
      <p:sp>
        <p:nvSpPr>
          <p:cNvPr id="3" name="Content Placeholder 2">
            <a:extLst>
              <a:ext uri="{FF2B5EF4-FFF2-40B4-BE49-F238E27FC236}">
                <a16:creationId xmlns:a16="http://schemas.microsoft.com/office/drawing/2014/main" id="{F5A6547D-2FE2-789E-B125-2A3AE0DEF0A1}"/>
              </a:ext>
            </a:extLst>
          </p:cNvPr>
          <p:cNvSpPr>
            <a:spLocks noGrp="1"/>
          </p:cNvSpPr>
          <p:nvPr>
            <p:ph sz="quarter" idx="13"/>
          </p:nvPr>
        </p:nvSpPr>
        <p:spPr>
          <a:xfrm>
            <a:off x="609600" y="1952929"/>
            <a:ext cx="8718468" cy="2945641"/>
          </a:xfrm>
        </p:spPr>
        <p:txBody>
          <a:bodyPr vert="horz" lIns="91440" tIns="45720" rIns="91440" bIns="45720" rtlCol="0" anchor="t">
            <a:normAutofit/>
          </a:bodyPr>
          <a:lstStyle/>
          <a:p>
            <a:pPr marL="0" indent="0">
              <a:buNone/>
            </a:pPr>
            <a:r>
              <a:rPr lang="en-US" sz="3600" b="1"/>
              <a:t>Yes.</a:t>
            </a:r>
          </a:p>
          <a:p>
            <a:pPr marL="571500" indent="-571500">
              <a:buFont typeface="Calibri"/>
              <a:buChar char="-"/>
            </a:pPr>
            <a:r>
              <a:rPr lang="en-US" sz="3600" b="1"/>
              <a:t>I had doubts before.</a:t>
            </a:r>
            <a:endParaRPr lang="en-US" sz="3600" b="1" dirty="0"/>
          </a:p>
          <a:p>
            <a:pPr marL="571500" indent="-571500">
              <a:buFont typeface="Calibri"/>
              <a:buChar char="-"/>
            </a:pPr>
            <a:r>
              <a:rPr lang="en-US" sz="3600" b="1"/>
              <a:t>My confidence has increased.</a:t>
            </a:r>
            <a:endParaRPr lang="en-US" sz="3600" b="1" dirty="0"/>
          </a:p>
        </p:txBody>
      </p:sp>
    </p:spTree>
    <p:extLst>
      <p:ext uri="{BB962C8B-B14F-4D97-AF65-F5344CB8AC3E}">
        <p14:creationId xmlns:p14="http://schemas.microsoft.com/office/powerpoint/2010/main" val="375406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B8389-71F9-71D9-DE61-5E6128CF7116}"/>
              </a:ext>
            </a:extLst>
          </p:cNvPr>
          <p:cNvSpPr>
            <a:spLocks noGrp="1"/>
          </p:cNvSpPr>
          <p:nvPr>
            <p:ph type="title"/>
          </p:nvPr>
        </p:nvSpPr>
        <p:spPr>
          <a:xfrm>
            <a:off x="457200" y="304800"/>
            <a:ext cx="8718468" cy="1604585"/>
          </a:xfrm>
        </p:spPr>
        <p:txBody>
          <a:bodyPr/>
          <a:lstStyle/>
          <a:p>
            <a:r>
              <a:rPr lang="en-US">
                <a:cs typeface="Biome"/>
              </a:rPr>
              <a:t>Next time:</a:t>
            </a:r>
            <a:endParaRPr lang="en-US"/>
          </a:p>
        </p:txBody>
      </p:sp>
      <p:sp>
        <p:nvSpPr>
          <p:cNvPr id="3" name="Content Placeholder 2">
            <a:extLst>
              <a:ext uri="{FF2B5EF4-FFF2-40B4-BE49-F238E27FC236}">
                <a16:creationId xmlns:a16="http://schemas.microsoft.com/office/drawing/2014/main" id="{05301B10-E2DA-1688-3799-FCDE9AE3C6B3}"/>
              </a:ext>
            </a:extLst>
          </p:cNvPr>
          <p:cNvSpPr>
            <a:spLocks noGrp="1"/>
          </p:cNvSpPr>
          <p:nvPr>
            <p:ph sz="quarter" idx="13"/>
          </p:nvPr>
        </p:nvSpPr>
        <p:spPr>
          <a:xfrm>
            <a:off x="457200" y="2410129"/>
            <a:ext cx="8718468" cy="2945641"/>
          </a:xfrm>
        </p:spPr>
        <p:txBody>
          <a:bodyPr vert="horz" lIns="91440" tIns="45720" rIns="91440" bIns="45720" rtlCol="0" anchor="t">
            <a:normAutofit/>
          </a:bodyPr>
          <a:lstStyle/>
          <a:p>
            <a:r>
              <a:rPr lang="en-US"/>
              <a:t>Take a more hands on role sooner.</a:t>
            </a:r>
          </a:p>
          <a:p>
            <a:endParaRPr lang="en-US" dirty="0"/>
          </a:p>
          <a:p>
            <a:r>
              <a:rPr lang="en-US" dirty="0"/>
              <a:t>I didn't become confident or independent until the end of the placement.</a:t>
            </a:r>
          </a:p>
          <a:p>
            <a:endParaRPr lang="en-US" dirty="0"/>
          </a:p>
          <a:p>
            <a:r>
              <a:rPr lang="en-US"/>
              <a:t>I could have developed more if I had been confident in my abilities from the start.</a:t>
            </a:r>
            <a:endParaRPr lang="en-US" dirty="0"/>
          </a:p>
        </p:txBody>
      </p:sp>
    </p:spTree>
    <p:extLst>
      <p:ext uri="{BB962C8B-B14F-4D97-AF65-F5344CB8AC3E}">
        <p14:creationId xmlns:p14="http://schemas.microsoft.com/office/powerpoint/2010/main" val="2897731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E5445-EC8A-B190-FA78-2753D0F15F85}"/>
              </a:ext>
            </a:extLst>
          </p:cNvPr>
          <p:cNvSpPr>
            <a:spLocks noGrp="1"/>
          </p:cNvSpPr>
          <p:nvPr>
            <p:ph type="title"/>
          </p:nvPr>
        </p:nvSpPr>
        <p:spPr>
          <a:xfrm>
            <a:off x="457200" y="-609600"/>
            <a:ext cx="8718468" cy="2540756"/>
          </a:xfrm>
        </p:spPr>
        <p:txBody>
          <a:bodyPr/>
          <a:lstStyle/>
          <a:p>
            <a:r>
              <a:rPr lang="en-US">
                <a:cs typeface="Biome"/>
              </a:rPr>
              <a:t>Summary</a:t>
            </a:r>
            <a:endParaRPr lang="en-US"/>
          </a:p>
        </p:txBody>
      </p:sp>
      <p:sp>
        <p:nvSpPr>
          <p:cNvPr id="5" name="Content Placeholder 4">
            <a:extLst>
              <a:ext uri="{FF2B5EF4-FFF2-40B4-BE49-F238E27FC236}">
                <a16:creationId xmlns:a16="http://schemas.microsoft.com/office/drawing/2014/main" id="{6C9E0C72-5CD8-13A0-BF24-456FEF6DEA91}"/>
              </a:ext>
            </a:extLst>
          </p:cNvPr>
          <p:cNvSpPr>
            <a:spLocks noGrp="1"/>
          </p:cNvSpPr>
          <p:nvPr>
            <p:ph sz="quarter" idx="13"/>
          </p:nvPr>
        </p:nvSpPr>
        <p:spPr>
          <a:xfrm>
            <a:off x="457200" y="2181531"/>
            <a:ext cx="7956468" cy="2967411"/>
          </a:xfrm>
        </p:spPr>
        <p:txBody>
          <a:bodyPr vert="horz" lIns="91440" tIns="45720" rIns="91440" bIns="45720" rtlCol="0" anchor="t">
            <a:normAutofit/>
          </a:bodyPr>
          <a:lstStyle/>
          <a:p>
            <a:pPr marL="0" indent="0">
              <a:lnSpc>
                <a:spcPct val="100000"/>
              </a:lnSpc>
              <a:buNone/>
            </a:pPr>
            <a:r>
              <a:rPr lang="en-US" dirty="0">
                <a:solidFill>
                  <a:srgbClr val="000000"/>
                </a:solidFill>
                <a:latin typeface="Calibri"/>
                <a:ea typeface="Calibri"/>
                <a:cs typeface="Calibri"/>
              </a:rPr>
              <a:t>I enjoyed my time working with FFOPS at Swansea prison. It made me value the time I spend with my family and </a:t>
            </a:r>
            <a:r>
              <a:rPr lang="en-US" dirty="0" err="1">
                <a:solidFill>
                  <a:srgbClr val="000000"/>
                </a:solidFill>
                <a:latin typeface="Calibri"/>
                <a:ea typeface="Calibri"/>
                <a:cs typeface="Calibri"/>
              </a:rPr>
              <a:t>recognise</a:t>
            </a:r>
            <a:r>
              <a:rPr lang="en-US" dirty="0">
                <a:solidFill>
                  <a:srgbClr val="000000"/>
                </a:solidFill>
                <a:latin typeface="Calibri"/>
                <a:ea typeface="Calibri"/>
                <a:cs typeface="Calibri"/>
              </a:rPr>
              <a:t> that imprisonment effects the families much more than we </a:t>
            </a:r>
            <a:r>
              <a:rPr lang="en-US" dirty="0" err="1">
                <a:solidFill>
                  <a:srgbClr val="000000"/>
                </a:solidFill>
                <a:latin typeface="Calibri"/>
                <a:ea typeface="Calibri"/>
                <a:cs typeface="Calibri"/>
              </a:rPr>
              <a:t>realise</a:t>
            </a:r>
            <a:r>
              <a:rPr lang="en-US" dirty="0">
                <a:solidFill>
                  <a:srgbClr val="000000"/>
                </a:solidFill>
                <a:latin typeface="Calibri"/>
                <a:ea typeface="Calibri"/>
                <a:cs typeface="Calibri"/>
              </a:rPr>
              <a:t>.</a:t>
            </a:r>
            <a:endParaRPr lang="en-US">
              <a:solidFill>
                <a:srgbClr val="444444"/>
              </a:solidFill>
              <a:latin typeface="Calibri"/>
              <a:ea typeface="Calibri"/>
              <a:cs typeface="Calibri"/>
            </a:endParaRPr>
          </a:p>
          <a:p>
            <a:pPr marL="0" indent="0">
              <a:lnSpc>
                <a:spcPct val="100000"/>
              </a:lnSpc>
              <a:buNone/>
            </a:pPr>
            <a:r>
              <a:rPr lang="en-US" dirty="0">
                <a:solidFill>
                  <a:srgbClr val="000000"/>
                </a:solidFill>
                <a:latin typeface="Calibri"/>
                <a:ea typeface="Calibri"/>
                <a:cs typeface="Calibri"/>
              </a:rPr>
              <a:t>I am much more confident in my abilities and within myself, and I am especially </a:t>
            </a:r>
            <a:r>
              <a:rPr lang="en-US" dirty="0" err="1">
                <a:solidFill>
                  <a:srgbClr val="000000"/>
                </a:solidFill>
                <a:latin typeface="Calibri"/>
                <a:ea typeface="Calibri"/>
                <a:cs typeface="Calibri"/>
              </a:rPr>
              <a:t>greatful</a:t>
            </a:r>
            <a:r>
              <a:rPr lang="en-US" dirty="0">
                <a:solidFill>
                  <a:srgbClr val="000000"/>
                </a:solidFill>
                <a:latin typeface="Calibri"/>
                <a:ea typeface="Calibri"/>
                <a:cs typeface="Calibri"/>
              </a:rPr>
              <a:t> for the opportunity to meat so many great people during my time there.</a:t>
            </a:r>
            <a:endParaRPr lang="en-US"/>
          </a:p>
        </p:txBody>
      </p:sp>
    </p:spTree>
    <p:extLst>
      <p:ext uri="{BB962C8B-B14F-4D97-AF65-F5344CB8AC3E}">
        <p14:creationId xmlns:p14="http://schemas.microsoft.com/office/powerpoint/2010/main" val="3469781437"/>
      </p:ext>
    </p:extLst>
  </p:cSld>
  <p:clrMapOvr>
    <a:masterClrMapping/>
  </p:clrMapOvr>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in32_SD_V5" id="{E43A2CAE-029B-46E8-8085-D6AC37FEAB72}" vid="{9BD0D0BD-C5D3-42A7-8670-EE25EA2223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5</Words>
  <Application>Microsoft Office PowerPoint</Application>
  <PresentationFormat>Widescreen</PresentationFormat>
  <Paragraphs>3</Paragraphs>
  <Slides>15</Slides>
  <Notes>10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Prismatic polygons</vt:lpstr>
      <vt:lpstr>Friends and Families of Prisoners (FFOPS)</vt:lpstr>
      <vt:lpstr>CONTENT</vt:lpstr>
      <vt:lpstr>AI Declaration</vt:lpstr>
      <vt:lpstr>FFOPS</vt:lpstr>
      <vt:lpstr>Overview</vt:lpstr>
      <vt:lpstr>What did I do?</vt:lpstr>
      <vt:lpstr>How did I feel?</vt:lpstr>
      <vt:lpstr>What stood out?</vt:lpstr>
      <vt:lpstr>Why did I choose FFOPS?</vt:lpstr>
      <vt:lpstr>My skills developed</vt:lpstr>
      <vt:lpstr>Will I continue with my placement?</vt:lpstr>
      <vt:lpstr>Knowledge gained for future career</vt:lpstr>
      <vt:lpstr>Did it affect my career path?</vt:lpstr>
      <vt:lpstr>Next time:</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399</cp:revision>
  <dcterms:created xsi:type="dcterms:W3CDTF">2026-05-15T09:46:10Z</dcterms:created>
  <dcterms:modified xsi:type="dcterms:W3CDTF">2026-05-15T11:10:54Z</dcterms:modified>
</cp:coreProperties>
</file>