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9" r:id="rId4"/>
    <p:sldId id="260" r:id="rId5"/>
    <p:sldId id="262" r:id="rId6"/>
    <p:sldId id="261" r:id="rId7"/>
    <p:sldId id="263" r:id="rId8"/>
    <p:sldId id="264" r:id="rId9"/>
    <p:sldId id="265"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599"/>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zh-CN" altLang="en-US"/>
              <a:t>编辑母版文本样式
第二级
第三级
第四级
第五级</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5/14/20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1583436" y="3143250"/>
            <a:ext cx="4270248" cy="2596776"/>
          </a:xfrm>
        </p:spPr>
        <p:txBody>
          <a:bodyPr/>
          <a:lstStyle/>
          <a:p>
            <a:pPr lvl="0"/>
            <a:r>
              <a:rPr lang="zh-CN" altLang="en-US"/>
              <a:t>编辑母版文本样式
第二级
第三级
第四级
第五级</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zh-CN" altLang="en-US"/>
              <a:t>编辑母版文本样式
第二级
第三级
第四级
第五级</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4F7D4976-E339-4826-83B7-FBD03F55ECF8}" type="datetimeFigureOut">
              <a:rPr lang="en-US" dirty="0"/>
              <a:t>5/14/20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zh-CN" altLang="en-US"/>
              <a:t>单击此处编辑母版标题样式</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zh-CN" altLang="en-US"/>
              <a:t>单击此处编辑母版标题样式</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zh-CN" altLang="en-US"/>
              <a:t>编辑母版文本样式
第二级
第三级
第四级
第五级</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
第二级
第三级
第四级
第五级</a:t>
            </a:r>
            <a:endParaRPr lang="en-US" dirty="0"/>
          </a:p>
        </p:txBody>
      </p:sp>
      <p:sp>
        <p:nvSpPr>
          <p:cNvPr id="9" name="Date Placeholder 8"/>
          <p:cNvSpPr>
            <a:spLocks noGrp="1"/>
          </p:cNvSpPr>
          <p:nvPr>
            <p:ph type="dt" sz="half" idx="10"/>
          </p:nvPr>
        </p:nvSpPr>
        <p:spPr/>
        <p:txBody>
          <a:bodyPr/>
          <a:lstStyle/>
          <a:p>
            <a:fld id="{D1BE4249-C0D0-4B06-8692-E8BB871AF643}" type="datetimeFigureOut">
              <a:rPr lang="en-US" dirty="0"/>
              <a:t>5/14/20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
第二级
第三级
第四级
第五级</a:t>
            </a:r>
            <a:endParaRPr lang="en-US" dirty="0"/>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5/14/20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5/14/20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mailto:1913318@uwtsd.student.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1C2E28E-BB3C-054D-8B8B-443501A9B8BC}"/>
              </a:ext>
            </a:extLst>
          </p:cNvPr>
          <p:cNvSpPr>
            <a:spLocks noGrp="1"/>
          </p:cNvSpPr>
          <p:nvPr>
            <p:ph type="ctrTitle"/>
          </p:nvPr>
        </p:nvSpPr>
        <p:spPr>
          <a:xfrm>
            <a:off x="1925053" y="713312"/>
            <a:ext cx="8991600" cy="4259179"/>
          </a:xfrm>
        </p:spPr>
        <p:txBody>
          <a:bodyPr>
            <a:normAutofit/>
          </a:bodyPr>
          <a:lstStyle/>
          <a:p>
            <a:r>
              <a:rPr lang="en-US" altLang="zh-CN" sz="3200" dirty="0"/>
              <a:t>An examination of the use of ‘task-based learning’ as a basis for the design of writing activities for adult learners and its implications for syllabus design.</a:t>
            </a:r>
            <a:br>
              <a:rPr lang="zh-CN" altLang="zh-CN" sz="3200" dirty="0"/>
            </a:br>
            <a:endParaRPr kumimoji="1" lang="zh-CN" altLang="en-US" sz="3200" dirty="0"/>
          </a:p>
        </p:txBody>
      </p:sp>
      <p:sp>
        <p:nvSpPr>
          <p:cNvPr id="3" name="副标题 2">
            <a:extLst>
              <a:ext uri="{FF2B5EF4-FFF2-40B4-BE49-F238E27FC236}">
                <a16:creationId xmlns:a16="http://schemas.microsoft.com/office/drawing/2014/main" id="{AFC39BA3-02B7-A94D-A6BA-9EB700F4156E}"/>
              </a:ext>
            </a:extLst>
          </p:cNvPr>
          <p:cNvSpPr>
            <a:spLocks noGrp="1"/>
          </p:cNvSpPr>
          <p:nvPr>
            <p:ph type="subTitle" idx="1"/>
          </p:nvPr>
        </p:nvSpPr>
        <p:spPr>
          <a:xfrm>
            <a:off x="2695194" y="4821775"/>
            <a:ext cx="6801612" cy="1239894"/>
          </a:xfrm>
        </p:spPr>
        <p:txBody>
          <a:bodyPr>
            <a:noAutofit/>
          </a:bodyPr>
          <a:lstStyle/>
          <a:p>
            <a:r>
              <a:rPr kumimoji="1" lang="en-US" altLang="zh-CN" sz="2800" dirty="0">
                <a:solidFill>
                  <a:schemeClr val="bg1"/>
                </a:solidFill>
              </a:rPr>
              <a:t>By </a:t>
            </a:r>
          </a:p>
          <a:p>
            <a:r>
              <a:rPr kumimoji="1" lang="en-US" altLang="zh-CN" sz="2800" dirty="0" err="1">
                <a:solidFill>
                  <a:schemeClr val="bg1"/>
                </a:solidFill>
              </a:rPr>
              <a:t>Xinrui</a:t>
            </a:r>
            <a:r>
              <a:rPr kumimoji="1" lang="en-US" altLang="zh-CN" sz="2800" dirty="0">
                <a:solidFill>
                  <a:schemeClr val="bg1"/>
                </a:solidFill>
              </a:rPr>
              <a:t> Li</a:t>
            </a:r>
          </a:p>
          <a:p>
            <a:r>
              <a:rPr kumimoji="1" lang="en-US" altLang="zh-CN" sz="2800" dirty="0">
                <a:solidFill>
                  <a:schemeClr val="bg1"/>
                </a:solidFill>
              </a:rPr>
              <a:t>1913318</a:t>
            </a:r>
            <a:endParaRPr kumimoji="1" lang="zh-CN" altLang="en-US" sz="2800" dirty="0">
              <a:solidFill>
                <a:schemeClr val="bg1"/>
              </a:solidFill>
            </a:endParaRPr>
          </a:p>
        </p:txBody>
      </p:sp>
    </p:spTree>
    <p:extLst>
      <p:ext uri="{BB962C8B-B14F-4D97-AF65-F5344CB8AC3E}">
        <p14:creationId xmlns:p14="http://schemas.microsoft.com/office/powerpoint/2010/main" val="3999220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A2DB0A1-28C5-0F4A-A0B1-FE79994F442E}"/>
              </a:ext>
            </a:extLst>
          </p:cNvPr>
          <p:cNvSpPr>
            <a:spLocks noGrp="1"/>
          </p:cNvSpPr>
          <p:nvPr>
            <p:ph type="title"/>
          </p:nvPr>
        </p:nvSpPr>
        <p:spPr/>
        <p:txBody>
          <a:bodyPr>
            <a:normAutofit/>
          </a:bodyPr>
          <a:lstStyle/>
          <a:p>
            <a:r>
              <a:rPr kumimoji="1" lang="en-US" altLang="zh-CN" sz="3200" dirty="0">
                <a:latin typeface="+mn-lt"/>
              </a:rPr>
              <a:t>OUTLINE</a:t>
            </a:r>
            <a:endParaRPr kumimoji="1" lang="zh-CN" altLang="en-US" sz="3200" dirty="0">
              <a:latin typeface="+mn-lt"/>
            </a:endParaRPr>
          </a:p>
        </p:txBody>
      </p:sp>
      <p:sp>
        <p:nvSpPr>
          <p:cNvPr id="3" name="内容占位符 2">
            <a:extLst>
              <a:ext uri="{FF2B5EF4-FFF2-40B4-BE49-F238E27FC236}">
                <a16:creationId xmlns:a16="http://schemas.microsoft.com/office/drawing/2014/main" id="{B72BE6C4-C3C1-E348-B57E-3A5F68362755}"/>
              </a:ext>
            </a:extLst>
          </p:cNvPr>
          <p:cNvSpPr>
            <a:spLocks noGrp="1"/>
          </p:cNvSpPr>
          <p:nvPr>
            <p:ph idx="1"/>
          </p:nvPr>
        </p:nvSpPr>
        <p:spPr/>
        <p:txBody>
          <a:bodyPr/>
          <a:lstStyle/>
          <a:p>
            <a:pPr lvl="0"/>
            <a:r>
              <a:rPr lang="en-US" altLang="zh-CN" sz="2400" dirty="0"/>
              <a:t>Brief introductions of the research context </a:t>
            </a:r>
          </a:p>
          <a:p>
            <a:r>
              <a:rPr lang="en-US" altLang="zh-CN" sz="2400" dirty="0"/>
              <a:t>Rationale of task-based learning in adult writing activities</a:t>
            </a:r>
          </a:p>
          <a:p>
            <a:pPr lvl="0"/>
            <a:r>
              <a:rPr lang="en-US" altLang="zh-CN" sz="2400" dirty="0"/>
              <a:t>Methodology of this project </a:t>
            </a:r>
          </a:p>
          <a:p>
            <a:pPr lvl="0"/>
            <a:r>
              <a:rPr lang="en-US" altLang="zh-CN" sz="2400" dirty="0"/>
              <a:t>Data analysis </a:t>
            </a:r>
          </a:p>
          <a:p>
            <a:pPr lvl="0"/>
            <a:r>
              <a:rPr lang="en-US" altLang="zh-CN" sz="2400" dirty="0"/>
              <a:t>Ethical issues</a:t>
            </a:r>
          </a:p>
          <a:p>
            <a:pPr lvl="0"/>
            <a:r>
              <a:rPr lang="en-US" altLang="zh-CN" sz="2400" dirty="0"/>
              <a:t>Summary and timelines</a:t>
            </a:r>
          </a:p>
          <a:p>
            <a:endParaRPr kumimoji="1" lang="zh-CN" altLang="en-US" dirty="0"/>
          </a:p>
        </p:txBody>
      </p:sp>
    </p:spTree>
    <p:extLst>
      <p:ext uri="{BB962C8B-B14F-4D97-AF65-F5344CB8AC3E}">
        <p14:creationId xmlns:p14="http://schemas.microsoft.com/office/powerpoint/2010/main" val="738018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EDD9B58-DCFA-514E-95EA-86CC4644A987}"/>
              </a:ext>
            </a:extLst>
          </p:cNvPr>
          <p:cNvSpPr>
            <a:spLocks noGrp="1"/>
          </p:cNvSpPr>
          <p:nvPr>
            <p:ph type="title"/>
          </p:nvPr>
        </p:nvSpPr>
        <p:spPr/>
        <p:txBody>
          <a:bodyPr/>
          <a:lstStyle/>
          <a:p>
            <a:r>
              <a:rPr kumimoji="1" lang="en-US" altLang="zh-CN" dirty="0"/>
              <a:t>What I want to do?</a:t>
            </a:r>
            <a:endParaRPr kumimoji="1" lang="zh-CN" altLang="en-US" dirty="0"/>
          </a:p>
        </p:txBody>
      </p:sp>
      <p:sp>
        <p:nvSpPr>
          <p:cNvPr id="3" name="内容占位符 2">
            <a:extLst>
              <a:ext uri="{FF2B5EF4-FFF2-40B4-BE49-F238E27FC236}">
                <a16:creationId xmlns:a16="http://schemas.microsoft.com/office/drawing/2014/main" id="{A6097C90-B7C7-BB43-9382-3E3A3E4D5D82}"/>
              </a:ext>
            </a:extLst>
          </p:cNvPr>
          <p:cNvSpPr>
            <a:spLocks noGrp="1"/>
          </p:cNvSpPr>
          <p:nvPr>
            <p:ph idx="1"/>
          </p:nvPr>
        </p:nvSpPr>
        <p:spPr>
          <a:xfrm>
            <a:off x="2231136" y="2638044"/>
            <a:ext cx="7729728" cy="4015419"/>
          </a:xfrm>
        </p:spPr>
        <p:txBody>
          <a:bodyPr>
            <a:normAutofit/>
          </a:bodyPr>
          <a:lstStyle/>
          <a:p>
            <a:r>
              <a:rPr lang="en-US" altLang="zh-CN" dirty="0"/>
              <a:t>Research aim: </a:t>
            </a:r>
          </a:p>
          <a:p>
            <a:r>
              <a:rPr lang="en-US" altLang="zh-CN" dirty="0"/>
              <a:t>identify how the teachers and the learners understand the task-based language teaching in the classes and the practice of the integration of task-based language teaching and writing activities. </a:t>
            </a:r>
          </a:p>
          <a:p>
            <a:r>
              <a:rPr lang="en-US" altLang="zh-CN" dirty="0"/>
              <a:t>Figure out the implication of how tasked-based language teaching applied to the syllabus design.</a:t>
            </a:r>
          </a:p>
          <a:p>
            <a:r>
              <a:rPr kumimoji="1" lang="en-US" altLang="zh-CN" dirty="0"/>
              <a:t>Research questions:</a:t>
            </a:r>
          </a:p>
          <a:p>
            <a:pPr lvl="0"/>
            <a:r>
              <a:rPr lang="en-US" altLang="zh-CN" dirty="0"/>
              <a:t>How the teachers perceive task-based language teaching?</a:t>
            </a:r>
            <a:endParaRPr lang="zh-CN" altLang="zh-CN" dirty="0"/>
          </a:p>
          <a:p>
            <a:pPr lvl="0"/>
            <a:r>
              <a:rPr lang="en-US" altLang="zh-CN" dirty="0"/>
              <a:t>How the task-based writing activities engaged in the adult education?	</a:t>
            </a:r>
            <a:endParaRPr lang="zh-CN" altLang="zh-CN" dirty="0"/>
          </a:p>
          <a:p>
            <a:r>
              <a:rPr lang="en-US" altLang="zh-CN" dirty="0"/>
              <a:t>How the task-based language teaching approached in the syllabus design by teachers</a:t>
            </a:r>
            <a:endParaRPr kumimoji="1" lang="zh-CN" altLang="en-US" dirty="0"/>
          </a:p>
        </p:txBody>
      </p:sp>
    </p:spTree>
    <p:extLst>
      <p:ext uri="{BB962C8B-B14F-4D97-AF65-F5344CB8AC3E}">
        <p14:creationId xmlns:p14="http://schemas.microsoft.com/office/powerpoint/2010/main" val="120624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878A1FD-070C-4C48-886E-D68963AE154C}"/>
              </a:ext>
            </a:extLst>
          </p:cNvPr>
          <p:cNvSpPr>
            <a:spLocks noGrp="1"/>
          </p:cNvSpPr>
          <p:nvPr>
            <p:ph type="title"/>
          </p:nvPr>
        </p:nvSpPr>
        <p:spPr/>
        <p:txBody>
          <a:bodyPr/>
          <a:lstStyle/>
          <a:p>
            <a:r>
              <a:rPr kumimoji="1" lang="en-US" altLang="zh-CN" dirty="0"/>
              <a:t>The research setting</a:t>
            </a:r>
            <a:endParaRPr kumimoji="1" lang="zh-CN" altLang="en-US" dirty="0"/>
          </a:p>
        </p:txBody>
      </p:sp>
      <p:sp>
        <p:nvSpPr>
          <p:cNvPr id="3" name="内容占位符 2">
            <a:extLst>
              <a:ext uri="{FF2B5EF4-FFF2-40B4-BE49-F238E27FC236}">
                <a16:creationId xmlns:a16="http://schemas.microsoft.com/office/drawing/2014/main" id="{852571AA-C45D-0E42-BF1F-F8DA281F2F20}"/>
              </a:ext>
            </a:extLst>
          </p:cNvPr>
          <p:cNvSpPr>
            <a:spLocks noGrp="1"/>
          </p:cNvSpPr>
          <p:nvPr>
            <p:ph idx="1"/>
          </p:nvPr>
        </p:nvSpPr>
        <p:spPr/>
        <p:txBody>
          <a:bodyPr/>
          <a:lstStyle/>
          <a:p>
            <a:r>
              <a:rPr lang="en-US" altLang="zh-CN" dirty="0"/>
              <a:t>In the context of a university in China. In this context, the second language learning in the classroom usually should be English. The mixed-gender participants of the interview would be 4 Language teachers at their age of 40s and 4 postgraduate students at their age of 23-28. The students are involved in ranges of modules and their English qualification vary.</a:t>
            </a:r>
            <a:endParaRPr kumimoji="1" lang="zh-CN" altLang="en-US" dirty="0"/>
          </a:p>
        </p:txBody>
      </p:sp>
    </p:spTree>
    <p:extLst>
      <p:ext uri="{BB962C8B-B14F-4D97-AF65-F5344CB8AC3E}">
        <p14:creationId xmlns:p14="http://schemas.microsoft.com/office/powerpoint/2010/main" val="94483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478053C-09E0-E94F-A30F-5082B1953FE9}"/>
              </a:ext>
            </a:extLst>
          </p:cNvPr>
          <p:cNvSpPr>
            <a:spLocks noGrp="1"/>
          </p:cNvSpPr>
          <p:nvPr>
            <p:ph type="title"/>
          </p:nvPr>
        </p:nvSpPr>
        <p:spPr/>
        <p:txBody>
          <a:bodyPr/>
          <a:lstStyle/>
          <a:p>
            <a:r>
              <a:rPr kumimoji="1" lang="en-US" altLang="zh-CN" dirty="0"/>
              <a:t>rationale</a:t>
            </a:r>
            <a:endParaRPr kumimoji="1" lang="zh-CN" altLang="en-US" dirty="0"/>
          </a:p>
        </p:txBody>
      </p:sp>
      <p:sp>
        <p:nvSpPr>
          <p:cNvPr id="3" name="内容占位符 2">
            <a:extLst>
              <a:ext uri="{FF2B5EF4-FFF2-40B4-BE49-F238E27FC236}">
                <a16:creationId xmlns:a16="http://schemas.microsoft.com/office/drawing/2014/main" id="{7B6439FC-1268-034E-BDF5-6405A697452D}"/>
              </a:ext>
            </a:extLst>
          </p:cNvPr>
          <p:cNvSpPr>
            <a:spLocks noGrp="1"/>
          </p:cNvSpPr>
          <p:nvPr>
            <p:ph idx="1"/>
          </p:nvPr>
        </p:nvSpPr>
        <p:spPr/>
        <p:txBody>
          <a:bodyPr/>
          <a:lstStyle/>
          <a:p>
            <a:r>
              <a:rPr kumimoji="1" lang="en-US" altLang="zh-CN" dirty="0"/>
              <a:t>Chinese teachers English classrooms not often approach the task-based teaching method in the writing activities due to lack of knowledge or </a:t>
            </a:r>
            <a:r>
              <a:rPr kumimoji="1" lang="en-US" altLang="zh-CN" dirty="0" err="1"/>
              <a:t>pragmatical</a:t>
            </a:r>
            <a:r>
              <a:rPr kumimoji="1" lang="en-US" altLang="zh-CN" dirty="0"/>
              <a:t>  experience. </a:t>
            </a:r>
          </a:p>
          <a:p>
            <a:r>
              <a:rPr kumimoji="1" lang="en-US" altLang="zh-CN" dirty="0"/>
              <a:t>Adults usually find it difficult to work well in the writing activities.</a:t>
            </a:r>
          </a:p>
          <a:p>
            <a:r>
              <a:rPr kumimoji="1" lang="en-US" altLang="zh-CN" dirty="0"/>
              <a:t>Clarification of the syllabus design on the basis of task-based learning is new blood for English teaching in China.</a:t>
            </a:r>
            <a:endParaRPr kumimoji="1" lang="zh-CN" altLang="en-US" dirty="0"/>
          </a:p>
        </p:txBody>
      </p:sp>
    </p:spTree>
    <p:extLst>
      <p:ext uri="{BB962C8B-B14F-4D97-AF65-F5344CB8AC3E}">
        <p14:creationId xmlns:p14="http://schemas.microsoft.com/office/powerpoint/2010/main" val="262323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DB66BBC-093B-994F-A245-67171516F0F8}"/>
              </a:ext>
            </a:extLst>
          </p:cNvPr>
          <p:cNvSpPr>
            <a:spLocks noGrp="1"/>
          </p:cNvSpPr>
          <p:nvPr>
            <p:ph type="title"/>
          </p:nvPr>
        </p:nvSpPr>
        <p:spPr/>
        <p:txBody>
          <a:bodyPr/>
          <a:lstStyle/>
          <a:p>
            <a:r>
              <a:rPr kumimoji="1" lang="en-US" altLang="zh-CN" dirty="0"/>
              <a:t>METHODOLOGY</a:t>
            </a:r>
            <a:endParaRPr kumimoji="1" lang="zh-CN" altLang="en-US" dirty="0"/>
          </a:p>
        </p:txBody>
      </p:sp>
      <p:sp>
        <p:nvSpPr>
          <p:cNvPr id="3" name="内容占位符 2">
            <a:extLst>
              <a:ext uri="{FF2B5EF4-FFF2-40B4-BE49-F238E27FC236}">
                <a16:creationId xmlns:a16="http://schemas.microsoft.com/office/drawing/2014/main" id="{3A1923D3-3529-9E4F-A6B0-8E377B1AF2E1}"/>
              </a:ext>
            </a:extLst>
          </p:cNvPr>
          <p:cNvSpPr>
            <a:spLocks noGrp="1"/>
          </p:cNvSpPr>
          <p:nvPr>
            <p:ph idx="1"/>
          </p:nvPr>
        </p:nvSpPr>
        <p:spPr/>
        <p:txBody>
          <a:bodyPr>
            <a:normAutofit fontScale="92500" lnSpcReduction="20000"/>
          </a:bodyPr>
          <a:lstStyle/>
          <a:p>
            <a:r>
              <a:rPr kumimoji="1" lang="en-US" altLang="zh-CN" dirty="0"/>
              <a:t>Interview</a:t>
            </a:r>
          </a:p>
          <a:p>
            <a:r>
              <a:rPr lang="en-US" altLang="zh-CN" dirty="0"/>
              <a:t>Participants : 4 university teachers and 3 adult learners.</a:t>
            </a:r>
          </a:p>
          <a:p>
            <a:r>
              <a:rPr lang="en-US" altLang="zh-CN" dirty="0"/>
              <a:t>Progress:  I intend to ask teachers open questions about their teaching practices and understanding of task-based language teaching and the writing activities performed in the classrooms to adult learners based on the principles of tasked-based language teaching. Additionally, the teachers’ implications of task-based language teaching in the syllabus design in language teaching. Moreover, the students’ learning experience and their perceptions to the task-based language teaching would also be interviewed to clue whether there are disparities between the teachers’ understanding and students’ understanding about task-based language teaching, which may contribute to the suggestions put forward in the discussion part of the research. </a:t>
            </a:r>
            <a:endParaRPr lang="zh-CN" altLang="zh-CN" dirty="0"/>
          </a:p>
          <a:p>
            <a:endParaRPr kumimoji="1" lang="en-US" altLang="zh-CN" dirty="0"/>
          </a:p>
          <a:p>
            <a:endParaRPr kumimoji="1" lang="en-US" altLang="zh-CN" dirty="0"/>
          </a:p>
          <a:p>
            <a:pPr marL="0" indent="0">
              <a:buNone/>
            </a:pPr>
            <a:endParaRPr kumimoji="1" lang="en-US" altLang="zh-CN" dirty="0"/>
          </a:p>
          <a:p>
            <a:pPr marL="0" indent="0">
              <a:buNone/>
            </a:pPr>
            <a:endParaRPr kumimoji="1" lang="en-US" altLang="zh-CN" dirty="0"/>
          </a:p>
          <a:p>
            <a:pPr marL="0" indent="0">
              <a:buNone/>
            </a:pPr>
            <a:endParaRPr kumimoji="1" lang="en-US" altLang="zh-CN" dirty="0"/>
          </a:p>
        </p:txBody>
      </p:sp>
    </p:spTree>
    <p:extLst>
      <p:ext uri="{BB962C8B-B14F-4D97-AF65-F5344CB8AC3E}">
        <p14:creationId xmlns:p14="http://schemas.microsoft.com/office/powerpoint/2010/main" val="1551066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11AFC68-54DC-3843-B4F2-B6E33A67845D}"/>
              </a:ext>
            </a:extLst>
          </p:cNvPr>
          <p:cNvSpPr>
            <a:spLocks noGrp="1"/>
          </p:cNvSpPr>
          <p:nvPr>
            <p:ph type="title"/>
          </p:nvPr>
        </p:nvSpPr>
        <p:spPr/>
        <p:txBody>
          <a:bodyPr/>
          <a:lstStyle/>
          <a:p>
            <a:r>
              <a:rPr kumimoji="1" lang="en-US" altLang="zh-CN" dirty="0"/>
              <a:t>Methodology</a:t>
            </a:r>
            <a:endParaRPr kumimoji="1" lang="zh-CN" altLang="en-US" dirty="0"/>
          </a:p>
        </p:txBody>
      </p:sp>
      <p:sp>
        <p:nvSpPr>
          <p:cNvPr id="3" name="内容占位符 2">
            <a:extLst>
              <a:ext uri="{FF2B5EF4-FFF2-40B4-BE49-F238E27FC236}">
                <a16:creationId xmlns:a16="http://schemas.microsoft.com/office/drawing/2014/main" id="{ABEDF192-5F8B-0E4C-9E54-9D2B33DD7777}"/>
              </a:ext>
            </a:extLst>
          </p:cNvPr>
          <p:cNvSpPr>
            <a:spLocks noGrp="1"/>
          </p:cNvSpPr>
          <p:nvPr>
            <p:ph idx="1"/>
          </p:nvPr>
        </p:nvSpPr>
        <p:spPr/>
        <p:txBody>
          <a:bodyPr>
            <a:normAutofit lnSpcReduction="10000"/>
          </a:bodyPr>
          <a:lstStyle/>
          <a:p>
            <a:r>
              <a:rPr kumimoji="1" lang="en-US" altLang="zh-CN" dirty="0"/>
              <a:t>Questionnaire</a:t>
            </a:r>
          </a:p>
          <a:p>
            <a:r>
              <a:rPr lang="en-US" altLang="zh-CN" dirty="0"/>
              <a:t>Participants: 30 adult students </a:t>
            </a:r>
          </a:p>
          <a:p>
            <a:r>
              <a:rPr lang="en-US" altLang="zh-CN" dirty="0"/>
              <a:t>Progress: Students who are engaged in the task-based writing activities answer the questions in the questionnaire. The questions could be open questions and closed questions which all relates to their experience. A piloting study would be conducted first for</a:t>
            </a:r>
            <a:endParaRPr lang="zh-CN" altLang="zh-CN" dirty="0"/>
          </a:p>
          <a:p>
            <a:r>
              <a:rPr lang="en-US" altLang="zh-CN" dirty="0"/>
              <a:t>Piloting: checking the reliability and validity of the questionnaire and delete any text or instructions that may cause confusion. Piloting study also help me analyze to check whether the data is available and allow me to redraft the questionnaire.</a:t>
            </a:r>
            <a:endParaRPr lang="zh-CN" altLang="zh-CN" dirty="0"/>
          </a:p>
          <a:p>
            <a:endParaRPr kumimoji="1" lang="zh-CN" altLang="en-US" dirty="0"/>
          </a:p>
        </p:txBody>
      </p:sp>
    </p:spTree>
    <p:extLst>
      <p:ext uri="{BB962C8B-B14F-4D97-AF65-F5344CB8AC3E}">
        <p14:creationId xmlns:p14="http://schemas.microsoft.com/office/powerpoint/2010/main" val="636827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F310F22-284C-AB41-9F26-9FD628F48E71}"/>
              </a:ext>
            </a:extLst>
          </p:cNvPr>
          <p:cNvSpPr>
            <a:spLocks noGrp="1"/>
          </p:cNvSpPr>
          <p:nvPr>
            <p:ph type="title"/>
          </p:nvPr>
        </p:nvSpPr>
        <p:spPr/>
        <p:txBody>
          <a:bodyPr/>
          <a:lstStyle/>
          <a:p>
            <a:r>
              <a:rPr kumimoji="1" lang="en-US" altLang="zh-CN" dirty="0"/>
              <a:t>Data analysis</a:t>
            </a:r>
            <a:endParaRPr kumimoji="1" lang="zh-CN" altLang="en-US" dirty="0"/>
          </a:p>
        </p:txBody>
      </p:sp>
      <p:sp>
        <p:nvSpPr>
          <p:cNvPr id="3" name="内容占位符 2">
            <a:extLst>
              <a:ext uri="{FF2B5EF4-FFF2-40B4-BE49-F238E27FC236}">
                <a16:creationId xmlns:a16="http://schemas.microsoft.com/office/drawing/2014/main" id="{59EA2942-6515-A84D-9F63-E6461C0DBFE7}"/>
              </a:ext>
            </a:extLst>
          </p:cNvPr>
          <p:cNvSpPr>
            <a:spLocks noGrp="1"/>
          </p:cNvSpPr>
          <p:nvPr>
            <p:ph idx="1"/>
          </p:nvPr>
        </p:nvSpPr>
        <p:spPr/>
        <p:txBody>
          <a:bodyPr>
            <a:normAutofit/>
          </a:bodyPr>
          <a:lstStyle/>
          <a:p>
            <a:r>
              <a:rPr kumimoji="1" lang="en-US" altLang="zh-CN" sz="2400" dirty="0"/>
              <a:t>Mixed methods </a:t>
            </a:r>
          </a:p>
          <a:p>
            <a:r>
              <a:rPr kumimoji="1" lang="en-US" altLang="zh-CN" sz="2400" dirty="0"/>
              <a:t>qualification</a:t>
            </a:r>
            <a:endParaRPr kumimoji="1" lang="zh-CN" altLang="en-US" sz="2400" dirty="0"/>
          </a:p>
        </p:txBody>
      </p:sp>
    </p:spTree>
    <p:extLst>
      <p:ext uri="{BB962C8B-B14F-4D97-AF65-F5344CB8AC3E}">
        <p14:creationId xmlns:p14="http://schemas.microsoft.com/office/powerpoint/2010/main" val="230603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6528B5-D577-ED48-B38A-FC5E300F752D}"/>
              </a:ext>
            </a:extLst>
          </p:cNvPr>
          <p:cNvSpPr>
            <a:spLocks noGrp="1"/>
          </p:cNvSpPr>
          <p:nvPr>
            <p:ph type="title"/>
          </p:nvPr>
        </p:nvSpPr>
        <p:spPr/>
        <p:txBody>
          <a:bodyPr/>
          <a:lstStyle/>
          <a:p>
            <a:r>
              <a:rPr kumimoji="1" lang="en-US" altLang="zh-CN" dirty="0"/>
              <a:t>Ethical issue</a:t>
            </a:r>
            <a:endParaRPr kumimoji="1" lang="zh-CN" altLang="en-US" dirty="0"/>
          </a:p>
        </p:txBody>
      </p:sp>
      <p:sp>
        <p:nvSpPr>
          <p:cNvPr id="3" name="内容占位符 2">
            <a:extLst>
              <a:ext uri="{FF2B5EF4-FFF2-40B4-BE49-F238E27FC236}">
                <a16:creationId xmlns:a16="http://schemas.microsoft.com/office/drawing/2014/main" id="{327844AB-89A7-D44F-B909-FB778C90BB13}"/>
              </a:ext>
            </a:extLst>
          </p:cNvPr>
          <p:cNvSpPr>
            <a:spLocks noGrp="1"/>
          </p:cNvSpPr>
          <p:nvPr>
            <p:ph idx="1"/>
          </p:nvPr>
        </p:nvSpPr>
        <p:spPr/>
        <p:txBody>
          <a:bodyPr/>
          <a:lstStyle/>
          <a:p>
            <a:r>
              <a:rPr lang="en-US" altLang="zh-CN" dirty="0"/>
              <a:t>Approval of gatekeepers requires appropriate senior personnel from relevant organizations. </a:t>
            </a:r>
          </a:p>
          <a:p>
            <a:r>
              <a:rPr kumimoji="1" lang="en-US" altLang="zh-CN" dirty="0"/>
              <a:t>Consent by the participants</a:t>
            </a:r>
          </a:p>
          <a:p>
            <a:r>
              <a:rPr kumimoji="1" lang="en-US" altLang="zh-CN" dirty="0"/>
              <a:t>Potential risks to the participants. </a:t>
            </a:r>
            <a:endParaRPr kumimoji="1" lang="zh-CN" altLang="en-US" dirty="0"/>
          </a:p>
        </p:txBody>
      </p:sp>
    </p:spTree>
    <p:extLst>
      <p:ext uri="{BB962C8B-B14F-4D97-AF65-F5344CB8AC3E}">
        <p14:creationId xmlns:p14="http://schemas.microsoft.com/office/powerpoint/2010/main" val="3623782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D3B0DE9-CE9C-F14C-98C8-A5AF82569C48}"/>
              </a:ext>
            </a:extLst>
          </p:cNvPr>
          <p:cNvSpPr>
            <a:spLocks noGrp="1"/>
          </p:cNvSpPr>
          <p:nvPr>
            <p:ph type="title"/>
          </p:nvPr>
        </p:nvSpPr>
        <p:spPr/>
        <p:txBody>
          <a:bodyPr/>
          <a:lstStyle/>
          <a:p>
            <a:r>
              <a:rPr kumimoji="1" lang="en-US" altLang="zh-CN" dirty="0"/>
              <a:t>summary</a:t>
            </a:r>
            <a:endParaRPr kumimoji="1" lang="zh-CN" altLang="en-US" dirty="0"/>
          </a:p>
        </p:txBody>
      </p:sp>
      <p:sp>
        <p:nvSpPr>
          <p:cNvPr id="3" name="内容占位符 2">
            <a:extLst>
              <a:ext uri="{FF2B5EF4-FFF2-40B4-BE49-F238E27FC236}">
                <a16:creationId xmlns:a16="http://schemas.microsoft.com/office/drawing/2014/main" id="{0B0A634F-6A92-AB4E-9035-23D68043C14D}"/>
              </a:ext>
            </a:extLst>
          </p:cNvPr>
          <p:cNvSpPr>
            <a:spLocks noGrp="1"/>
          </p:cNvSpPr>
          <p:nvPr>
            <p:ph idx="1"/>
          </p:nvPr>
        </p:nvSpPr>
        <p:spPr/>
        <p:txBody>
          <a:bodyPr/>
          <a:lstStyle/>
          <a:p>
            <a:r>
              <a:rPr kumimoji="1" lang="en-US" altLang="zh-CN" dirty="0"/>
              <a:t>The significance of this study is it may contribute to the study of task-based language teaching in writing activities to adult learner in China and contribute to the game-change of Chinese syllabus design.</a:t>
            </a:r>
          </a:p>
          <a:p>
            <a:r>
              <a:rPr kumimoji="1" lang="en-US" altLang="zh-CN" dirty="0"/>
              <a:t>Timeline: I </a:t>
            </a:r>
            <a:r>
              <a:rPr lang="en-US" altLang="zh-CN" dirty="0"/>
              <a:t>get contact with the participants and preparing the information sheet, consent form and permission letter to the headteacher as soon as possible. Proved the feasibility of my research, I would spend one month to understand entirely of the literature review part and try to finfish the data collection work. Thereafter, the analysis of the results and reflective report are aimed to be specified in another month. </a:t>
            </a:r>
            <a:endParaRPr kumimoji="1" lang="zh-CN" altLang="en-US" dirty="0"/>
          </a:p>
        </p:txBody>
      </p:sp>
    </p:spTree>
    <p:extLst>
      <p:ext uri="{BB962C8B-B14F-4D97-AF65-F5344CB8AC3E}">
        <p14:creationId xmlns:p14="http://schemas.microsoft.com/office/powerpoint/2010/main" val="2039157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645C57C-7750-4843-9EAC-C4A7A0D2C9A3}"/>
              </a:ext>
            </a:extLst>
          </p:cNvPr>
          <p:cNvSpPr>
            <a:spLocks noGrp="1"/>
          </p:cNvSpPr>
          <p:nvPr>
            <p:ph type="title"/>
          </p:nvPr>
        </p:nvSpPr>
        <p:spPr/>
        <p:txBody>
          <a:bodyPr/>
          <a:lstStyle/>
          <a:p>
            <a:r>
              <a:rPr kumimoji="1" lang="en-US" altLang="zh-CN" dirty="0"/>
              <a:t>Further Details</a:t>
            </a:r>
            <a:endParaRPr kumimoji="1" lang="zh-CN" altLang="en-US" dirty="0"/>
          </a:p>
        </p:txBody>
      </p:sp>
      <p:sp>
        <p:nvSpPr>
          <p:cNvPr id="3" name="内容占位符 2">
            <a:extLst>
              <a:ext uri="{FF2B5EF4-FFF2-40B4-BE49-F238E27FC236}">
                <a16:creationId xmlns:a16="http://schemas.microsoft.com/office/drawing/2014/main" id="{7D8B1771-66F4-D44A-B5B5-448E9ED6F837}"/>
              </a:ext>
            </a:extLst>
          </p:cNvPr>
          <p:cNvSpPr>
            <a:spLocks noGrp="1"/>
          </p:cNvSpPr>
          <p:nvPr>
            <p:ph idx="1"/>
          </p:nvPr>
        </p:nvSpPr>
        <p:spPr/>
        <p:txBody>
          <a:bodyPr>
            <a:normAutofit/>
          </a:bodyPr>
          <a:lstStyle/>
          <a:p>
            <a:r>
              <a:rPr kumimoji="1" lang="en-US" altLang="zh-CN" sz="3200" dirty="0" err="1"/>
              <a:t>Xinrui</a:t>
            </a:r>
            <a:r>
              <a:rPr kumimoji="1" lang="en-US" altLang="zh-CN" sz="3200" dirty="0"/>
              <a:t> Li</a:t>
            </a:r>
          </a:p>
          <a:p>
            <a:r>
              <a:rPr kumimoji="1" lang="en-US" altLang="zh-CN" dirty="0">
                <a:hlinkClick r:id="rId2"/>
              </a:rPr>
              <a:t>1913318@uwtsd.student.ac.uk</a:t>
            </a:r>
            <a:endParaRPr kumimoji="1" lang="en-US" altLang="zh-CN" dirty="0"/>
          </a:p>
          <a:p>
            <a:r>
              <a:rPr kumimoji="1" lang="en-US" altLang="zh-CN" dirty="0" err="1"/>
              <a:t>Prifysgol</a:t>
            </a:r>
            <a:r>
              <a:rPr kumimoji="1" lang="en-US" altLang="zh-CN" dirty="0"/>
              <a:t> </a:t>
            </a:r>
            <a:r>
              <a:rPr kumimoji="1" lang="en-US" altLang="zh-CN" dirty="0" err="1"/>
              <a:t>Cymru</a:t>
            </a:r>
            <a:r>
              <a:rPr kumimoji="1" lang="en-US" altLang="zh-CN" dirty="0"/>
              <a:t> Y </a:t>
            </a:r>
            <a:r>
              <a:rPr kumimoji="1" lang="en-US" altLang="zh-CN" dirty="0" err="1"/>
              <a:t>Drindod</a:t>
            </a:r>
            <a:r>
              <a:rPr kumimoji="1" lang="en-US" altLang="zh-CN" dirty="0"/>
              <a:t> </a:t>
            </a:r>
            <a:r>
              <a:rPr kumimoji="1" lang="en-US" altLang="zh-CN" dirty="0" err="1"/>
              <a:t>Dewi</a:t>
            </a:r>
            <a:r>
              <a:rPr kumimoji="1" lang="en-US" altLang="zh-CN" dirty="0"/>
              <a:t> Sant</a:t>
            </a:r>
          </a:p>
          <a:p>
            <a:r>
              <a:rPr kumimoji="1" lang="en-US" altLang="zh-CN" dirty="0"/>
              <a:t>University of Wales Trinity Saint David</a:t>
            </a:r>
          </a:p>
        </p:txBody>
      </p:sp>
    </p:spTree>
    <p:extLst>
      <p:ext uri="{BB962C8B-B14F-4D97-AF65-F5344CB8AC3E}">
        <p14:creationId xmlns:p14="http://schemas.microsoft.com/office/powerpoint/2010/main" val="4067056189"/>
      </p:ext>
    </p:extLst>
  </p:cSld>
  <p:clrMapOvr>
    <a:masterClrMapping/>
  </p:clrMapOvr>
</p:sld>
</file>

<file path=ppt/theme/theme1.xml><?xml version="1.0" encoding="utf-8"?>
<a:theme xmlns:a="http://schemas.openxmlformats.org/drawingml/2006/main" name="包裹">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包裹</Template>
  <TotalTime>1056</TotalTime>
  <Words>631</Words>
  <Application>Microsoft Macintosh PowerPoint</Application>
  <PresentationFormat>宽屏</PresentationFormat>
  <Paragraphs>52</Paragraphs>
  <Slides>11</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11</vt:i4>
      </vt:variant>
    </vt:vector>
  </HeadingPairs>
  <TitlesOfParts>
    <vt:vector size="15" baseType="lpstr">
      <vt:lpstr>华文中宋</vt:lpstr>
      <vt:lpstr>Arial</vt:lpstr>
      <vt:lpstr>Gill Sans MT</vt:lpstr>
      <vt:lpstr>包裹</vt:lpstr>
      <vt:lpstr>An examination of the use of ‘task-based learning’ as a basis for the design of writing activities for adult learners and its implications for syllabus design. </vt:lpstr>
      <vt:lpstr>OUTLINE</vt:lpstr>
      <vt:lpstr>What I want to do?</vt:lpstr>
      <vt:lpstr>The research setting</vt:lpstr>
      <vt:lpstr>rationale</vt:lpstr>
      <vt:lpstr>METHODOLOGY</vt:lpstr>
      <vt:lpstr>Methodology</vt:lpstr>
      <vt:lpstr>Data analysis</vt:lpstr>
      <vt:lpstr>Ethical issue</vt:lpstr>
      <vt:lpstr>summary</vt:lpstr>
      <vt:lpstr>Further Details</vt:lpstr>
    </vt:vector>
  </TitlesOfParts>
  <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examination of the use of ‘task-based learning’ as a basis for the design of writing activities for adult learners and its implications for syllabus design. </dc:title>
  <dc:creator>li x. (xl10y18)</dc:creator>
  <cp:lastModifiedBy>li x. (xl10y18)</cp:lastModifiedBy>
  <cp:revision>19</cp:revision>
  <dcterms:created xsi:type="dcterms:W3CDTF">2020-05-14T20:04:57Z</dcterms:created>
  <dcterms:modified xsi:type="dcterms:W3CDTF">2020-05-15T13:41:04Z</dcterms:modified>
</cp:coreProperties>
</file>