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7"/>
  </p:notesMasterIdLst>
  <p:sldIdLst>
    <p:sldId id="256" r:id="rId2"/>
    <p:sldId id="257" r:id="rId3"/>
    <p:sldId id="265" r:id="rId4"/>
    <p:sldId id="286" r:id="rId5"/>
    <p:sldId id="307" r:id="rId6"/>
    <p:sldId id="308" r:id="rId7"/>
    <p:sldId id="309" r:id="rId8"/>
    <p:sldId id="311" r:id="rId9"/>
    <p:sldId id="312" r:id="rId10"/>
    <p:sldId id="313" r:id="rId11"/>
    <p:sldId id="314" r:id="rId12"/>
    <p:sldId id="271" r:id="rId13"/>
    <p:sldId id="306" r:id="rId14"/>
    <p:sldId id="321" r:id="rId15"/>
    <p:sldId id="315" r:id="rId16"/>
    <p:sldId id="322" r:id="rId17"/>
    <p:sldId id="287" r:id="rId18"/>
    <p:sldId id="288" r:id="rId19"/>
    <p:sldId id="298" r:id="rId20"/>
    <p:sldId id="304" r:id="rId21"/>
    <p:sldId id="323" r:id="rId22"/>
    <p:sldId id="316" r:id="rId23"/>
    <p:sldId id="324" r:id="rId24"/>
    <p:sldId id="325" r:id="rId25"/>
    <p:sldId id="269" r:id="rId26"/>
    <p:sldId id="284" r:id="rId27"/>
    <p:sldId id="326" r:id="rId28"/>
    <p:sldId id="327" r:id="rId29"/>
    <p:sldId id="264" r:id="rId30"/>
    <p:sldId id="328" r:id="rId31"/>
    <p:sldId id="329" r:id="rId32"/>
    <p:sldId id="290" r:id="rId33"/>
    <p:sldId id="330" r:id="rId34"/>
    <p:sldId id="318" r:id="rId35"/>
    <p:sldId id="267" r:id="rId36"/>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9C8C319-ACD9-016D-6471-F2CBCDF5CE46}" v="146" dt="2025-11-13T19:21:33.65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21" Type="http://schemas.openxmlformats.org/officeDocument/2006/relationships/slide" Target="slides/slide20.xml"/><Relationship Id="rId34" Type="http://schemas.openxmlformats.org/officeDocument/2006/relationships/slide" Target="slides/slide33.xml"/><Relationship Id="rId42" Type="http://schemas.microsoft.com/office/2016/11/relationships/changesInfo" Target="changesInfos/changesInfo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microsoft.com/office/2015/10/relationships/revisionInfo" Target="revisionInfo.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ustin Evans" userId="S::j.d.evans@uwtsd.ac.uk::2ee3c1af-825e-450d-8b1e-d59252291e99" providerId="AD" clId="Web-{79C8C319-ACD9-016D-6471-F2CBCDF5CE46}"/>
    <pc:docChg chg="addSld delSld modSld sldOrd">
      <pc:chgData name="Justin Evans" userId="S::j.d.evans@uwtsd.ac.uk::2ee3c1af-825e-450d-8b1e-d59252291e99" providerId="AD" clId="Web-{79C8C319-ACD9-016D-6471-F2CBCDF5CE46}" dt="2025-11-13T19:21:33.653" v="194"/>
      <pc:docMkLst>
        <pc:docMk/>
      </pc:docMkLst>
      <pc:sldChg chg="modSp mod modClrScheme chgLayout">
        <pc:chgData name="Justin Evans" userId="S::j.d.evans@uwtsd.ac.uk::2ee3c1af-825e-450d-8b1e-d59252291e99" providerId="AD" clId="Web-{79C8C319-ACD9-016D-6471-F2CBCDF5CE46}" dt="2025-11-13T19:19:04.944" v="110" actId="20577"/>
        <pc:sldMkLst>
          <pc:docMk/>
          <pc:sldMk cId="109857222" sldId="256"/>
        </pc:sldMkLst>
        <pc:spChg chg="mod ord">
          <ac:chgData name="Justin Evans" userId="S::j.d.evans@uwtsd.ac.uk::2ee3c1af-825e-450d-8b1e-d59252291e99" providerId="AD" clId="Web-{79C8C319-ACD9-016D-6471-F2CBCDF5CE46}" dt="2025-11-13T19:17:42.580" v="69" actId="20577"/>
          <ac:spMkLst>
            <pc:docMk/>
            <pc:sldMk cId="109857222" sldId="256"/>
            <ac:spMk id="2" creationId="{00000000-0000-0000-0000-000000000000}"/>
          </ac:spMkLst>
        </pc:spChg>
        <pc:spChg chg="mod ord">
          <ac:chgData name="Justin Evans" userId="S::j.d.evans@uwtsd.ac.uk::2ee3c1af-825e-450d-8b1e-d59252291e99" providerId="AD" clId="Web-{79C8C319-ACD9-016D-6471-F2CBCDF5CE46}" dt="2025-11-13T19:19:04.944" v="110" actId="20577"/>
          <ac:spMkLst>
            <pc:docMk/>
            <pc:sldMk cId="109857222" sldId="256"/>
            <ac:spMk id="3" creationId="{00000000-0000-0000-0000-000000000000}"/>
          </ac:spMkLst>
        </pc:spChg>
      </pc:sldChg>
      <pc:sldChg chg="add">
        <pc:chgData name="Justin Evans" userId="S::j.d.evans@uwtsd.ac.uk::2ee3c1af-825e-450d-8b1e-d59252291e99" providerId="AD" clId="Web-{79C8C319-ACD9-016D-6471-F2CBCDF5CE46}" dt="2025-11-13T18:37:47.846" v="0"/>
        <pc:sldMkLst>
          <pc:docMk/>
          <pc:sldMk cId="1362254664" sldId="257"/>
        </pc:sldMkLst>
      </pc:sldChg>
      <pc:sldChg chg="add">
        <pc:chgData name="Justin Evans" userId="S::j.d.evans@uwtsd.ac.uk::2ee3c1af-825e-450d-8b1e-d59252291e99" providerId="AD" clId="Web-{79C8C319-ACD9-016D-6471-F2CBCDF5CE46}" dt="2025-11-13T19:13:54.650" v="28"/>
        <pc:sldMkLst>
          <pc:docMk/>
          <pc:sldMk cId="2768984205" sldId="264"/>
        </pc:sldMkLst>
      </pc:sldChg>
      <pc:sldChg chg="addSp modSp add mod setBg">
        <pc:chgData name="Justin Evans" userId="S::j.d.evans@uwtsd.ac.uk::2ee3c1af-825e-450d-8b1e-d59252291e99" providerId="AD" clId="Web-{79C8C319-ACD9-016D-6471-F2CBCDF5CE46}" dt="2025-11-13T18:38:32.940" v="7"/>
        <pc:sldMkLst>
          <pc:docMk/>
          <pc:sldMk cId="288995158" sldId="265"/>
        </pc:sldMkLst>
        <pc:spChg chg="mod">
          <ac:chgData name="Justin Evans" userId="S::j.d.evans@uwtsd.ac.uk::2ee3c1af-825e-450d-8b1e-d59252291e99" providerId="AD" clId="Web-{79C8C319-ACD9-016D-6471-F2CBCDF5CE46}" dt="2025-11-13T18:38:32.940" v="7"/>
          <ac:spMkLst>
            <pc:docMk/>
            <pc:sldMk cId="288995158" sldId="265"/>
            <ac:spMk id="2" creationId="{112F074E-3002-0871-EF63-0635D7DE5C58}"/>
          </ac:spMkLst>
        </pc:spChg>
        <pc:spChg chg="mod">
          <ac:chgData name="Justin Evans" userId="S::j.d.evans@uwtsd.ac.uk::2ee3c1af-825e-450d-8b1e-d59252291e99" providerId="AD" clId="Web-{79C8C319-ACD9-016D-6471-F2CBCDF5CE46}" dt="2025-11-13T18:38:32.940" v="7"/>
          <ac:spMkLst>
            <pc:docMk/>
            <pc:sldMk cId="288995158" sldId="265"/>
            <ac:spMk id="3" creationId="{6E122ED0-CAEE-94D4-E878-3B7F7E921F0C}"/>
          </ac:spMkLst>
        </pc:spChg>
        <pc:spChg chg="add">
          <ac:chgData name="Justin Evans" userId="S::j.d.evans@uwtsd.ac.uk::2ee3c1af-825e-450d-8b1e-d59252291e99" providerId="AD" clId="Web-{79C8C319-ACD9-016D-6471-F2CBCDF5CE46}" dt="2025-11-13T18:38:32.940" v="7"/>
          <ac:spMkLst>
            <pc:docMk/>
            <pc:sldMk cId="288995158" sldId="265"/>
            <ac:spMk id="10" creationId="{45D37F4E-DDB4-456B-97E0-9937730A039F}"/>
          </ac:spMkLst>
        </pc:spChg>
        <pc:spChg chg="add">
          <ac:chgData name="Justin Evans" userId="S::j.d.evans@uwtsd.ac.uk::2ee3c1af-825e-450d-8b1e-d59252291e99" providerId="AD" clId="Web-{79C8C319-ACD9-016D-6471-F2CBCDF5CE46}" dt="2025-11-13T18:38:32.940" v="7"/>
          <ac:spMkLst>
            <pc:docMk/>
            <pc:sldMk cId="288995158" sldId="265"/>
            <ac:spMk id="12" creationId="{B2DD41CD-8F47-4F56-AD12-4E2FF7696987}"/>
          </ac:spMkLst>
        </pc:spChg>
        <pc:picChg chg="mod">
          <ac:chgData name="Justin Evans" userId="S::j.d.evans@uwtsd.ac.uk::2ee3c1af-825e-450d-8b1e-d59252291e99" providerId="AD" clId="Web-{79C8C319-ACD9-016D-6471-F2CBCDF5CE46}" dt="2025-11-13T18:38:32.940" v="7"/>
          <ac:picMkLst>
            <pc:docMk/>
            <pc:sldMk cId="288995158" sldId="265"/>
            <ac:picMk id="5" creationId="{9B0E55DA-C342-15F2-37A1-F954A59CF506}"/>
          </ac:picMkLst>
        </pc:picChg>
      </pc:sldChg>
      <pc:sldChg chg="add modNotes">
        <pc:chgData name="Justin Evans" userId="S::j.d.evans@uwtsd.ac.uk::2ee3c1af-825e-450d-8b1e-d59252291e99" providerId="AD" clId="Web-{79C8C319-ACD9-016D-6471-F2CBCDF5CE46}" dt="2025-11-13T19:21:13.949" v="192"/>
        <pc:sldMkLst>
          <pc:docMk/>
          <pc:sldMk cId="4281896447" sldId="267"/>
        </pc:sldMkLst>
      </pc:sldChg>
      <pc:sldChg chg="add">
        <pc:chgData name="Justin Evans" userId="S::j.d.evans@uwtsd.ac.uk::2ee3c1af-825e-450d-8b1e-d59252291e99" providerId="AD" clId="Web-{79C8C319-ACD9-016D-6471-F2CBCDF5CE46}" dt="2025-11-13T19:08:14.748" v="24"/>
        <pc:sldMkLst>
          <pc:docMk/>
          <pc:sldMk cId="2219101816" sldId="269"/>
        </pc:sldMkLst>
      </pc:sldChg>
      <pc:sldChg chg="add">
        <pc:chgData name="Justin Evans" userId="S::j.d.evans@uwtsd.ac.uk::2ee3c1af-825e-450d-8b1e-d59252291e99" providerId="AD" clId="Web-{79C8C319-ACD9-016D-6471-F2CBCDF5CE46}" dt="2025-11-13T18:45:14.623" v="11"/>
        <pc:sldMkLst>
          <pc:docMk/>
          <pc:sldMk cId="77297481" sldId="271"/>
        </pc:sldMkLst>
      </pc:sldChg>
      <pc:sldChg chg="add">
        <pc:chgData name="Justin Evans" userId="S::j.d.evans@uwtsd.ac.uk::2ee3c1af-825e-450d-8b1e-d59252291e99" providerId="AD" clId="Web-{79C8C319-ACD9-016D-6471-F2CBCDF5CE46}" dt="2025-11-13T19:08:14.779" v="25"/>
        <pc:sldMkLst>
          <pc:docMk/>
          <pc:sldMk cId="479204075" sldId="284"/>
        </pc:sldMkLst>
      </pc:sldChg>
      <pc:sldChg chg="add">
        <pc:chgData name="Justin Evans" userId="S::j.d.evans@uwtsd.ac.uk::2ee3c1af-825e-450d-8b1e-d59252291e99" providerId="AD" clId="Web-{79C8C319-ACD9-016D-6471-F2CBCDF5CE46}" dt="2025-11-13T18:37:48.455" v="2"/>
        <pc:sldMkLst>
          <pc:docMk/>
          <pc:sldMk cId="118054252" sldId="286"/>
        </pc:sldMkLst>
      </pc:sldChg>
      <pc:sldChg chg="add">
        <pc:chgData name="Justin Evans" userId="S::j.d.evans@uwtsd.ac.uk::2ee3c1af-825e-450d-8b1e-d59252291e99" providerId="AD" clId="Web-{79C8C319-ACD9-016D-6471-F2CBCDF5CE46}" dt="2025-11-13T18:52:39.935" v="16"/>
        <pc:sldMkLst>
          <pc:docMk/>
          <pc:sldMk cId="0" sldId="287"/>
        </pc:sldMkLst>
      </pc:sldChg>
      <pc:sldChg chg="add">
        <pc:chgData name="Justin Evans" userId="S::j.d.evans@uwtsd.ac.uk::2ee3c1af-825e-450d-8b1e-d59252291e99" providerId="AD" clId="Web-{79C8C319-ACD9-016D-6471-F2CBCDF5CE46}" dt="2025-11-13T18:52:39.966" v="17"/>
        <pc:sldMkLst>
          <pc:docMk/>
          <pc:sldMk cId="0" sldId="288"/>
        </pc:sldMkLst>
      </pc:sldChg>
      <pc:sldChg chg="add">
        <pc:chgData name="Justin Evans" userId="S::j.d.evans@uwtsd.ac.uk::2ee3c1af-825e-450d-8b1e-d59252291e99" providerId="AD" clId="Web-{79C8C319-ACD9-016D-6471-F2CBCDF5CE46}" dt="2025-11-13T19:15:42.089" v="31"/>
        <pc:sldMkLst>
          <pc:docMk/>
          <pc:sldMk cId="0" sldId="290"/>
        </pc:sldMkLst>
      </pc:sldChg>
      <pc:sldChg chg="add">
        <pc:chgData name="Justin Evans" userId="S::j.d.evans@uwtsd.ac.uk::2ee3c1af-825e-450d-8b1e-d59252291e99" providerId="AD" clId="Web-{79C8C319-ACD9-016D-6471-F2CBCDF5CE46}" dt="2025-11-13T18:52:40.091" v="18"/>
        <pc:sldMkLst>
          <pc:docMk/>
          <pc:sldMk cId="4089052771" sldId="298"/>
        </pc:sldMkLst>
      </pc:sldChg>
      <pc:sldChg chg="add">
        <pc:chgData name="Justin Evans" userId="S::j.d.evans@uwtsd.ac.uk::2ee3c1af-825e-450d-8b1e-d59252291e99" providerId="AD" clId="Web-{79C8C319-ACD9-016D-6471-F2CBCDF5CE46}" dt="2025-11-13T18:52:40.310" v="19"/>
        <pc:sldMkLst>
          <pc:docMk/>
          <pc:sldMk cId="2464666321" sldId="304"/>
        </pc:sldMkLst>
      </pc:sldChg>
      <pc:sldChg chg="add">
        <pc:chgData name="Justin Evans" userId="S::j.d.evans@uwtsd.ac.uk::2ee3c1af-825e-450d-8b1e-d59252291e99" providerId="AD" clId="Web-{79C8C319-ACD9-016D-6471-F2CBCDF5CE46}" dt="2025-11-13T18:45:14.670" v="12"/>
        <pc:sldMkLst>
          <pc:docMk/>
          <pc:sldMk cId="1716212955" sldId="306"/>
        </pc:sldMkLst>
      </pc:sldChg>
      <pc:sldChg chg="add">
        <pc:chgData name="Justin Evans" userId="S::j.d.evans@uwtsd.ac.uk::2ee3c1af-825e-450d-8b1e-d59252291e99" providerId="AD" clId="Web-{79C8C319-ACD9-016D-6471-F2CBCDF5CE46}" dt="2025-11-13T18:37:48.643" v="3"/>
        <pc:sldMkLst>
          <pc:docMk/>
          <pc:sldMk cId="4281095188" sldId="307"/>
        </pc:sldMkLst>
      </pc:sldChg>
      <pc:sldChg chg="add">
        <pc:chgData name="Justin Evans" userId="S::j.d.evans@uwtsd.ac.uk::2ee3c1af-825e-450d-8b1e-d59252291e99" providerId="AD" clId="Web-{79C8C319-ACD9-016D-6471-F2CBCDF5CE46}" dt="2025-11-13T18:37:48.799" v="4"/>
        <pc:sldMkLst>
          <pc:docMk/>
          <pc:sldMk cId="3667651679" sldId="308"/>
        </pc:sldMkLst>
      </pc:sldChg>
      <pc:sldChg chg="add">
        <pc:chgData name="Justin Evans" userId="S::j.d.evans@uwtsd.ac.uk::2ee3c1af-825e-450d-8b1e-d59252291e99" providerId="AD" clId="Web-{79C8C319-ACD9-016D-6471-F2CBCDF5CE46}" dt="2025-11-13T18:37:49.111" v="5"/>
        <pc:sldMkLst>
          <pc:docMk/>
          <pc:sldMk cId="562063466" sldId="309"/>
        </pc:sldMkLst>
      </pc:sldChg>
      <pc:sldChg chg="add">
        <pc:chgData name="Justin Evans" userId="S::j.d.evans@uwtsd.ac.uk::2ee3c1af-825e-450d-8b1e-d59252291e99" providerId="AD" clId="Web-{79C8C319-ACD9-016D-6471-F2CBCDF5CE46}" dt="2025-11-13T18:37:49.252" v="6"/>
        <pc:sldMkLst>
          <pc:docMk/>
          <pc:sldMk cId="2576342622" sldId="311"/>
        </pc:sldMkLst>
      </pc:sldChg>
      <pc:sldChg chg="add">
        <pc:chgData name="Justin Evans" userId="S::j.d.evans@uwtsd.ac.uk::2ee3c1af-825e-450d-8b1e-d59252291e99" providerId="AD" clId="Web-{79C8C319-ACD9-016D-6471-F2CBCDF5CE46}" dt="2025-11-13T18:41:16.972" v="8"/>
        <pc:sldMkLst>
          <pc:docMk/>
          <pc:sldMk cId="929871905" sldId="312"/>
        </pc:sldMkLst>
      </pc:sldChg>
      <pc:sldChg chg="add">
        <pc:chgData name="Justin Evans" userId="S::j.d.evans@uwtsd.ac.uk::2ee3c1af-825e-450d-8b1e-d59252291e99" providerId="AD" clId="Web-{79C8C319-ACD9-016D-6471-F2CBCDF5CE46}" dt="2025-11-13T18:41:17.128" v="9"/>
        <pc:sldMkLst>
          <pc:docMk/>
          <pc:sldMk cId="3518192300" sldId="313"/>
        </pc:sldMkLst>
      </pc:sldChg>
      <pc:sldChg chg="add">
        <pc:chgData name="Justin Evans" userId="S::j.d.evans@uwtsd.ac.uk::2ee3c1af-825e-450d-8b1e-d59252291e99" providerId="AD" clId="Web-{79C8C319-ACD9-016D-6471-F2CBCDF5CE46}" dt="2025-11-13T18:41:17.269" v="10"/>
        <pc:sldMkLst>
          <pc:docMk/>
          <pc:sldMk cId="1760814776" sldId="314"/>
        </pc:sldMkLst>
      </pc:sldChg>
      <pc:sldChg chg="add">
        <pc:chgData name="Justin Evans" userId="S::j.d.evans@uwtsd.ac.uk::2ee3c1af-825e-450d-8b1e-d59252291e99" providerId="AD" clId="Web-{79C8C319-ACD9-016D-6471-F2CBCDF5CE46}" dt="2025-11-13T18:52:39.826" v="14"/>
        <pc:sldMkLst>
          <pc:docMk/>
          <pc:sldMk cId="1459747510" sldId="315"/>
        </pc:sldMkLst>
      </pc:sldChg>
      <pc:sldChg chg="add">
        <pc:chgData name="Justin Evans" userId="S::j.d.evans@uwtsd.ac.uk::2ee3c1af-825e-450d-8b1e-d59252291e99" providerId="AD" clId="Web-{79C8C319-ACD9-016D-6471-F2CBCDF5CE46}" dt="2025-11-13T18:52:40.810" v="21"/>
        <pc:sldMkLst>
          <pc:docMk/>
          <pc:sldMk cId="438765098" sldId="316"/>
        </pc:sldMkLst>
      </pc:sldChg>
      <pc:sldChg chg="add ord">
        <pc:chgData name="Justin Evans" userId="S::j.d.evans@uwtsd.ac.uk::2ee3c1af-825e-450d-8b1e-d59252291e99" providerId="AD" clId="Web-{79C8C319-ACD9-016D-6471-F2CBCDF5CE46}" dt="2025-11-13T19:21:22.746" v="193"/>
        <pc:sldMkLst>
          <pc:docMk/>
          <pc:sldMk cId="184336577" sldId="318"/>
        </pc:sldMkLst>
      </pc:sldChg>
      <pc:sldChg chg="add">
        <pc:chgData name="Justin Evans" userId="S::j.d.evans@uwtsd.ac.uk::2ee3c1af-825e-450d-8b1e-d59252291e99" providerId="AD" clId="Web-{79C8C319-ACD9-016D-6471-F2CBCDF5CE46}" dt="2025-11-13T18:45:14.733" v="13"/>
        <pc:sldMkLst>
          <pc:docMk/>
          <pc:sldMk cId="3968949892" sldId="321"/>
        </pc:sldMkLst>
      </pc:sldChg>
      <pc:sldChg chg="add">
        <pc:chgData name="Justin Evans" userId="S::j.d.evans@uwtsd.ac.uk::2ee3c1af-825e-450d-8b1e-d59252291e99" providerId="AD" clId="Web-{79C8C319-ACD9-016D-6471-F2CBCDF5CE46}" dt="2025-11-13T18:52:39.904" v="15"/>
        <pc:sldMkLst>
          <pc:docMk/>
          <pc:sldMk cId="683628395" sldId="322"/>
        </pc:sldMkLst>
      </pc:sldChg>
      <pc:sldChg chg="add">
        <pc:chgData name="Justin Evans" userId="S::j.d.evans@uwtsd.ac.uk::2ee3c1af-825e-450d-8b1e-d59252291e99" providerId="AD" clId="Web-{79C8C319-ACD9-016D-6471-F2CBCDF5CE46}" dt="2025-11-13T18:52:40.482" v="20"/>
        <pc:sldMkLst>
          <pc:docMk/>
          <pc:sldMk cId="2840579206" sldId="323"/>
        </pc:sldMkLst>
      </pc:sldChg>
      <pc:sldChg chg="add">
        <pc:chgData name="Justin Evans" userId="S::j.d.evans@uwtsd.ac.uk::2ee3c1af-825e-450d-8b1e-d59252291e99" providerId="AD" clId="Web-{79C8C319-ACD9-016D-6471-F2CBCDF5CE46}" dt="2025-11-13T19:08:14.654" v="22"/>
        <pc:sldMkLst>
          <pc:docMk/>
          <pc:sldMk cId="337304567" sldId="324"/>
        </pc:sldMkLst>
      </pc:sldChg>
      <pc:sldChg chg="add">
        <pc:chgData name="Justin Evans" userId="S::j.d.evans@uwtsd.ac.uk::2ee3c1af-825e-450d-8b1e-d59252291e99" providerId="AD" clId="Web-{79C8C319-ACD9-016D-6471-F2CBCDF5CE46}" dt="2025-11-13T19:08:14.717" v="23"/>
        <pc:sldMkLst>
          <pc:docMk/>
          <pc:sldMk cId="3330262834" sldId="325"/>
        </pc:sldMkLst>
      </pc:sldChg>
      <pc:sldChg chg="add">
        <pc:chgData name="Justin Evans" userId="S::j.d.evans@uwtsd.ac.uk::2ee3c1af-825e-450d-8b1e-d59252291e99" providerId="AD" clId="Web-{79C8C319-ACD9-016D-6471-F2CBCDF5CE46}" dt="2025-11-13T19:08:14.842" v="26"/>
        <pc:sldMkLst>
          <pc:docMk/>
          <pc:sldMk cId="1233439423" sldId="326"/>
        </pc:sldMkLst>
      </pc:sldChg>
      <pc:sldChg chg="add">
        <pc:chgData name="Justin Evans" userId="S::j.d.evans@uwtsd.ac.uk::2ee3c1af-825e-450d-8b1e-d59252291e99" providerId="AD" clId="Web-{79C8C319-ACD9-016D-6471-F2CBCDF5CE46}" dt="2025-11-13T19:13:54.619" v="27"/>
        <pc:sldMkLst>
          <pc:docMk/>
          <pc:sldMk cId="2774389845" sldId="327"/>
        </pc:sldMkLst>
      </pc:sldChg>
      <pc:sldChg chg="add">
        <pc:chgData name="Justin Evans" userId="S::j.d.evans@uwtsd.ac.uk::2ee3c1af-825e-450d-8b1e-d59252291e99" providerId="AD" clId="Web-{79C8C319-ACD9-016D-6471-F2CBCDF5CE46}" dt="2025-11-13T19:15:41.996" v="29"/>
        <pc:sldMkLst>
          <pc:docMk/>
          <pc:sldMk cId="837763724" sldId="328"/>
        </pc:sldMkLst>
      </pc:sldChg>
      <pc:sldChg chg="add">
        <pc:chgData name="Justin Evans" userId="S::j.d.evans@uwtsd.ac.uk::2ee3c1af-825e-450d-8b1e-d59252291e99" providerId="AD" clId="Web-{79C8C319-ACD9-016D-6471-F2CBCDF5CE46}" dt="2025-11-13T19:15:42.043" v="30"/>
        <pc:sldMkLst>
          <pc:docMk/>
          <pc:sldMk cId="3523848654" sldId="329"/>
        </pc:sldMkLst>
      </pc:sldChg>
      <pc:sldChg chg="addSp modSp new">
        <pc:chgData name="Justin Evans" userId="S::j.d.evans@uwtsd.ac.uk::2ee3c1af-825e-450d-8b1e-d59252291e99" providerId="AD" clId="Web-{79C8C319-ACD9-016D-6471-F2CBCDF5CE46}" dt="2025-11-13T19:16:55.014" v="48" actId="14100"/>
        <pc:sldMkLst>
          <pc:docMk/>
          <pc:sldMk cId="1599889500" sldId="330"/>
        </pc:sldMkLst>
        <pc:spChg chg="mod">
          <ac:chgData name="Justin Evans" userId="S::j.d.evans@uwtsd.ac.uk::2ee3c1af-825e-450d-8b1e-d59252291e99" providerId="AD" clId="Web-{79C8C319-ACD9-016D-6471-F2CBCDF5CE46}" dt="2025-11-13T19:16:01.980" v="39" actId="20577"/>
          <ac:spMkLst>
            <pc:docMk/>
            <pc:sldMk cId="1599889500" sldId="330"/>
            <ac:spMk id="2" creationId="{2959653D-DF07-52CE-A7EC-A4604B180077}"/>
          </ac:spMkLst>
        </pc:spChg>
        <pc:spChg chg="mod">
          <ac:chgData name="Justin Evans" userId="S::j.d.evans@uwtsd.ac.uk::2ee3c1af-825e-450d-8b1e-d59252291e99" providerId="AD" clId="Web-{79C8C319-ACD9-016D-6471-F2CBCDF5CE46}" dt="2025-11-13T19:16:48.529" v="46" actId="20577"/>
          <ac:spMkLst>
            <pc:docMk/>
            <pc:sldMk cId="1599889500" sldId="330"/>
            <ac:spMk id="3" creationId="{228041D5-7F48-A881-F7B1-0C617FAC4556}"/>
          </ac:spMkLst>
        </pc:spChg>
        <pc:picChg chg="add mod">
          <ac:chgData name="Justin Evans" userId="S::j.d.evans@uwtsd.ac.uk::2ee3c1af-825e-450d-8b1e-d59252291e99" providerId="AD" clId="Web-{79C8C319-ACD9-016D-6471-F2CBCDF5CE46}" dt="2025-11-13T19:16:55.014" v="48" actId="14100"/>
          <ac:picMkLst>
            <pc:docMk/>
            <pc:sldMk cId="1599889500" sldId="330"/>
            <ac:picMk id="4" creationId="{5AEBEE9B-99FA-4393-843E-D11088AEE999}"/>
          </ac:picMkLst>
        </pc:picChg>
      </pc:sldChg>
      <pc:sldChg chg="modSp new del mod modClrScheme chgLayout">
        <pc:chgData name="Justin Evans" userId="S::j.d.evans@uwtsd.ac.uk::2ee3c1af-825e-450d-8b1e-d59252291e99" providerId="AD" clId="Web-{79C8C319-ACD9-016D-6471-F2CBCDF5CE46}" dt="2025-11-13T19:21:33.653" v="194"/>
        <pc:sldMkLst>
          <pc:docMk/>
          <pc:sldMk cId="1726353420" sldId="331"/>
        </pc:sldMkLst>
        <pc:spChg chg="mod ord">
          <ac:chgData name="Justin Evans" userId="S::j.d.evans@uwtsd.ac.uk::2ee3c1af-825e-450d-8b1e-d59252291e99" providerId="AD" clId="Web-{79C8C319-ACD9-016D-6471-F2CBCDF5CE46}" dt="2025-11-13T19:19:38.821" v="139" actId="20577"/>
          <ac:spMkLst>
            <pc:docMk/>
            <pc:sldMk cId="1726353420" sldId="331"/>
            <ac:spMk id="2" creationId="{8EF4F25B-EA7F-1E8B-1CF7-6854E8837050}"/>
          </ac:spMkLst>
        </pc:spChg>
        <pc:spChg chg="mod ord">
          <ac:chgData name="Justin Evans" userId="S::j.d.evans@uwtsd.ac.uk::2ee3c1af-825e-450d-8b1e-d59252291e99" providerId="AD" clId="Web-{79C8C319-ACD9-016D-6471-F2CBCDF5CE46}" dt="2025-11-13T19:19:16.320" v="112"/>
          <ac:spMkLst>
            <pc:docMk/>
            <pc:sldMk cId="1726353420" sldId="331"/>
            <ac:spMk id="3" creationId="{69157DF3-EAE5-2BE0-6442-BD87BA580B45}"/>
          </ac:spMkLst>
        </pc:spChg>
      </pc:sldChg>
      <pc:sldMasterChg chg="addSldLayout">
        <pc:chgData name="Justin Evans" userId="S::j.d.evans@uwtsd.ac.uk::2ee3c1af-825e-450d-8b1e-d59252291e99" providerId="AD" clId="Web-{79C8C319-ACD9-016D-6471-F2CBCDF5CE46}" dt="2025-11-13T18:52:40.810" v="21"/>
        <pc:sldMasterMkLst>
          <pc:docMk/>
          <pc:sldMasterMk cId="2460954070" sldId="2147483660"/>
        </pc:sldMasterMkLst>
        <pc:sldLayoutChg chg="add">
          <pc:chgData name="Justin Evans" userId="S::j.d.evans@uwtsd.ac.uk::2ee3c1af-825e-450d-8b1e-d59252291e99" providerId="AD" clId="Web-{79C8C319-ACD9-016D-6471-F2CBCDF5CE46}" dt="2025-11-13T18:52:39.826" v="14"/>
          <pc:sldLayoutMkLst>
            <pc:docMk/>
            <pc:sldMasterMk cId="2460954070" sldId="2147483660"/>
            <pc:sldLayoutMk cId="1868718573" sldId="2147483672"/>
          </pc:sldLayoutMkLst>
        </pc:sldLayoutChg>
        <pc:sldLayoutChg chg="add">
          <pc:chgData name="Justin Evans" userId="S::j.d.evans@uwtsd.ac.uk::2ee3c1af-825e-450d-8b1e-d59252291e99" providerId="AD" clId="Web-{79C8C319-ACD9-016D-6471-F2CBCDF5CE46}" dt="2025-11-13T18:52:40.310" v="19"/>
          <pc:sldLayoutMkLst>
            <pc:docMk/>
            <pc:sldMasterMk cId="2460954070" sldId="2147483660"/>
            <pc:sldLayoutMk cId="2004359893" sldId="2147483673"/>
          </pc:sldLayoutMkLst>
        </pc:sldLayoutChg>
        <pc:sldLayoutChg chg="add">
          <pc:chgData name="Justin Evans" userId="S::j.d.evans@uwtsd.ac.uk::2ee3c1af-825e-450d-8b1e-d59252291e99" providerId="AD" clId="Web-{79C8C319-ACD9-016D-6471-F2CBCDF5CE46}" dt="2025-11-13T18:52:40.810" v="21"/>
          <pc:sldLayoutMkLst>
            <pc:docMk/>
            <pc:sldMasterMk cId="2460954070" sldId="2147483660"/>
            <pc:sldLayoutMk cId="3938002780" sldId="2147483674"/>
          </pc:sldLayoutMkLst>
        </pc:sldLayoutChg>
      </pc:sldMasterChg>
    </pc:docChg>
  </pc:docChgLst>
</pc:chgInfo>
</file>

<file path=ppt/diagrams/_rels/data1.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svg"/><Relationship Id="rId1" Type="http://schemas.openxmlformats.org/officeDocument/2006/relationships/image" Target="../media/image30.png"/><Relationship Id="rId6" Type="http://schemas.openxmlformats.org/officeDocument/2006/relationships/image" Target="../media/image35.svg"/><Relationship Id="rId5" Type="http://schemas.openxmlformats.org/officeDocument/2006/relationships/image" Target="../media/image34.png"/><Relationship Id="rId4" Type="http://schemas.openxmlformats.org/officeDocument/2006/relationships/image" Target="../media/image33.svg"/></Relationships>
</file>

<file path=ppt/diagrams/_rels/drawing1.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svg"/><Relationship Id="rId1" Type="http://schemas.openxmlformats.org/officeDocument/2006/relationships/image" Target="../media/image30.png"/><Relationship Id="rId6" Type="http://schemas.openxmlformats.org/officeDocument/2006/relationships/image" Target="../media/image35.svg"/><Relationship Id="rId5" Type="http://schemas.openxmlformats.org/officeDocument/2006/relationships/image" Target="../media/image34.png"/><Relationship Id="rId4" Type="http://schemas.openxmlformats.org/officeDocument/2006/relationships/image" Target="../media/image33.svg"/></Relationships>
</file>

<file path=ppt/diagrams/colors1.xml><?xml version="1.0" encoding="utf-8"?>
<dgm:colorsDef xmlns:dgm="http://schemas.openxmlformats.org/drawingml/2006/diagram" xmlns:a="http://schemas.openxmlformats.org/drawingml/2006/main" uniqueId="urn:microsoft.com/office/officeart/2018/5/colors/Iconchunking_neutralicontext_accent5_2">
  <dgm:title val=""/>
  <dgm:desc val=""/>
  <dgm:catLst>
    <dgm:cat type="accent5" pri="15200"/>
  </dgm:catLst>
  <dgm:styleLbl name="node0">
    <dgm:fillClrLst meth="repeat">
      <a:schemeClr val="accent5"/>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5"/>
    </dgm:fillClrLst>
    <dgm:linClrLst meth="repeat">
      <a:schemeClr val="accent5"/>
    </dgm:linClrLst>
    <dgm:effectClrLst/>
    <dgm:txLinClrLst/>
    <dgm:txFillClrLst/>
    <dgm:txEffectClrLst/>
  </dgm:styleLbl>
  <dgm:styleLbl name="lnNode1">
    <dgm:fillClrLst meth="repeat">
      <a:schemeClr val="accent5"/>
    </dgm:fillClrLst>
    <dgm:linClrLst meth="repeat">
      <a:schemeClr val="lt1"/>
    </dgm:linClrLst>
    <dgm:effectClrLst/>
    <dgm:txLinClrLst/>
    <dgm:txFillClrLst/>
    <dgm:txEffectClrLst/>
  </dgm:styleLbl>
  <dgm:styleLbl name="vennNode1">
    <dgm:fillClrLst meth="repeat">
      <a:schemeClr val="accent5">
        <a:alpha val="50000"/>
      </a:schemeClr>
    </dgm:fillClrLst>
    <dgm:linClrLst meth="repeat">
      <a:schemeClr val="lt1"/>
    </dgm:linClrLst>
    <dgm:effectClrLst/>
    <dgm:txLinClrLst/>
    <dgm:txFillClrLst/>
    <dgm:txEffectClrLst/>
  </dgm:styleLbl>
  <dgm:styleLbl name="node2">
    <dgm:fillClrLst meth="repeat">
      <a:schemeClr val="accent5"/>
    </dgm:fillClrLst>
    <dgm:linClrLst meth="repeat">
      <a:schemeClr val="lt1"/>
    </dgm:linClrLst>
    <dgm:effectClrLst/>
    <dgm:txLinClrLst/>
    <dgm:txFillClrLst/>
    <dgm:txEffectClrLst/>
  </dgm:styleLbl>
  <dgm:styleLbl name="node3">
    <dgm:fillClrLst meth="repeat">
      <a:schemeClr val="accent5"/>
    </dgm:fillClrLst>
    <dgm:linClrLst meth="repeat">
      <a:schemeClr val="lt1"/>
    </dgm:linClrLst>
    <dgm:effectClrLst/>
    <dgm:txLinClrLst/>
    <dgm:txFillClrLst/>
    <dgm:txEffectClrLst/>
  </dgm:styleLbl>
  <dgm:styleLbl name="node4">
    <dgm:fillClrLst meth="repeat">
      <a:schemeClr val="accent5"/>
    </dgm:fillClrLst>
    <dgm:linClrLst meth="repeat">
      <a:schemeClr val="lt1"/>
    </dgm:linClrLst>
    <dgm:effectClrLst/>
    <dgm:txLinClrLst/>
    <dgm:txFillClrLst/>
    <dgm:txEffectClrLst/>
  </dgm:styleLbl>
  <dgm:styleLbl name="f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5">
        <a:tint val="60000"/>
      </a:schemeClr>
    </dgm:fillClrLst>
    <dgm:linClrLst meth="repeat">
      <a:schemeClr val="accent5">
        <a:tint val="60000"/>
      </a:schemeClr>
    </dgm:linClrLst>
    <dgm:effectClrLst/>
    <dgm:txLinClrLst/>
    <dgm:txFillClrLst/>
    <dgm:txEffectClrLst/>
  </dgm:styleLbl>
  <dgm:styleLbl name="fgSibTrans2D1">
    <dgm:fillClrLst meth="repeat">
      <a:schemeClr val="accent5">
        <a:tint val="60000"/>
      </a:schemeClr>
    </dgm:fillClrLst>
    <dgm:linClrLst meth="repeat">
      <a:schemeClr val="accent5">
        <a:tint val="60000"/>
      </a:schemeClr>
    </dgm:linClrLst>
    <dgm:effectClrLst/>
    <dgm:txLinClrLst/>
    <dgm:txFillClrLst/>
    <dgm:txEffectClrLst/>
  </dgm:styleLbl>
  <dgm:styleLbl name="bgSibTrans2D1">
    <dgm:fillClrLst meth="repeat">
      <a:schemeClr val="accent5">
        <a:tint val="60000"/>
      </a:schemeClr>
    </dgm:fillClrLst>
    <dgm:linClrLst meth="repeat">
      <a:schemeClr val="accent5">
        <a:tint val="60000"/>
      </a:schemeClr>
    </dgm:linClrLst>
    <dgm:effectClrLst/>
    <dgm:txLinClrLst/>
    <dgm:txFillClrLst/>
    <dgm:txEffectClrLst/>
  </dgm:styleLbl>
  <dgm:styleLbl name="sibTrans1D1">
    <dgm:fillClrLst meth="repeat">
      <a:schemeClr val="accent5"/>
    </dgm:fillClrLst>
    <dgm:linClrLst meth="repeat">
      <a:schemeClr val="accent5"/>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dgm:linClrLst>
    <dgm:effectClrLst/>
    <dgm:txLinClrLst/>
    <dgm:txFillClrLst/>
    <dgm:txEffectClrLst/>
  </dgm:styleLbl>
  <dgm:styleLbl name="asst1">
    <dgm:fillClrLst meth="repeat">
      <a:schemeClr val="accent5"/>
    </dgm:fillClrLst>
    <dgm:linClrLst meth="repeat">
      <a:schemeClr val="lt1"/>
    </dgm:linClrLst>
    <dgm:effectClrLst/>
    <dgm:txLinClrLst/>
    <dgm:txFillClrLst/>
    <dgm:txEffectClrLst/>
  </dgm:styleLbl>
  <dgm:styleLbl name="asst2">
    <dgm:fillClrLst meth="repeat">
      <a:schemeClr val="accent5"/>
    </dgm:fillClrLst>
    <dgm:linClrLst meth="repeat">
      <a:schemeClr val="lt1"/>
    </dgm:linClrLst>
    <dgm:effectClrLst/>
    <dgm:txLinClrLst/>
    <dgm:txFillClrLst/>
    <dgm:txEffectClrLst/>
  </dgm:styleLbl>
  <dgm:styleLbl name="asst3">
    <dgm:fillClrLst meth="repeat">
      <a:schemeClr val="accent5"/>
    </dgm:fillClrLst>
    <dgm:linClrLst meth="repeat">
      <a:schemeClr val="lt1"/>
    </dgm:linClrLst>
    <dgm:effectClrLst/>
    <dgm:txLinClrLst/>
    <dgm:txFillClrLst/>
    <dgm:txEffectClrLst/>
  </dgm:styleLbl>
  <dgm:styleLbl name="asst4">
    <dgm:fillClrLst meth="repeat">
      <a:schemeClr val="accent5"/>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meth="repeat">
      <a:schemeClr val="lt1"/>
    </dgm:txFillClrLst>
    <dgm:txEffectClrLst/>
  </dgm:styleLbl>
  <dgm:styleLbl name="parChTrans2D2">
    <dgm:fillClrLst meth="repeat">
      <a:schemeClr val="accent5"/>
    </dgm:fillClrLst>
    <dgm:linClrLst meth="repeat">
      <a:schemeClr val="accent5"/>
    </dgm:linClrLst>
    <dgm:effectClrLst/>
    <dgm:txLinClrLst/>
    <dgm:txFillClrLst meth="repeat">
      <a:schemeClr val="lt1"/>
    </dgm:txFillClrLst>
    <dgm:txEffectClrLst/>
  </dgm:styleLbl>
  <dgm:styleLbl name="parChTrans2D3">
    <dgm:fillClrLst meth="repeat">
      <a:schemeClr val="accent5"/>
    </dgm:fillClrLst>
    <dgm:linClrLst meth="repeat">
      <a:schemeClr val="accent5"/>
    </dgm:linClrLst>
    <dgm:effectClrLst/>
    <dgm:txLinClrLst/>
    <dgm:txFillClrLst meth="repeat">
      <a:schemeClr val="lt1"/>
    </dgm:txFillClrLst>
    <dgm:txEffectClrLst/>
  </dgm:styleLbl>
  <dgm:styleLbl name="parChTrans2D4">
    <dgm:fillClrLst meth="repeat">
      <a:schemeClr val="accent5"/>
    </dgm:fillClrLst>
    <dgm:linClrLst meth="repeat">
      <a:schemeClr val="accent5"/>
    </dgm:linClrLst>
    <dgm:effectClrLst/>
    <dgm:txLinClrLst/>
    <dgm:txFillClrLst meth="repeat">
      <a:schemeClr val="lt1"/>
    </dgm:txFillClrLst>
    <dgm:txEffectClrLst/>
  </dgm:styleLbl>
  <dgm:styleLbl name="parChTrans1D1">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2">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3">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parChTrans1D4">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solidFgAcc1">
    <dgm:fillClrLst meth="repeat">
      <a:schemeClr val="lt1"/>
    </dgm:fillClrLst>
    <dgm:linClrLst meth="repeat">
      <a:schemeClr val="accent5"/>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bgShp">
    <dgm:fillClrLst meth="repeat">
      <a:schemeClr val="accent5"/>
    </dgm:fillClrLst>
    <dgm:linClrLst meth="repeat">
      <a:schemeClr val="lt1">
        <a:alpha val="0"/>
      </a:schemeClr>
    </dgm:linClrLst>
    <dgm:effectClrLst/>
    <dgm:txLinClrLst/>
    <dgm:txFillClrLst/>
    <dgm:txEffectClrLst/>
  </dgm:styleLbl>
  <dgm:styleLbl name="dkBgShp">
    <dgm:fillClrLst meth="repeat">
      <a:schemeClr val="accent5">
        <a:shade val="80000"/>
      </a:schemeClr>
    </dgm:fillClrLst>
    <dgm:linClrLst meth="repeat">
      <a:schemeClr val="accent5"/>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data1.xml><?xml version="1.0" encoding="utf-8"?>
<dgm:dataModel xmlns:dgm="http://schemas.openxmlformats.org/drawingml/2006/diagram" xmlns:a="http://schemas.openxmlformats.org/drawingml/2006/main">
  <dgm:ptLst>
    <dgm:pt modelId="{FA39AEBA-5790-488F-A2A0-5BBA33025B66}" type="doc">
      <dgm:prSet loTypeId="urn:microsoft.com/office/officeart/2018/2/layout/IconVerticalSolidList" loCatId="icon" qsTypeId="urn:microsoft.com/office/officeart/2005/8/quickstyle/simple1" qsCatId="simple" csTypeId="urn:microsoft.com/office/officeart/2018/5/colors/Iconchunking_neutralicontext_accent5_2" csCatId="accent5" phldr="1"/>
      <dgm:spPr/>
      <dgm:t>
        <a:bodyPr/>
        <a:lstStyle/>
        <a:p>
          <a:endParaRPr lang="en-US"/>
        </a:p>
      </dgm:t>
    </dgm:pt>
    <dgm:pt modelId="{2107388C-4856-4756-939D-02BCB6BA61E1}">
      <dgm:prSet/>
      <dgm:spPr/>
      <dgm:t>
        <a:bodyPr/>
        <a:lstStyle/>
        <a:p>
          <a:r>
            <a:rPr lang="en-GB" dirty="0"/>
            <a:t>Word Count: 3750 +/-10%. Academic Essay</a:t>
          </a:r>
          <a:endParaRPr lang="en-US" dirty="0"/>
        </a:p>
      </dgm:t>
    </dgm:pt>
    <dgm:pt modelId="{1A6F0700-5813-47F3-9E5B-6ED4BCAFF458}" type="parTrans" cxnId="{632C76BC-5BDC-46D7-B265-C4BF9A103671}">
      <dgm:prSet/>
      <dgm:spPr/>
      <dgm:t>
        <a:bodyPr/>
        <a:lstStyle/>
        <a:p>
          <a:endParaRPr lang="en-US"/>
        </a:p>
      </dgm:t>
    </dgm:pt>
    <dgm:pt modelId="{F6EFDDE9-E972-464D-A8A2-172C9398917E}" type="sibTrans" cxnId="{632C76BC-5BDC-46D7-B265-C4BF9A103671}">
      <dgm:prSet/>
      <dgm:spPr/>
      <dgm:t>
        <a:bodyPr/>
        <a:lstStyle/>
        <a:p>
          <a:endParaRPr lang="en-US"/>
        </a:p>
      </dgm:t>
    </dgm:pt>
    <dgm:pt modelId="{D2AB3A1F-702D-4D38-B76D-23EBA8AFC8AE}">
      <dgm:prSet/>
      <dgm:spPr/>
      <dgm:t>
        <a:bodyPr/>
        <a:lstStyle/>
        <a:p>
          <a:r>
            <a:rPr lang="en-GB" dirty="0"/>
            <a:t>Submission Date: Friday 21</a:t>
          </a:r>
          <a:r>
            <a:rPr lang="en-GB" baseline="30000" dirty="0"/>
            <a:t>st</a:t>
          </a:r>
          <a:r>
            <a:rPr lang="en-GB" dirty="0"/>
            <a:t> November 2025 23:59hrs</a:t>
          </a:r>
          <a:endParaRPr lang="en-US" dirty="0"/>
        </a:p>
      </dgm:t>
    </dgm:pt>
    <dgm:pt modelId="{AF2CA6B9-6D20-4952-986F-62DDEE3B5DE5}" type="parTrans" cxnId="{99B621AB-2583-48E2-9AD5-DBC5CA826077}">
      <dgm:prSet/>
      <dgm:spPr/>
      <dgm:t>
        <a:bodyPr/>
        <a:lstStyle/>
        <a:p>
          <a:endParaRPr lang="en-US"/>
        </a:p>
      </dgm:t>
    </dgm:pt>
    <dgm:pt modelId="{4E63226B-AAD4-419A-9323-113C06A0D373}" type="sibTrans" cxnId="{99B621AB-2583-48E2-9AD5-DBC5CA826077}">
      <dgm:prSet/>
      <dgm:spPr/>
      <dgm:t>
        <a:bodyPr/>
        <a:lstStyle/>
        <a:p>
          <a:endParaRPr lang="en-US"/>
        </a:p>
      </dgm:t>
    </dgm:pt>
    <dgm:pt modelId="{44BA85AB-BEE5-4745-8247-DA9A64761C63}">
      <dgm:prSet/>
      <dgm:spPr/>
      <dgm:t>
        <a:bodyPr/>
        <a:lstStyle/>
        <a:p>
          <a:r>
            <a:rPr lang="en-GB" dirty="0"/>
            <a:t>Feedback Date: Thursday 18th December 2025 09:00hrs</a:t>
          </a:r>
          <a:endParaRPr lang="en-US" dirty="0"/>
        </a:p>
      </dgm:t>
    </dgm:pt>
    <dgm:pt modelId="{64C3C8C0-1111-412A-8E1E-0E8C75AE584C}" type="parTrans" cxnId="{DE95C5E3-9EF9-4D2B-858F-083C4581896E}">
      <dgm:prSet/>
      <dgm:spPr/>
      <dgm:t>
        <a:bodyPr/>
        <a:lstStyle/>
        <a:p>
          <a:endParaRPr lang="en-US"/>
        </a:p>
      </dgm:t>
    </dgm:pt>
    <dgm:pt modelId="{56E497DB-43A8-4770-8844-B0571D13019F}" type="sibTrans" cxnId="{DE95C5E3-9EF9-4D2B-858F-083C4581896E}">
      <dgm:prSet/>
      <dgm:spPr/>
      <dgm:t>
        <a:bodyPr/>
        <a:lstStyle/>
        <a:p>
          <a:endParaRPr lang="en-US"/>
        </a:p>
      </dgm:t>
    </dgm:pt>
    <dgm:pt modelId="{78BA44CF-4C24-432A-AE7B-F2A439E9114F}" type="pres">
      <dgm:prSet presAssocID="{FA39AEBA-5790-488F-A2A0-5BBA33025B66}" presName="root" presStyleCnt="0">
        <dgm:presLayoutVars>
          <dgm:dir/>
          <dgm:resizeHandles val="exact"/>
        </dgm:presLayoutVars>
      </dgm:prSet>
      <dgm:spPr/>
    </dgm:pt>
    <dgm:pt modelId="{F1F45028-2CEF-4748-8A47-0D0E9E18CBCE}" type="pres">
      <dgm:prSet presAssocID="{2107388C-4856-4756-939D-02BCB6BA61E1}" presName="compNode" presStyleCnt="0"/>
      <dgm:spPr/>
    </dgm:pt>
    <dgm:pt modelId="{87AC4E4D-1596-4FB1-9193-44ED1F43F61C}" type="pres">
      <dgm:prSet presAssocID="{2107388C-4856-4756-939D-02BCB6BA61E1}" presName="bgRect" presStyleLbl="bgShp" presStyleIdx="0" presStyleCnt="3"/>
      <dgm:spPr/>
    </dgm:pt>
    <dgm:pt modelId="{1B59848D-E61B-4582-B0E0-1F18A65FCB67}" type="pres">
      <dgm:prSet presAssocID="{2107388C-4856-4756-939D-02BCB6BA61E1}"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Group of People"/>
        </a:ext>
      </dgm:extLst>
    </dgm:pt>
    <dgm:pt modelId="{D8D0F82F-8C6E-470C-B4FE-27F2EF0A90AE}" type="pres">
      <dgm:prSet presAssocID="{2107388C-4856-4756-939D-02BCB6BA61E1}" presName="spaceRect" presStyleCnt="0"/>
      <dgm:spPr/>
    </dgm:pt>
    <dgm:pt modelId="{CA7AF77C-C4EF-4CF7-962A-ED7ABA5841A9}" type="pres">
      <dgm:prSet presAssocID="{2107388C-4856-4756-939D-02BCB6BA61E1}" presName="parTx" presStyleLbl="revTx" presStyleIdx="0" presStyleCnt="3">
        <dgm:presLayoutVars>
          <dgm:chMax val="0"/>
          <dgm:chPref val="0"/>
        </dgm:presLayoutVars>
      </dgm:prSet>
      <dgm:spPr/>
    </dgm:pt>
    <dgm:pt modelId="{2D90F49B-9B56-4C23-92EB-AC75BC4694B4}" type="pres">
      <dgm:prSet presAssocID="{F6EFDDE9-E972-464D-A8A2-172C9398917E}" presName="sibTrans" presStyleCnt="0"/>
      <dgm:spPr/>
    </dgm:pt>
    <dgm:pt modelId="{8A4CA44C-05B0-4D56-9FFC-88F75190739C}" type="pres">
      <dgm:prSet presAssocID="{D2AB3A1F-702D-4D38-B76D-23EBA8AFC8AE}" presName="compNode" presStyleCnt="0"/>
      <dgm:spPr/>
    </dgm:pt>
    <dgm:pt modelId="{40B7AD98-8207-44FB-AEE8-F7DCA15A75AE}" type="pres">
      <dgm:prSet presAssocID="{D2AB3A1F-702D-4D38-B76D-23EBA8AFC8AE}" presName="bgRect" presStyleLbl="bgShp" presStyleIdx="1" presStyleCnt="3"/>
      <dgm:spPr/>
    </dgm:pt>
    <dgm:pt modelId="{5254F134-7F1D-4F56-9DCF-21B578F1E894}" type="pres">
      <dgm:prSet presAssocID="{D2AB3A1F-702D-4D38-B76D-23EBA8AFC8AE}"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Flip Calendar"/>
        </a:ext>
      </dgm:extLst>
    </dgm:pt>
    <dgm:pt modelId="{369181DF-EBF8-4246-BD14-BC227D45AEC9}" type="pres">
      <dgm:prSet presAssocID="{D2AB3A1F-702D-4D38-B76D-23EBA8AFC8AE}" presName="spaceRect" presStyleCnt="0"/>
      <dgm:spPr/>
    </dgm:pt>
    <dgm:pt modelId="{411CB8E1-A956-4F42-8C1B-CE7C96695650}" type="pres">
      <dgm:prSet presAssocID="{D2AB3A1F-702D-4D38-B76D-23EBA8AFC8AE}" presName="parTx" presStyleLbl="revTx" presStyleIdx="1" presStyleCnt="3">
        <dgm:presLayoutVars>
          <dgm:chMax val="0"/>
          <dgm:chPref val="0"/>
        </dgm:presLayoutVars>
      </dgm:prSet>
      <dgm:spPr/>
    </dgm:pt>
    <dgm:pt modelId="{EA45A863-625B-4B0E-B7FA-8CE6C6D20A6C}" type="pres">
      <dgm:prSet presAssocID="{4E63226B-AAD4-419A-9323-113C06A0D373}" presName="sibTrans" presStyleCnt="0"/>
      <dgm:spPr/>
    </dgm:pt>
    <dgm:pt modelId="{2AFC9AE9-2730-40FB-98FC-2AE3D8124375}" type="pres">
      <dgm:prSet presAssocID="{44BA85AB-BEE5-4745-8247-DA9A64761C63}" presName="compNode" presStyleCnt="0"/>
      <dgm:spPr/>
    </dgm:pt>
    <dgm:pt modelId="{F3604F18-3636-4692-A51B-B3C24460050E}" type="pres">
      <dgm:prSet presAssocID="{44BA85AB-BEE5-4745-8247-DA9A64761C63}" presName="bgRect" presStyleLbl="bgShp" presStyleIdx="2" presStyleCnt="3"/>
      <dgm:spPr/>
    </dgm:pt>
    <dgm:pt modelId="{9D328368-FCDA-4661-9E36-23DDFCF27D24}" type="pres">
      <dgm:prSet presAssocID="{44BA85AB-BEE5-4745-8247-DA9A64761C63}"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Daily Calendar"/>
        </a:ext>
      </dgm:extLst>
    </dgm:pt>
    <dgm:pt modelId="{B8A1F28D-9C10-4675-BD04-1D2D2D46F164}" type="pres">
      <dgm:prSet presAssocID="{44BA85AB-BEE5-4745-8247-DA9A64761C63}" presName="spaceRect" presStyleCnt="0"/>
      <dgm:spPr/>
    </dgm:pt>
    <dgm:pt modelId="{063F48E8-6D8D-4ABC-B7BE-CE046D9B1F6C}" type="pres">
      <dgm:prSet presAssocID="{44BA85AB-BEE5-4745-8247-DA9A64761C63}" presName="parTx" presStyleLbl="revTx" presStyleIdx="2" presStyleCnt="3">
        <dgm:presLayoutVars>
          <dgm:chMax val="0"/>
          <dgm:chPref val="0"/>
        </dgm:presLayoutVars>
      </dgm:prSet>
      <dgm:spPr/>
    </dgm:pt>
  </dgm:ptLst>
  <dgm:cxnLst>
    <dgm:cxn modelId="{3AC4D606-24AE-40CB-9828-EF3622133E86}" type="presOf" srcId="{FA39AEBA-5790-488F-A2A0-5BBA33025B66}" destId="{78BA44CF-4C24-432A-AE7B-F2A439E9114F}" srcOrd="0" destOrd="0" presId="urn:microsoft.com/office/officeart/2018/2/layout/IconVerticalSolidList"/>
    <dgm:cxn modelId="{C7AE1955-35EA-46B3-AF4E-91F82B2B8866}" type="presOf" srcId="{D2AB3A1F-702D-4D38-B76D-23EBA8AFC8AE}" destId="{411CB8E1-A956-4F42-8C1B-CE7C96695650}" srcOrd="0" destOrd="0" presId="urn:microsoft.com/office/officeart/2018/2/layout/IconVerticalSolidList"/>
    <dgm:cxn modelId="{C785B877-DF46-44CB-B5B5-81281E506A05}" type="presOf" srcId="{44BA85AB-BEE5-4745-8247-DA9A64761C63}" destId="{063F48E8-6D8D-4ABC-B7BE-CE046D9B1F6C}" srcOrd="0" destOrd="0" presId="urn:microsoft.com/office/officeart/2018/2/layout/IconVerticalSolidList"/>
    <dgm:cxn modelId="{E2D8997B-F632-41AF-8696-7A22D3E0AC5E}" type="presOf" srcId="{2107388C-4856-4756-939D-02BCB6BA61E1}" destId="{CA7AF77C-C4EF-4CF7-962A-ED7ABA5841A9}" srcOrd="0" destOrd="0" presId="urn:microsoft.com/office/officeart/2018/2/layout/IconVerticalSolidList"/>
    <dgm:cxn modelId="{99B621AB-2583-48E2-9AD5-DBC5CA826077}" srcId="{FA39AEBA-5790-488F-A2A0-5BBA33025B66}" destId="{D2AB3A1F-702D-4D38-B76D-23EBA8AFC8AE}" srcOrd="1" destOrd="0" parTransId="{AF2CA6B9-6D20-4952-986F-62DDEE3B5DE5}" sibTransId="{4E63226B-AAD4-419A-9323-113C06A0D373}"/>
    <dgm:cxn modelId="{632C76BC-5BDC-46D7-B265-C4BF9A103671}" srcId="{FA39AEBA-5790-488F-A2A0-5BBA33025B66}" destId="{2107388C-4856-4756-939D-02BCB6BA61E1}" srcOrd="0" destOrd="0" parTransId="{1A6F0700-5813-47F3-9E5B-6ED4BCAFF458}" sibTransId="{F6EFDDE9-E972-464D-A8A2-172C9398917E}"/>
    <dgm:cxn modelId="{DE95C5E3-9EF9-4D2B-858F-083C4581896E}" srcId="{FA39AEBA-5790-488F-A2A0-5BBA33025B66}" destId="{44BA85AB-BEE5-4745-8247-DA9A64761C63}" srcOrd="2" destOrd="0" parTransId="{64C3C8C0-1111-412A-8E1E-0E8C75AE584C}" sibTransId="{56E497DB-43A8-4770-8844-B0571D13019F}"/>
    <dgm:cxn modelId="{720E7E4E-481A-4F55-95CB-BC81C48EE22A}" type="presParOf" srcId="{78BA44CF-4C24-432A-AE7B-F2A439E9114F}" destId="{F1F45028-2CEF-4748-8A47-0D0E9E18CBCE}" srcOrd="0" destOrd="0" presId="urn:microsoft.com/office/officeart/2018/2/layout/IconVerticalSolidList"/>
    <dgm:cxn modelId="{15C92952-2FCC-420B-AE8D-DD20075CC1AF}" type="presParOf" srcId="{F1F45028-2CEF-4748-8A47-0D0E9E18CBCE}" destId="{87AC4E4D-1596-4FB1-9193-44ED1F43F61C}" srcOrd="0" destOrd="0" presId="urn:microsoft.com/office/officeart/2018/2/layout/IconVerticalSolidList"/>
    <dgm:cxn modelId="{B777CBAF-E674-4113-B72F-A465861393B6}" type="presParOf" srcId="{F1F45028-2CEF-4748-8A47-0D0E9E18CBCE}" destId="{1B59848D-E61B-4582-B0E0-1F18A65FCB67}" srcOrd="1" destOrd="0" presId="urn:microsoft.com/office/officeart/2018/2/layout/IconVerticalSolidList"/>
    <dgm:cxn modelId="{74F7D79B-0C38-4D7F-905F-EF2C6CC8D609}" type="presParOf" srcId="{F1F45028-2CEF-4748-8A47-0D0E9E18CBCE}" destId="{D8D0F82F-8C6E-470C-B4FE-27F2EF0A90AE}" srcOrd="2" destOrd="0" presId="urn:microsoft.com/office/officeart/2018/2/layout/IconVerticalSolidList"/>
    <dgm:cxn modelId="{B3A97067-32DD-45B9-9C5B-CE02E852C3FB}" type="presParOf" srcId="{F1F45028-2CEF-4748-8A47-0D0E9E18CBCE}" destId="{CA7AF77C-C4EF-4CF7-962A-ED7ABA5841A9}" srcOrd="3" destOrd="0" presId="urn:microsoft.com/office/officeart/2018/2/layout/IconVerticalSolidList"/>
    <dgm:cxn modelId="{6589DD0F-381C-4CC3-8173-15346BC9B2C3}" type="presParOf" srcId="{78BA44CF-4C24-432A-AE7B-F2A439E9114F}" destId="{2D90F49B-9B56-4C23-92EB-AC75BC4694B4}" srcOrd="1" destOrd="0" presId="urn:microsoft.com/office/officeart/2018/2/layout/IconVerticalSolidList"/>
    <dgm:cxn modelId="{17BF67CF-C089-41CF-896E-5314406AD29E}" type="presParOf" srcId="{78BA44CF-4C24-432A-AE7B-F2A439E9114F}" destId="{8A4CA44C-05B0-4D56-9FFC-88F75190739C}" srcOrd="2" destOrd="0" presId="urn:microsoft.com/office/officeart/2018/2/layout/IconVerticalSolidList"/>
    <dgm:cxn modelId="{DB791CD1-0D71-4688-94F4-DA9666EB28EB}" type="presParOf" srcId="{8A4CA44C-05B0-4D56-9FFC-88F75190739C}" destId="{40B7AD98-8207-44FB-AEE8-F7DCA15A75AE}" srcOrd="0" destOrd="0" presId="urn:microsoft.com/office/officeart/2018/2/layout/IconVerticalSolidList"/>
    <dgm:cxn modelId="{35AE46A4-2C20-4E7C-9022-03C335726497}" type="presParOf" srcId="{8A4CA44C-05B0-4D56-9FFC-88F75190739C}" destId="{5254F134-7F1D-4F56-9DCF-21B578F1E894}" srcOrd="1" destOrd="0" presId="urn:microsoft.com/office/officeart/2018/2/layout/IconVerticalSolidList"/>
    <dgm:cxn modelId="{2F6A5707-ED3D-4DD8-8973-99927BF0B5C4}" type="presParOf" srcId="{8A4CA44C-05B0-4D56-9FFC-88F75190739C}" destId="{369181DF-EBF8-4246-BD14-BC227D45AEC9}" srcOrd="2" destOrd="0" presId="urn:microsoft.com/office/officeart/2018/2/layout/IconVerticalSolidList"/>
    <dgm:cxn modelId="{20586884-FDF9-4885-B881-A797CAA70BE7}" type="presParOf" srcId="{8A4CA44C-05B0-4D56-9FFC-88F75190739C}" destId="{411CB8E1-A956-4F42-8C1B-CE7C96695650}" srcOrd="3" destOrd="0" presId="urn:microsoft.com/office/officeart/2018/2/layout/IconVerticalSolidList"/>
    <dgm:cxn modelId="{CB604DB4-9DF1-4D7D-876A-BF7277D22953}" type="presParOf" srcId="{78BA44CF-4C24-432A-AE7B-F2A439E9114F}" destId="{EA45A863-625B-4B0E-B7FA-8CE6C6D20A6C}" srcOrd="3" destOrd="0" presId="urn:microsoft.com/office/officeart/2018/2/layout/IconVerticalSolidList"/>
    <dgm:cxn modelId="{56D194F1-43BD-43ED-B7A9-24B9915332FA}" type="presParOf" srcId="{78BA44CF-4C24-432A-AE7B-F2A439E9114F}" destId="{2AFC9AE9-2730-40FB-98FC-2AE3D8124375}" srcOrd="4" destOrd="0" presId="urn:microsoft.com/office/officeart/2018/2/layout/IconVerticalSolidList"/>
    <dgm:cxn modelId="{DCFCB594-988A-4230-B751-E32936C8386D}" type="presParOf" srcId="{2AFC9AE9-2730-40FB-98FC-2AE3D8124375}" destId="{F3604F18-3636-4692-A51B-B3C24460050E}" srcOrd="0" destOrd="0" presId="urn:microsoft.com/office/officeart/2018/2/layout/IconVerticalSolidList"/>
    <dgm:cxn modelId="{790B58D0-5BD9-4A3A-BC26-F0D2FE51D1E6}" type="presParOf" srcId="{2AFC9AE9-2730-40FB-98FC-2AE3D8124375}" destId="{9D328368-FCDA-4661-9E36-23DDFCF27D24}" srcOrd="1" destOrd="0" presId="urn:microsoft.com/office/officeart/2018/2/layout/IconVerticalSolidList"/>
    <dgm:cxn modelId="{BC4D5FFE-E20D-4064-B8E1-5D9433AA3F49}" type="presParOf" srcId="{2AFC9AE9-2730-40FB-98FC-2AE3D8124375}" destId="{B8A1F28D-9C10-4675-BD04-1D2D2D46F164}" srcOrd="2" destOrd="0" presId="urn:microsoft.com/office/officeart/2018/2/layout/IconVerticalSolidList"/>
    <dgm:cxn modelId="{F21939A6-8B82-4049-BA71-76DB1618B797}" type="presParOf" srcId="{2AFC9AE9-2730-40FB-98FC-2AE3D8124375}" destId="{063F48E8-6D8D-4ABC-B7BE-CE046D9B1F6C}" srcOrd="3" destOrd="0" presId="urn:microsoft.com/office/officeart/2018/2/layout/IconVerticalSolid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7AC4E4D-1596-4FB1-9193-44ED1F43F61C}">
      <dsp:nvSpPr>
        <dsp:cNvPr id="0" name=""/>
        <dsp:cNvSpPr/>
      </dsp:nvSpPr>
      <dsp:spPr>
        <a:xfrm>
          <a:off x="0" y="407"/>
          <a:ext cx="10134600" cy="953528"/>
        </a:xfrm>
        <a:prstGeom prst="roundRect">
          <a:avLst>
            <a:gd name="adj" fmla="val 1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B59848D-E61B-4582-B0E0-1F18A65FCB67}">
      <dsp:nvSpPr>
        <dsp:cNvPr id="0" name=""/>
        <dsp:cNvSpPr/>
      </dsp:nvSpPr>
      <dsp:spPr>
        <a:xfrm>
          <a:off x="288442" y="214951"/>
          <a:ext cx="524440" cy="52444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A7AF77C-C4EF-4CF7-962A-ED7ABA5841A9}">
      <dsp:nvSpPr>
        <dsp:cNvPr id="0" name=""/>
        <dsp:cNvSpPr/>
      </dsp:nvSpPr>
      <dsp:spPr>
        <a:xfrm>
          <a:off x="1101325" y="407"/>
          <a:ext cx="9033274" cy="95352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0915" tIns="100915" rIns="100915" bIns="100915" numCol="1" spcCol="1270" anchor="ctr" anchorCtr="0">
          <a:noAutofit/>
        </a:bodyPr>
        <a:lstStyle/>
        <a:p>
          <a:pPr marL="0" lvl="0" indent="0" algn="l" defTabSz="1111250">
            <a:lnSpc>
              <a:spcPct val="90000"/>
            </a:lnSpc>
            <a:spcBef>
              <a:spcPct val="0"/>
            </a:spcBef>
            <a:spcAft>
              <a:spcPct val="35000"/>
            </a:spcAft>
            <a:buNone/>
          </a:pPr>
          <a:r>
            <a:rPr lang="en-GB" sz="2500" kern="1200" dirty="0"/>
            <a:t>Word Count: 3750 +/-10%. Academic Essay</a:t>
          </a:r>
          <a:endParaRPr lang="en-US" sz="2500" kern="1200" dirty="0"/>
        </a:p>
      </dsp:txBody>
      <dsp:txXfrm>
        <a:off x="1101325" y="407"/>
        <a:ext cx="9033274" cy="953528"/>
      </dsp:txXfrm>
    </dsp:sp>
    <dsp:sp modelId="{40B7AD98-8207-44FB-AEE8-F7DCA15A75AE}">
      <dsp:nvSpPr>
        <dsp:cNvPr id="0" name=""/>
        <dsp:cNvSpPr/>
      </dsp:nvSpPr>
      <dsp:spPr>
        <a:xfrm>
          <a:off x="0" y="1192318"/>
          <a:ext cx="10134600" cy="953528"/>
        </a:xfrm>
        <a:prstGeom prst="roundRect">
          <a:avLst>
            <a:gd name="adj" fmla="val 1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254F134-7F1D-4F56-9DCF-21B578F1E894}">
      <dsp:nvSpPr>
        <dsp:cNvPr id="0" name=""/>
        <dsp:cNvSpPr/>
      </dsp:nvSpPr>
      <dsp:spPr>
        <a:xfrm>
          <a:off x="288442" y="1406862"/>
          <a:ext cx="524440" cy="52444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411CB8E1-A956-4F42-8C1B-CE7C96695650}">
      <dsp:nvSpPr>
        <dsp:cNvPr id="0" name=""/>
        <dsp:cNvSpPr/>
      </dsp:nvSpPr>
      <dsp:spPr>
        <a:xfrm>
          <a:off x="1101325" y="1192318"/>
          <a:ext cx="9033274" cy="95352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0915" tIns="100915" rIns="100915" bIns="100915" numCol="1" spcCol="1270" anchor="ctr" anchorCtr="0">
          <a:noAutofit/>
        </a:bodyPr>
        <a:lstStyle/>
        <a:p>
          <a:pPr marL="0" lvl="0" indent="0" algn="l" defTabSz="1111250">
            <a:lnSpc>
              <a:spcPct val="90000"/>
            </a:lnSpc>
            <a:spcBef>
              <a:spcPct val="0"/>
            </a:spcBef>
            <a:spcAft>
              <a:spcPct val="35000"/>
            </a:spcAft>
            <a:buNone/>
          </a:pPr>
          <a:r>
            <a:rPr lang="en-GB" sz="2500" kern="1200" dirty="0"/>
            <a:t>Submission Date: Friday 21</a:t>
          </a:r>
          <a:r>
            <a:rPr lang="en-GB" sz="2500" kern="1200" baseline="30000" dirty="0"/>
            <a:t>st</a:t>
          </a:r>
          <a:r>
            <a:rPr lang="en-GB" sz="2500" kern="1200" dirty="0"/>
            <a:t> November 2025 23:59hrs</a:t>
          </a:r>
          <a:endParaRPr lang="en-US" sz="2500" kern="1200" dirty="0"/>
        </a:p>
      </dsp:txBody>
      <dsp:txXfrm>
        <a:off x="1101325" y="1192318"/>
        <a:ext cx="9033274" cy="953528"/>
      </dsp:txXfrm>
    </dsp:sp>
    <dsp:sp modelId="{F3604F18-3636-4692-A51B-B3C24460050E}">
      <dsp:nvSpPr>
        <dsp:cNvPr id="0" name=""/>
        <dsp:cNvSpPr/>
      </dsp:nvSpPr>
      <dsp:spPr>
        <a:xfrm>
          <a:off x="0" y="2384229"/>
          <a:ext cx="10134600" cy="953528"/>
        </a:xfrm>
        <a:prstGeom prst="roundRect">
          <a:avLst>
            <a:gd name="adj" fmla="val 1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D328368-FCDA-4661-9E36-23DDFCF27D24}">
      <dsp:nvSpPr>
        <dsp:cNvPr id="0" name=""/>
        <dsp:cNvSpPr/>
      </dsp:nvSpPr>
      <dsp:spPr>
        <a:xfrm>
          <a:off x="288442" y="2598773"/>
          <a:ext cx="524440" cy="524440"/>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63F48E8-6D8D-4ABC-B7BE-CE046D9B1F6C}">
      <dsp:nvSpPr>
        <dsp:cNvPr id="0" name=""/>
        <dsp:cNvSpPr/>
      </dsp:nvSpPr>
      <dsp:spPr>
        <a:xfrm>
          <a:off x="1101325" y="2384229"/>
          <a:ext cx="9033274" cy="95352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0915" tIns="100915" rIns="100915" bIns="100915" numCol="1" spcCol="1270" anchor="ctr" anchorCtr="0">
          <a:noAutofit/>
        </a:bodyPr>
        <a:lstStyle/>
        <a:p>
          <a:pPr marL="0" lvl="0" indent="0" algn="l" defTabSz="1111250">
            <a:lnSpc>
              <a:spcPct val="90000"/>
            </a:lnSpc>
            <a:spcBef>
              <a:spcPct val="0"/>
            </a:spcBef>
            <a:spcAft>
              <a:spcPct val="35000"/>
            </a:spcAft>
            <a:buNone/>
          </a:pPr>
          <a:r>
            <a:rPr lang="en-GB" sz="2500" kern="1200" dirty="0"/>
            <a:t>Feedback Date: Thursday 18th December 2025 09:00hrs</a:t>
          </a:r>
          <a:endParaRPr lang="en-US" sz="2500" kern="1200" dirty="0"/>
        </a:p>
      </dsp:txBody>
      <dsp:txXfrm>
        <a:off x="1101325" y="2384229"/>
        <a:ext cx="9033274" cy="953528"/>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1BAE780-F4D3-4141-817A-E9DCB25A7C01}" type="datetimeFigureOut">
              <a:t>13/11/2025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85D5ECD-BE54-4B03-B511-5AEDBF09926F}" type="slidenum">
              <a:t>‹#›</a:t>
            </a:fld>
            <a:endParaRPr lang="en-GB"/>
          </a:p>
        </p:txBody>
      </p:sp>
    </p:spTree>
    <p:extLst>
      <p:ext uri="{BB962C8B-B14F-4D97-AF65-F5344CB8AC3E}">
        <p14:creationId xmlns:p14="http://schemas.microsoft.com/office/powerpoint/2010/main" val="18950673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15356C-1DE3-064D-9C60-AA84057AC03B}" type="slidenum">
              <a:rPr lang="en-US" smtClean="0"/>
              <a:t>2</a:t>
            </a:fld>
            <a:endParaRPr lang="en-US"/>
          </a:p>
        </p:txBody>
      </p:sp>
    </p:spTree>
    <p:extLst>
      <p:ext uri="{BB962C8B-B14F-4D97-AF65-F5344CB8AC3E}">
        <p14:creationId xmlns:p14="http://schemas.microsoft.com/office/powerpoint/2010/main" val="14367297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buNone/>
            </a:pPr>
            <a:r>
              <a:rPr lang="en-GB" b="1" dirty="0"/>
              <a:t>Opening</a:t>
            </a:r>
            <a:endParaRPr lang="en-GB" dirty="0"/>
          </a:p>
          <a:p>
            <a:pPr>
              <a:buFont typeface="Arial" panose="020B0604020202020204" pitchFamily="34" charset="0"/>
              <a:buNone/>
            </a:pPr>
            <a:r>
              <a:rPr lang="en-GB" i="1" dirty="0"/>
              <a:t>“This module is designed to do more than just give you knowledge about terrorism and cybercrime. It’s about developing your ability to think critically about these complex and evolving issues.”</a:t>
            </a:r>
            <a:endParaRPr lang="en-GB" dirty="0"/>
          </a:p>
          <a:p>
            <a:pPr>
              <a:buNone/>
            </a:pPr>
            <a:r>
              <a:rPr lang="en-GB" b="1" dirty="0"/>
              <a:t>Aim 1 – Contemporary terrorism</a:t>
            </a:r>
            <a:endParaRPr lang="en-GB" dirty="0"/>
          </a:p>
          <a:p>
            <a:pPr>
              <a:buFont typeface="Arial" panose="020B0604020202020204" pitchFamily="34" charset="0"/>
              <a:buNone/>
            </a:pPr>
            <a:r>
              <a:rPr lang="en-GB" i="1" dirty="0"/>
              <a:t>“First, we will look at terrorism in its contemporary forms — how threats, trends, and methods are constantly changing. For example, terrorist groups adopt new technologies and tactics to stay ahead of security responses. We will evaluate how these changes take place, why they matter, and how governments around the world respond.”</a:t>
            </a:r>
            <a:endParaRPr lang="en-GB" dirty="0"/>
          </a:p>
          <a:p>
            <a:pPr>
              <a:buNone/>
            </a:pPr>
            <a:r>
              <a:rPr lang="en-GB" b="1" dirty="0"/>
              <a:t>Aim 2 – Cybercrime</a:t>
            </a:r>
            <a:endParaRPr lang="en-GB" dirty="0"/>
          </a:p>
          <a:p>
            <a:pPr>
              <a:buFont typeface="Arial" panose="020B0604020202020204" pitchFamily="34" charset="0"/>
              <a:buNone/>
            </a:pPr>
            <a:r>
              <a:rPr lang="en-GB" i="1" dirty="0"/>
              <a:t>“Second, we will systematically analyse cybercrime as a modern challenge. Cybercrime is not just about individual criminals but also organised groups, and it often overlaps with terrorism. We will examine both the societal impact and the specific responses from policing and law enforcement.”</a:t>
            </a:r>
            <a:endParaRPr lang="en-GB" dirty="0"/>
          </a:p>
          <a:p>
            <a:pPr>
              <a:buNone/>
            </a:pPr>
            <a:r>
              <a:rPr lang="en-GB" b="1" dirty="0"/>
              <a:t>Critical Evaluation Focus</a:t>
            </a:r>
            <a:endParaRPr lang="en-GB" dirty="0"/>
          </a:p>
          <a:p>
            <a:pPr>
              <a:buFont typeface="Arial" panose="020B0604020202020204" pitchFamily="34" charset="0"/>
              <a:buNone/>
            </a:pPr>
            <a:r>
              <a:rPr lang="en-GB" i="1" dirty="0"/>
              <a:t>“Importantly, this isn’t just about memorising facts or describing threats. The Level 7 qualification expects you to critically evaluate — which means asking deeper questions: How effective are these responses? Why do certain approaches work now, and will they work in the future? What alternative strategies might be needed?”</a:t>
            </a:r>
            <a:endParaRPr lang="en-GB" dirty="0"/>
          </a:p>
          <a:p>
            <a:pPr>
              <a:buNone/>
            </a:pPr>
            <a:r>
              <a:rPr lang="en-GB" b="1" dirty="0"/>
              <a:t>Closing</a:t>
            </a:r>
            <a:endParaRPr lang="en-GB" dirty="0"/>
          </a:p>
          <a:p>
            <a:pPr>
              <a:buFont typeface="Arial" panose="020B0604020202020204" pitchFamily="34" charset="0"/>
              <a:buNone/>
            </a:pPr>
            <a:r>
              <a:rPr lang="en-GB" i="1" dirty="0"/>
              <a:t>“So, as you progress through this course, keep in mind that you are not just learning what terrorism or cybercrime is, but developing the analytical skills to evaluate the ‘how’, the ‘why’, and the ‘why now’. That’s the essential step up to Level 7 study.”</a:t>
            </a:r>
            <a:endParaRPr lang="en-GB" dirty="0"/>
          </a:p>
          <a:p>
            <a:endParaRPr lang="en-US" dirty="0"/>
          </a:p>
        </p:txBody>
      </p:sp>
      <p:sp>
        <p:nvSpPr>
          <p:cNvPr id="4" name="Slide Number Placeholder 3"/>
          <p:cNvSpPr>
            <a:spLocks noGrp="1"/>
          </p:cNvSpPr>
          <p:nvPr>
            <p:ph type="sldNum" sz="quarter" idx="5"/>
          </p:nvPr>
        </p:nvSpPr>
        <p:spPr/>
        <p:txBody>
          <a:bodyPr/>
          <a:lstStyle/>
          <a:p>
            <a:fld id="{2515356C-1DE3-064D-9C60-AA84057AC03B}" type="slidenum">
              <a:rPr lang="en-US" smtClean="0"/>
              <a:t>3</a:t>
            </a:fld>
            <a:endParaRPr lang="en-US"/>
          </a:p>
        </p:txBody>
      </p:sp>
    </p:spTree>
    <p:extLst>
      <p:ext uri="{BB962C8B-B14F-4D97-AF65-F5344CB8AC3E}">
        <p14:creationId xmlns:p14="http://schemas.microsoft.com/office/powerpoint/2010/main" val="218065298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buNone/>
            </a:pPr>
            <a:endParaRPr lang="en-GB" b="1" dirty="0"/>
          </a:p>
          <a:p>
            <a:pPr>
              <a:buNone/>
            </a:pPr>
            <a:endParaRPr lang="en-GB" b="1" dirty="0"/>
          </a:p>
          <a:p>
            <a:pPr>
              <a:buNone/>
            </a:pPr>
            <a:r>
              <a:rPr lang="en-GB" b="1" dirty="0"/>
              <a:t>Words</a:t>
            </a:r>
            <a:r>
              <a:rPr lang="en-GB" dirty="0"/>
              <a:t>: </a:t>
            </a:r>
            <a:r>
              <a:rPr lang="en-GB" i="1" dirty="0"/>
              <a:t>“What single words do you associate with terrorism?”</a:t>
            </a:r>
            <a:endParaRPr lang="en-GB" dirty="0"/>
          </a:p>
          <a:p>
            <a:pPr>
              <a:buNone/>
            </a:pPr>
            <a:r>
              <a:rPr lang="en-GB" b="1" dirty="0"/>
              <a:t>Images</a:t>
            </a:r>
            <a:r>
              <a:rPr lang="en-GB" dirty="0"/>
              <a:t>: </a:t>
            </a:r>
            <a:r>
              <a:rPr lang="en-GB" i="1" dirty="0"/>
              <a:t>“When you picture terrorism, what images or scenes come to mind?”</a:t>
            </a:r>
            <a:endParaRPr lang="en-GB" dirty="0"/>
          </a:p>
          <a:p>
            <a:pPr>
              <a:buNone/>
            </a:pPr>
            <a:r>
              <a:rPr lang="en-GB" b="1" dirty="0"/>
              <a:t>Events</a:t>
            </a:r>
            <a:r>
              <a:rPr lang="en-GB" dirty="0"/>
              <a:t>: </a:t>
            </a:r>
            <a:r>
              <a:rPr lang="en-GB" i="1" dirty="0"/>
              <a:t>“Are there specific events, either globally or locally, that shape your understanding of terrorism?”</a:t>
            </a:r>
            <a:endParaRPr lang="en-GB" dirty="0"/>
          </a:p>
          <a:p>
            <a:r>
              <a:rPr lang="en-GB" b="1" dirty="0"/>
              <a:t>Feelings</a:t>
            </a:r>
            <a:r>
              <a:rPr lang="en-GB" dirty="0"/>
              <a:t>: </a:t>
            </a:r>
            <a:r>
              <a:rPr lang="en-GB" i="1" dirty="0"/>
              <a:t>“What emotions do you think terrorism is designed to create in people?”</a:t>
            </a:r>
            <a:endParaRPr lang="en-GB" dirty="0"/>
          </a:p>
          <a:p>
            <a:endParaRPr lang="en-US" dirty="0"/>
          </a:p>
          <a:p>
            <a:pPr>
              <a:buNone/>
            </a:pPr>
            <a:r>
              <a:rPr lang="en-GB" b="1" dirty="0"/>
              <a:t>Example Follow-Up Questions</a:t>
            </a:r>
          </a:p>
          <a:p>
            <a:pPr>
              <a:buFont typeface="Arial" panose="020B0604020202020204" pitchFamily="34" charset="0"/>
              <a:buChar char="•"/>
            </a:pPr>
            <a:r>
              <a:rPr lang="en-GB" i="1" dirty="0"/>
              <a:t>“Do you think your perception of terrorism has been shaped more by media, personal experience, or professional knowledge?”</a:t>
            </a:r>
            <a:endParaRPr lang="en-GB" dirty="0"/>
          </a:p>
          <a:p>
            <a:pPr>
              <a:buFont typeface="Arial" panose="020B0604020202020204" pitchFamily="34" charset="0"/>
              <a:buChar char="•"/>
            </a:pPr>
            <a:r>
              <a:rPr lang="en-GB" i="1" dirty="0"/>
              <a:t>“Does terrorism always involve violence, or can it take other forms?”</a:t>
            </a:r>
            <a:endParaRPr lang="en-GB" dirty="0"/>
          </a:p>
          <a:p>
            <a:pPr>
              <a:buFont typeface="Arial" panose="020B0604020202020204" pitchFamily="34" charset="0"/>
              <a:buChar char="•"/>
            </a:pPr>
            <a:r>
              <a:rPr lang="en-GB" i="1" dirty="0"/>
              <a:t>“How might the word mean different things to governments, communities, and individuals?”</a:t>
            </a:r>
            <a:endParaRPr lang="en-GB" dirty="0"/>
          </a:p>
          <a:p>
            <a:pPr>
              <a:buFont typeface="Arial" panose="020B0604020202020204" pitchFamily="34" charset="0"/>
              <a:buChar char="•"/>
            </a:pPr>
            <a:r>
              <a:rPr lang="en-GB" i="1" dirty="0"/>
              <a:t>“What challenges do you think arise when trying to define terrorism in law?”</a:t>
            </a:r>
            <a:endParaRPr lang="en-GB" dirty="0"/>
          </a:p>
          <a:p>
            <a:pPr>
              <a:buFont typeface="Arial" panose="020B0604020202020204" pitchFamily="34" charset="0"/>
              <a:buChar char="•"/>
            </a:pPr>
            <a:r>
              <a:rPr lang="en-GB" i="1" dirty="0"/>
              <a:t>“Is there a difference between terrorism and other serious crime? What makes it distinct?”</a:t>
            </a:r>
            <a:endParaRPr lang="en-GB" dirty="0"/>
          </a:p>
          <a:p>
            <a:endParaRPr lang="en-US" dirty="0"/>
          </a:p>
          <a:p>
            <a:endParaRPr lang="en-US" dirty="0"/>
          </a:p>
        </p:txBody>
      </p:sp>
      <p:sp>
        <p:nvSpPr>
          <p:cNvPr id="4" name="Slide Number Placeholder 3"/>
          <p:cNvSpPr>
            <a:spLocks noGrp="1"/>
          </p:cNvSpPr>
          <p:nvPr>
            <p:ph type="sldNum" sz="quarter" idx="5"/>
          </p:nvPr>
        </p:nvSpPr>
        <p:spPr/>
        <p:txBody>
          <a:bodyPr/>
          <a:lstStyle/>
          <a:p>
            <a:fld id="{2515356C-1DE3-064D-9C60-AA84057AC03B}" type="slidenum">
              <a:rPr lang="en-US" smtClean="0"/>
              <a:t>4</a:t>
            </a:fld>
            <a:endParaRPr lang="en-US"/>
          </a:p>
        </p:txBody>
      </p:sp>
    </p:spTree>
    <p:extLst>
      <p:ext uri="{BB962C8B-B14F-4D97-AF65-F5344CB8AC3E}">
        <p14:creationId xmlns:p14="http://schemas.microsoft.com/office/powerpoint/2010/main" val="223918901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b="0" i="0" u="none" strike="noStrike" dirty="0">
                <a:solidFill>
                  <a:srgbClr val="000000"/>
                </a:solidFill>
                <a:effectLst/>
              </a:rPr>
              <a:t>The study by Alex P. Schmid and Albert J. </a:t>
            </a:r>
            <a:r>
              <a:rPr lang="en-GB" b="0" i="0" u="none" strike="noStrike" dirty="0" err="1">
                <a:solidFill>
                  <a:srgbClr val="000000"/>
                </a:solidFill>
                <a:effectLst/>
              </a:rPr>
              <a:t>Jongman</a:t>
            </a:r>
            <a:r>
              <a:rPr lang="en-GB" b="0" i="0" u="none" strike="noStrike" dirty="0">
                <a:solidFill>
                  <a:srgbClr val="000000"/>
                </a:solidFill>
                <a:effectLst/>
              </a:rPr>
              <a:t> (1988), </a:t>
            </a:r>
            <a:r>
              <a:rPr lang="en-GB" b="0" i="1" u="none" strike="noStrike" dirty="0">
                <a:solidFill>
                  <a:srgbClr val="000000"/>
                </a:solidFill>
                <a:effectLst/>
              </a:rPr>
              <a:t>Political Terrorism: A New Guide to Actors, Authors, Concepts, Data Bases, Theories, and Literature</a:t>
            </a:r>
            <a:r>
              <a:rPr lang="en-GB" b="0" i="0" u="none" strike="noStrike" dirty="0">
                <a:solidFill>
                  <a:srgbClr val="000000"/>
                </a:solidFill>
                <a:effectLst/>
              </a:rPr>
              <a:t>, is a comprehensive and influential work on the concept and definitions of terrorism. </a:t>
            </a:r>
          </a:p>
          <a:p>
            <a:pPr algn="l"/>
            <a:endParaRPr lang="en-GB" b="0" i="0" u="none" strike="noStrike" dirty="0">
              <a:solidFill>
                <a:srgbClr val="000000"/>
              </a:solidFill>
              <a:effectLst/>
            </a:endParaRPr>
          </a:p>
          <a:p>
            <a:pPr algn="l"/>
            <a:r>
              <a:rPr lang="en-GB" b="0" i="0" u="none" strike="noStrike" dirty="0">
                <a:solidFill>
                  <a:srgbClr val="000000"/>
                </a:solidFill>
                <a:effectLst/>
              </a:rPr>
              <a:t>One of the most notable aspects of their study is the analysis of over 100 definitions of terrorism, drawn from a wide range of sources, including academic, governmental, and legal documents.</a:t>
            </a:r>
          </a:p>
          <a:p>
            <a:pPr algn="l"/>
            <a:endParaRPr lang="en-GB" b="0" i="0" u="none" strike="noStrike" dirty="0">
              <a:solidFill>
                <a:srgbClr val="000000"/>
              </a:solidFill>
              <a:effectLst/>
            </a:endParaRPr>
          </a:p>
          <a:p>
            <a:pPr algn="l"/>
            <a:r>
              <a:rPr lang="en-GB" b="0" i="0" u="none" strike="noStrike" dirty="0">
                <a:solidFill>
                  <a:srgbClr val="000000"/>
                </a:solidFill>
                <a:effectLst/>
              </a:rPr>
              <a:t>Schmid and </a:t>
            </a:r>
            <a:r>
              <a:rPr lang="en-GB" b="0" i="0" u="none" strike="noStrike" dirty="0" err="1">
                <a:solidFill>
                  <a:srgbClr val="000000"/>
                </a:solidFill>
                <a:effectLst/>
              </a:rPr>
              <a:t>Jongman</a:t>
            </a:r>
            <a:r>
              <a:rPr lang="en-GB" b="0" i="0" u="none" strike="noStrike" dirty="0">
                <a:solidFill>
                  <a:srgbClr val="000000"/>
                </a:solidFill>
                <a:effectLst/>
              </a:rPr>
              <a:t> identified several key elements that frequently appear in definitions of terrorism. Their findings highlighted that there is no universally accepted definition of terrorism, but some common themes recur in most definitions:</a:t>
            </a:r>
          </a:p>
          <a:p>
            <a:pPr algn="l"/>
            <a:endParaRPr lang="en-GB" b="0" i="0" u="none" strike="noStrike" dirty="0">
              <a:solidFill>
                <a:srgbClr val="000000"/>
              </a:solidFill>
              <a:effectLst/>
            </a:endParaRPr>
          </a:p>
          <a:p>
            <a:pPr algn="l">
              <a:buFont typeface="+mj-lt"/>
              <a:buAutoNum type="arabicPeriod"/>
            </a:pPr>
            <a:r>
              <a:rPr lang="en-GB" b="1" i="0" u="none" strike="noStrike" dirty="0">
                <a:solidFill>
                  <a:srgbClr val="000000"/>
                </a:solidFill>
                <a:effectLst/>
              </a:rPr>
              <a:t>Violence</a:t>
            </a:r>
            <a:r>
              <a:rPr lang="en-GB" b="0" i="0" u="none" strike="noStrike" dirty="0">
                <a:solidFill>
                  <a:srgbClr val="000000"/>
                </a:solidFill>
                <a:effectLst/>
              </a:rPr>
              <a:t>: Almost all definitions of terrorism involve the use or threat of violence. This is a central element that differentiates terrorism from other forms of protest or dissent.</a:t>
            </a:r>
          </a:p>
          <a:p>
            <a:pPr algn="l">
              <a:buFont typeface="+mj-lt"/>
              <a:buAutoNum type="arabicPeriod"/>
            </a:pPr>
            <a:r>
              <a:rPr lang="en-GB" b="1" i="0" u="none" strike="noStrike" dirty="0">
                <a:solidFill>
                  <a:srgbClr val="000000"/>
                </a:solidFill>
                <a:effectLst/>
              </a:rPr>
              <a:t>Political Goals</a:t>
            </a:r>
            <a:r>
              <a:rPr lang="en-GB" b="0" i="0" u="none" strike="noStrike" dirty="0">
                <a:solidFill>
                  <a:srgbClr val="000000"/>
                </a:solidFill>
                <a:effectLst/>
              </a:rPr>
              <a:t>: Terrorism is almost always connected to political objectives. The violent acts are typically aimed at changing or influencing political structures or policies.</a:t>
            </a:r>
          </a:p>
          <a:p>
            <a:pPr algn="l">
              <a:buFont typeface="+mj-lt"/>
              <a:buAutoNum type="arabicPeriod"/>
            </a:pPr>
            <a:r>
              <a:rPr lang="en-GB" b="1" i="0" u="none" strike="noStrike" dirty="0">
                <a:solidFill>
                  <a:srgbClr val="000000"/>
                </a:solidFill>
                <a:effectLst/>
              </a:rPr>
              <a:t>Psychological Impact</a:t>
            </a:r>
            <a:r>
              <a:rPr lang="en-GB" b="0" i="0" u="none" strike="noStrike" dirty="0">
                <a:solidFill>
                  <a:srgbClr val="000000"/>
                </a:solidFill>
                <a:effectLst/>
              </a:rPr>
              <a:t>: The psychological aspect is also a major component, with terrorists seeking to </a:t>
            </a:r>
            <a:r>
              <a:rPr lang="en-GB" b="0" i="0" u="none" strike="noStrike" dirty="0" err="1">
                <a:solidFill>
                  <a:srgbClr val="000000"/>
                </a:solidFill>
                <a:effectLst/>
              </a:rPr>
              <a:t>instill</a:t>
            </a:r>
            <a:r>
              <a:rPr lang="en-GB" b="0" i="0" u="none" strike="noStrike" dirty="0">
                <a:solidFill>
                  <a:srgbClr val="000000"/>
                </a:solidFill>
                <a:effectLst/>
              </a:rPr>
              <a:t> fear, not only in the immediate victims but in a broader audience. Terrorism, therefore, has a communicative function, aiming to send a message beyond the immediate act of violence.</a:t>
            </a:r>
          </a:p>
          <a:p>
            <a:pPr algn="l">
              <a:buFont typeface="+mj-lt"/>
              <a:buAutoNum type="arabicPeriod"/>
            </a:pPr>
            <a:r>
              <a:rPr lang="en-GB" b="1" i="0" u="none" strike="noStrike" dirty="0">
                <a:solidFill>
                  <a:srgbClr val="000000"/>
                </a:solidFill>
                <a:effectLst/>
              </a:rPr>
              <a:t>Targeting Noncombatants</a:t>
            </a:r>
            <a:r>
              <a:rPr lang="en-GB" b="0" i="0" u="none" strike="noStrike" dirty="0">
                <a:solidFill>
                  <a:srgbClr val="000000"/>
                </a:solidFill>
                <a:effectLst/>
              </a:rPr>
              <a:t>: Another recurring element in the definitions </a:t>
            </a:r>
            <a:r>
              <a:rPr lang="en-GB" b="0" i="0" u="none" strike="noStrike" dirty="0" err="1">
                <a:solidFill>
                  <a:srgbClr val="000000"/>
                </a:solidFill>
                <a:effectLst/>
              </a:rPr>
              <a:t>analyzed</a:t>
            </a:r>
            <a:r>
              <a:rPr lang="en-GB" b="0" i="0" u="none" strike="noStrike" dirty="0">
                <a:solidFill>
                  <a:srgbClr val="000000"/>
                </a:solidFill>
                <a:effectLst/>
              </a:rPr>
              <a:t> by Schmid and </a:t>
            </a:r>
            <a:r>
              <a:rPr lang="en-GB" b="0" i="0" u="none" strike="noStrike" dirty="0" err="1">
                <a:solidFill>
                  <a:srgbClr val="000000"/>
                </a:solidFill>
                <a:effectLst/>
              </a:rPr>
              <a:t>Jongman</a:t>
            </a:r>
            <a:r>
              <a:rPr lang="en-GB" b="0" i="0" u="none" strike="noStrike" dirty="0">
                <a:solidFill>
                  <a:srgbClr val="000000"/>
                </a:solidFill>
                <a:effectLst/>
              </a:rPr>
              <a:t> is that terrorist acts often involve attacks on civilians or noncombatants, making them distinct from conventional military operations.</a:t>
            </a:r>
          </a:p>
          <a:p>
            <a:pPr algn="l">
              <a:buFont typeface="+mj-lt"/>
              <a:buAutoNum type="arabicPeriod"/>
            </a:pPr>
            <a:r>
              <a:rPr lang="en-GB" b="1" i="0" u="none" strike="noStrike" dirty="0">
                <a:solidFill>
                  <a:srgbClr val="000000"/>
                </a:solidFill>
                <a:effectLst/>
              </a:rPr>
              <a:t>Coercion</a:t>
            </a:r>
            <a:r>
              <a:rPr lang="en-GB" b="0" i="0" u="none" strike="noStrike" dirty="0">
                <a:solidFill>
                  <a:srgbClr val="000000"/>
                </a:solidFill>
                <a:effectLst/>
              </a:rPr>
              <a:t>: Many definitions emphasize that terrorism seeks to coerce a government or society into taking certain actions by creating a climate of fear.</a:t>
            </a:r>
          </a:p>
          <a:p>
            <a:pPr algn="l">
              <a:buFont typeface="+mj-lt"/>
              <a:buAutoNum type="arabicPeriod"/>
            </a:pPr>
            <a:r>
              <a:rPr lang="en-GB" b="1" i="0" u="none" strike="noStrike" dirty="0">
                <a:solidFill>
                  <a:srgbClr val="000000"/>
                </a:solidFill>
                <a:effectLst/>
              </a:rPr>
              <a:t>Illegality and Criminality</a:t>
            </a:r>
            <a:r>
              <a:rPr lang="en-GB" b="0" i="0" u="none" strike="noStrike" dirty="0">
                <a:solidFill>
                  <a:srgbClr val="000000"/>
                </a:solidFill>
                <a:effectLst/>
              </a:rPr>
              <a:t>: Finally, there is often an emphasis on the unlawful nature of terrorism, as it involves acts that contravene national or international law.</a:t>
            </a:r>
          </a:p>
          <a:p>
            <a:pPr algn="l">
              <a:buFont typeface="+mj-lt"/>
              <a:buAutoNum type="arabicPeriod"/>
            </a:pPr>
            <a:endParaRPr lang="en-GB" b="0" i="0" u="none" strike="noStrike" dirty="0">
              <a:solidFill>
                <a:srgbClr val="000000"/>
              </a:solidFill>
              <a:effectLst/>
            </a:endParaRPr>
          </a:p>
          <a:p>
            <a:pPr algn="l"/>
            <a:r>
              <a:rPr lang="en-GB" b="0" i="0" u="none" strike="noStrike" dirty="0">
                <a:solidFill>
                  <a:srgbClr val="000000"/>
                </a:solidFill>
                <a:effectLst/>
              </a:rPr>
              <a:t>Schmid and </a:t>
            </a:r>
            <a:r>
              <a:rPr lang="en-GB" b="0" i="0" u="none" strike="noStrike" dirty="0" err="1">
                <a:solidFill>
                  <a:srgbClr val="000000"/>
                </a:solidFill>
                <a:effectLst/>
              </a:rPr>
              <a:t>Jongman’s</a:t>
            </a:r>
            <a:r>
              <a:rPr lang="en-GB" b="0" i="0" u="none" strike="noStrike" dirty="0">
                <a:solidFill>
                  <a:srgbClr val="000000"/>
                </a:solidFill>
                <a:effectLst/>
              </a:rPr>
              <a:t> study is crucial in demonstrating the complexity of defining terrorism and the difficulties in achieving consensus on a single definition, given its multi-faceted nature. The lack of a universal definition has implications for both academic study and counterterrorism policy, as different stakeholders may interpret acts of terrorism differently depending on their own criteria and perspectives.</a:t>
            </a:r>
          </a:p>
          <a:p>
            <a:endParaRPr lang="en-US" dirty="0"/>
          </a:p>
        </p:txBody>
      </p:sp>
      <p:sp>
        <p:nvSpPr>
          <p:cNvPr id="4" name="Slide Number Placeholder 3"/>
          <p:cNvSpPr>
            <a:spLocks noGrp="1"/>
          </p:cNvSpPr>
          <p:nvPr>
            <p:ph type="sldNum" sz="quarter" idx="5"/>
          </p:nvPr>
        </p:nvSpPr>
        <p:spPr/>
        <p:txBody>
          <a:bodyPr/>
          <a:lstStyle/>
          <a:p>
            <a:fld id="{2515356C-1DE3-064D-9C60-AA84057AC03B}" type="slidenum">
              <a:rPr lang="en-US" smtClean="0"/>
              <a:t>5</a:t>
            </a:fld>
            <a:endParaRPr lang="en-US"/>
          </a:p>
        </p:txBody>
      </p:sp>
    </p:spTree>
    <p:extLst>
      <p:ext uri="{BB962C8B-B14F-4D97-AF65-F5344CB8AC3E}">
        <p14:creationId xmlns:p14="http://schemas.microsoft.com/office/powerpoint/2010/main" val="87207099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pPr>
            <a:r>
              <a:rPr lang="en-GB" sz="1200" b="1" kern="100" dirty="0">
                <a:effectLst/>
                <a:latin typeface="Calibri" panose="020F0502020204030204" pitchFamily="34" charset="0"/>
                <a:ea typeface="Calibri" panose="020F0502020204030204" pitchFamily="34" charset="0"/>
                <a:cs typeface="Times New Roman" panose="02020603050405020304" pitchFamily="18" charset="0"/>
              </a:rPr>
              <a:t>Definition of Terrorism:</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200" kern="100" dirty="0">
                <a:effectLst/>
                <a:latin typeface="Calibri" panose="020F0502020204030204" pitchFamily="34" charset="0"/>
                <a:ea typeface="Calibri" panose="020F0502020204030204" pitchFamily="34" charset="0"/>
                <a:cs typeface="Times New Roman" panose="02020603050405020304" pitchFamily="18" charset="0"/>
              </a:rPr>
              <a:t>Terrorism is a complex and multifaceted concept that lacks a universally agreed-upon definition due to its political, ideological, and subjective nature. However, there are common elements that many definitions share:</a:t>
            </a:r>
          </a:p>
          <a:p>
            <a:pPr>
              <a:lnSpc>
                <a:spcPct val="107000"/>
              </a:lnSpc>
              <a:spcAft>
                <a:spcPts val="800"/>
              </a:spcAft>
            </a:pP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200" kern="100" dirty="0">
                <a:effectLst/>
                <a:latin typeface="Calibri" panose="020F0502020204030204" pitchFamily="34" charset="0"/>
                <a:ea typeface="Calibri" panose="020F0502020204030204" pitchFamily="34" charset="0"/>
                <a:cs typeface="Times New Roman" panose="02020603050405020304" pitchFamily="18" charset="0"/>
              </a:rPr>
              <a:t>Use of Violence or Threats: Terrorism involves the use of violence, threats, or intimidation to create fear and coerce individuals, groups, or governments into taking certain actions or adhering to specific ideologies.</a:t>
            </a:r>
          </a:p>
          <a:p>
            <a:pPr>
              <a:lnSpc>
                <a:spcPct val="107000"/>
              </a:lnSpc>
              <a:spcAft>
                <a:spcPts val="800"/>
              </a:spcAft>
            </a:pP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200" kern="100" dirty="0">
                <a:effectLst/>
                <a:latin typeface="Calibri" panose="020F0502020204030204" pitchFamily="34" charset="0"/>
                <a:ea typeface="Calibri" panose="020F0502020204030204" pitchFamily="34" charset="0"/>
                <a:cs typeface="Times New Roman" panose="02020603050405020304" pitchFamily="18" charset="0"/>
              </a:rPr>
              <a:t>Political, Religious, or Ideological Motivation: Terrorist acts are often driven by political, religious, or ideological motivations. These motivations can range from separatism and nationalism to religious extremism and revolutionary ideologies.</a:t>
            </a:r>
          </a:p>
          <a:p>
            <a:pPr>
              <a:lnSpc>
                <a:spcPct val="107000"/>
              </a:lnSpc>
              <a:spcAft>
                <a:spcPts val="800"/>
              </a:spcAft>
            </a:pP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200" kern="100" dirty="0">
                <a:effectLst/>
                <a:latin typeface="Calibri" panose="020F0502020204030204" pitchFamily="34" charset="0"/>
                <a:ea typeface="Calibri" panose="020F0502020204030204" pitchFamily="34" charset="0"/>
                <a:cs typeface="Times New Roman" panose="02020603050405020304" pitchFamily="18" charset="0"/>
              </a:rPr>
              <a:t>Intention to Spread Fear: One of the main goals of terrorism is to spread fear and panic within a population or a specific target group. This fear is intended to influence behaviour or policies.</a:t>
            </a:r>
          </a:p>
          <a:p>
            <a:pPr>
              <a:lnSpc>
                <a:spcPct val="107000"/>
              </a:lnSpc>
              <a:spcAft>
                <a:spcPts val="800"/>
              </a:spcAft>
            </a:pP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200" kern="100" dirty="0">
                <a:effectLst/>
                <a:latin typeface="Calibri" panose="020F0502020204030204" pitchFamily="34" charset="0"/>
                <a:ea typeface="Calibri" panose="020F0502020204030204" pitchFamily="34" charset="0"/>
                <a:cs typeface="Times New Roman" panose="02020603050405020304" pitchFamily="18" charset="0"/>
              </a:rPr>
              <a:t>Targets and Victims: Terrorist acts typically target civilians, non-combatants, and symbols of authority to maximize psychological impact. However, they can also target government facilities, infrastructure, or military personnel.</a:t>
            </a:r>
          </a:p>
          <a:p>
            <a:pPr>
              <a:lnSpc>
                <a:spcPct val="107000"/>
              </a:lnSpc>
              <a:spcAft>
                <a:spcPts val="800"/>
              </a:spcAft>
            </a:pP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200" kern="100" dirty="0">
                <a:effectLst/>
                <a:latin typeface="Calibri" panose="020F0502020204030204" pitchFamily="34" charset="0"/>
                <a:ea typeface="Calibri" panose="020F0502020204030204" pitchFamily="34" charset="0"/>
                <a:cs typeface="Times New Roman" panose="02020603050405020304" pitchFamily="18" charset="0"/>
              </a:rPr>
              <a:t>Non-State Actors: While states can engage in acts of violence, terrorism is primarily associated with non-state actors, such as extremist groups or individuals.</a:t>
            </a:r>
          </a:p>
          <a:p>
            <a:endParaRPr lang="en-US" dirty="0"/>
          </a:p>
        </p:txBody>
      </p:sp>
      <p:sp>
        <p:nvSpPr>
          <p:cNvPr id="4" name="Slide Number Placeholder 3"/>
          <p:cNvSpPr>
            <a:spLocks noGrp="1"/>
          </p:cNvSpPr>
          <p:nvPr>
            <p:ph type="sldNum" sz="quarter" idx="5"/>
          </p:nvPr>
        </p:nvSpPr>
        <p:spPr/>
        <p:txBody>
          <a:bodyPr/>
          <a:lstStyle/>
          <a:p>
            <a:fld id="{2515356C-1DE3-064D-9C60-AA84057AC03B}" type="slidenum">
              <a:rPr lang="en-US" smtClean="0"/>
              <a:t>6</a:t>
            </a:fld>
            <a:endParaRPr lang="en-US"/>
          </a:p>
        </p:txBody>
      </p:sp>
    </p:spTree>
    <p:extLst>
      <p:ext uri="{BB962C8B-B14F-4D97-AF65-F5344CB8AC3E}">
        <p14:creationId xmlns:p14="http://schemas.microsoft.com/office/powerpoint/2010/main" val="293210625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buFont typeface="Arial" panose="020B0604020202020204" pitchFamily="34" charset="0"/>
              <a:buChar char="•"/>
            </a:pPr>
            <a:r>
              <a:rPr lang="en-GB" b="0" i="0" u="none" strike="noStrike" dirty="0">
                <a:solidFill>
                  <a:srgbClr val="374151"/>
                </a:solidFill>
                <a:effectLst/>
                <a:latin typeface="Söhne"/>
              </a:rPr>
              <a:t> It's important to emphasise that terrorism is a controversial and debated concept, and there isn't a universally accepted definition.</a:t>
            </a:r>
          </a:p>
          <a:p>
            <a:pPr algn="l">
              <a:buFont typeface="Arial" panose="020B0604020202020204" pitchFamily="34" charset="0"/>
              <a:buChar char="•"/>
            </a:pPr>
            <a:endParaRPr lang="en-GB" b="0" i="0" u="none" strike="noStrike" dirty="0">
              <a:solidFill>
                <a:srgbClr val="374151"/>
              </a:solidFill>
              <a:effectLst/>
              <a:latin typeface="Söhne"/>
            </a:endParaRPr>
          </a:p>
          <a:p>
            <a:pPr algn="l"/>
            <a:r>
              <a:rPr lang="en-GB" b="0" i="0" u="none" strike="noStrike" dirty="0">
                <a:solidFill>
                  <a:srgbClr val="374151"/>
                </a:solidFill>
                <a:effectLst/>
                <a:latin typeface="Söhne"/>
              </a:rPr>
              <a:t>Terrorism is a controversial and debated concept for several reasons, including its subjectivity, political implications, and varying interpretations. Here are some key factors that contribute to the controversy and debate surrounding the concept of terrorism:</a:t>
            </a:r>
          </a:p>
          <a:p>
            <a:pPr algn="l"/>
            <a:endParaRPr lang="en-GB" b="0" i="0" u="none" strike="noStrike" dirty="0">
              <a:solidFill>
                <a:srgbClr val="374151"/>
              </a:solidFill>
              <a:effectLst/>
              <a:latin typeface="Söhne"/>
            </a:endParaRPr>
          </a:p>
          <a:p>
            <a:pPr algn="l">
              <a:buFont typeface="+mj-lt"/>
              <a:buAutoNum type="arabicPeriod"/>
            </a:pPr>
            <a:r>
              <a:rPr lang="en-GB" b="1" i="0" u="none" strike="noStrike" dirty="0">
                <a:solidFill>
                  <a:srgbClr val="374151"/>
                </a:solidFill>
                <a:effectLst/>
                <a:latin typeface="Söhne"/>
              </a:rPr>
              <a:t>Subjectivity of the Term:</a:t>
            </a:r>
            <a:r>
              <a:rPr lang="en-GB" b="0" i="0" u="none" strike="noStrike" dirty="0">
                <a:solidFill>
                  <a:srgbClr val="374151"/>
                </a:solidFill>
                <a:effectLst/>
                <a:latin typeface="Söhne"/>
              </a:rPr>
              <a:t> Terrorism lacks a universally agreed-upon definition. Different organizations, governments, and scholars may have their own interpretations and criteria for what constitutes terrorism. This subjectivity can lead to disagreements and debates about whether a particular act or group should be labelled as terrorist.</a:t>
            </a:r>
          </a:p>
          <a:p>
            <a:pPr algn="l">
              <a:buFont typeface="+mj-lt"/>
              <a:buAutoNum type="arabicPeriod"/>
            </a:pPr>
            <a:endParaRPr lang="en-GB" b="0" i="0" u="none" strike="noStrike" dirty="0">
              <a:solidFill>
                <a:srgbClr val="374151"/>
              </a:solidFill>
              <a:effectLst/>
              <a:latin typeface="Söhne"/>
            </a:endParaRPr>
          </a:p>
          <a:p>
            <a:pPr algn="l">
              <a:buFont typeface="+mj-lt"/>
              <a:buAutoNum type="arabicPeriod"/>
            </a:pPr>
            <a:r>
              <a:rPr lang="en-GB" b="1" i="0" u="none" strike="noStrike" dirty="0">
                <a:solidFill>
                  <a:srgbClr val="374151"/>
                </a:solidFill>
                <a:effectLst/>
                <a:latin typeface="Söhne"/>
              </a:rPr>
              <a:t>Political and Ideological Differences:</a:t>
            </a:r>
            <a:r>
              <a:rPr lang="en-GB" b="0" i="0" u="none" strike="noStrike" dirty="0">
                <a:solidFill>
                  <a:srgbClr val="374151"/>
                </a:solidFill>
                <a:effectLst/>
                <a:latin typeface="Söhne"/>
              </a:rPr>
              <a:t> Terrorism often involves political or ideological motivations. Governments, political groups, and individuals may use the term "terrorism" to advance their own agendas or to delegitimize their adversaries. As a result, labelling a group as a terrorist organization can be a politically charged decision.</a:t>
            </a:r>
          </a:p>
          <a:p>
            <a:pPr algn="l">
              <a:buFont typeface="+mj-lt"/>
              <a:buAutoNum type="arabicPeriod"/>
            </a:pPr>
            <a:endParaRPr lang="en-GB" b="0" i="0" u="none" strike="noStrike" dirty="0">
              <a:solidFill>
                <a:srgbClr val="374151"/>
              </a:solidFill>
              <a:effectLst/>
              <a:latin typeface="Söhne"/>
            </a:endParaRPr>
          </a:p>
          <a:p>
            <a:pPr algn="l">
              <a:buFont typeface="+mj-lt"/>
              <a:buAutoNum type="arabicPeriod"/>
            </a:pPr>
            <a:r>
              <a:rPr lang="en-GB" b="1" i="0" u="none" strike="noStrike" dirty="0">
                <a:solidFill>
                  <a:srgbClr val="374151"/>
                </a:solidFill>
                <a:effectLst/>
                <a:latin typeface="Söhne"/>
              </a:rPr>
              <a:t>Context Matters:</a:t>
            </a:r>
            <a:r>
              <a:rPr lang="en-GB" b="0" i="0" u="none" strike="noStrike" dirty="0">
                <a:solidFill>
                  <a:srgbClr val="374151"/>
                </a:solidFill>
                <a:effectLst/>
                <a:latin typeface="Söhne"/>
              </a:rPr>
              <a:t> The context in which an act occurs can greatly influence whether it is perceived as terrorism. Actions that might be considered terrorism in one context might be seen as legitimate resistance or self-defence in another. For example, some individuals or groups labelled as terrorists in one country may be regarded as freedom fighters or resistance fighters by others.</a:t>
            </a:r>
          </a:p>
          <a:p>
            <a:pPr algn="l">
              <a:buFont typeface="+mj-lt"/>
              <a:buAutoNum type="arabicPeriod"/>
            </a:pPr>
            <a:endParaRPr lang="en-GB" b="0" i="0" u="none" strike="noStrike" dirty="0">
              <a:solidFill>
                <a:srgbClr val="374151"/>
              </a:solidFill>
              <a:effectLst/>
              <a:latin typeface="Söhne"/>
            </a:endParaRPr>
          </a:p>
          <a:p>
            <a:pPr algn="l">
              <a:buFont typeface="+mj-lt"/>
              <a:buAutoNum type="arabicPeriod"/>
            </a:pPr>
            <a:r>
              <a:rPr lang="en-GB" b="1" i="0" u="none" strike="noStrike" dirty="0">
                <a:solidFill>
                  <a:srgbClr val="374151"/>
                </a:solidFill>
                <a:effectLst/>
                <a:latin typeface="Söhne"/>
              </a:rPr>
              <a:t>Debate Over State Terrorism:</a:t>
            </a:r>
            <a:r>
              <a:rPr lang="en-GB" b="0" i="0" u="none" strike="noStrike" dirty="0">
                <a:solidFill>
                  <a:srgbClr val="374151"/>
                </a:solidFill>
                <a:effectLst/>
                <a:latin typeface="Söhne"/>
              </a:rPr>
              <a:t> There is ongoing debate about whether acts of violence carried out by governments or state entities can be classified as terrorism. Some argue that state-sponsored violence should be included under the terrorism umbrella, while others believe that terrorism should only refer to acts committed by non-state actors.</a:t>
            </a:r>
          </a:p>
          <a:p>
            <a:pPr algn="l">
              <a:buFont typeface="+mj-lt"/>
              <a:buAutoNum type="arabicPeriod"/>
            </a:pPr>
            <a:endParaRPr lang="en-GB" b="0" i="0" u="none" strike="noStrike" dirty="0">
              <a:solidFill>
                <a:srgbClr val="374151"/>
              </a:solidFill>
              <a:effectLst/>
              <a:latin typeface="Söhne"/>
            </a:endParaRPr>
          </a:p>
          <a:p>
            <a:pPr algn="l">
              <a:buFont typeface="+mj-lt"/>
              <a:buAutoNum type="arabicPeriod"/>
            </a:pPr>
            <a:r>
              <a:rPr lang="en-GB" b="1" i="0" u="none" strike="noStrike" dirty="0">
                <a:solidFill>
                  <a:srgbClr val="374151"/>
                </a:solidFill>
                <a:effectLst/>
                <a:latin typeface="Söhne"/>
              </a:rPr>
              <a:t>Ethical and Legal Considerations:</a:t>
            </a:r>
            <a:r>
              <a:rPr lang="en-GB" b="0" i="0" u="none" strike="noStrike" dirty="0">
                <a:solidFill>
                  <a:srgbClr val="374151"/>
                </a:solidFill>
                <a:effectLst/>
                <a:latin typeface="Söhne"/>
              </a:rPr>
              <a:t> Determining whether an act is terrorism can raise ethical and legal questions. These questions can include issues related to the use of violence, the protection of civilians, and the balance between security measures and civil liberties. These ethical and legal dilemmas contribute to the complexity of defining terrorism.</a:t>
            </a:r>
          </a:p>
          <a:p>
            <a:pPr algn="l">
              <a:buFont typeface="+mj-lt"/>
              <a:buAutoNum type="arabicPeriod"/>
            </a:pPr>
            <a:endParaRPr lang="en-GB" b="0" i="0" u="none" strike="noStrike" dirty="0">
              <a:solidFill>
                <a:srgbClr val="374151"/>
              </a:solidFill>
              <a:effectLst/>
              <a:latin typeface="Söhne"/>
            </a:endParaRPr>
          </a:p>
          <a:p>
            <a:pPr algn="l">
              <a:buFont typeface="+mj-lt"/>
              <a:buAutoNum type="arabicPeriod"/>
            </a:pPr>
            <a:r>
              <a:rPr lang="en-GB" b="1" i="0" u="none" strike="noStrike" dirty="0">
                <a:solidFill>
                  <a:srgbClr val="374151"/>
                </a:solidFill>
                <a:effectLst/>
                <a:latin typeface="Söhne"/>
              </a:rPr>
              <a:t>Media and Public Perception:</a:t>
            </a:r>
            <a:r>
              <a:rPr lang="en-GB" b="0" i="0" u="none" strike="noStrike" dirty="0">
                <a:solidFill>
                  <a:srgbClr val="374151"/>
                </a:solidFill>
                <a:effectLst/>
                <a:latin typeface="Söhne"/>
              </a:rPr>
              <a:t> The way terrorism is portrayed in the media can shape public perception and influence the discourse surrounding the term. Media coverage can sometimes sensationalize acts of terrorism or focus on particular groups, affecting how people perceive the phenomenon.</a:t>
            </a:r>
          </a:p>
          <a:p>
            <a:pPr algn="l">
              <a:buFont typeface="+mj-lt"/>
              <a:buAutoNum type="arabicPeriod"/>
            </a:pPr>
            <a:endParaRPr lang="en-GB" b="0" i="0" u="none" strike="noStrike" dirty="0">
              <a:solidFill>
                <a:srgbClr val="374151"/>
              </a:solidFill>
              <a:effectLst/>
              <a:latin typeface="Söhne"/>
            </a:endParaRPr>
          </a:p>
          <a:p>
            <a:pPr algn="l">
              <a:buFont typeface="+mj-lt"/>
              <a:buAutoNum type="arabicPeriod"/>
            </a:pPr>
            <a:r>
              <a:rPr lang="en-GB" b="1" i="0" u="none" strike="noStrike" dirty="0">
                <a:solidFill>
                  <a:srgbClr val="374151"/>
                </a:solidFill>
                <a:effectLst/>
                <a:latin typeface="Söhne"/>
              </a:rPr>
              <a:t>Evolution of Tactics:</a:t>
            </a:r>
            <a:r>
              <a:rPr lang="en-GB" b="0" i="0" u="none" strike="noStrike" dirty="0">
                <a:solidFill>
                  <a:srgbClr val="374151"/>
                </a:solidFill>
                <a:effectLst/>
                <a:latin typeface="Söhne"/>
              </a:rPr>
              <a:t> Terrorism is not a static concept; it evolves over time. New tactics and methods continually emerge, challenging traditional definitions and interpretations. For example, cyberterrorism and lone-wolf attacks have added complexity to the understanding of terrorism.</a:t>
            </a:r>
          </a:p>
          <a:p>
            <a:pPr algn="l">
              <a:buFont typeface="+mj-lt"/>
              <a:buAutoNum type="arabicPeriod"/>
            </a:pPr>
            <a:endParaRPr lang="en-GB" b="0" i="0" u="none" strike="noStrike" dirty="0">
              <a:solidFill>
                <a:srgbClr val="374151"/>
              </a:solidFill>
              <a:effectLst/>
              <a:latin typeface="Söhne"/>
            </a:endParaRPr>
          </a:p>
          <a:p>
            <a:pPr algn="l"/>
            <a:r>
              <a:rPr lang="en-GB" b="0" i="0" u="none" strike="noStrike" dirty="0">
                <a:solidFill>
                  <a:srgbClr val="374151"/>
                </a:solidFill>
                <a:effectLst/>
                <a:latin typeface="Söhne"/>
              </a:rPr>
              <a:t>Because of these factors, terrorism remains a contentious and debated concept, both academically and in public discourse. Scholars, policymakers, and the general public continue to grapple with questions of how to define terrorism and how to respond to it effectively while upholding ethical and legal standards.</a:t>
            </a:r>
          </a:p>
          <a:p>
            <a:pPr algn="l">
              <a:buFont typeface="Arial" panose="020B0604020202020204" pitchFamily="34" charset="0"/>
              <a:buChar char="•"/>
            </a:pPr>
            <a:endParaRPr lang="en-GB" b="0" i="0" u="none" strike="noStrike" dirty="0">
              <a:solidFill>
                <a:srgbClr val="374151"/>
              </a:solidFill>
              <a:effectLst/>
              <a:latin typeface="Söhne"/>
            </a:endParaRPr>
          </a:p>
          <a:p>
            <a:endParaRPr lang="en-US" dirty="0"/>
          </a:p>
        </p:txBody>
      </p:sp>
      <p:sp>
        <p:nvSpPr>
          <p:cNvPr id="4" name="Slide Number Placeholder 3"/>
          <p:cNvSpPr>
            <a:spLocks noGrp="1"/>
          </p:cNvSpPr>
          <p:nvPr>
            <p:ph type="sldNum" sz="quarter" idx="5"/>
          </p:nvPr>
        </p:nvSpPr>
        <p:spPr/>
        <p:txBody>
          <a:bodyPr/>
          <a:lstStyle/>
          <a:p>
            <a:fld id="{2515356C-1DE3-064D-9C60-AA84057AC03B}" type="slidenum">
              <a:rPr lang="en-US" smtClean="0"/>
              <a:t>7</a:t>
            </a:fld>
            <a:endParaRPr lang="en-US"/>
          </a:p>
        </p:txBody>
      </p:sp>
    </p:spTree>
    <p:extLst>
      <p:ext uri="{BB962C8B-B14F-4D97-AF65-F5344CB8AC3E}">
        <p14:creationId xmlns:p14="http://schemas.microsoft.com/office/powerpoint/2010/main" val="276950943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b="0" i="0" u="none" strike="noStrike" dirty="0">
                <a:solidFill>
                  <a:srgbClr val="374151"/>
                </a:solidFill>
                <a:effectLst/>
                <a:latin typeface="Söhne"/>
              </a:rPr>
              <a:t>Definitions of terrorism can indeed change when viewed through different lenses, such as legal, academic, and political perspectives. Here's how definitions may vary through each of these lenses:</a:t>
            </a:r>
          </a:p>
        </p:txBody>
      </p:sp>
      <p:sp>
        <p:nvSpPr>
          <p:cNvPr id="4" name="Slide Number Placeholder 3"/>
          <p:cNvSpPr>
            <a:spLocks noGrp="1"/>
          </p:cNvSpPr>
          <p:nvPr>
            <p:ph type="sldNum" sz="quarter" idx="5"/>
          </p:nvPr>
        </p:nvSpPr>
        <p:spPr/>
        <p:txBody>
          <a:bodyPr/>
          <a:lstStyle/>
          <a:p>
            <a:fld id="{2515356C-1DE3-064D-9C60-AA84057AC03B}" type="slidenum">
              <a:rPr lang="en-US" smtClean="0"/>
              <a:t>8</a:t>
            </a:fld>
            <a:endParaRPr lang="en-US"/>
          </a:p>
        </p:txBody>
      </p:sp>
    </p:spTree>
    <p:extLst>
      <p:ext uri="{BB962C8B-B14F-4D97-AF65-F5344CB8AC3E}">
        <p14:creationId xmlns:p14="http://schemas.microsoft.com/office/powerpoint/2010/main" val="229423075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lgn="l">
              <a:buAutoNum type="arabicPeriod"/>
            </a:pPr>
            <a:r>
              <a:rPr lang="en-GB" b="1" i="0" u="none" strike="noStrike" dirty="0">
                <a:solidFill>
                  <a:srgbClr val="374151"/>
                </a:solidFill>
                <a:effectLst/>
                <a:latin typeface="Söhne"/>
              </a:rPr>
              <a:t>Legal Perspective:</a:t>
            </a:r>
          </a:p>
          <a:p>
            <a:pPr marL="228600" indent="-228600" algn="l">
              <a:buAutoNum type="arabicPeriod"/>
            </a:pPr>
            <a:endParaRPr lang="en-GB" b="0" i="0" u="none" strike="noStrike" dirty="0">
              <a:solidFill>
                <a:srgbClr val="374151"/>
              </a:solidFill>
              <a:effectLst/>
              <a:latin typeface="Söhne"/>
            </a:endParaRPr>
          </a:p>
          <a:p>
            <a:pPr algn="l">
              <a:buFont typeface="Arial" panose="020B0604020202020204" pitchFamily="34" charset="0"/>
              <a:buChar char="•"/>
            </a:pPr>
            <a:r>
              <a:rPr lang="en-GB" b="1" i="0" u="none" strike="noStrike" dirty="0">
                <a:solidFill>
                  <a:srgbClr val="374151"/>
                </a:solidFill>
                <a:effectLst/>
                <a:latin typeface="Söhne"/>
              </a:rPr>
              <a:t>Precise Legal Definitions:</a:t>
            </a:r>
            <a:r>
              <a:rPr lang="en-GB" b="0" i="0" u="none" strike="noStrike" dirty="0">
                <a:solidFill>
                  <a:srgbClr val="374151"/>
                </a:solidFill>
                <a:effectLst/>
                <a:latin typeface="Söhne"/>
              </a:rPr>
              <a:t> From a legal standpoint, definitions of terrorism tend to be more precise and technical. Many countries have specific legal definitions of terrorism within their criminal codes. These definitions often include elements such as the intentional use of violence or threats to intimidate or coerce for political, religious, or ideological purposes. Legal definitions are critical for law enforcement and the criminal justice system to identify and prosecute individuals involved in terrorist activities.</a:t>
            </a:r>
          </a:p>
          <a:p>
            <a:pPr algn="l">
              <a:buFont typeface="Arial" panose="020B0604020202020204" pitchFamily="34" charset="0"/>
              <a:buChar char="•"/>
            </a:pPr>
            <a:r>
              <a:rPr lang="en-GB" b="1" i="0" u="none" strike="noStrike" dirty="0">
                <a:solidFill>
                  <a:srgbClr val="374151"/>
                </a:solidFill>
                <a:effectLst/>
                <a:latin typeface="Söhne"/>
              </a:rPr>
              <a:t>Criminal Intent:</a:t>
            </a:r>
            <a:r>
              <a:rPr lang="en-GB" b="0" i="0" u="none" strike="noStrike" dirty="0">
                <a:solidFill>
                  <a:srgbClr val="374151"/>
                </a:solidFill>
                <a:effectLst/>
                <a:latin typeface="Söhne"/>
              </a:rPr>
              <a:t> Legal definitions often focus on the perpetrator's intent and the specific criminal acts committed, such as bombings, hijackings, or kidnappings. Intent to create fear or coerce a population or government is a key element in these definitions.</a:t>
            </a:r>
          </a:p>
          <a:p>
            <a:pPr algn="l">
              <a:buFont typeface="Arial" panose="020B0604020202020204" pitchFamily="34" charset="0"/>
              <a:buChar char="•"/>
            </a:pPr>
            <a:r>
              <a:rPr lang="en-GB" b="1" i="0" u="none" strike="noStrike" dirty="0">
                <a:solidFill>
                  <a:srgbClr val="374151"/>
                </a:solidFill>
                <a:effectLst/>
                <a:latin typeface="Söhne"/>
              </a:rPr>
              <a:t>Criminal Penalties:</a:t>
            </a:r>
            <a:r>
              <a:rPr lang="en-GB" b="0" i="0" u="none" strike="noStrike" dirty="0">
                <a:solidFill>
                  <a:srgbClr val="374151"/>
                </a:solidFill>
                <a:effectLst/>
                <a:latin typeface="Söhne"/>
              </a:rPr>
              <a:t> Legal definitions of terrorism are typically linked to criminal penalties, outlining the legal consequences for individuals or groups engaged in terrorist acts. These penalties can include imprisonment, asset forfeiture, or other punitive measures.</a:t>
            </a:r>
          </a:p>
          <a:p>
            <a:endParaRPr lang="en-US" dirty="0"/>
          </a:p>
        </p:txBody>
      </p:sp>
      <p:sp>
        <p:nvSpPr>
          <p:cNvPr id="4" name="Slide Number Placeholder 3"/>
          <p:cNvSpPr>
            <a:spLocks noGrp="1"/>
          </p:cNvSpPr>
          <p:nvPr>
            <p:ph type="sldNum" sz="quarter" idx="5"/>
          </p:nvPr>
        </p:nvSpPr>
        <p:spPr/>
        <p:txBody>
          <a:bodyPr/>
          <a:lstStyle/>
          <a:p>
            <a:fld id="{2515356C-1DE3-064D-9C60-AA84057AC03B}" type="slidenum">
              <a:rPr lang="en-US" smtClean="0"/>
              <a:t>9</a:t>
            </a:fld>
            <a:endParaRPr lang="en-US"/>
          </a:p>
        </p:txBody>
      </p:sp>
    </p:spTree>
    <p:extLst>
      <p:ext uri="{BB962C8B-B14F-4D97-AF65-F5344CB8AC3E}">
        <p14:creationId xmlns:p14="http://schemas.microsoft.com/office/powerpoint/2010/main" val="59016168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b="1" i="0" u="none" strike="noStrike" dirty="0">
                <a:solidFill>
                  <a:srgbClr val="374151"/>
                </a:solidFill>
                <a:effectLst/>
                <a:latin typeface="Söhne"/>
              </a:rPr>
              <a:t>2. Academic Perspective:</a:t>
            </a:r>
          </a:p>
          <a:p>
            <a:pPr algn="l"/>
            <a:endParaRPr lang="en-GB" b="0" i="0" u="none" strike="noStrike" dirty="0">
              <a:solidFill>
                <a:srgbClr val="374151"/>
              </a:solidFill>
              <a:effectLst/>
              <a:latin typeface="Söhne"/>
            </a:endParaRPr>
          </a:p>
          <a:p>
            <a:pPr algn="l">
              <a:buFont typeface="Arial" panose="020B0604020202020204" pitchFamily="34" charset="0"/>
              <a:buChar char="•"/>
            </a:pPr>
            <a:r>
              <a:rPr lang="en-GB" b="1" i="0" u="none" strike="noStrike" dirty="0">
                <a:solidFill>
                  <a:srgbClr val="374151"/>
                </a:solidFill>
                <a:effectLst/>
                <a:latin typeface="Söhne"/>
              </a:rPr>
              <a:t>Diverse Approaches:</a:t>
            </a:r>
            <a:r>
              <a:rPr lang="en-GB" b="0" i="0" u="none" strike="noStrike" dirty="0">
                <a:solidFill>
                  <a:srgbClr val="374151"/>
                </a:solidFill>
                <a:effectLst/>
                <a:latin typeface="Söhne"/>
              </a:rPr>
              <a:t> From an academic standpoint, there is no single, universally accepted definition of terrorism. Scholars from various fields, such as political science, sociology, and criminology, offer diverse approaches and definitions based on their research and theoretical perspectives.</a:t>
            </a:r>
          </a:p>
          <a:p>
            <a:pPr algn="l">
              <a:buFont typeface="Arial" panose="020B0604020202020204" pitchFamily="34" charset="0"/>
              <a:buChar char="•"/>
            </a:pPr>
            <a:r>
              <a:rPr lang="en-GB" b="1" i="0" u="none" strike="noStrike" dirty="0">
                <a:solidFill>
                  <a:srgbClr val="374151"/>
                </a:solidFill>
                <a:effectLst/>
                <a:latin typeface="Söhne"/>
              </a:rPr>
              <a:t>Contextual Understanding:</a:t>
            </a:r>
            <a:r>
              <a:rPr lang="en-GB" b="0" i="0" u="none" strike="noStrike" dirty="0">
                <a:solidFill>
                  <a:srgbClr val="374151"/>
                </a:solidFill>
                <a:effectLst/>
                <a:latin typeface="Söhne"/>
              </a:rPr>
              <a:t> Academics often emphasize the importance of understanding the context in which terrorism occurs. They may consider factors such as historical, political, social, and economic conditions to provide a more comprehensive analysis.</a:t>
            </a:r>
          </a:p>
          <a:p>
            <a:pPr algn="l">
              <a:buFont typeface="Arial" panose="020B0604020202020204" pitchFamily="34" charset="0"/>
              <a:buChar char="•"/>
            </a:pPr>
            <a:r>
              <a:rPr lang="en-GB" b="1" i="0" u="none" strike="noStrike" dirty="0">
                <a:solidFill>
                  <a:srgbClr val="374151"/>
                </a:solidFill>
                <a:effectLst/>
                <a:latin typeface="Söhne"/>
              </a:rPr>
              <a:t>Motivation and Ideology:</a:t>
            </a:r>
            <a:r>
              <a:rPr lang="en-GB" b="0" i="0" u="none" strike="noStrike" dirty="0">
                <a:solidFill>
                  <a:srgbClr val="374151"/>
                </a:solidFill>
                <a:effectLst/>
                <a:latin typeface="Söhne"/>
              </a:rPr>
              <a:t> Academic definitions may delve deeply into the motivations and ideologies behind terrorism. They explore the root causes, radicalization processes, and the role of ideology in motivating individuals or groups to engage in terrorist activities.</a:t>
            </a:r>
          </a:p>
          <a:p>
            <a:pPr algn="l">
              <a:buFont typeface="Arial" panose="020B0604020202020204" pitchFamily="34" charset="0"/>
              <a:buChar char="•"/>
            </a:pPr>
            <a:r>
              <a:rPr lang="en-GB" b="1" i="0" u="none" strike="noStrike" dirty="0">
                <a:solidFill>
                  <a:srgbClr val="374151"/>
                </a:solidFill>
                <a:effectLst/>
                <a:latin typeface="Söhne"/>
              </a:rPr>
              <a:t>Debates and Discussions:</a:t>
            </a:r>
            <a:r>
              <a:rPr lang="en-GB" b="0" i="0" u="none" strike="noStrike" dirty="0">
                <a:solidFill>
                  <a:srgbClr val="374151"/>
                </a:solidFill>
                <a:effectLst/>
                <a:latin typeface="Söhne"/>
              </a:rPr>
              <a:t> Academic discussions around terrorism definitions can be rich and ongoing, with scholars engaging in debates over terminology, classification, and the relationship between terrorism and insurgency, revolution, or guerrilla warfare.</a:t>
            </a:r>
          </a:p>
          <a:p>
            <a:endParaRPr lang="en-US" dirty="0"/>
          </a:p>
        </p:txBody>
      </p:sp>
      <p:sp>
        <p:nvSpPr>
          <p:cNvPr id="4" name="Slide Number Placeholder 3"/>
          <p:cNvSpPr>
            <a:spLocks noGrp="1"/>
          </p:cNvSpPr>
          <p:nvPr>
            <p:ph type="sldNum" sz="quarter" idx="5"/>
          </p:nvPr>
        </p:nvSpPr>
        <p:spPr/>
        <p:txBody>
          <a:bodyPr/>
          <a:lstStyle/>
          <a:p>
            <a:fld id="{2515356C-1DE3-064D-9C60-AA84057AC03B}" type="slidenum">
              <a:rPr lang="en-US" smtClean="0"/>
              <a:t>10</a:t>
            </a:fld>
            <a:endParaRPr lang="en-US"/>
          </a:p>
        </p:txBody>
      </p:sp>
    </p:spTree>
    <p:extLst>
      <p:ext uri="{BB962C8B-B14F-4D97-AF65-F5344CB8AC3E}">
        <p14:creationId xmlns:p14="http://schemas.microsoft.com/office/powerpoint/2010/main" val="67225748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b="1" i="0" u="none" strike="noStrike" dirty="0">
                <a:solidFill>
                  <a:srgbClr val="374151"/>
                </a:solidFill>
                <a:effectLst/>
                <a:latin typeface="Söhne"/>
              </a:rPr>
              <a:t>3. Political Perspective:</a:t>
            </a:r>
          </a:p>
          <a:p>
            <a:pPr algn="l"/>
            <a:endParaRPr lang="en-GB" b="0" i="0" u="none" strike="noStrike" dirty="0">
              <a:solidFill>
                <a:srgbClr val="374151"/>
              </a:solidFill>
              <a:effectLst/>
              <a:latin typeface="Söhne"/>
            </a:endParaRPr>
          </a:p>
          <a:p>
            <a:pPr algn="l">
              <a:buFont typeface="Arial" panose="020B0604020202020204" pitchFamily="34" charset="0"/>
              <a:buChar char="•"/>
            </a:pPr>
            <a:r>
              <a:rPr lang="en-GB" b="1" i="0" u="none" strike="noStrike" dirty="0">
                <a:solidFill>
                  <a:srgbClr val="374151"/>
                </a:solidFill>
                <a:effectLst/>
                <a:latin typeface="Söhne"/>
              </a:rPr>
              <a:t>Subjectivity:</a:t>
            </a:r>
            <a:r>
              <a:rPr lang="en-GB" b="0" i="0" u="none" strike="noStrike" dirty="0">
                <a:solidFill>
                  <a:srgbClr val="374151"/>
                </a:solidFill>
                <a:effectLst/>
                <a:latin typeface="Söhne"/>
              </a:rPr>
              <a:t> From a political perspective, definitions of terrorism can be highly subjective and influenced by the interests of governments and organizations. Political actors may label certain groups as terrorists or freedom fighters depending on their geopolitical goals.</a:t>
            </a:r>
          </a:p>
          <a:p>
            <a:pPr algn="l">
              <a:buFont typeface="Arial" panose="020B0604020202020204" pitchFamily="34" charset="0"/>
              <a:buChar char="•"/>
            </a:pPr>
            <a:r>
              <a:rPr lang="en-GB" b="1" i="0" u="none" strike="noStrike" dirty="0">
                <a:solidFill>
                  <a:srgbClr val="374151"/>
                </a:solidFill>
                <a:effectLst/>
                <a:latin typeface="Söhne"/>
              </a:rPr>
              <a:t>Instrument of Statecraft:</a:t>
            </a:r>
            <a:r>
              <a:rPr lang="en-GB" b="0" i="0" u="none" strike="noStrike" dirty="0">
                <a:solidFill>
                  <a:srgbClr val="374151"/>
                </a:solidFill>
                <a:effectLst/>
                <a:latin typeface="Söhne"/>
              </a:rPr>
              <a:t> Political actors sometimes use the term "terrorism" strategically to justify policy decisions, including military interventions, sanctions, or international cooperation efforts. This instrumental use of the term can change over time and in response to evolving political priorities.</a:t>
            </a:r>
          </a:p>
          <a:p>
            <a:pPr algn="l">
              <a:buFont typeface="Arial" panose="020B0604020202020204" pitchFamily="34" charset="0"/>
              <a:buChar char="•"/>
            </a:pPr>
            <a:r>
              <a:rPr lang="en-GB" b="1" i="0" u="none" strike="noStrike" dirty="0">
                <a:solidFill>
                  <a:srgbClr val="374151"/>
                </a:solidFill>
                <a:effectLst/>
                <a:latin typeface="Söhne"/>
              </a:rPr>
              <a:t>Legitimacy and Propaganda:</a:t>
            </a:r>
            <a:r>
              <a:rPr lang="en-GB" b="0" i="0" u="none" strike="noStrike" dirty="0">
                <a:solidFill>
                  <a:srgbClr val="374151"/>
                </a:solidFill>
                <a:effectLst/>
                <a:latin typeface="Söhne"/>
              </a:rPr>
              <a:t> Governments may seek to delegitimize certain groups or movements by branding them as terrorists, which can shape public opinion and garner international support for counterterrorism actions.</a:t>
            </a:r>
          </a:p>
          <a:p>
            <a:pPr algn="l">
              <a:buFont typeface="Arial" panose="020B0604020202020204" pitchFamily="34" charset="0"/>
              <a:buChar char="•"/>
            </a:pPr>
            <a:r>
              <a:rPr lang="en-GB" b="1" i="0" u="none" strike="noStrike" dirty="0">
                <a:solidFill>
                  <a:srgbClr val="374151"/>
                </a:solidFill>
                <a:effectLst/>
                <a:latin typeface="Söhne"/>
              </a:rPr>
              <a:t>Multilateral Agreements:</a:t>
            </a:r>
            <a:r>
              <a:rPr lang="en-GB" b="0" i="0" u="none" strike="noStrike" dirty="0">
                <a:solidFill>
                  <a:srgbClr val="374151"/>
                </a:solidFill>
                <a:effectLst/>
                <a:latin typeface="Söhne"/>
              </a:rPr>
              <a:t> In the realm of international politics, states often negotiate and agree upon definitions of terrorism for the purpose of international treaties and conventions. These definitions may serve as common ground for cooperation in areas such as extradition and counterterrorism financing.</a:t>
            </a:r>
          </a:p>
          <a:p>
            <a:pPr algn="l"/>
            <a:r>
              <a:rPr lang="en-GB" b="0" i="0" u="none" strike="noStrike" dirty="0">
                <a:solidFill>
                  <a:srgbClr val="374151"/>
                </a:solidFill>
                <a:effectLst/>
                <a:latin typeface="Söhne"/>
              </a:rPr>
              <a:t>In summary, the definitions of terrorism can vary significantly depending on the perspective through which they are viewed. Legal definitions tend to be precise and focused on criminal intent and acts, academic perspectives explore the complexities and context of terrorism, and political definitions can be influenced by strategic and geopolitical considerations. This diversity of definitions underscores the complexity and subjectivity of the term "terrorism."</a:t>
            </a:r>
          </a:p>
          <a:p>
            <a:endParaRPr lang="en-US" dirty="0"/>
          </a:p>
        </p:txBody>
      </p:sp>
      <p:sp>
        <p:nvSpPr>
          <p:cNvPr id="4" name="Slide Number Placeholder 3"/>
          <p:cNvSpPr>
            <a:spLocks noGrp="1"/>
          </p:cNvSpPr>
          <p:nvPr>
            <p:ph type="sldNum" sz="quarter" idx="5"/>
          </p:nvPr>
        </p:nvSpPr>
        <p:spPr/>
        <p:txBody>
          <a:bodyPr/>
          <a:lstStyle/>
          <a:p>
            <a:fld id="{2515356C-1DE3-064D-9C60-AA84057AC03B}" type="slidenum">
              <a:rPr lang="en-US" smtClean="0"/>
              <a:t>11</a:t>
            </a:fld>
            <a:endParaRPr lang="en-US"/>
          </a:p>
        </p:txBody>
      </p:sp>
    </p:spTree>
    <p:extLst>
      <p:ext uri="{BB962C8B-B14F-4D97-AF65-F5344CB8AC3E}">
        <p14:creationId xmlns:p14="http://schemas.microsoft.com/office/powerpoint/2010/main" val="404909771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b="0" i="0" u="none" strike="noStrike" dirty="0">
                <a:solidFill>
                  <a:srgbClr val="374151"/>
                </a:solidFill>
                <a:effectLst/>
                <a:latin typeface="Söhne"/>
              </a:rPr>
              <a:t>The historical context of terrorism is complex and multifaceted, as terrorism has evolved over centuries in response to changing political, social, and technological dynamics. Here's an overview of the historical context of terrorism:</a:t>
            </a:r>
          </a:p>
          <a:p>
            <a:pPr algn="l"/>
            <a:endParaRPr lang="en-GB" b="0" i="0" u="none" strike="noStrike" dirty="0">
              <a:solidFill>
                <a:srgbClr val="374151"/>
              </a:solidFill>
              <a:effectLst/>
              <a:latin typeface="Söhne"/>
            </a:endParaRPr>
          </a:p>
          <a:p>
            <a:pPr marL="228600" indent="-228600" algn="l">
              <a:buAutoNum type="arabicPeriod"/>
            </a:pPr>
            <a:r>
              <a:rPr lang="en-GB" b="1" i="0" u="none" strike="noStrike" dirty="0">
                <a:solidFill>
                  <a:srgbClr val="374151"/>
                </a:solidFill>
                <a:effectLst/>
                <a:latin typeface="Söhne"/>
              </a:rPr>
              <a:t>Origins and Early Forms:</a:t>
            </a:r>
            <a:endParaRPr lang="en-GB" b="0" i="0" u="none" strike="noStrike" dirty="0">
              <a:solidFill>
                <a:srgbClr val="374151"/>
              </a:solidFill>
              <a:effectLst/>
              <a:latin typeface="Söhne"/>
            </a:endParaRPr>
          </a:p>
          <a:p>
            <a:pPr algn="l">
              <a:buFont typeface="Arial" panose="020B0604020202020204" pitchFamily="34" charset="0"/>
              <a:buChar char="•"/>
            </a:pPr>
            <a:r>
              <a:rPr lang="en-GB" b="0" i="0" u="none" strike="noStrike" dirty="0">
                <a:solidFill>
                  <a:srgbClr val="374151"/>
                </a:solidFill>
                <a:effectLst/>
                <a:latin typeface="Söhne"/>
              </a:rPr>
              <a:t>Terrorism, as a tactic of violence and intimidation, has ancient roots. Historical accounts suggest that groups and individuals have employed terror as a means of achieving political, religious, or ideological objectives for centuries.</a:t>
            </a:r>
          </a:p>
          <a:p>
            <a:pPr algn="l">
              <a:buFont typeface="Arial" panose="020B0604020202020204" pitchFamily="34" charset="0"/>
              <a:buChar char="•"/>
            </a:pPr>
            <a:r>
              <a:rPr lang="en-GB" b="0" i="0" u="none" strike="noStrike" dirty="0">
                <a:solidFill>
                  <a:srgbClr val="374151"/>
                </a:solidFill>
                <a:effectLst/>
                <a:latin typeface="Söhne"/>
              </a:rPr>
              <a:t>Some early examples of terrorism include the Sicarii, a Jewish extremist group active in the 1st century CE, and the Thuggee cult in India during the 19th century.</a:t>
            </a:r>
          </a:p>
          <a:p>
            <a:pPr algn="l">
              <a:buFont typeface="Arial" panose="020B0604020202020204" pitchFamily="34" charset="0"/>
              <a:buChar char="•"/>
            </a:pPr>
            <a:endParaRPr lang="en-GB" b="0" i="0" u="none" strike="noStrike" dirty="0">
              <a:solidFill>
                <a:srgbClr val="374151"/>
              </a:solidFill>
              <a:effectLst/>
              <a:latin typeface="Söhne"/>
            </a:endParaRPr>
          </a:p>
          <a:p>
            <a:pPr algn="l"/>
            <a:r>
              <a:rPr lang="en-GB" b="1" i="0" u="none" strike="noStrike" dirty="0">
                <a:solidFill>
                  <a:srgbClr val="374151"/>
                </a:solidFill>
                <a:effectLst/>
                <a:latin typeface="Söhne"/>
              </a:rPr>
              <a:t>2. Nineteenth Century and Anarchist Movements:</a:t>
            </a:r>
            <a:endParaRPr lang="en-GB" b="0" i="0" u="none" strike="noStrike" dirty="0">
              <a:solidFill>
                <a:srgbClr val="374151"/>
              </a:solidFill>
              <a:effectLst/>
              <a:latin typeface="Söhne"/>
            </a:endParaRPr>
          </a:p>
          <a:p>
            <a:pPr algn="l">
              <a:buFont typeface="Arial" panose="020B0604020202020204" pitchFamily="34" charset="0"/>
              <a:buChar char="•"/>
            </a:pPr>
            <a:r>
              <a:rPr lang="en-GB" b="0" i="0" u="none" strike="noStrike" dirty="0">
                <a:solidFill>
                  <a:srgbClr val="374151"/>
                </a:solidFill>
                <a:effectLst/>
                <a:latin typeface="Söhne"/>
              </a:rPr>
              <a:t>The 19th century saw the emergence of anarchist movements in Europe and the Americas. Anarchist groups engaged in acts of political violence, including bombings and assassinations, to overthrow governments and challenge established authority.</a:t>
            </a:r>
          </a:p>
          <a:p>
            <a:pPr algn="l">
              <a:buFont typeface="Arial" panose="020B0604020202020204" pitchFamily="34" charset="0"/>
              <a:buChar char="•"/>
            </a:pPr>
            <a:r>
              <a:rPr lang="en-GB" b="0" i="0" u="none" strike="noStrike" dirty="0">
                <a:solidFill>
                  <a:srgbClr val="374151"/>
                </a:solidFill>
                <a:effectLst/>
                <a:latin typeface="Söhne"/>
              </a:rPr>
              <a:t>Prominent events include the assassination of Archduke Franz Ferdinand of Austria in 1914, which triggered World War I, and the Haymarket affair in Chicago in 1886.</a:t>
            </a:r>
          </a:p>
          <a:p>
            <a:pPr algn="l">
              <a:buFont typeface="Arial" panose="020B0604020202020204" pitchFamily="34" charset="0"/>
              <a:buChar char="•"/>
            </a:pPr>
            <a:endParaRPr lang="en-GB" b="0" i="0" u="none" strike="noStrike" dirty="0">
              <a:solidFill>
                <a:srgbClr val="374151"/>
              </a:solidFill>
              <a:effectLst/>
              <a:latin typeface="Söhne"/>
            </a:endParaRPr>
          </a:p>
          <a:p>
            <a:pPr algn="l"/>
            <a:r>
              <a:rPr lang="en-GB" b="1" i="0" u="none" strike="noStrike" dirty="0">
                <a:solidFill>
                  <a:srgbClr val="374151"/>
                </a:solidFill>
                <a:effectLst/>
                <a:latin typeface="Söhne"/>
              </a:rPr>
              <a:t>3. Decolonization and National Liberation Movements:</a:t>
            </a:r>
            <a:endParaRPr lang="en-GB" b="0" i="0" u="none" strike="noStrike" dirty="0">
              <a:solidFill>
                <a:srgbClr val="374151"/>
              </a:solidFill>
              <a:effectLst/>
              <a:latin typeface="Söhne"/>
            </a:endParaRPr>
          </a:p>
          <a:p>
            <a:pPr algn="l">
              <a:buFont typeface="Arial" panose="020B0604020202020204" pitchFamily="34" charset="0"/>
              <a:buChar char="•"/>
            </a:pPr>
            <a:r>
              <a:rPr lang="en-GB" b="0" i="0" u="none" strike="noStrike" dirty="0">
                <a:solidFill>
                  <a:srgbClr val="374151"/>
                </a:solidFill>
                <a:effectLst/>
                <a:latin typeface="Söhne"/>
              </a:rPr>
              <a:t>During the 20th century, decolonization and struggles for national liberation led to the rise of insurgent and guerrilla movements. Some of these movements, such as the Algerian National Liberation Front (FLN) and the Palestine Liberation Organization (PLO), used terrorism as a tactic to achieve their goals.</a:t>
            </a:r>
          </a:p>
          <a:p>
            <a:pPr algn="l">
              <a:buFont typeface="Arial" panose="020B0604020202020204" pitchFamily="34" charset="0"/>
              <a:buChar char="•"/>
            </a:pPr>
            <a:endParaRPr lang="en-GB" b="0" i="0" u="none" strike="noStrike" dirty="0">
              <a:solidFill>
                <a:srgbClr val="374151"/>
              </a:solidFill>
              <a:effectLst/>
              <a:latin typeface="Söhne"/>
            </a:endParaRPr>
          </a:p>
          <a:p>
            <a:pPr algn="l"/>
            <a:r>
              <a:rPr lang="en-GB" b="1" i="0" u="none" strike="noStrike" dirty="0">
                <a:solidFill>
                  <a:srgbClr val="374151"/>
                </a:solidFill>
                <a:effectLst/>
                <a:latin typeface="Söhne"/>
              </a:rPr>
              <a:t>4. Cold War and State-Sponsored Terrorism:</a:t>
            </a:r>
            <a:endParaRPr lang="en-GB" b="0" i="0" u="none" strike="noStrike" dirty="0">
              <a:solidFill>
                <a:srgbClr val="374151"/>
              </a:solidFill>
              <a:effectLst/>
              <a:latin typeface="Söhne"/>
            </a:endParaRPr>
          </a:p>
          <a:p>
            <a:pPr algn="l">
              <a:buFont typeface="Arial" panose="020B0604020202020204" pitchFamily="34" charset="0"/>
              <a:buChar char="•"/>
            </a:pPr>
            <a:r>
              <a:rPr lang="en-GB" b="0" i="0" u="none" strike="noStrike" dirty="0">
                <a:solidFill>
                  <a:srgbClr val="374151"/>
                </a:solidFill>
                <a:effectLst/>
                <a:latin typeface="Söhne"/>
              </a:rPr>
              <a:t>The Cold War era saw the emergence of state-sponsored terrorism. Superpower rivalry and ideological conflicts </a:t>
            </a:r>
            <a:r>
              <a:rPr lang="en-GB" b="0" i="0" u="none" strike="noStrike" dirty="0" err="1">
                <a:solidFill>
                  <a:srgbClr val="374151"/>
                </a:solidFill>
                <a:effectLst/>
                <a:latin typeface="Söhne"/>
              </a:rPr>
              <a:t>fueled</a:t>
            </a:r>
            <a:r>
              <a:rPr lang="en-GB" b="0" i="0" u="none" strike="noStrike" dirty="0">
                <a:solidFill>
                  <a:srgbClr val="374151"/>
                </a:solidFill>
                <a:effectLst/>
                <a:latin typeface="Söhne"/>
              </a:rPr>
              <a:t> the support of proxy groups engaged in acts of terrorism. For example, the Soviet Union supported groups like the Popular Front for the Liberation of Palestine (PFLP), while the United States backed anti-communist groups in various regions.</a:t>
            </a:r>
          </a:p>
          <a:p>
            <a:pPr algn="l">
              <a:buFont typeface="Arial" panose="020B0604020202020204" pitchFamily="34" charset="0"/>
              <a:buChar char="•"/>
            </a:pPr>
            <a:endParaRPr lang="en-GB" b="0" i="0" u="none" strike="noStrike" dirty="0">
              <a:solidFill>
                <a:srgbClr val="374151"/>
              </a:solidFill>
              <a:effectLst/>
              <a:latin typeface="Söhne"/>
            </a:endParaRPr>
          </a:p>
          <a:p>
            <a:pPr algn="l"/>
            <a:r>
              <a:rPr lang="en-GB" b="1" i="0" u="none" strike="noStrike" dirty="0">
                <a:solidFill>
                  <a:srgbClr val="374151"/>
                </a:solidFill>
                <a:effectLst/>
                <a:latin typeface="Söhne"/>
              </a:rPr>
              <a:t>5. Contemporary Terrorism:</a:t>
            </a:r>
            <a:endParaRPr lang="en-GB" b="0" i="0" u="none" strike="noStrike" dirty="0">
              <a:solidFill>
                <a:srgbClr val="374151"/>
              </a:solidFill>
              <a:effectLst/>
              <a:latin typeface="Söhne"/>
            </a:endParaRPr>
          </a:p>
          <a:p>
            <a:pPr algn="l">
              <a:buFont typeface="Arial" panose="020B0604020202020204" pitchFamily="34" charset="0"/>
              <a:buChar char="•"/>
            </a:pPr>
            <a:r>
              <a:rPr lang="en-GB" b="0" i="0" u="none" strike="noStrike" dirty="0">
                <a:solidFill>
                  <a:srgbClr val="374151"/>
                </a:solidFill>
                <a:effectLst/>
                <a:latin typeface="Söhne"/>
              </a:rPr>
              <a:t>The late 20th and early 21st centuries witnessed the rise of contemporary terrorism, characterized by non-state actors with global ambitions. Notable groups include Al-Qaeda, responsible for the 9/11 attacks in the United States, and ISIS (Islamic State of Iraq and Syria).</a:t>
            </a:r>
          </a:p>
          <a:p>
            <a:pPr algn="l">
              <a:buFont typeface="Arial" panose="020B0604020202020204" pitchFamily="34" charset="0"/>
              <a:buChar char="•"/>
            </a:pPr>
            <a:r>
              <a:rPr lang="en-GB" b="0" i="0" u="none" strike="noStrike" dirty="0">
                <a:solidFill>
                  <a:srgbClr val="374151"/>
                </a:solidFill>
                <a:effectLst/>
                <a:latin typeface="Söhne"/>
              </a:rPr>
              <a:t>New technologies, such as the internet and social media, have facilitated the spread of extremist ideologies and the recruitment of individuals into terrorist groups.</a:t>
            </a:r>
          </a:p>
          <a:p>
            <a:pPr algn="l">
              <a:buFont typeface="Arial" panose="020B0604020202020204" pitchFamily="34" charset="0"/>
              <a:buChar char="•"/>
            </a:pPr>
            <a:endParaRPr lang="en-GB" b="0" i="0" u="none" strike="noStrike" dirty="0">
              <a:solidFill>
                <a:srgbClr val="374151"/>
              </a:solidFill>
              <a:effectLst/>
              <a:latin typeface="Söhne"/>
            </a:endParaRPr>
          </a:p>
          <a:p>
            <a:pPr algn="l"/>
            <a:r>
              <a:rPr lang="en-GB" b="1" i="0" u="none" strike="noStrike" dirty="0">
                <a:solidFill>
                  <a:srgbClr val="374151"/>
                </a:solidFill>
                <a:effectLst/>
                <a:latin typeface="Söhne"/>
              </a:rPr>
              <a:t>6. Changing Tactics and Targets:</a:t>
            </a:r>
            <a:endParaRPr lang="en-GB" b="0" i="0" u="none" strike="noStrike" dirty="0">
              <a:solidFill>
                <a:srgbClr val="374151"/>
              </a:solidFill>
              <a:effectLst/>
              <a:latin typeface="Söhne"/>
            </a:endParaRPr>
          </a:p>
          <a:p>
            <a:pPr algn="l">
              <a:buFont typeface="Arial" panose="020B0604020202020204" pitchFamily="34" charset="0"/>
              <a:buChar char="•"/>
            </a:pPr>
            <a:r>
              <a:rPr lang="en-GB" b="0" i="0" u="none" strike="noStrike" dirty="0">
                <a:solidFill>
                  <a:srgbClr val="374151"/>
                </a:solidFill>
                <a:effectLst/>
                <a:latin typeface="Söhne"/>
              </a:rPr>
              <a:t>Terrorism has evolved in terms of tactics and targets. While bombings and hijackings remain common tactics, cyberterrorism and lone-wolf attacks have become more prevalent. Targets have shifted from purely political or military targets to include civilian populations and symbolic landmarks.</a:t>
            </a:r>
          </a:p>
          <a:p>
            <a:pPr algn="l">
              <a:buFont typeface="Arial" panose="020B0604020202020204" pitchFamily="34" charset="0"/>
              <a:buChar char="•"/>
            </a:pPr>
            <a:endParaRPr lang="en-GB" b="0" i="0" u="none" strike="noStrike" dirty="0">
              <a:solidFill>
                <a:srgbClr val="374151"/>
              </a:solidFill>
              <a:effectLst/>
              <a:latin typeface="Söhne"/>
            </a:endParaRPr>
          </a:p>
          <a:p>
            <a:pPr algn="l"/>
            <a:r>
              <a:rPr lang="en-GB" b="1" i="0" u="none" strike="noStrike" dirty="0">
                <a:solidFill>
                  <a:srgbClr val="374151"/>
                </a:solidFill>
                <a:effectLst/>
                <a:latin typeface="Söhne"/>
              </a:rPr>
              <a:t>7. Counterterrorism Responses:</a:t>
            </a:r>
            <a:endParaRPr lang="en-GB" b="0" i="0" u="none" strike="noStrike" dirty="0">
              <a:solidFill>
                <a:srgbClr val="374151"/>
              </a:solidFill>
              <a:effectLst/>
              <a:latin typeface="Söhne"/>
            </a:endParaRPr>
          </a:p>
          <a:p>
            <a:pPr algn="l">
              <a:buFont typeface="Arial" panose="020B0604020202020204" pitchFamily="34" charset="0"/>
              <a:buChar char="•"/>
            </a:pPr>
            <a:r>
              <a:rPr lang="en-GB" b="0" i="0" u="none" strike="noStrike" dirty="0">
                <a:solidFill>
                  <a:srgbClr val="374151"/>
                </a:solidFill>
                <a:effectLst/>
                <a:latin typeface="Söhne"/>
              </a:rPr>
              <a:t>In response to the evolving threat of terrorism, nations have implemented various counterterrorism measures, including intelligence agencies, law enforcement, and international cooperation through organizations like INTERPOL and the United Nations.</a:t>
            </a:r>
          </a:p>
          <a:p>
            <a:pPr algn="l">
              <a:buFont typeface="Arial" panose="020B0604020202020204" pitchFamily="34" charset="0"/>
              <a:buChar char="•"/>
            </a:pPr>
            <a:endParaRPr lang="en-GB" b="0" i="0" u="none" strike="noStrike" dirty="0">
              <a:solidFill>
                <a:srgbClr val="374151"/>
              </a:solidFill>
              <a:effectLst/>
              <a:latin typeface="Söhne"/>
            </a:endParaRPr>
          </a:p>
          <a:p>
            <a:pPr algn="l"/>
            <a:r>
              <a:rPr lang="en-GB" b="0" i="0" u="none" strike="noStrike" dirty="0">
                <a:solidFill>
                  <a:srgbClr val="374151"/>
                </a:solidFill>
                <a:effectLst/>
                <a:latin typeface="Söhne"/>
              </a:rPr>
              <a:t>It's important to note that terrorism is a dynamic and constantly changing phenomenon. Historical context provides insights into its evolution, but each period and region has unique dynamics and motivations that have contributed to the development of terrorist movements. Understanding the historical context of terrorism is crucial for developing effective strategies to counter it and address its root causes.</a:t>
            </a:r>
          </a:p>
          <a:p>
            <a:endParaRPr lang="en-US" dirty="0"/>
          </a:p>
        </p:txBody>
      </p:sp>
      <p:sp>
        <p:nvSpPr>
          <p:cNvPr id="4" name="Slide Number Placeholder 3"/>
          <p:cNvSpPr>
            <a:spLocks noGrp="1"/>
          </p:cNvSpPr>
          <p:nvPr>
            <p:ph type="sldNum" sz="quarter" idx="5"/>
          </p:nvPr>
        </p:nvSpPr>
        <p:spPr/>
        <p:txBody>
          <a:bodyPr/>
          <a:lstStyle/>
          <a:p>
            <a:fld id="{2515356C-1DE3-064D-9C60-AA84057AC03B}" type="slidenum">
              <a:rPr lang="en-US" smtClean="0"/>
              <a:t>12</a:t>
            </a:fld>
            <a:endParaRPr lang="en-US"/>
          </a:p>
        </p:txBody>
      </p:sp>
    </p:spTree>
    <p:extLst>
      <p:ext uri="{BB962C8B-B14F-4D97-AF65-F5344CB8AC3E}">
        <p14:creationId xmlns:p14="http://schemas.microsoft.com/office/powerpoint/2010/main" val="391018069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15356C-1DE3-064D-9C60-AA84057AC03B}" type="slidenum">
              <a:rPr lang="en-US" smtClean="0"/>
              <a:t>13</a:t>
            </a:fld>
            <a:endParaRPr lang="en-US"/>
          </a:p>
        </p:txBody>
      </p:sp>
    </p:spTree>
    <p:extLst>
      <p:ext uri="{BB962C8B-B14F-4D97-AF65-F5344CB8AC3E}">
        <p14:creationId xmlns:p14="http://schemas.microsoft.com/office/powerpoint/2010/main" val="265598714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15356C-1DE3-064D-9C60-AA84057AC03B}" type="slidenum">
              <a:rPr lang="en-US" smtClean="0"/>
              <a:t>14</a:t>
            </a:fld>
            <a:endParaRPr lang="en-US"/>
          </a:p>
        </p:txBody>
      </p:sp>
    </p:spTree>
    <p:extLst>
      <p:ext uri="{BB962C8B-B14F-4D97-AF65-F5344CB8AC3E}">
        <p14:creationId xmlns:p14="http://schemas.microsoft.com/office/powerpoint/2010/main" val="192110863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7"/>
        <p:cNvGrpSpPr/>
        <p:nvPr/>
      </p:nvGrpSpPr>
      <p:grpSpPr>
        <a:xfrm>
          <a:off x="0" y="0"/>
          <a:ext cx="0" cy="0"/>
          <a:chOff x="0" y="0"/>
          <a:chExt cx="0" cy="0"/>
        </a:xfrm>
      </p:grpSpPr>
      <p:sp>
        <p:nvSpPr>
          <p:cNvPr id="418" name="Google Shape;418;p31:notes"/>
          <p:cNvSpPr>
            <a:spLocks noGrp="1" noRot="1" noChangeAspect="1"/>
          </p:cNvSpPr>
          <p:nvPr>
            <p:ph type="sldImg" idx="2"/>
          </p:nvPr>
        </p:nvSpPr>
        <p:spPr>
          <a:xfrm>
            <a:off x="407988" y="1219200"/>
            <a:ext cx="5853112" cy="329247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19" name="Google Shape;419;p31:notes"/>
          <p:cNvSpPr txBox="1">
            <a:spLocks noGrp="1"/>
          </p:cNvSpPr>
          <p:nvPr>
            <p:ph type="body" idx="1"/>
          </p:nvPr>
        </p:nvSpPr>
        <p:spPr>
          <a:xfrm>
            <a:off x="666750" y="4694238"/>
            <a:ext cx="5335588" cy="3840162"/>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GB" b="0" i="0" u="none" strike="noStrike">
                <a:solidFill>
                  <a:srgbClr val="374151"/>
                </a:solidFill>
                <a:latin typeface="Arial"/>
                <a:ea typeface="Arial"/>
                <a:cs typeface="Arial"/>
                <a:sym typeface="Arial"/>
              </a:rPr>
              <a:t>Terrorist ideology refers to the set of beliefs, doctrines, and principles that underpin the actions and objectives of a terrorist group or individual terrorists. It provides a framework for justifying acts of violence and terrorism as means to achieve specific political, religious, ideological, or social goals. Terrorist ideology often serves as a rallying point for recruitment, radicalization, and the mobilization of individuals into the ranks of terrorist organizations.</a:t>
            </a:r>
            <a:endParaRPr/>
          </a:p>
          <a:p>
            <a:pPr marL="0" lvl="0" indent="0" algn="l" rtl="0">
              <a:spcBef>
                <a:spcPts val="0"/>
              </a:spcBef>
              <a:spcAft>
                <a:spcPts val="0"/>
              </a:spcAft>
              <a:buNone/>
            </a:pPr>
            <a:endParaRPr b="0" i="0" u="none" strike="noStrike">
              <a:solidFill>
                <a:srgbClr val="374151"/>
              </a:solidFill>
              <a:latin typeface="Arial"/>
              <a:ea typeface="Arial"/>
              <a:cs typeface="Arial"/>
              <a:sym typeface="Arial"/>
            </a:endParaRPr>
          </a:p>
          <a:p>
            <a:pPr marL="0" lvl="0" indent="0" algn="l" rtl="0">
              <a:spcBef>
                <a:spcPts val="0"/>
              </a:spcBef>
              <a:spcAft>
                <a:spcPts val="0"/>
              </a:spcAft>
              <a:buNone/>
            </a:pPr>
            <a:r>
              <a:rPr lang="en-GB" b="0" i="0" u="none" strike="noStrike">
                <a:solidFill>
                  <a:srgbClr val="374151"/>
                </a:solidFill>
                <a:latin typeface="Arial"/>
                <a:ea typeface="Arial"/>
                <a:cs typeface="Arial"/>
                <a:sym typeface="Arial"/>
              </a:rPr>
              <a:t>Key characteristics of terrorist ideology include:</a:t>
            </a:r>
            <a:endParaRPr/>
          </a:p>
          <a:p>
            <a:pPr marL="0" lvl="0" indent="0" algn="l" rtl="0">
              <a:spcBef>
                <a:spcPts val="0"/>
              </a:spcBef>
              <a:spcAft>
                <a:spcPts val="0"/>
              </a:spcAft>
              <a:buNone/>
            </a:pPr>
            <a:endParaRPr b="0" i="0" u="none" strike="noStrike">
              <a:solidFill>
                <a:srgbClr val="374151"/>
              </a:solidFill>
              <a:latin typeface="Arial"/>
              <a:ea typeface="Arial"/>
              <a:cs typeface="Arial"/>
              <a:sym typeface="Arial"/>
            </a:endParaRPr>
          </a:p>
          <a:p>
            <a:pPr marL="0" lvl="0" indent="-76200" algn="l" rtl="0">
              <a:spcBef>
                <a:spcPts val="0"/>
              </a:spcBef>
              <a:spcAft>
                <a:spcPts val="0"/>
              </a:spcAft>
              <a:buClr>
                <a:srgbClr val="374151"/>
              </a:buClr>
              <a:buSzPts val="1200"/>
              <a:buFont typeface="Calibri"/>
              <a:buAutoNum type="arabicPeriod"/>
            </a:pPr>
            <a:r>
              <a:rPr lang="en-GB" b="1" i="0" u="none" strike="noStrike">
                <a:solidFill>
                  <a:srgbClr val="374151"/>
                </a:solidFill>
                <a:latin typeface="Arial"/>
                <a:ea typeface="Arial"/>
                <a:cs typeface="Arial"/>
                <a:sym typeface="Arial"/>
              </a:rPr>
              <a:t>Political, Religious, or Ideological Nature:</a:t>
            </a:r>
            <a:r>
              <a:rPr lang="en-GB" b="0" i="0" u="none" strike="noStrike">
                <a:solidFill>
                  <a:srgbClr val="374151"/>
                </a:solidFill>
                <a:latin typeface="Arial"/>
                <a:ea typeface="Arial"/>
                <a:cs typeface="Arial"/>
                <a:sym typeface="Arial"/>
              </a:rPr>
              <a:t> Terrorist ideologies can be rooted in various domains, such as politics, religion, nationalism, separatism, or a particular social cause. Some terrorist groups seek to advance political agendas, while others are driven by religious extremism or separatist ideologies.</a:t>
            </a:r>
            <a:endParaRPr/>
          </a:p>
          <a:p>
            <a:pPr marL="0" lvl="0" indent="-76200" algn="l" rtl="0">
              <a:spcBef>
                <a:spcPts val="0"/>
              </a:spcBef>
              <a:spcAft>
                <a:spcPts val="0"/>
              </a:spcAft>
              <a:buClr>
                <a:srgbClr val="374151"/>
              </a:buClr>
              <a:buSzPts val="1200"/>
              <a:buFont typeface="Calibri"/>
              <a:buAutoNum type="arabicPeriod"/>
            </a:pPr>
            <a:r>
              <a:rPr lang="en-GB" b="1" i="0" u="none" strike="noStrike">
                <a:solidFill>
                  <a:srgbClr val="374151"/>
                </a:solidFill>
                <a:latin typeface="Arial"/>
                <a:ea typeface="Arial"/>
                <a:cs typeface="Arial"/>
                <a:sym typeface="Arial"/>
              </a:rPr>
              <a:t>Use of Violence:</a:t>
            </a:r>
            <a:r>
              <a:rPr lang="en-GB" b="0" i="0" u="none" strike="noStrike">
                <a:solidFill>
                  <a:srgbClr val="374151"/>
                </a:solidFill>
                <a:latin typeface="Arial"/>
                <a:ea typeface="Arial"/>
                <a:cs typeface="Arial"/>
                <a:sym typeface="Arial"/>
              </a:rPr>
              <a:t> Most terrorist ideologies advocate or justify the use of violence, including acts of terrorism, as a legitimate means to achieve their goals. This distinguishes them from non-violent political or social movements.</a:t>
            </a:r>
            <a:endParaRPr/>
          </a:p>
          <a:p>
            <a:pPr marL="0" lvl="0" indent="-76200" algn="l" rtl="0">
              <a:spcBef>
                <a:spcPts val="0"/>
              </a:spcBef>
              <a:spcAft>
                <a:spcPts val="0"/>
              </a:spcAft>
              <a:buClr>
                <a:srgbClr val="374151"/>
              </a:buClr>
              <a:buSzPts val="1200"/>
              <a:buFont typeface="Calibri"/>
              <a:buAutoNum type="arabicPeriod"/>
            </a:pPr>
            <a:r>
              <a:rPr lang="en-GB" b="1" i="0" u="none" strike="noStrike">
                <a:solidFill>
                  <a:srgbClr val="374151"/>
                </a:solidFill>
                <a:latin typeface="Arial"/>
                <a:ea typeface="Arial"/>
                <a:cs typeface="Arial"/>
                <a:sym typeface="Arial"/>
              </a:rPr>
              <a:t>Radicalization and Recruitment:</a:t>
            </a:r>
            <a:r>
              <a:rPr lang="en-GB" b="0" i="0" u="none" strike="noStrike">
                <a:solidFill>
                  <a:srgbClr val="374151"/>
                </a:solidFill>
                <a:latin typeface="Arial"/>
                <a:ea typeface="Arial"/>
                <a:cs typeface="Arial"/>
                <a:sym typeface="Arial"/>
              </a:rPr>
              <a:t> Terrorist ideologies often involve the radicalization of individuals who are exposed to extremist beliefs. Radicalization is the process through which individuals adopt and internalize extremist ideologies, potentially leading to their involvement in terrorist activities. Recruitment efforts are aimed at attracting individuals to join the terrorist cause.</a:t>
            </a:r>
            <a:endParaRPr/>
          </a:p>
          <a:p>
            <a:pPr marL="0" lvl="0" indent="-76200" algn="l" rtl="0">
              <a:spcBef>
                <a:spcPts val="0"/>
              </a:spcBef>
              <a:spcAft>
                <a:spcPts val="0"/>
              </a:spcAft>
              <a:buClr>
                <a:srgbClr val="374151"/>
              </a:buClr>
              <a:buSzPts val="1200"/>
              <a:buFont typeface="Calibri"/>
              <a:buAutoNum type="arabicPeriod"/>
            </a:pPr>
            <a:r>
              <a:rPr lang="en-GB" b="1" i="0" u="none" strike="noStrike">
                <a:solidFill>
                  <a:srgbClr val="374151"/>
                </a:solidFill>
                <a:latin typeface="Arial"/>
                <a:ea typeface="Arial"/>
                <a:cs typeface="Arial"/>
                <a:sym typeface="Arial"/>
              </a:rPr>
              <a:t>Enemy and Target Identification:</a:t>
            </a:r>
            <a:r>
              <a:rPr lang="en-GB" b="0" i="0" u="none" strike="noStrike">
                <a:solidFill>
                  <a:srgbClr val="374151"/>
                </a:solidFill>
                <a:latin typeface="Arial"/>
                <a:ea typeface="Arial"/>
                <a:cs typeface="Arial"/>
                <a:sym typeface="Arial"/>
              </a:rPr>
              <a:t> Terrorist ideologies typically identify perceived enemies, adversaries, or targets that are seen as obstacles to achieving their objectives. These targets can include governments, security forces, specific religious or ethnic groups, or symbols of authority.</a:t>
            </a:r>
            <a:endParaRPr/>
          </a:p>
          <a:p>
            <a:pPr marL="0" lvl="0" indent="-76200" algn="l" rtl="0">
              <a:spcBef>
                <a:spcPts val="0"/>
              </a:spcBef>
              <a:spcAft>
                <a:spcPts val="0"/>
              </a:spcAft>
              <a:buClr>
                <a:srgbClr val="374151"/>
              </a:buClr>
              <a:buSzPts val="1200"/>
              <a:buFont typeface="Calibri"/>
              <a:buAutoNum type="arabicPeriod"/>
            </a:pPr>
            <a:r>
              <a:rPr lang="en-GB" b="1" i="0" u="none" strike="noStrike">
                <a:solidFill>
                  <a:srgbClr val="374151"/>
                </a:solidFill>
                <a:latin typeface="Arial"/>
                <a:ea typeface="Arial"/>
                <a:cs typeface="Arial"/>
                <a:sym typeface="Arial"/>
              </a:rPr>
              <a:t>Propaganda and Messaging:</a:t>
            </a:r>
            <a:r>
              <a:rPr lang="en-GB" b="0" i="0" u="none" strike="noStrike">
                <a:solidFill>
                  <a:srgbClr val="374151"/>
                </a:solidFill>
                <a:latin typeface="Arial"/>
                <a:ea typeface="Arial"/>
                <a:cs typeface="Arial"/>
                <a:sym typeface="Arial"/>
              </a:rPr>
              <a:t> Terrorist groups use propaganda and messaging to disseminate their ideologies, recruit followers, and justify their actions. This can involve the production of videos, pamphlets, online content, and speeches that promote their beliefs and goals.</a:t>
            </a:r>
            <a:endParaRPr/>
          </a:p>
          <a:p>
            <a:pPr marL="0" lvl="0" indent="-76200" algn="l" rtl="0">
              <a:spcBef>
                <a:spcPts val="0"/>
              </a:spcBef>
              <a:spcAft>
                <a:spcPts val="0"/>
              </a:spcAft>
              <a:buClr>
                <a:srgbClr val="374151"/>
              </a:buClr>
              <a:buSzPts val="1200"/>
              <a:buFont typeface="Calibri"/>
              <a:buAutoNum type="arabicPeriod"/>
            </a:pPr>
            <a:r>
              <a:rPr lang="en-GB" b="1" i="0" u="none" strike="noStrike">
                <a:solidFill>
                  <a:srgbClr val="374151"/>
                </a:solidFill>
                <a:latin typeface="Arial"/>
                <a:ea typeface="Arial"/>
                <a:cs typeface="Arial"/>
                <a:sym typeface="Arial"/>
              </a:rPr>
              <a:t>Justification of Violence:</a:t>
            </a:r>
            <a:r>
              <a:rPr lang="en-GB" b="0" i="0" u="none" strike="noStrike">
                <a:solidFill>
                  <a:srgbClr val="374151"/>
                </a:solidFill>
                <a:latin typeface="Arial"/>
                <a:ea typeface="Arial"/>
                <a:cs typeface="Arial"/>
                <a:sym typeface="Arial"/>
              </a:rPr>
              <a:t> Terrorist ideologies often include arguments and narratives that justify violence as a necessary or morally justified means to achieve change. These justifications may be based on grievances, perceived injustices, or religious interpretations.</a:t>
            </a:r>
            <a:endParaRPr/>
          </a:p>
          <a:p>
            <a:pPr marL="0" lvl="0" indent="0" algn="l" rtl="0">
              <a:spcBef>
                <a:spcPts val="0"/>
              </a:spcBef>
              <a:spcAft>
                <a:spcPts val="0"/>
              </a:spcAft>
              <a:buNone/>
            </a:pPr>
            <a:r>
              <a:rPr lang="en-GB" b="0" i="0" u="none" strike="noStrike">
                <a:solidFill>
                  <a:srgbClr val="374151"/>
                </a:solidFill>
                <a:latin typeface="Arial"/>
                <a:ea typeface="Arial"/>
                <a:cs typeface="Arial"/>
                <a:sym typeface="Arial"/>
              </a:rPr>
              <a:t>Examples of well-known terrorist ideologies include:</a:t>
            </a:r>
            <a:endParaRPr/>
          </a:p>
          <a:p>
            <a:pPr marL="0" lvl="0" indent="-76200" algn="l" rtl="0">
              <a:spcBef>
                <a:spcPts val="0"/>
              </a:spcBef>
              <a:spcAft>
                <a:spcPts val="0"/>
              </a:spcAft>
              <a:buClr>
                <a:srgbClr val="374151"/>
              </a:buClr>
              <a:buSzPts val="1200"/>
              <a:buFont typeface="Arial"/>
              <a:buChar char="•"/>
            </a:pPr>
            <a:r>
              <a:rPr lang="en-GB" b="1" i="0" u="none" strike="noStrike">
                <a:solidFill>
                  <a:srgbClr val="374151"/>
                </a:solidFill>
                <a:latin typeface="Arial"/>
                <a:ea typeface="Arial"/>
                <a:cs typeface="Arial"/>
                <a:sym typeface="Arial"/>
              </a:rPr>
              <a:t>Jihadism:</a:t>
            </a:r>
            <a:r>
              <a:rPr lang="en-GB" b="0" i="0" u="none" strike="noStrike">
                <a:solidFill>
                  <a:srgbClr val="374151"/>
                </a:solidFill>
                <a:latin typeface="Arial"/>
                <a:ea typeface="Arial"/>
                <a:cs typeface="Arial"/>
                <a:sym typeface="Arial"/>
              </a:rPr>
              <a:t> Jihadist groups, such as al-Qaeda and ISIS, adhere to extremist interpretations of Islam and seek to establish Islamic states based on their interpretation of Sharia law. They justify acts of terrorism as part of a holy struggle (jihad) against perceived enemies.</a:t>
            </a:r>
            <a:endParaRPr/>
          </a:p>
          <a:p>
            <a:pPr marL="0" lvl="0" indent="-76200" algn="l" rtl="0">
              <a:spcBef>
                <a:spcPts val="0"/>
              </a:spcBef>
              <a:spcAft>
                <a:spcPts val="0"/>
              </a:spcAft>
              <a:buClr>
                <a:srgbClr val="374151"/>
              </a:buClr>
              <a:buSzPts val="1200"/>
              <a:buFont typeface="Arial"/>
              <a:buChar char="•"/>
            </a:pPr>
            <a:r>
              <a:rPr lang="en-GB" b="1" i="0" u="none" strike="noStrike">
                <a:solidFill>
                  <a:srgbClr val="374151"/>
                </a:solidFill>
                <a:latin typeface="Arial"/>
                <a:ea typeface="Arial"/>
                <a:cs typeface="Arial"/>
                <a:sym typeface="Arial"/>
              </a:rPr>
              <a:t>Nationalism and Separatism:</a:t>
            </a:r>
            <a:r>
              <a:rPr lang="en-GB" b="0" i="0" u="none" strike="noStrike">
                <a:solidFill>
                  <a:srgbClr val="374151"/>
                </a:solidFill>
                <a:latin typeface="Arial"/>
                <a:ea typeface="Arial"/>
                <a:cs typeface="Arial"/>
                <a:sym typeface="Arial"/>
              </a:rPr>
              <a:t> Some terrorist groups, like the Basque Homeland and Freedom (ETA) or the Irish Republican Army (IRA), pursue nationalist or separatist ideologies, seeking independence or autonomy for a particular region or ethnic group.</a:t>
            </a:r>
            <a:endParaRPr/>
          </a:p>
          <a:p>
            <a:pPr marL="0" lvl="0" indent="-76200" algn="l" rtl="0">
              <a:spcBef>
                <a:spcPts val="0"/>
              </a:spcBef>
              <a:spcAft>
                <a:spcPts val="0"/>
              </a:spcAft>
              <a:buClr>
                <a:srgbClr val="374151"/>
              </a:buClr>
              <a:buSzPts val="1200"/>
              <a:buFont typeface="Arial"/>
              <a:buChar char="•"/>
            </a:pPr>
            <a:r>
              <a:rPr lang="en-GB" b="1" i="0" u="none" strike="noStrike">
                <a:solidFill>
                  <a:srgbClr val="374151"/>
                </a:solidFill>
                <a:latin typeface="Arial"/>
                <a:ea typeface="Arial"/>
                <a:cs typeface="Arial"/>
                <a:sym typeface="Arial"/>
              </a:rPr>
              <a:t>Anarchism:</a:t>
            </a:r>
            <a:r>
              <a:rPr lang="en-GB" b="0" i="0" u="none" strike="noStrike">
                <a:solidFill>
                  <a:srgbClr val="374151"/>
                </a:solidFill>
                <a:latin typeface="Arial"/>
                <a:ea typeface="Arial"/>
                <a:cs typeface="Arial"/>
                <a:sym typeface="Arial"/>
              </a:rPr>
              <a:t> Anarchist terrorist ideologies reject all forms of authority and seek to overthrow existing governments and social orders through acts of violence and sabotage.</a:t>
            </a:r>
            <a:endParaRPr/>
          </a:p>
          <a:p>
            <a:pPr marL="0" lvl="0" indent="-76200" algn="l" rtl="0">
              <a:spcBef>
                <a:spcPts val="0"/>
              </a:spcBef>
              <a:spcAft>
                <a:spcPts val="0"/>
              </a:spcAft>
              <a:buClr>
                <a:srgbClr val="374151"/>
              </a:buClr>
              <a:buSzPts val="1200"/>
              <a:buFont typeface="Arial"/>
              <a:buChar char="•"/>
            </a:pPr>
            <a:r>
              <a:rPr lang="en-GB" b="1" i="0" u="none" strike="noStrike">
                <a:solidFill>
                  <a:srgbClr val="374151"/>
                </a:solidFill>
                <a:latin typeface="Arial"/>
                <a:ea typeface="Arial"/>
                <a:cs typeface="Arial"/>
                <a:sym typeface="Arial"/>
              </a:rPr>
              <a:t>Environmental Extremism:</a:t>
            </a:r>
            <a:r>
              <a:rPr lang="en-GB" b="0" i="0" u="none" strike="noStrike">
                <a:solidFill>
                  <a:srgbClr val="374151"/>
                </a:solidFill>
                <a:latin typeface="Arial"/>
                <a:ea typeface="Arial"/>
                <a:cs typeface="Arial"/>
                <a:sym typeface="Arial"/>
              </a:rPr>
              <a:t> Eco-terrorist groups, like the Earth Liberation Front (ELF) and the Animal Liberation Front (ALF), are motivated by environmental and animal rights ideologies and engage in acts of sabotage and arson to advance their causes.</a:t>
            </a:r>
            <a:endParaRPr/>
          </a:p>
          <a:p>
            <a:pPr marL="0" lvl="0" indent="0" algn="l" rtl="0">
              <a:spcBef>
                <a:spcPts val="0"/>
              </a:spcBef>
              <a:spcAft>
                <a:spcPts val="0"/>
              </a:spcAft>
              <a:buClr>
                <a:schemeClr val="dk1"/>
              </a:buClr>
              <a:buSzPts val="1200"/>
              <a:buFont typeface="Arial"/>
              <a:buNone/>
            </a:pPr>
            <a:endParaRPr b="0" i="0" u="none" strike="noStrike">
              <a:solidFill>
                <a:srgbClr val="374151"/>
              </a:solidFill>
              <a:latin typeface="Arial"/>
              <a:ea typeface="Arial"/>
              <a:cs typeface="Arial"/>
              <a:sym typeface="Arial"/>
            </a:endParaRPr>
          </a:p>
          <a:p>
            <a:pPr marL="0" lvl="0" indent="0" algn="l" rtl="0">
              <a:spcBef>
                <a:spcPts val="0"/>
              </a:spcBef>
              <a:spcAft>
                <a:spcPts val="0"/>
              </a:spcAft>
              <a:buNone/>
            </a:pPr>
            <a:r>
              <a:rPr lang="en-GB" b="0" i="0" u="none" strike="noStrike">
                <a:solidFill>
                  <a:srgbClr val="374151"/>
                </a:solidFill>
                <a:latin typeface="Arial"/>
                <a:ea typeface="Arial"/>
                <a:cs typeface="Arial"/>
                <a:sym typeface="Arial"/>
              </a:rPr>
              <a:t>Understanding terrorist ideologies is crucial for counterterrorism efforts, as it helps authorities and policymakers develop strategies to counter radicalization, disrupt recruitment, and address the root causes that drive individuals toward extremist beliefs and violence.</a:t>
            </a:r>
            <a:endParaRPr/>
          </a:p>
          <a:p>
            <a:pPr marL="0" lvl="0" indent="0" algn="l" rtl="0">
              <a:spcBef>
                <a:spcPts val="0"/>
              </a:spcBef>
              <a:spcAft>
                <a:spcPts val="0"/>
              </a:spcAft>
              <a:buNone/>
            </a:pPr>
            <a:endParaRPr/>
          </a:p>
        </p:txBody>
      </p:sp>
      <p:sp>
        <p:nvSpPr>
          <p:cNvPr id="420" name="Google Shape;420;p31:notes"/>
          <p:cNvSpPr txBox="1">
            <a:spLocks noGrp="1"/>
          </p:cNvSpPr>
          <p:nvPr>
            <p:ph type="sldNum" idx="12"/>
          </p:nvPr>
        </p:nvSpPr>
        <p:spPr>
          <a:xfrm>
            <a:off x="3778250" y="9264650"/>
            <a:ext cx="2889250" cy="48895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16</a:t>
            </a:fld>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7"/>
        <p:cNvGrpSpPr/>
        <p:nvPr/>
      </p:nvGrpSpPr>
      <p:grpSpPr>
        <a:xfrm>
          <a:off x="0" y="0"/>
          <a:ext cx="0" cy="0"/>
          <a:chOff x="0" y="0"/>
          <a:chExt cx="0" cy="0"/>
        </a:xfrm>
      </p:grpSpPr>
      <p:sp>
        <p:nvSpPr>
          <p:cNvPr id="428" name="Google Shape;428;p32:notes"/>
          <p:cNvSpPr>
            <a:spLocks noGrp="1" noRot="1" noChangeAspect="1"/>
          </p:cNvSpPr>
          <p:nvPr>
            <p:ph type="sldImg" idx="2"/>
          </p:nvPr>
        </p:nvSpPr>
        <p:spPr>
          <a:xfrm>
            <a:off x="407988" y="1219200"/>
            <a:ext cx="5853112" cy="329247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29" name="Google Shape;429;p32:notes"/>
          <p:cNvSpPr txBox="1">
            <a:spLocks noGrp="1"/>
          </p:cNvSpPr>
          <p:nvPr>
            <p:ph type="body" idx="1"/>
          </p:nvPr>
        </p:nvSpPr>
        <p:spPr>
          <a:xfrm>
            <a:off x="666750" y="4694238"/>
            <a:ext cx="5335588" cy="3840162"/>
          </a:xfrm>
          <a:prstGeom prst="rect">
            <a:avLst/>
          </a:prstGeom>
          <a:noFill/>
          <a:ln>
            <a:noFill/>
          </a:ln>
        </p:spPr>
        <p:txBody>
          <a:bodyPr spcFirstLastPara="1" wrap="square" lIns="91425" tIns="45700" rIns="91425" bIns="45700" anchor="t" anchorCtr="0">
            <a:noAutofit/>
          </a:bodyPr>
          <a:lstStyle/>
          <a:p>
            <a:r>
              <a:rPr lang="en-GB" dirty="0">
                <a:solidFill>
                  <a:srgbClr val="374151"/>
                </a:solidFill>
              </a:rPr>
              <a:t>Today, we’re looking at one of the most infamous figures in modern terrorism – Ayman al-Zawahiri. He wasn’t just Osama bin Laden’s deputy – he eventually became the leader of al-Qaeda himself. But his journey started far from the mountains of Afghanistan – it began in a middle-class Egyptian family in Cairo.</a:t>
            </a:r>
            <a:endParaRPr lang="en-US" dirty="0"/>
          </a:p>
          <a:p>
            <a:endParaRPr lang="en-GB" dirty="0">
              <a:solidFill>
                <a:srgbClr val="374151"/>
              </a:solidFill>
            </a:endParaRPr>
          </a:p>
          <a:p>
            <a:r>
              <a:rPr lang="en-GB" dirty="0">
                <a:solidFill>
                  <a:srgbClr val="374151"/>
                </a:solidFill>
              </a:rPr>
              <a:t>1. Early Life &amp; Radicalisation</a:t>
            </a:r>
            <a:endParaRPr lang="en-GB" dirty="0"/>
          </a:p>
          <a:p>
            <a:r>
              <a:rPr lang="en-GB" dirty="0">
                <a:solidFill>
                  <a:srgbClr val="374151"/>
                </a:solidFill>
              </a:rPr>
              <a:t>"Born in 1951, al-Zawahiri came from a respectable, educated background – his father was a pharmacist, his grandfather a scholar. Yet as a teenager in the 1960s, he was drawn into Islamist activism. By the time he was in his 20s, his worldview had hardened – and he was on the path to </a:t>
            </a:r>
            <a:r>
              <a:rPr lang="en-GB" dirty="0" err="1">
                <a:solidFill>
                  <a:srgbClr val="374151"/>
                </a:solidFill>
              </a:rPr>
              <a:t>extremism."Throughout</a:t>
            </a:r>
            <a:r>
              <a:rPr lang="en-GB" dirty="0">
                <a:solidFill>
                  <a:srgbClr val="374151"/>
                </a:solidFill>
              </a:rPr>
              <a:t> the 1990s and after 9/11, al-Zawahiri was the voice behind many of al-Qaeda’s messages. While bin Laden was the charismatic frontman, al-Zawahiri provided the intellectual and strategic backbone. He appeared in countless propaganda videos, justifying attacks and trying to rally followers worldwide."</a:t>
            </a:r>
            <a:endParaRPr lang="en-US" dirty="0"/>
          </a:p>
          <a:p>
            <a:r>
              <a:rPr lang="en-GB" dirty="0">
                <a:solidFill>
                  <a:srgbClr val="374151"/>
                </a:solidFill>
              </a:rPr>
              <a:t> </a:t>
            </a:r>
            <a:endParaRPr lang="en-GB" dirty="0"/>
          </a:p>
          <a:p>
            <a:r>
              <a:rPr lang="en-GB" dirty="0">
                <a:solidFill>
                  <a:srgbClr val="374151"/>
                </a:solidFill>
              </a:rPr>
              <a:t> </a:t>
            </a:r>
            <a:endParaRPr lang="en-GB" dirty="0"/>
          </a:p>
          <a:p>
            <a:r>
              <a:rPr lang="en-GB">
                <a:solidFill>
                  <a:srgbClr val="374151"/>
                </a:solidFill>
              </a:rPr>
              <a:t>---</a:t>
            </a:r>
            <a:endParaRPr lang="en-GB"/>
          </a:p>
          <a:p>
            <a:r>
              <a:rPr lang="en-GB" dirty="0">
                <a:solidFill>
                  <a:srgbClr val="374151"/>
                </a:solidFill>
              </a:rPr>
              <a:t> </a:t>
            </a:r>
            <a:endParaRPr lang="en-GB" dirty="0"/>
          </a:p>
          <a:p>
            <a:r>
              <a:rPr lang="en-GB" dirty="0">
                <a:solidFill>
                  <a:srgbClr val="374151"/>
                </a:solidFill>
              </a:rPr>
              <a:t>5. Global Terrorist Activities</a:t>
            </a:r>
            <a:endParaRPr lang="en-GB" dirty="0"/>
          </a:p>
          <a:p>
            <a:r>
              <a:rPr lang="en-GB" dirty="0">
                <a:solidFill>
                  <a:srgbClr val="374151"/>
                </a:solidFill>
              </a:rPr>
              <a:t>"His influence stretched far beyond Afghanistan. He helped inspire and plan terrorist acts around the globe – from bombings to assassinations – always pushing the idea that violence was the path to change. For decades, he remained one of the world’s most wanted men."</a:t>
            </a:r>
            <a:endParaRPr lang="en-GB" dirty="0"/>
          </a:p>
          <a:p>
            <a:r>
              <a:rPr lang="en-GB" dirty="0">
                <a:solidFill>
                  <a:srgbClr val="374151"/>
                </a:solidFill>
              </a:rPr>
              <a:t> </a:t>
            </a:r>
            <a:endParaRPr lang="en-GB" dirty="0"/>
          </a:p>
          <a:p>
            <a:r>
              <a:rPr lang="en-GB" dirty="0">
                <a:solidFill>
                  <a:srgbClr val="374151"/>
                </a:solidFill>
              </a:rPr>
              <a:t> </a:t>
            </a:r>
            <a:endParaRPr lang="en-GB" dirty="0"/>
          </a:p>
          <a:p>
            <a:r>
              <a:rPr lang="en-GB" dirty="0">
                <a:solidFill>
                  <a:srgbClr val="374151"/>
                </a:solidFill>
              </a:rPr>
              <a:t>2. Involvement in Islamist Groups</a:t>
            </a:r>
            <a:endParaRPr lang="en-GB" dirty="0"/>
          </a:p>
          <a:p>
            <a:r>
              <a:rPr lang="en-GB" dirty="0">
                <a:solidFill>
                  <a:srgbClr val="374151"/>
                </a:solidFill>
              </a:rPr>
              <a:t>"He became a leading figure in Egyptian Islamic Jihad – a group that believed in overthrowing governments they saw as un-Islamic. Most notoriously, this group played a role in the 1981 assassination of Egyptian President Anwar Sadat. That event marked al-Zawahiri as a dangerous figure in global security."</a:t>
            </a:r>
            <a:endParaRPr lang="en-GB" dirty="0"/>
          </a:p>
          <a:p>
            <a:r>
              <a:rPr lang="en-GB" dirty="0">
                <a:solidFill>
                  <a:srgbClr val="374151"/>
                </a:solidFill>
              </a:rPr>
              <a:t> </a:t>
            </a:r>
            <a:endParaRPr lang="en-GB" dirty="0"/>
          </a:p>
          <a:p>
            <a:r>
              <a:rPr lang="en-GB" dirty="0">
                <a:solidFill>
                  <a:srgbClr val="374151"/>
                </a:solidFill>
              </a:rPr>
              <a:t> </a:t>
            </a:r>
            <a:endParaRPr lang="en-GB" dirty="0"/>
          </a:p>
          <a:p>
            <a:r>
              <a:rPr lang="en-GB">
                <a:solidFill>
                  <a:srgbClr val="374151"/>
                </a:solidFill>
              </a:rPr>
              <a:t>---</a:t>
            </a:r>
            <a:endParaRPr lang="en-GB"/>
          </a:p>
          <a:p>
            <a:r>
              <a:rPr lang="en-GB" dirty="0">
                <a:solidFill>
                  <a:srgbClr val="374151"/>
                </a:solidFill>
              </a:rPr>
              <a:t> </a:t>
            </a:r>
            <a:endParaRPr lang="en-GB" dirty="0"/>
          </a:p>
          <a:p>
            <a:r>
              <a:rPr lang="en-GB" dirty="0">
                <a:solidFill>
                  <a:srgbClr val="374151"/>
                </a:solidFill>
              </a:rPr>
              <a:t>3. Alliance with Osama bin Laden</a:t>
            </a:r>
            <a:endParaRPr lang="en-GB" dirty="0"/>
          </a:p>
          <a:p>
            <a:r>
              <a:rPr lang="en-GB" dirty="0">
                <a:solidFill>
                  <a:srgbClr val="374151"/>
                </a:solidFill>
              </a:rPr>
              <a:t>"By the late 1980s, al-Zawahiri had linked up with Osama bin Laden in Afghanistan. The two shared the same vision – to wage a global jihad. Al-Zawahiri wasn’t just a fighter; he was the ideologue – the thinker, the strategist. Together, they laid the foundations for what became al-Qaeda."---</a:t>
            </a:r>
            <a:endParaRPr lang="en-GB" dirty="0"/>
          </a:p>
          <a:p>
            <a:r>
              <a:rPr lang="en-GB" dirty="0">
                <a:solidFill>
                  <a:srgbClr val="374151"/>
                </a:solidFill>
              </a:rPr>
              <a:t> </a:t>
            </a:r>
            <a:endParaRPr lang="en-GB" dirty="0"/>
          </a:p>
          <a:p>
            <a:r>
              <a:rPr lang="en-GB" dirty="0">
                <a:solidFill>
                  <a:srgbClr val="374151"/>
                </a:solidFill>
              </a:rPr>
              <a:t>6. Leader of al-Qaeda</a:t>
            </a:r>
            <a:endParaRPr lang="en-GB" dirty="0"/>
          </a:p>
          <a:p>
            <a:r>
              <a:rPr lang="en-GB" dirty="0">
                <a:solidFill>
                  <a:srgbClr val="374151"/>
                </a:solidFill>
              </a:rPr>
              <a:t>"After US forces killed bin Laden in 2011, al-Zawahiri stepped up as leader </a:t>
            </a:r>
            <a:r>
              <a:rPr lang="en-GB" dirty="0" err="1">
                <a:solidFill>
                  <a:srgbClr val="374151"/>
                </a:solidFill>
              </a:rPr>
              <a:t>ofal</a:t>
            </a:r>
            <a:r>
              <a:rPr lang="en-GB" dirty="0">
                <a:solidFill>
                  <a:srgbClr val="374151"/>
                </a:solidFill>
              </a:rPr>
              <a:t>-Qaeda. But his reign wasn’t easy. He faced challenges from rivals, especially ISIS, who claimed to represent a 'new era' of jihad. Al-Qaeda under al-Zawahiri remained active, but arguably lost some of its dominance."</a:t>
            </a:r>
            <a:endParaRPr lang="en-US" dirty="0"/>
          </a:p>
          <a:p>
            <a:r>
              <a:rPr lang="en-GB" dirty="0">
                <a:solidFill>
                  <a:srgbClr val="374151"/>
                </a:solidFill>
              </a:rPr>
              <a:t>  </a:t>
            </a:r>
            <a:endParaRPr lang="en-GB" dirty="0"/>
          </a:p>
          <a:p>
            <a:r>
              <a:rPr lang="en-GB" dirty="0">
                <a:solidFill>
                  <a:srgbClr val="374151"/>
                </a:solidFill>
              </a:rPr>
              <a:t>7. A Life in Hiding</a:t>
            </a:r>
            <a:endParaRPr lang="en-GB" dirty="0"/>
          </a:p>
          <a:p>
            <a:r>
              <a:rPr lang="en-GB" dirty="0">
                <a:solidFill>
                  <a:srgbClr val="374151"/>
                </a:solidFill>
              </a:rPr>
              <a:t>"For years, he was a shadowy figure – hiding in safe houses, moving constantly, sending out video messages but rarely seen in public. Intelligence agencies around the world hunted him – until eventually…"</a:t>
            </a:r>
            <a:endParaRPr lang="en-GB" dirty="0"/>
          </a:p>
          <a:p>
            <a:endParaRPr lang="en-GB" dirty="0">
              <a:solidFill>
                <a:srgbClr val="374151"/>
              </a:solidFill>
            </a:endParaRPr>
          </a:p>
          <a:p>
            <a:r>
              <a:rPr lang="en-GB" dirty="0">
                <a:solidFill>
                  <a:srgbClr val="374151"/>
                </a:solidFill>
              </a:rPr>
              <a:t> </a:t>
            </a:r>
            <a:endParaRPr lang="en-GB" dirty="0"/>
          </a:p>
          <a:p>
            <a:r>
              <a:rPr lang="en-GB" dirty="0">
                <a:solidFill>
                  <a:srgbClr val="374151"/>
                </a:solidFill>
              </a:rPr>
              <a:t>Conclusion</a:t>
            </a:r>
            <a:endParaRPr lang="en-GB" dirty="0"/>
          </a:p>
          <a:p>
            <a:pPr marL="0" indent="0"/>
            <a:r>
              <a:rPr lang="en-GB" dirty="0">
                <a:solidFill>
                  <a:srgbClr val="374151"/>
                </a:solidFill>
              </a:rPr>
              <a:t>"On 31st July 2022, the CIA finally tracked him down. A drone strike in Kabul killed Ayman al-Zawahiri on a balcony. His death closed a chapter in the history of al-Qaeda – but the movement he helped shape continues to influence global terrorism today.</a:t>
            </a:r>
            <a:endParaRPr lang="en-GB" dirty="0"/>
          </a:p>
        </p:txBody>
      </p:sp>
      <p:sp>
        <p:nvSpPr>
          <p:cNvPr id="430" name="Google Shape;430;p32:notes"/>
          <p:cNvSpPr txBox="1">
            <a:spLocks noGrp="1"/>
          </p:cNvSpPr>
          <p:nvPr>
            <p:ph type="sldNum" idx="12"/>
          </p:nvPr>
        </p:nvSpPr>
        <p:spPr>
          <a:xfrm>
            <a:off x="3778250" y="9264650"/>
            <a:ext cx="2889250" cy="48895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17</a:t>
            </a:fld>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7"/>
        <p:cNvGrpSpPr/>
        <p:nvPr/>
      </p:nvGrpSpPr>
      <p:grpSpPr>
        <a:xfrm>
          <a:off x="0" y="0"/>
          <a:ext cx="0" cy="0"/>
          <a:chOff x="0" y="0"/>
          <a:chExt cx="0" cy="0"/>
        </a:xfrm>
      </p:grpSpPr>
      <p:sp>
        <p:nvSpPr>
          <p:cNvPr id="438" name="Google Shape;438;p33:notes"/>
          <p:cNvSpPr>
            <a:spLocks noGrp="1" noRot="1" noChangeAspect="1"/>
          </p:cNvSpPr>
          <p:nvPr>
            <p:ph type="sldImg" idx="2"/>
          </p:nvPr>
        </p:nvSpPr>
        <p:spPr>
          <a:xfrm>
            <a:off x="407988" y="1219200"/>
            <a:ext cx="5853112" cy="329247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39" name="Google Shape;439;p33:notes"/>
          <p:cNvSpPr txBox="1">
            <a:spLocks noGrp="1"/>
          </p:cNvSpPr>
          <p:nvPr>
            <p:ph type="body" idx="1"/>
          </p:nvPr>
        </p:nvSpPr>
        <p:spPr>
          <a:xfrm>
            <a:off x="666750" y="4694238"/>
            <a:ext cx="5335588" cy="3840162"/>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40" name="Google Shape;440;p33:notes"/>
          <p:cNvSpPr txBox="1">
            <a:spLocks noGrp="1"/>
          </p:cNvSpPr>
          <p:nvPr>
            <p:ph type="sldNum" idx="12"/>
          </p:nvPr>
        </p:nvSpPr>
        <p:spPr>
          <a:xfrm>
            <a:off x="3778250" y="9264650"/>
            <a:ext cx="2889250" cy="48895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18</a:t>
            </a:fld>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a:xfrm>
            <a:off x="685800" y="1143000"/>
            <a:ext cx="5486400" cy="3086100"/>
          </a:xfrm>
        </p:spPr>
      </p:sp>
      <p:sp>
        <p:nvSpPr>
          <p:cNvPr id="3" name="Notes Placeholder 2"/>
          <p:cNvSpPr>
            <a:spLocks noGrp="1"/>
          </p:cNvSpPr>
          <p:nvPr>
            <p:ph type="body" sz="quarter" idx="3"/>
          </p:nvPr>
        </p:nvSpPr>
        <p:spPr/>
        <p:txBody>
          <a:bodyPr/>
          <a:lstStyle/>
          <a:p>
            <a:r>
              <a:rPr dirty="0"/>
              <a:t>Set the scene chronologically. </a:t>
            </a:r>
            <a:r>
              <a:rPr err="1"/>
              <a:t>Emphasise</a:t>
            </a:r>
            <a:r>
              <a:rPr dirty="0"/>
              <a:t> scale, simultaneous strikes, global media attention, and policy consequences.</a:t>
            </a:r>
          </a:p>
          <a:p>
            <a:r>
              <a:rPr lang="en-GB" dirty="0"/>
              <a:t>On 11 September 2001, al-Qaeda carried out coordinated suicide hijackings of four passenger planes. </a:t>
            </a:r>
          </a:p>
          <a:p>
            <a:r>
              <a:rPr lang="en-GB" dirty="0"/>
              <a:t>Two hit the Twin Towers in New York, one struck the Pentagon, and another crashed in Pennsylvania after passengers intervened. </a:t>
            </a:r>
          </a:p>
          <a:p>
            <a:r>
              <a:rPr lang="en-GB" dirty="0"/>
              <a:t>Nearly 3,000 people were killed, making it the deadliest terrorist attack in history. The attacks were unprecedented in scale, complexity, and global impact, shaking public confidence and drawing intense international attention.</a:t>
            </a:r>
          </a:p>
        </p:txBody>
      </p:sp>
      <p:sp>
        <p:nvSpPr>
          <p:cNvPr id="4" name="Slide Number Placeholder 3"/>
          <p:cNvSpPr>
            <a:spLocks noGrp="1"/>
          </p:cNvSpPr>
          <p:nvPr>
            <p:ph type="sldNum" sz="quarter" idx="5"/>
          </p:nvPr>
        </p:nvSpPr>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a:xfrm>
            <a:off x="685800" y="1143000"/>
            <a:ext cx="5486400" cy="3086100"/>
          </a:xfrm>
        </p:spPr>
      </p:sp>
      <p:sp>
        <p:nvSpPr>
          <p:cNvPr id="3" name="Notes Placeholder 2"/>
          <p:cNvSpPr>
            <a:spLocks noGrp="1"/>
          </p:cNvSpPr>
          <p:nvPr>
            <p:ph type="body" sz="quarter" idx="3"/>
          </p:nvPr>
        </p:nvSpPr>
        <p:spPr/>
        <p:txBody>
          <a:bodyPr/>
          <a:lstStyle/>
          <a:p>
            <a:r>
              <a:rPr dirty="0"/>
              <a:t>Note role of online </a:t>
            </a:r>
            <a:r>
              <a:rPr err="1"/>
              <a:t>radicalisation</a:t>
            </a:r>
            <a:r>
              <a:rPr dirty="0"/>
              <a:t> and individual pathway to violence.</a:t>
            </a:r>
          </a:p>
          <a:p>
            <a:r>
              <a:rPr lang="en-GB" dirty="0"/>
              <a:t>Masood was influenced by Islamist extremist propaganda, although he was not formally directed by ISIS. He had a history of criminality and mental instability, which blended with ideological drivers in his radicalisation. </a:t>
            </a:r>
          </a:p>
          <a:p>
            <a:endParaRPr lang="en-GB" dirty="0"/>
          </a:p>
          <a:p>
            <a:r>
              <a:rPr lang="en-GB" dirty="0"/>
              <a:t>ISIS later claimed responsibility, but evidence shows Masood was more inspired than directed, making him an example of a self-initiated attacker motivated by global jihadist narratives.</a:t>
            </a:r>
          </a:p>
        </p:txBody>
      </p:sp>
      <p:sp>
        <p:nvSpPr>
          <p:cNvPr id="4" name="Slide Number Placeholder 3"/>
          <p:cNvSpPr>
            <a:spLocks noGrp="1"/>
          </p:cNvSpPr>
          <p:nvPr>
            <p:ph type="sldNum" sz="quarter" idx="5"/>
          </p:nvPr>
        </p:nvSpPr>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a:xfrm>
            <a:off x="685800" y="1143000"/>
            <a:ext cx="5486400" cy="3086100"/>
          </a:xfrm>
        </p:spPr>
      </p:sp>
      <p:sp>
        <p:nvSpPr>
          <p:cNvPr id="3" name="Notes Placeholder 2"/>
          <p:cNvSpPr>
            <a:spLocks noGrp="1"/>
          </p:cNvSpPr>
          <p:nvPr>
            <p:ph type="body" sz="quarter" idx="3"/>
          </p:nvPr>
        </p:nvSpPr>
        <p:spPr/>
        <p:txBody>
          <a:bodyPr/>
          <a:lstStyle/>
          <a:p>
            <a:r>
              <a:rPr dirty="0"/>
              <a:t>Abedi’s tactical intention was maximum loss of life and psychological trauma by targeting an event full of young people and families. </a:t>
            </a:r>
            <a:endParaRPr lang="en-US" dirty="0"/>
          </a:p>
          <a:p>
            <a:r>
              <a:rPr dirty="0"/>
              <a:t>This created shock waves far beyond Manchester, leading to international media coverage. Strategically, the attack aimed to intimidate the UK public, undermine feelings of safety in everyday life, and serve as propaganda for ISIS. </a:t>
            </a:r>
            <a:endParaRPr lang="en-GB" dirty="0"/>
          </a:p>
          <a:p>
            <a:r>
              <a:rPr dirty="0"/>
              <a:t>It also aligned with ISIS’s strategy of inspiring supporters in the West to stage their own attacks without requiring direct operational control. In essence, the bombing was designed to combine mass casualties with symbolic outrage.</a:t>
            </a:r>
          </a:p>
        </p:txBody>
      </p:sp>
      <p:sp>
        <p:nvSpPr>
          <p:cNvPr id="4" name="Slide Number Placeholder 3"/>
          <p:cNvSpPr>
            <a:spLocks noGrp="1"/>
          </p:cNvSpPr>
          <p:nvPr>
            <p:ph type="sldNum" sz="quarter" idx="5"/>
          </p:nvPr>
        </p:nvSpPr>
        <p:spPr/>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r>
              <a:rPr lang="en-US" dirty="0"/>
              <a:t>When we think about the four strategic elements of terrorism — provocation, escalation, blame, and endurance — the Troubles in Northern Ireland  provide one of the clearest and longest-running examples. </a:t>
            </a:r>
          </a:p>
          <a:p>
            <a:pPr marL="0" indent="0"/>
            <a:endParaRPr lang="en-US" dirty="0"/>
          </a:p>
          <a:p>
            <a:pPr marL="0" indent="0"/>
            <a:r>
              <a:rPr lang="en-US" dirty="0"/>
              <a:t>The conflict spanned from the late 1960s through to the 1998 Good Friday Agreement and involved Republican groups such as the IRA, Loyalist paramilitaries, and the British state.</a:t>
            </a:r>
          </a:p>
          <a:p>
            <a:r>
              <a:rPr lang="en-US" dirty="0"/>
              <a:t> </a:t>
            </a:r>
          </a:p>
          <a:p>
            <a:r>
              <a:rPr lang="en-US" dirty="0"/>
              <a:t>At its heart were deep divisions over national identity and sovereignty — whether Northern Ireland should remain part of the United Kingdom or join a united Ireland. Over 3,500 people were killed, and tens of thousands were injured, with violence ranging from bombings and shootings to assassinations and riots.</a:t>
            </a:r>
          </a:p>
          <a:p>
            <a:r>
              <a:rPr lang="en-US" dirty="0"/>
              <a:t> </a:t>
            </a:r>
          </a:p>
          <a:p>
            <a:r>
              <a:rPr lang="en-US" dirty="0"/>
              <a:t>The Troubles illustrate many of the strategies we’ve just discussed: provocation, escalation, blame, and endurance. They also highlight how terrorism is often intertwined with political, social, and historical grievances, making resolution complex and requiring more than just a security response</a:t>
            </a:r>
          </a:p>
          <a:p>
            <a:r>
              <a:rPr lang="en-US" dirty="0"/>
              <a:t> </a:t>
            </a:r>
            <a:endParaRPr lang="en-GB" dirty="0"/>
          </a:p>
          <a:p>
            <a:r>
              <a:rPr lang="en-US" dirty="0"/>
              <a:t>The IRA frequently used provocation, carrying out bombings designed to force the British state into a heavy-handed security response. This then led to escalation, with tit-for-tat violence between paramilitaries and the state.</a:t>
            </a:r>
            <a:endParaRPr lang="en-GB" dirty="0"/>
          </a:p>
          <a:p>
            <a:r>
              <a:rPr lang="en-US" dirty="0"/>
              <a:t> </a:t>
            </a:r>
            <a:endParaRPr lang="en-GB" dirty="0"/>
          </a:p>
          <a:p>
            <a:r>
              <a:rPr lang="en-US" dirty="0"/>
              <a:t>The conflict was also shaped by blame — each side fought a battle for legitimacy, with Republicans portraying themselves as resisting oppression, while the British government sought to frame the IRA as criminals and terrorists.</a:t>
            </a:r>
            <a:endParaRPr lang="en-GB" dirty="0"/>
          </a:p>
          <a:p>
            <a:r>
              <a:rPr lang="en-US" dirty="0"/>
              <a:t> </a:t>
            </a:r>
            <a:endParaRPr lang="en-GB" dirty="0"/>
          </a:p>
          <a:p>
            <a:r>
              <a:rPr lang="en-US" dirty="0"/>
              <a:t>Finally, the IRA relied on endurance, sustaining a decades-long campaign with the aim of wearing down public and political will in the UK.</a:t>
            </a:r>
            <a:endParaRPr lang="en-GB" dirty="0"/>
          </a:p>
          <a:p>
            <a:r>
              <a:rPr lang="en-US" dirty="0"/>
              <a:t> </a:t>
            </a:r>
            <a:endParaRPr lang="en-GB" dirty="0"/>
          </a:p>
          <a:p>
            <a:r>
              <a:rPr lang="en-US" dirty="0"/>
              <a:t>By looking at the Troubles through these four elements, we can see how terrorist strategy operates not just in theory, but in practice, over a prolonged period of conflict.</a:t>
            </a:r>
            <a:endParaRPr lang="en-GB"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GB" sz="1200" b="0" i="0" u="none" strike="noStrike" cap="none">
                <a:solidFill>
                  <a:schemeClr val="dk1"/>
                </a:solidFill>
                <a:latin typeface="Calibri"/>
                <a:ea typeface="Calibri"/>
                <a:cs typeface="Calibri"/>
                <a:sym typeface="Calibri"/>
              </a:rPr>
              <a:t>22</a:t>
            </a:fld>
            <a:endParaRPr lang="en-GB"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9692764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8D1D9E8-14BF-3048-B4D9-AC5D125B598D}" type="slidenum">
              <a:rPr lang="en-US" smtClean="0"/>
              <a:t>23</a:t>
            </a:fld>
            <a:endParaRPr lang="en-US"/>
          </a:p>
        </p:txBody>
      </p:sp>
    </p:spTree>
    <p:extLst>
      <p:ext uri="{BB962C8B-B14F-4D97-AF65-F5344CB8AC3E}">
        <p14:creationId xmlns:p14="http://schemas.microsoft.com/office/powerpoint/2010/main" val="228915840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b="0" i="0" u="none" strike="noStrike" dirty="0">
                <a:solidFill>
                  <a:srgbClr val="374151"/>
                </a:solidFill>
                <a:effectLst/>
                <a:latin typeface="+mn-lt"/>
              </a:rPr>
              <a:t>Mass media can contribute to the phenomenon of "moral panic" and "amplification" in society. </a:t>
            </a:r>
          </a:p>
          <a:p>
            <a:pPr algn="l"/>
            <a:endParaRPr lang="en-GB" b="0" i="0" u="none" strike="noStrike" dirty="0">
              <a:solidFill>
                <a:srgbClr val="374151"/>
              </a:solidFill>
              <a:effectLst/>
              <a:latin typeface="+mn-lt"/>
            </a:endParaRPr>
          </a:p>
          <a:p>
            <a:pPr algn="l"/>
            <a:r>
              <a:rPr lang="en-GB" b="1" i="0" u="none" strike="noStrike" dirty="0">
                <a:solidFill>
                  <a:srgbClr val="374151"/>
                </a:solidFill>
                <a:effectLst/>
                <a:latin typeface="+mn-lt"/>
              </a:rPr>
              <a:t>Moral Panic:</a:t>
            </a:r>
          </a:p>
          <a:p>
            <a:pPr algn="l"/>
            <a:endParaRPr lang="en-GB" b="0" i="0" u="none" strike="noStrike" dirty="0">
              <a:solidFill>
                <a:srgbClr val="374151"/>
              </a:solidFill>
              <a:effectLst/>
              <a:latin typeface="+mn-lt"/>
            </a:endParaRPr>
          </a:p>
          <a:p>
            <a:pPr algn="l">
              <a:buFont typeface="+mj-lt"/>
              <a:buAutoNum type="arabicPeriod"/>
            </a:pPr>
            <a:r>
              <a:rPr lang="en-GB" b="1" i="0" u="none" strike="noStrike" dirty="0">
                <a:solidFill>
                  <a:srgbClr val="374151"/>
                </a:solidFill>
                <a:effectLst/>
                <a:latin typeface="+mn-lt"/>
              </a:rPr>
              <a:t>Definition:</a:t>
            </a:r>
            <a:r>
              <a:rPr lang="en-GB" b="0" i="0" u="none" strike="noStrike" dirty="0">
                <a:solidFill>
                  <a:srgbClr val="374151"/>
                </a:solidFill>
                <a:effectLst/>
                <a:latin typeface="+mn-lt"/>
              </a:rPr>
              <a:t> Moral panic refers to a collective and exaggerated reaction to a perceived social issue or threat that is often driven by the mass media.</a:t>
            </a:r>
          </a:p>
          <a:p>
            <a:pPr algn="l">
              <a:buFont typeface="+mj-lt"/>
              <a:buAutoNum type="arabicPeriod"/>
            </a:pPr>
            <a:r>
              <a:rPr lang="en-GB" b="1" i="0" u="none" strike="noStrike" dirty="0">
                <a:solidFill>
                  <a:srgbClr val="374151"/>
                </a:solidFill>
                <a:effectLst/>
                <a:latin typeface="+mn-lt"/>
              </a:rPr>
              <a:t>Media Sensationalism:</a:t>
            </a:r>
            <a:r>
              <a:rPr lang="en-GB" b="0" i="0" u="none" strike="noStrike" dirty="0">
                <a:solidFill>
                  <a:srgbClr val="374151"/>
                </a:solidFill>
                <a:effectLst/>
                <a:latin typeface="+mn-lt"/>
              </a:rPr>
              <a:t> Mass media can sensationalize certain events or issues, particularly crimes, social behaviours, or incidents that are deemed deviant or unusual. This sensationalism can lead to the distortion of the true extent or nature of the issue.</a:t>
            </a:r>
          </a:p>
          <a:p>
            <a:pPr algn="l">
              <a:buFont typeface="+mj-lt"/>
              <a:buAutoNum type="arabicPeriod"/>
            </a:pPr>
            <a:r>
              <a:rPr lang="en-GB" b="1" i="0" u="none" strike="noStrike" dirty="0">
                <a:solidFill>
                  <a:srgbClr val="374151"/>
                </a:solidFill>
                <a:effectLst/>
                <a:latin typeface="+mn-lt"/>
              </a:rPr>
              <a:t>Reinforcing Stereotypes:</a:t>
            </a:r>
            <a:r>
              <a:rPr lang="en-GB" b="0" i="0" u="none" strike="noStrike" dirty="0">
                <a:solidFill>
                  <a:srgbClr val="374151"/>
                </a:solidFill>
                <a:effectLst/>
                <a:latin typeface="+mn-lt"/>
              </a:rPr>
              <a:t> The media's focus on specific incidents or groups can reinforce existing stereotypes or stigmas associated with those issues or groups. This, in turn, can lead to heightened public anxiety or fear.</a:t>
            </a:r>
          </a:p>
          <a:p>
            <a:pPr algn="l">
              <a:buFont typeface="+mj-lt"/>
              <a:buAutoNum type="arabicPeriod"/>
            </a:pPr>
            <a:endParaRPr lang="en-GB" b="0" i="0" u="none" strike="noStrike" dirty="0">
              <a:solidFill>
                <a:srgbClr val="374151"/>
              </a:solidFill>
              <a:effectLst/>
              <a:latin typeface="+mn-lt"/>
            </a:endParaRPr>
          </a:p>
          <a:p>
            <a:pPr algn="l"/>
            <a:r>
              <a:rPr lang="en-GB" b="1" i="0" u="none" strike="noStrike" dirty="0">
                <a:solidFill>
                  <a:srgbClr val="374151"/>
                </a:solidFill>
                <a:effectLst/>
                <a:latin typeface="+mn-lt"/>
              </a:rPr>
              <a:t>Amplification:</a:t>
            </a:r>
          </a:p>
          <a:p>
            <a:pPr algn="l"/>
            <a:endParaRPr lang="en-GB" b="0" i="0" u="none" strike="noStrike" dirty="0">
              <a:solidFill>
                <a:srgbClr val="374151"/>
              </a:solidFill>
              <a:effectLst/>
              <a:latin typeface="+mn-lt"/>
            </a:endParaRPr>
          </a:p>
          <a:p>
            <a:pPr algn="l">
              <a:buFont typeface="+mj-lt"/>
              <a:buAutoNum type="arabicPeriod"/>
            </a:pPr>
            <a:r>
              <a:rPr lang="en-GB" b="1" i="0" u="none" strike="noStrike" dirty="0">
                <a:solidFill>
                  <a:srgbClr val="374151"/>
                </a:solidFill>
                <a:effectLst/>
                <a:latin typeface="+mn-lt"/>
              </a:rPr>
              <a:t>Definition:</a:t>
            </a:r>
            <a:r>
              <a:rPr lang="en-GB" b="0" i="0" u="none" strike="noStrike" dirty="0">
                <a:solidFill>
                  <a:srgbClr val="374151"/>
                </a:solidFill>
                <a:effectLst/>
                <a:latin typeface="+mn-lt"/>
              </a:rPr>
              <a:t> Amplification, in the context of moral panic, is the process by which the media magnifies the significance of an issue, making it appear more severe or widespread than it actually is.</a:t>
            </a:r>
          </a:p>
          <a:p>
            <a:pPr algn="l">
              <a:buFont typeface="+mj-lt"/>
              <a:buAutoNum type="arabicPeriod"/>
            </a:pPr>
            <a:r>
              <a:rPr lang="en-GB" b="1" i="0" u="none" strike="noStrike" dirty="0">
                <a:solidFill>
                  <a:srgbClr val="374151"/>
                </a:solidFill>
                <a:effectLst/>
                <a:latin typeface="+mn-lt"/>
              </a:rPr>
              <a:t>Media Coverage:</a:t>
            </a:r>
            <a:r>
              <a:rPr lang="en-GB" b="0" i="0" u="none" strike="noStrike" dirty="0">
                <a:solidFill>
                  <a:srgbClr val="374151"/>
                </a:solidFill>
                <a:effectLst/>
                <a:latin typeface="+mn-lt"/>
              </a:rPr>
              <a:t> When the media heavily covers a particular event, behaviour, or group, it can give the impression that the issue is far more prevalent or dangerous than it is in reality.</a:t>
            </a:r>
          </a:p>
          <a:p>
            <a:pPr algn="l">
              <a:buFont typeface="+mj-lt"/>
              <a:buAutoNum type="arabicPeriod"/>
            </a:pPr>
            <a:r>
              <a:rPr lang="en-GB" b="1" i="0" u="none" strike="noStrike" dirty="0">
                <a:solidFill>
                  <a:srgbClr val="374151"/>
                </a:solidFill>
                <a:effectLst/>
                <a:latin typeface="+mn-lt"/>
              </a:rPr>
              <a:t>Crisis Amplification:</a:t>
            </a:r>
            <a:r>
              <a:rPr lang="en-GB" b="0" i="0" u="none" strike="noStrike" dirty="0">
                <a:solidFill>
                  <a:srgbClr val="374151"/>
                </a:solidFill>
                <a:effectLst/>
                <a:latin typeface="+mn-lt"/>
              </a:rPr>
              <a:t> The constant reporting and discussion of an issue can create a sense of crisis, leading to calls for action, intervention, or policy changes, even if the issue itself may not warrant such a response.</a:t>
            </a:r>
          </a:p>
          <a:p>
            <a:pPr algn="l">
              <a:buFont typeface="+mj-lt"/>
              <a:buAutoNum type="arabicPeriod"/>
            </a:pPr>
            <a:r>
              <a:rPr lang="en-GB" b="1" i="0" u="none" strike="noStrike" dirty="0">
                <a:solidFill>
                  <a:srgbClr val="374151"/>
                </a:solidFill>
                <a:effectLst/>
                <a:latin typeface="+mn-lt"/>
              </a:rPr>
              <a:t>Public Reaction:</a:t>
            </a:r>
            <a:r>
              <a:rPr lang="en-GB" b="0" i="0" u="none" strike="noStrike" dirty="0">
                <a:solidFill>
                  <a:srgbClr val="374151"/>
                </a:solidFill>
                <a:effectLst/>
                <a:latin typeface="+mn-lt"/>
              </a:rPr>
              <a:t> Amplified media coverage can lead to heightened public concern, anxiety, or fear regarding the issue, further contributing to moral panic.</a:t>
            </a:r>
          </a:p>
          <a:p>
            <a:pPr algn="l">
              <a:buFont typeface="+mj-lt"/>
              <a:buAutoNum type="arabicPeriod"/>
            </a:pPr>
            <a:endParaRPr lang="en-GB" b="0" i="0" u="none" strike="noStrike" dirty="0">
              <a:solidFill>
                <a:srgbClr val="374151"/>
              </a:solidFill>
              <a:effectLst/>
              <a:latin typeface="+mn-lt"/>
            </a:endParaRPr>
          </a:p>
          <a:p>
            <a:pPr algn="l"/>
            <a:r>
              <a:rPr lang="en-GB" b="1" i="0" u="none" strike="noStrike" dirty="0">
                <a:solidFill>
                  <a:srgbClr val="374151"/>
                </a:solidFill>
                <a:effectLst/>
                <a:latin typeface="+mn-lt"/>
              </a:rPr>
              <a:t>How Mass Media Causes Moral Panic and Amplification:</a:t>
            </a:r>
          </a:p>
          <a:p>
            <a:pPr algn="l"/>
            <a:endParaRPr lang="en-GB" b="0" i="0" u="none" strike="noStrike" dirty="0">
              <a:solidFill>
                <a:srgbClr val="374151"/>
              </a:solidFill>
              <a:effectLst/>
              <a:latin typeface="+mn-lt"/>
            </a:endParaRPr>
          </a:p>
          <a:p>
            <a:pPr algn="l">
              <a:buFont typeface="+mj-lt"/>
              <a:buAutoNum type="arabicPeriod"/>
            </a:pPr>
            <a:r>
              <a:rPr lang="en-GB" b="1" i="0" u="none" strike="noStrike" dirty="0">
                <a:solidFill>
                  <a:srgbClr val="374151"/>
                </a:solidFill>
                <a:effectLst/>
                <a:latin typeface="+mn-lt"/>
              </a:rPr>
              <a:t>Selectivity:</a:t>
            </a:r>
            <a:r>
              <a:rPr lang="en-GB" b="0" i="0" u="none" strike="noStrike" dirty="0">
                <a:solidFill>
                  <a:srgbClr val="374151"/>
                </a:solidFill>
                <a:effectLst/>
                <a:latin typeface="+mn-lt"/>
              </a:rPr>
              <a:t> Media outlets often select stories that are sensational, shocking, or fit into established narratives, as these tend to attract more viewers or readers. By highlighting these stories, the media can create an environment conducive to moral panic.</a:t>
            </a:r>
          </a:p>
          <a:p>
            <a:pPr algn="l">
              <a:buFont typeface="+mj-lt"/>
              <a:buAutoNum type="arabicPeriod"/>
            </a:pPr>
            <a:r>
              <a:rPr lang="en-GB" b="1" i="0" u="none" strike="noStrike" dirty="0">
                <a:solidFill>
                  <a:srgbClr val="374151"/>
                </a:solidFill>
                <a:effectLst/>
                <a:latin typeface="+mn-lt"/>
              </a:rPr>
              <a:t>Repetition:</a:t>
            </a:r>
            <a:r>
              <a:rPr lang="en-GB" b="0" i="0" u="none" strike="noStrike" dirty="0">
                <a:solidFill>
                  <a:srgbClr val="374151"/>
                </a:solidFill>
                <a:effectLst/>
                <a:latin typeface="+mn-lt"/>
              </a:rPr>
              <a:t> The continuous reporting of an issue, along with frequent updates and discussions, can amplify its significance in the public's mind, even if the issue is relatively isolated or uncommon.</a:t>
            </a:r>
          </a:p>
          <a:p>
            <a:pPr algn="l">
              <a:buFont typeface="+mj-lt"/>
              <a:buAutoNum type="arabicPeriod"/>
            </a:pPr>
            <a:r>
              <a:rPr lang="en-GB" b="1" i="0" u="none" strike="noStrike" dirty="0">
                <a:solidFill>
                  <a:srgbClr val="374151"/>
                </a:solidFill>
                <a:effectLst/>
                <a:latin typeface="+mn-lt"/>
              </a:rPr>
              <a:t>Expert Opinions:</a:t>
            </a:r>
            <a:r>
              <a:rPr lang="en-GB" b="0" i="0" u="none" strike="noStrike" dirty="0">
                <a:solidFill>
                  <a:srgbClr val="374151"/>
                </a:solidFill>
                <a:effectLst/>
                <a:latin typeface="+mn-lt"/>
              </a:rPr>
              <a:t> Media frequently invites experts or authorities to provide analysis and commentary on an issue. Their input can lend credibility to the perceived severity of the problem.</a:t>
            </a:r>
          </a:p>
          <a:p>
            <a:pPr algn="l">
              <a:buFont typeface="+mj-lt"/>
              <a:buAutoNum type="arabicPeriod"/>
            </a:pPr>
            <a:r>
              <a:rPr lang="en-GB" b="1" i="0" u="none" strike="noStrike" dirty="0">
                <a:solidFill>
                  <a:srgbClr val="374151"/>
                </a:solidFill>
                <a:effectLst/>
                <a:latin typeface="+mn-lt"/>
              </a:rPr>
              <a:t>Emotional Appeals:</a:t>
            </a:r>
            <a:r>
              <a:rPr lang="en-GB" b="0" i="0" u="none" strike="noStrike" dirty="0">
                <a:solidFill>
                  <a:srgbClr val="374151"/>
                </a:solidFill>
                <a:effectLst/>
                <a:latin typeface="+mn-lt"/>
              </a:rPr>
              <a:t> Media often use emotional storytelling and imagery to engage the audience, evoking fear, outrage, or sympathy. This emotional appeal can intensify public reactions and lead to moral panic.</a:t>
            </a:r>
          </a:p>
          <a:p>
            <a:pPr algn="l">
              <a:buFont typeface="+mj-lt"/>
              <a:buAutoNum type="arabicPeriod"/>
            </a:pPr>
            <a:endParaRPr lang="en-GB" b="0" i="0" u="none" strike="noStrike" dirty="0">
              <a:solidFill>
                <a:srgbClr val="374151"/>
              </a:solidFill>
              <a:effectLst/>
              <a:latin typeface="+mn-lt"/>
            </a:endParaRPr>
          </a:p>
          <a:p>
            <a:pPr algn="l"/>
            <a:r>
              <a:rPr lang="en-GB" b="0" i="0" u="none" strike="noStrike" dirty="0">
                <a:solidFill>
                  <a:srgbClr val="374151"/>
                </a:solidFill>
                <a:effectLst/>
                <a:latin typeface="+mn-lt"/>
              </a:rPr>
              <a:t>Mass media can contribute to moral panic and amplification by selectively focusing on sensational or deviant events, repetitively reporting on them, and using emotional and expert-driven narratives to engage the public. The consequences of moral panic can include hasty policy decisions, societal fear, and the stigmatization of specific groups or </a:t>
            </a:r>
            <a:r>
              <a:rPr lang="en-GB" b="0" i="0" u="none" strike="noStrike" dirty="0" err="1">
                <a:solidFill>
                  <a:srgbClr val="374151"/>
                </a:solidFill>
                <a:effectLst/>
                <a:latin typeface="+mn-lt"/>
              </a:rPr>
              <a:t>behaviors</a:t>
            </a:r>
            <a:r>
              <a:rPr lang="en-GB" b="0" i="0" u="none" strike="noStrike" dirty="0">
                <a:solidFill>
                  <a:srgbClr val="374151"/>
                </a:solidFill>
                <a:effectLst/>
                <a:latin typeface="+mn-lt"/>
              </a:rPr>
              <a:t>, which may not always be justified by the actual extent of the issue.</a:t>
            </a:r>
          </a:p>
          <a:p>
            <a:endParaRPr lang="en-US" dirty="0"/>
          </a:p>
        </p:txBody>
      </p:sp>
      <p:sp>
        <p:nvSpPr>
          <p:cNvPr id="4" name="Slide Number Placeholder 3"/>
          <p:cNvSpPr>
            <a:spLocks noGrp="1"/>
          </p:cNvSpPr>
          <p:nvPr>
            <p:ph type="sldNum" sz="quarter" idx="5"/>
          </p:nvPr>
        </p:nvSpPr>
        <p:spPr/>
        <p:txBody>
          <a:bodyPr/>
          <a:lstStyle/>
          <a:p>
            <a:fld id="{18D1D9E8-14BF-3048-B4D9-AC5D125B598D}" type="slidenum">
              <a:rPr lang="en-US" smtClean="0"/>
              <a:t>24</a:t>
            </a:fld>
            <a:endParaRPr lang="en-US"/>
          </a:p>
        </p:txBody>
      </p:sp>
    </p:spTree>
    <p:extLst>
      <p:ext uri="{BB962C8B-B14F-4D97-AF65-F5344CB8AC3E}">
        <p14:creationId xmlns:p14="http://schemas.microsoft.com/office/powerpoint/2010/main" val="415904447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b="0" i="0" u="none" strike="noStrike" dirty="0">
                <a:solidFill>
                  <a:srgbClr val="374151"/>
                </a:solidFill>
                <a:effectLst/>
                <a:latin typeface="Calibri" panose="020F0502020204030204" pitchFamily="34" charset="0"/>
                <a:cs typeface="Calibri" panose="020F0502020204030204" pitchFamily="34" charset="0"/>
              </a:rPr>
              <a:t>The relationship between terrorism and the media is complex and multifaceted. It has evolved significantly with advancements in technology and media platforms. </a:t>
            </a:r>
          </a:p>
          <a:p>
            <a:pPr algn="l"/>
            <a:endParaRPr lang="en-GB" b="0" i="0" u="none" strike="noStrike" dirty="0">
              <a:solidFill>
                <a:srgbClr val="374151"/>
              </a:solidFill>
              <a:effectLst/>
              <a:latin typeface="Calibri" panose="020F0502020204030204" pitchFamily="34" charset="0"/>
              <a:cs typeface="Calibri" panose="020F0502020204030204" pitchFamily="34" charset="0"/>
            </a:endParaRPr>
          </a:p>
          <a:p>
            <a:pPr algn="l"/>
            <a:r>
              <a:rPr lang="en-GB" b="0" i="0" u="none" strike="noStrike" dirty="0">
                <a:solidFill>
                  <a:srgbClr val="374151"/>
                </a:solidFill>
                <a:effectLst/>
                <a:latin typeface="Calibri" panose="020F0502020204030204" pitchFamily="34" charset="0"/>
                <a:cs typeface="Calibri" panose="020F0502020204030204" pitchFamily="34" charset="0"/>
              </a:rPr>
              <a:t>key aspects of this relationship:</a:t>
            </a:r>
          </a:p>
          <a:p>
            <a:pPr algn="l"/>
            <a:endParaRPr lang="en-GB" b="0" i="0" u="none" strike="noStrike" dirty="0">
              <a:solidFill>
                <a:srgbClr val="374151"/>
              </a:solidFill>
              <a:effectLst/>
              <a:latin typeface="Calibri" panose="020F0502020204030204" pitchFamily="34" charset="0"/>
              <a:cs typeface="Calibri" panose="020F0502020204030204" pitchFamily="34" charset="0"/>
            </a:endParaRPr>
          </a:p>
          <a:p>
            <a:pPr algn="l">
              <a:buFont typeface="+mj-lt"/>
              <a:buAutoNum type="arabicPeriod"/>
            </a:pPr>
            <a:r>
              <a:rPr lang="en-GB" b="1" i="0" u="none" strike="noStrike" dirty="0">
                <a:solidFill>
                  <a:srgbClr val="374151"/>
                </a:solidFill>
                <a:effectLst/>
                <a:latin typeface="Calibri" panose="020F0502020204030204" pitchFamily="34" charset="0"/>
                <a:cs typeface="Calibri" panose="020F0502020204030204" pitchFamily="34" charset="0"/>
              </a:rPr>
              <a:t>Media Coverage of Terrorism:</a:t>
            </a:r>
            <a:endParaRPr lang="en-GB" b="0" i="0" u="none" strike="noStrike" dirty="0">
              <a:solidFill>
                <a:srgbClr val="374151"/>
              </a:solidFill>
              <a:effectLst/>
              <a:latin typeface="Calibri" panose="020F0502020204030204" pitchFamily="34" charset="0"/>
              <a:cs typeface="Calibri" panose="020F0502020204030204" pitchFamily="34" charset="0"/>
            </a:endParaRPr>
          </a:p>
          <a:p>
            <a:pPr marL="742950" lvl="1" indent="-285750" algn="l">
              <a:buFont typeface="+mj-lt"/>
              <a:buAutoNum type="arabicPeriod"/>
            </a:pPr>
            <a:r>
              <a:rPr lang="en-GB" b="0" i="0" u="none" strike="noStrike" dirty="0">
                <a:solidFill>
                  <a:srgbClr val="374151"/>
                </a:solidFill>
                <a:effectLst/>
                <a:latin typeface="Calibri" panose="020F0502020204030204" pitchFamily="34" charset="0"/>
                <a:cs typeface="Calibri" panose="020F0502020204030204" pitchFamily="34" charset="0"/>
              </a:rPr>
              <a:t>Media plays a critical role in disseminating information about terrorist acts. News organizations often report on terrorist incidents, their perpetrators, and their consequences.</a:t>
            </a:r>
          </a:p>
          <a:p>
            <a:pPr marL="742950" lvl="1" indent="-285750" algn="l">
              <a:buFont typeface="+mj-lt"/>
              <a:buAutoNum type="arabicPeriod"/>
            </a:pPr>
            <a:r>
              <a:rPr lang="en-GB" b="0" i="0" u="none" strike="noStrike" dirty="0">
                <a:solidFill>
                  <a:srgbClr val="374151"/>
                </a:solidFill>
                <a:effectLst/>
                <a:latin typeface="Calibri" panose="020F0502020204030204" pitchFamily="34" charset="0"/>
                <a:cs typeface="Calibri" panose="020F0502020204030204" pitchFamily="34" charset="0"/>
              </a:rPr>
              <a:t>The way media covers terrorism can influence public perception and understanding of the issue.</a:t>
            </a:r>
          </a:p>
          <a:p>
            <a:pPr algn="l">
              <a:buFont typeface="+mj-lt"/>
              <a:buAutoNum type="arabicPeriod"/>
            </a:pPr>
            <a:r>
              <a:rPr lang="en-GB" b="1" i="0" u="none" strike="noStrike" dirty="0">
                <a:solidFill>
                  <a:srgbClr val="374151"/>
                </a:solidFill>
                <a:effectLst/>
                <a:latin typeface="Calibri" panose="020F0502020204030204" pitchFamily="34" charset="0"/>
                <a:cs typeface="Calibri" panose="020F0502020204030204" pitchFamily="34" charset="0"/>
              </a:rPr>
              <a:t>Sensationalism and Fear:</a:t>
            </a:r>
            <a:endParaRPr lang="en-GB" b="0" i="0" u="none" strike="noStrike" dirty="0">
              <a:solidFill>
                <a:srgbClr val="374151"/>
              </a:solidFill>
              <a:effectLst/>
              <a:latin typeface="Calibri" panose="020F0502020204030204" pitchFamily="34" charset="0"/>
              <a:cs typeface="Calibri" panose="020F0502020204030204" pitchFamily="34" charset="0"/>
            </a:endParaRPr>
          </a:p>
          <a:p>
            <a:pPr marL="742950" lvl="1" indent="-285750" algn="l">
              <a:buFont typeface="+mj-lt"/>
              <a:buAutoNum type="arabicPeriod"/>
            </a:pPr>
            <a:r>
              <a:rPr lang="en-GB" b="0" i="0" u="none" strike="noStrike" dirty="0">
                <a:solidFill>
                  <a:srgbClr val="374151"/>
                </a:solidFill>
                <a:effectLst/>
                <a:latin typeface="Calibri" panose="020F0502020204030204" pitchFamily="34" charset="0"/>
                <a:cs typeface="Calibri" panose="020F0502020204030204" pitchFamily="34" charset="0"/>
              </a:rPr>
              <a:t>Sensationalist reporting can contribute to public fear and anxiety. Graphic or sensational coverage of terrorist incidents can heighten public concern.</a:t>
            </a:r>
          </a:p>
          <a:p>
            <a:pPr marL="742950" lvl="1" indent="-285750" algn="l">
              <a:buFont typeface="+mj-lt"/>
              <a:buAutoNum type="arabicPeriod"/>
            </a:pPr>
            <a:r>
              <a:rPr lang="en-GB" b="0" i="0" u="none" strike="noStrike" dirty="0">
                <a:solidFill>
                  <a:srgbClr val="374151"/>
                </a:solidFill>
                <a:effectLst/>
                <a:latin typeface="Calibri" panose="020F0502020204030204" pitchFamily="34" charset="0"/>
                <a:cs typeface="Calibri" panose="020F0502020204030204" pitchFamily="34" charset="0"/>
              </a:rPr>
              <a:t>Terrorism is often covered extensively, making it a prominent topic in the media.</a:t>
            </a:r>
          </a:p>
          <a:p>
            <a:pPr algn="l">
              <a:buFont typeface="+mj-lt"/>
              <a:buAutoNum type="arabicPeriod"/>
            </a:pPr>
            <a:r>
              <a:rPr lang="en-GB" b="1" i="0" u="none" strike="noStrike" dirty="0">
                <a:solidFill>
                  <a:srgbClr val="374151"/>
                </a:solidFill>
                <a:effectLst/>
                <a:latin typeface="Calibri" panose="020F0502020204030204" pitchFamily="34" charset="0"/>
                <a:cs typeface="Calibri" panose="020F0502020204030204" pitchFamily="34" charset="0"/>
              </a:rPr>
              <a:t>Terrorist Propaganda and Recruitment:</a:t>
            </a:r>
            <a:endParaRPr lang="en-GB" b="0" i="0" u="none" strike="noStrike" dirty="0">
              <a:solidFill>
                <a:srgbClr val="374151"/>
              </a:solidFill>
              <a:effectLst/>
              <a:latin typeface="Calibri" panose="020F0502020204030204" pitchFamily="34" charset="0"/>
              <a:cs typeface="Calibri" panose="020F0502020204030204" pitchFamily="34" charset="0"/>
            </a:endParaRPr>
          </a:p>
          <a:p>
            <a:pPr marL="742950" lvl="1" indent="-285750" algn="l">
              <a:buFont typeface="+mj-lt"/>
              <a:buAutoNum type="arabicPeriod"/>
            </a:pPr>
            <a:r>
              <a:rPr lang="en-GB" b="0" i="0" u="none" strike="noStrike" dirty="0">
                <a:solidFill>
                  <a:srgbClr val="374151"/>
                </a:solidFill>
                <a:effectLst/>
                <a:latin typeface="Calibri" panose="020F0502020204030204" pitchFamily="34" charset="0"/>
                <a:cs typeface="Calibri" panose="020F0502020204030204" pitchFamily="34" charset="0"/>
              </a:rPr>
              <a:t>Terrorist groups have used media, especially social media and online platforms, to disseminate their propaganda, recruit members, and spread their ideologies.</a:t>
            </a:r>
          </a:p>
          <a:p>
            <a:pPr marL="742950" lvl="1" indent="-285750" algn="l">
              <a:buFont typeface="+mj-lt"/>
              <a:buAutoNum type="arabicPeriod"/>
            </a:pPr>
            <a:r>
              <a:rPr lang="en-GB" b="0" i="0" u="none" strike="noStrike" dirty="0">
                <a:solidFill>
                  <a:srgbClr val="374151"/>
                </a:solidFill>
                <a:effectLst/>
                <a:latin typeface="Calibri" panose="020F0502020204030204" pitchFamily="34" charset="0"/>
                <a:cs typeface="Calibri" panose="020F0502020204030204" pitchFamily="34" charset="0"/>
              </a:rPr>
              <a:t>The internet has allowed terrorists to reach a global audience and radicalize individuals.</a:t>
            </a:r>
          </a:p>
          <a:p>
            <a:pPr algn="l">
              <a:buFont typeface="+mj-lt"/>
              <a:buAutoNum type="arabicPeriod"/>
            </a:pPr>
            <a:r>
              <a:rPr lang="en-GB" b="1" i="0" u="none" strike="noStrike" dirty="0">
                <a:solidFill>
                  <a:srgbClr val="374151"/>
                </a:solidFill>
                <a:effectLst/>
                <a:latin typeface="Calibri" panose="020F0502020204030204" pitchFamily="34" charset="0"/>
                <a:cs typeface="Calibri" panose="020F0502020204030204" pitchFamily="34" charset="0"/>
              </a:rPr>
              <a:t>Counterterrorism Efforts:</a:t>
            </a:r>
            <a:endParaRPr lang="en-GB" b="0" i="0" u="none" strike="noStrike" dirty="0">
              <a:solidFill>
                <a:srgbClr val="374151"/>
              </a:solidFill>
              <a:effectLst/>
              <a:latin typeface="Calibri" panose="020F0502020204030204" pitchFamily="34" charset="0"/>
              <a:cs typeface="Calibri" panose="020F0502020204030204" pitchFamily="34" charset="0"/>
            </a:endParaRPr>
          </a:p>
          <a:p>
            <a:pPr marL="742950" lvl="1" indent="-285750" algn="l">
              <a:buFont typeface="+mj-lt"/>
              <a:buAutoNum type="arabicPeriod"/>
            </a:pPr>
            <a:r>
              <a:rPr lang="en-GB" b="0" i="0" u="none" strike="noStrike" dirty="0">
                <a:solidFill>
                  <a:srgbClr val="374151"/>
                </a:solidFill>
                <a:effectLst/>
                <a:latin typeface="Calibri" panose="020F0502020204030204" pitchFamily="34" charset="0"/>
                <a:cs typeface="Calibri" panose="020F0502020204030204" pitchFamily="34" charset="0"/>
              </a:rPr>
              <a:t>Governments and counterterrorism agencies use the media to communicate security measures, disseminate warnings, and seek public cooperation in countering terrorism.</a:t>
            </a:r>
          </a:p>
          <a:p>
            <a:pPr algn="l">
              <a:buFont typeface="+mj-lt"/>
              <a:buAutoNum type="arabicPeriod"/>
            </a:pPr>
            <a:r>
              <a:rPr lang="en-GB" b="1" i="0" u="none" strike="noStrike" dirty="0">
                <a:solidFill>
                  <a:srgbClr val="374151"/>
                </a:solidFill>
                <a:effectLst/>
                <a:latin typeface="Calibri" panose="020F0502020204030204" pitchFamily="34" charset="0"/>
                <a:cs typeface="Calibri" panose="020F0502020204030204" pitchFamily="34" charset="0"/>
              </a:rPr>
              <a:t>Framing and Agenda-Setting:</a:t>
            </a:r>
            <a:endParaRPr lang="en-GB" b="0" i="0" u="none" strike="noStrike" dirty="0">
              <a:solidFill>
                <a:srgbClr val="374151"/>
              </a:solidFill>
              <a:effectLst/>
              <a:latin typeface="Calibri" panose="020F0502020204030204" pitchFamily="34" charset="0"/>
              <a:cs typeface="Calibri" panose="020F0502020204030204" pitchFamily="34" charset="0"/>
            </a:endParaRPr>
          </a:p>
          <a:p>
            <a:pPr marL="742950" lvl="1" indent="-285750" algn="l">
              <a:buFont typeface="+mj-lt"/>
              <a:buAutoNum type="arabicPeriod"/>
            </a:pPr>
            <a:r>
              <a:rPr lang="en-GB" b="0" i="0" u="none" strike="noStrike" dirty="0">
                <a:solidFill>
                  <a:srgbClr val="374151"/>
                </a:solidFill>
                <a:effectLst/>
                <a:latin typeface="Calibri" panose="020F0502020204030204" pitchFamily="34" charset="0"/>
                <a:cs typeface="Calibri" panose="020F0502020204030204" pitchFamily="34" charset="0"/>
              </a:rPr>
              <a:t>Media can frame terrorism in various ways, influencing public opinion and government policies. The media's choice of language and framing can shape how people perceive terrorism.</a:t>
            </a:r>
          </a:p>
          <a:p>
            <a:pPr algn="l">
              <a:buFont typeface="+mj-lt"/>
              <a:buAutoNum type="arabicPeriod"/>
            </a:pPr>
            <a:r>
              <a:rPr lang="en-GB" b="1" i="0" u="none" strike="noStrike" dirty="0">
                <a:solidFill>
                  <a:srgbClr val="374151"/>
                </a:solidFill>
                <a:effectLst/>
                <a:latin typeface="Calibri" panose="020F0502020204030204" pitchFamily="34" charset="0"/>
                <a:cs typeface="Calibri" panose="020F0502020204030204" pitchFamily="34" charset="0"/>
              </a:rPr>
              <a:t>Crisis Communication:</a:t>
            </a:r>
            <a:endParaRPr lang="en-GB" b="0" i="0" u="none" strike="noStrike" dirty="0">
              <a:solidFill>
                <a:srgbClr val="374151"/>
              </a:solidFill>
              <a:effectLst/>
              <a:latin typeface="Calibri" panose="020F0502020204030204" pitchFamily="34" charset="0"/>
              <a:cs typeface="Calibri" panose="020F0502020204030204" pitchFamily="34" charset="0"/>
            </a:endParaRPr>
          </a:p>
          <a:p>
            <a:pPr marL="742950" lvl="1" indent="-285750" algn="l">
              <a:buFont typeface="+mj-lt"/>
              <a:buAutoNum type="arabicPeriod"/>
            </a:pPr>
            <a:r>
              <a:rPr lang="en-GB" b="0" i="0" u="none" strike="noStrike" dirty="0">
                <a:solidFill>
                  <a:srgbClr val="374151"/>
                </a:solidFill>
                <a:effectLst/>
                <a:latin typeface="Calibri" panose="020F0502020204030204" pitchFamily="34" charset="0"/>
                <a:cs typeface="Calibri" panose="020F0502020204030204" pitchFamily="34" charset="0"/>
              </a:rPr>
              <a:t>Media serves as a primary means of communication during and after terrorist attacks. Governments, law enforcement, and emergency services use media to provide updates and guidance.</a:t>
            </a:r>
          </a:p>
          <a:p>
            <a:pPr algn="l">
              <a:buFont typeface="+mj-lt"/>
              <a:buAutoNum type="arabicPeriod"/>
            </a:pPr>
            <a:r>
              <a:rPr lang="en-GB" b="1" i="0" u="none" strike="noStrike" dirty="0">
                <a:solidFill>
                  <a:srgbClr val="374151"/>
                </a:solidFill>
                <a:effectLst/>
                <a:latin typeface="Calibri" panose="020F0502020204030204" pitchFamily="34" charset="0"/>
                <a:cs typeface="Calibri" panose="020F0502020204030204" pitchFamily="34" charset="0"/>
              </a:rPr>
              <a:t>Public Awareness and Education:</a:t>
            </a:r>
            <a:endParaRPr lang="en-GB" b="0" i="0" u="none" strike="noStrike" dirty="0">
              <a:solidFill>
                <a:srgbClr val="374151"/>
              </a:solidFill>
              <a:effectLst/>
              <a:latin typeface="Calibri" panose="020F0502020204030204" pitchFamily="34" charset="0"/>
              <a:cs typeface="Calibri" panose="020F0502020204030204" pitchFamily="34" charset="0"/>
            </a:endParaRPr>
          </a:p>
          <a:p>
            <a:pPr marL="742950" lvl="1" indent="-285750" algn="l">
              <a:buFont typeface="+mj-lt"/>
              <a:buAutoNum type="arabicPeriod"/>
            </a:pPr>
            <a:r>
              <a:rPr lang="en-GB" b="0" i="0" u="none" strike="noStrike" dirty="0">
                <a:solidFill>
                  <a:srgbClr val="374151"/>
                </a:solidFill>
                <a:effectLst/>
                <a:latin typeface="Calibri" panose="020F0502020204030204" pitchFamily="34" charset="0"/>
                <a:cs typeface="Calibri" panose="020F0502020204030204" pitchFamily="34" charset="0"/>
              </a:rPr>
              <a:t>Media coverage of terrorism can raise public awareness of security issues and encourage citizens to be vigilant.</a:t>
            </a:r>
          </a:p>
          <a:p>
            <a:pPr algn="l">
              <a:buFont typeface="+mj-lt"/>
              <a:buAutoNum type="arabicPeriod"/>
            </a:pPr>
            <a:r>
              <a:rPr lang="en-GB" b="1" i="0" u="none" strike="noStrike" dirty="0">
                <a:solidFill>
                  <a:srgbClr val="374151"/>
                </a:solidFill>
                <a:effectLst/>
                <a:latin typeface="Calibri" panose="020F0502020204030204" pitchFamily="34" charset="0"/>
                <a:cs typeface="Calibri" panose="020F0502020204030204" pitchFamily="34" charset="0"/>
              </a:rPr>
              <a:t>Ethical Dilemmas:</a:t>
            </a:r>
            <a:endParaRPr lang="en-GB" b="0" i="0" u="none" strike="noStrike" dirty="0">
              <a:solidFill>
                <a:srgbClr val="374151"/>
              </a:solidFill>
              <a:effectLst/>
              <a:latin typeface="Calibri" panose="020F0502020204030204" pitchFamily="34" charset="0"/>
              <a:cs typeface="Calibri" panose="020F0502020204030204" pitchFamily="34" charset="0"/>
            </a:endParaRPr>
          </a:p>
          <a:p>
            <a:pPr marL="742950" lvl="1" indent="-285750" algn="l">
              <a:buFont typeface="+mj-lt"/>
              <a:buAutoNum type="arabicPeriod"/>
            </a:pPr>
            <a:r>
              <a:rPr lang="en-GB" b="0" i="0" u="none" strike="noStrike" dirty="0">
                <a:solidFill>
                  <a:srgbClr val="374151"/>
                </a:solidFill>
                <a:effectLst/>
                <a:latin typeface="Calibri" panose="020F0502020204030204" pitchFamily="34" charset="0"/>
                <a:cs typeface="Calibri" panose="020F0502020204030204" pitchFamily="34" charset="0"/>
              </a:rPr>
              <a:t>Media outlets face ethical dilemmas when deciding how much coverage to give to terrorist incidents. Balancing the public's right to know with responsible reporting can be challenging.</a:t>
            </a:r>
          </a:p>
          <a:p>
            <a:pPr algn="l">
              <a:buFont typeface="+mj-lt"/>
              <a:buAutoNum type="arabicPeriod"/>
            </a:pPr>
            <a:r>
              <a:rPr lang="en-GB" b="1" i="0" u="none" strike="noStrike" dirty="0">
                <a:solidFill>
                  <a:srgbClr val="374151"/>
                </a:solidFill>
                <a:effectLst/>
                <a:latin typeface="Calibri" panose="020F0502020204030204" pitchFamily="34" charset="0"/>
                <a:cs typeface="Calibri" panose="020F0502020204030204" pitchFamily="34" charset="0"/>
              </a:rPr>
              <a:t>Media and Negotiation:</a:t>
            </a:r>
            <a:endParaRPr lang="en-GB" b="0" i="0" u="none" strike="noStrike" dirty="0">
              <a:solidFill>
                <a:srgbClr val="374151"/>
              </a:solidFill>
              <a:effectLst/>
              <a:latin typeface="Calibri" panose="020F0502020204030204" pitchFamily="34" charset="0"/>
              <a:cs typeface="Calibri" panose="020F0502020204030204" pitchFamily="34" charset="0"/>
            </a:endParaRPr>
          </a:p>
          <a:p>
            <a:pPr marL="742950" lvl="1" indent="-285750" algn="l">
              <a:buFont typeface="+mj-lt"/>
              <a:buAutoNum type="arabicPeriod"/>
            </a:pPr>
            <a:r>
              <a:rPr lang="en-GB" b="0" i="0" u="none" strike="noStrike" dirty="0">
                <a:solidFill>
                  <a:srgbClr val="374151"/>
                </a:solidFill>
                <a:effectLst/>
                <a:latin typeface="Calibri" panose="020F0502020204030204" pitchFamily="34" charset="0"/>
                <a:cs typeface="Calibri" panose="020F0502020204030204" pitchFamily="34" charset="0"/>
              </a:rPr>
              <a:t>Terrorists sometimes use media exposure as a bargaining tool, demanding attention and responses from governments.</a:t>
            </a:r>
          </a:p>
          <a:p>
            <a:pPr algn="l">
              <a:buFont typeface="+mj-lt"/>
              <a:buAutoNum type="arabicPeriod"/>
            </a:pPr>
            <a:r>
              <a:rPr lang="en-GB" b="1" i="0" u="none" strike="noStrike" dirty="0">
                <a:solidFill>
                  <a:srgbClr val="374151"/>
                </a:solidFill>
                <a:effectLst/>
                <a:latin typeface="Calibri" panose="020F0502020204030204" pitchFamily="34" charset="0"/>
                <a:cs typeface="Calibri" panose="020F0502020204030204" pitchFamily="34" charset="0"/>
              </a:rPr>
              <a:t>Social Media and Online Extremism:</a:t>
            </a:r>
            <a:endParaRPr lang="en-GB" b="0" i="0" u="none" strike="noStrike" dirty="0">
              <a:solidFill>
                <a:srgbClr val="374151"/>
              </a:solidFill>
              <a:effectLst/>
              <a:latin typeface="Calibri" panose="020F0502020204030204" pitchFamily="34" charset="0"/>
              <a:cs typeface="Calibri" panose="020F0502020204030204" pitchFamily="34" charset="0"/>
            </a:endParaRPr>
          </a:p>
          <a:p>
            <a:pPr algn="l">
              <a:buFont typeface="Arial" panose="020B0604020202020204" pitchFamily="34" charset="0"/>
              <a:buChar char="•"/>
            </a:pPr>
            <a:r>
              <a:rPr lang="en-GB" b="0" i="0" u="none" strike="noStrike" dirty="0">
                <a:solidFill>
                  <a:srgbClr val="374151"/>
                </a:solidFill>
                <a:effectLst/>
                <a:latin typeface="Calibri" panose="020F0502020204030204" pitchFamily="34" charset="0"/>
                <a:cs typeface="Calibri" panose="020F0502020204030204" pitchFamily="34" charset="0"/>
              </a:rPr>
              <a:t>The internet and social media platforms have enabled terrorists to recruit, radicalize, and coordinate activities. This poses a significant challenge for online platforms and authorities.</a:t>
            </a:r>
          </a:p>
          <a:p>
            <a:pPr algn="l">
              <a:buFont typeface="+mj-lt"/>
              <a:buAutoNum type="arabicPeriod" startAt="11"/>
            </a:pPr>
            <a:r>
              <a:rPr lang="en-GB" b="1" i="0" u="none" strike="noStrike" dirty="0">
                <a:solidFill>
                  <a:srgbClr val="374151"/>
                </a:solidFill>
                <a:effectLst/>
                <a:latin typeface="Calibri" panose="020F0502020204030204" pitchFamily="34" charset="0"/>
                <a:cs typeface="Calibri" panose="020F0502020204030204" pitchFamily="34" charset="0"/>
              </a:rPr>
              <a:t>Legislation and Regulation:</a:t>
            </a:r>
            <a:endParaRPr lang="en-GB" b="0" i="0" u="none" strike="noStrike" dirty="0">
              <a:solidFill>
                <a:srgbClr val="374151"/>
              </a:solidFill>
              <a:effectLst/>
              <a:latin typeface="Calibri" panose="020F0502020204030204" pitchFamily="34" charset="0"/>
              <a:cs typeface="Calibri" panose="020F0502020204030204" pitchFamily="34" charset="0"/>
            </a:endParaRPr>
          </a:p>
          <a:p>
            <a:pPr algn="l">
              <a:buFont typeface="Arial" panose="020B0604020202020204" pitchFamily="34" charset="0"/>
              <a:buChar char="•"/>
            </a:pPr>
            <a:r>
              <a:rPr lang="en-GB" b="0" i="0" u="none" strike="noStrike" dirty="0">
                <a:solidFill>
                  <a:srgbClr val="374151"/>
                </a:solidFill>
                <a:effectLst/>
                <a:latin typeface="Calibri" panose="020F0502020204030204" pitchFamily="34" charset="0"/>
                <a:cs typeface="Calibri" panose="020F0502020204030204" pitchFamily="34" charset="0"/>
              </a:rPr>
              <a:t>Governments have passed laws and regulations to combat the spread of terrorist content online. Internet companies have also taken steps to remove extremist content.</a:t>
            </a:r>
          </a:p>
          <a:p>
            <a:pPr algn="l">
              <a:buFont typeface="+mj-lt"/>
              <a:buAutoNum type="arabicPeriod" startAt="12"/>
            </a:pPr>
            <a:r>
              <a:rPr lang="en-GB" b="1" i="0" u="none" strike="noStrike" dirty="0">
                <a:solidFill>
                  <a:srgbClr val="374151"/>
                </a:solidFill>
                <a:effectLst/>
                <a:latin typeface="Calibri" panose="020F0502020204030204" pitchFamily="34" charset="0"/>
                <a:cs typeface="Calibri" panose="020F0502020204030204" pitchFamily="34" charset="0"/>
              </a:rPr>
              <a:t>Research and Analysis:</a:t>
            </a:r>
            <a:endParaRPr lang="en-GB" b="0" i="0" u="none" strike="noStrike" dirty="0">
              <a:solidFill>
                <a:srgbClr val="374151"/>
              </a:solidFill>
              <a:effectLst/>
              <a:latin typeface="Calibri" panose="020F0502020204030204" pitchFamily="34" charset="0"/>
              <a:cs typeface="Calibri" panose="020F0502020204030204" pitchFamily="34" charset="0"/>
            </a:endParaRPr>
          </a:p>
          <a:p>
            <a:pPr algn="l">
              <a:buFont typeface="Arial" panose="020B0604020202020204" pitchFamily="34" charset="0"/>
              <a:buChar char="•"/>
            </a:pPr>
            <a:r>
              <a:rPr lang="en-GB" b="0" i="0" u="none" strike="noStrike" dirty="0">
                <a:solidFill>
                  <a:srgbClr val="374151"/>
                </a:solidFill>
                <a:effectLst/>
                <a:latin typeface="Calibri" panose="020F0502020204030204" pitchFamily="34" charset="0"/>
                <a:cs typeface="Calibri" panose="020F0502020204030204" pitchFamily="34" charset="0"/>
              </a:rPr>
              <a:t>Researchers and analysts use media sources to study terrorism, understand its patterns, and develop strategies for countering it.</a:t>
            </a:r>
          </a:p>
          <a:p>
            <a:pPr algn="l">
              <a:buFont typeface="Arial" panose="020B0604020202020204" pitchFamily="34" charset="0"/>
              <a:buChar char="•"/>
            </a:pPr>
            <a:endParaRPr lang="en-GB" b="0" i="0" u="none" strike="noStrike" dirty="0">
              <a:solidFill>
                <a:srgbClr val="374151"/>
              </a:solidFill>
              <a:effectLst/>
              <a:latin typeface="Calibri" panose="020F0502020204030204" pitchFamily="34" charset="0"/>
              <a:cs typeface="Calibri" panose="020F0502020204030204" pitchFamily="34" charset="0"/>
            </a:endParaRPr>
          </a:p>
          <a:p>
            <a:pPr algn="l"/>
            <a:r>
              <a:rPr lang="en-GB" b="0" i="0" u="none" strike="noStrike" dirty="0">
                <a:solidFill>
                  <a:srgbClr val="374151"/>
                </a:solidFill>
                <a:effectLst/>
                <a:latin typeface="Calibri" panose="020F0502020204030204" pitchFamily="34" charset="0"/>
                <a:cs typeface="Calibri" panose="020F0502020204030204" pitchFamily="34" charset="0"/>
              </a:rPr>
              <a:t>The relationship between terrorism and the media is a delicate one, with both positive and negative consequences. While the media plays a crucial role in informing the public and holding governments accountable, it can also inadvertently amplify the effects of terrorism and contribute to public fear. Balancing the need for transparency and responsible reporting with national security concerns is an ongoing challenge.</a:t>
            </a:r>
          </a:p>
          <a:p>
            <a:endParaRPr lang="en-US" dirty="0"/>
          </a:p>
        </p:txBody>
      </p:sp>
      <p:sp>
        <p:nvSpPr>
          <p:cNvPr id="4" name="Slide Number Placeholder 3"/>
          <p:cNvSpPr>
            <a:spLocks noGrp="1"/>
          </p:cNvSpPr>
          <p:nvPr>
            <p:ph type="sldNum" sz="quarter" idx="5"/>
          </p:nvPr>
        </p:nvSpPr>
        <p:spPr/>
        <p:txBody>
          <a:bodyPr/>
          <a:lstStyle/>
          <a:p>
            <a:fld id="{18D1D9E8-14BF-3048-B4D9-AC5D125B598D}" type="slidenum">
              <a:rPr lang="en-US" smtClean="0"/>
              <a:t>25</a:t>
            </a:fld>
            <a:endParaRPr lang="en-US"/>
          </a:p>
        </p:txBody>
      </p:sp>
    </p:spTree>
    <p:extLst>
      <p:ext uri="{BB962C8B-B14F-4D97-AF65-F5344CB8AC3E}">
        <p14:creationId xmlns:p14="http://schemas.microsoft.com/office/powerpoint/2010/main" val="134260950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b="0" i="0" u="none" strike="noStrike" dirty="0">
                <a:solidFill>
                  <a:srgbClr val="374151"/>
                </a:solidFill>
                <a:effectLst/>
                <a:latin typeface="Calibri" panose="020F0502020204030204" pitchFamily="34" charset="0"/>
                <a:cs typeface="Calibri" panose="020F0502020204030204" pitchFamily="34" charset="0"/>
              </a:rPr>
              <a:t>Iqbal (2015) discusses the presentation of the theme related to the efficient emergency response in the media's coverage of a specific event, likely a terrorist attack. </a:t>
            </a:r>
          </a:p>
          <a:p>
            <a:pPr algn="l"/>
            <a:endParaRPr lang="en-GB" b="0" i="0" u="none" strike="noStrike" dirty="0">
              <a:solidFill>
                <a:srgbClr val="374151"/>
              </a:solidFill>
              <a:effectLst/>
              <a:latin typeface="Calibri" panose="020F0502020204030204" pitchFamily="34" charset="0"/>
              <a:cs typeface="Calibri" panose="020F0502020204030204" pitchFamily="34" charset="0"/>
            </a:endParaRPr>
          </a:p>
          <a:p>
            <a:pPr algn="l"/>
            <a:r>
              <a:rPr lang="en-GB" b="0" i="0" u="none" strike="noStrike" dirty="0">
                <a:solidFill>
                  <a:srgbClr val="374151"/>
                </a:solidFill>
                <a:effectLst/>
                <a:latin typeface="Calibri" panose="020F0502020204030204" pitchFamily="34" charset="0"/>
                <a:cs typeface="Calibri" panose="020F0502020204030204" pitchFamily="34" charset="0"/>
              </a:rPr>
              <a:t>Key points:</a:t>
            </a:r>
          </a:p>
          <a:p>
            <a:pPr algn="l"/>
            <a:endParaRPr lang="en-GB" b="0" i="0" u="none" strike="noStrike" dirty="0">
              <a:solidFill>
                <a:srgbClr val="374151"/>
              </a:solidFill>
              <a:effectLst/>
              <a:latin typeface="Calibri" panose="020F0502020204030204" pitchFamily="34" charset="0"/>
              <a:cs typeface="Calibri" panose="020F0502020204030204" pitchFamily="34" charset="0"/>
            </a:endParaRPr>
          </a:p>
          <a:p>
            <a:pPr algn="l">
              <a:buFont typeface="+mj-lt"/>
              <a:buAutoNum type="arabicPeriod"/>
            </a:pPr>
            <a:r>
              <a:rPr lang="en-GB" b="1" i="0" u="none" strike="noStrike" dirty="0">
                <a:solidFill>
                  <a:srgbClr val="374151"/>
                </a:solidFill>
                <a:effectLst/>
                <a:latin typeface="Calibri" panose="020F0502020204030204" pitchFamily="34" charset="0"/>
                <a:cs typeface="Calibri" panose="020F0502020204030204" pitchFamily="34" charset="0"/>
              </a:rPr>
              <a:t>Efficient Emergency Response Theme:</a:t>
            </a:r>
            <a:r>
              <a:rPr lang="en-GB" b="0" i="0" u="none" strike="noStrike" dirty="0">
                <a:solidFill>
                  <a:srgbClr val="374151"/>
                </a:solidFill>
                <a:effectLst/>
                <a:latin typeface="Calibri" panose="020F0502020204030204" pitchFamily="34" charset="0"/>
                <a:cs typeface="Calibri" panose="020F0502020204030204" pitchFamily="34" charset="0"/>
              </a:rPr>
              <a:t> The passage refers to the theme or aspect of the media coverage that focuses on the efficiency and effectiveness of the emergency response by various teams, such as first responders, law enforcement, and medical personnel.</a:t>
            </a:r>
          </a:p>
          <a:p>
            <a:pPr algn="l">
              <a:buFont typeface="+mj-lt"/>
              <a:buAutoNum type="arabicPeriod"/>
            </a:pPr>
            <a:r>
              <a:rPr lang="en-GB" b="1" i="0" u="none" strike="noStrike" dirty="0">
                <a:solidFill>
                  <a:srgbClr val="374151"/>
                </a:solidFill>
                <a:effectLst/>
                <a:latin typeface="Calibri" panose="020F0502020204030204" pitchFamily="34" charset="0"/>
                <a:cs typeface="Calibri" panose="020F0502020204030204" pitchFamily="34" charset="0"/>
              </a:rPr>
              <a:t>Overemphasis on Efficiency:</a:t>
            </a:r>
            <a:r>
              <a:rPr lang="en-GB" b="0" i="0" u="none" strike="noStrike" dirty="0">
                <a:solidFill>
                  <a:srgbClr val="374151"/>
                </a:solidFill>
                <a:effectLst/>
                <a:latin typeface="Calibri" panose="020F0502020204030204" pitchFamily="34" charset="0"/>
                <a:cs typeface="Calibri" panose="020F0502020204030204" pitchFamily="34" charset="0"/>
              </a:rPr>
              <a:t> It states that the media placed significant emphasis on portraying the emergency response teams as highly efficient and effective in their actions. In other words, the media highlighted the positive aspects of their response.</a:t>
            </a:r>
          </a:p>
          <a:p>
            <a:pPr algn="l">
              <a:buFont typeface="+mj-lt"/>
              <a:buAutoNum type="arabicPeriod"/>
            </a:pPr>
            <a:r>
              <a:rPr lang="en-GB" b="1" i="0" u="none" strike="noStrike" dirty="0">
                <a:solidFill>
                  <a:srgbClr val="374151"/>
                </a:solidFill>
                <a:effectLst/>
                <a:latin typeface="Calibri" panose="020F0502020204030204" pitchFamily="34" charset="0"/>
                <a:cs typeface="Calibri" panose="020F0502020204030204" pitchFamily="34" charset="0"/>
              </a:rPr>
              <a:t>Negligence and Lack of Efficiency:</a:t>
            </a:r>
            <a:r>
              <a:rPr lang="en-GB" b="0" i="0" u="none" strike="noStrike" dirty="0">
                <a:solidFill>
                  <a:srgbClr val="374151"/>
                </a:solidFill>
                <a:effectLst/>
                <a:latin typeface="Calibri" panose="020F0502020204030204" pitchFamily="34" charset="0"/>
                <a:cs typeface="Calibri" panose="020F0502020204030204" pitchFamily="34" charset="0"/>
              </a:rPr>
              <a:t> However, the passage goes on to mention that, during the proceedings of an inquiry commission, it became evident that there were aspects of negligence and inefficiency in the response efforts. These shortcomings were not initially emphasized in the media coverage.</a:t>
            </a:r>
          </a:p>
          <a:p>
            <a:pPr algn="l">
              <a:buFont typeface="+mj-lt"/>
              <a:buAutoNum type="arabicPeriod"/>
            </a:pPr>
            <a:r>
              <a:rPr lang="en-GB" b="1" i="0" u="none" strike="noStrike" dirty="0">
                <a:solidFill>
                  <a:srgbClr val="374151"/>
                </a:solidFill>
                <a:effectLst/>
                <a:latin typeface="Calibri" panose="020F0502020204030204" pitchFamily="34" charset="0"/>
                <a:cs typeface="Calibri" panose="020F0502020204030204" pitchFamily="34" charset="0"/>
              </a:rPr>
              <a:t>Media's Role in Reporting:</a:t>
            </a:r>
            <a:r>
              <a:rPr lang="en-GB" b="0" i="0" u="none" strike="noStrike" dirty="0">
                <a:solidFill>
                  <a:srgbClr val="374151"/>
                </a:solidFill>
                <a:effectLst/>
                <a:latin typeface="Calibri" panose="020F0502020204030204" pitchFamily="34" charset="0"/>
                <a:cs typeface="Calibri" panose="020F0502020204030204" pitchFamily="34" charset="0"/>
              </a:rPr>
              <a:t> The passage highlights that the media initially presented a more positive and efficient image of the emergency response teams but later, during the inquiry, reported on the issues of negligence and inefficiency that were uncovered.</a:t>
            </a:r>
          </a:p>
          <a:p>
            <a:pPr algn="l">
              <a:buFont typeface="+mj-lt"/>
              <a:buAutoNum type="arabicPeriod"/>
            </a:pPr>
            <a:r>
              <a:rPr lang="en-GB" b="1" i="0" u="none" strike="noStrike" dirty="0">
                <a:solidFill>
                  <a:srgbClr val="374151"/>
                </a:solidFill>
                <a:effectLst/>
                <a:latin typeface="Calibri" panose="020F0502020204030204" pitchFamily="34" charset="0"/>
                <a:cs typeface="Calibri" panose="020F0502020204030204" pitchFamily="34" charset="0"/>
              </a:rPr>
              <a:t>Call for a Balanced Focus:</a:t>
            </a:r>
            <a:r>
              <a:rPr lang="en-GB" b="0" i="0" u="none" strike="noStrike" dirty="0">
                <a:solidFill>
                  <a:srgbClr val="374151"/>
                </a:solidFill>
                <a:effectLst/>
                <a:latin typeface="Calibri" panose="020F0502020204030204" pitchFamily="34" charset="0"/>
                <a:cs typeface="Calibri" panose="020F0502020204030204" pitchFamily="34" charset="0"/>
              </a:rPr>
              <a:t> The passage concludes by referencing Spencer, who has advocated for a more balanced approach in conflict reporting. This balanced approach would involve not only focusing on dramatic or sensational aspects but also giving attention to socially desirable aspects, such as the performance of emergency teams, especially when examining the aftermath of a conflict or crisis.</a:t>
            </a:r>
          </a:p>
          <a:p>
            <a:pPr algn="l">
              <a:buFont typeface="+mj-lt"/>
              <a:buAutoNum type="arabicPeriod"/>
            </a:pPr>
            <a:endParaRPr lang="en-GB" b="0" i="0" u="none" strike="noStrike" dirty="0">
              <a:solidFill>
                <a:srgbClr val="374151"/>
              </a:solidFill>
              <a:effectLst/>
              <a:latin typeface="Calibri" panose="020F0502020204030204" pitchFamily="34" charset="0"/>
              <a:cs typeface="Calibri" panose="020F0502020204030204" pitchFamily="34" charset="0"/>
            </a:endParaRPr>
          </a:p>
          <a:p>
            <a:pPr algn="l"/>
            <a:r>
              <a:rPr lang="en-GB" b="0" i="0" u="none" strike="noStrike" dirty="0">
                <a:solidFill>
                  <a:srgbClr val="374151"/>
                </a:solidFill>
                <a:effectLst/>
                <a:latin typeface="Calibri" panose="020F0502020204030204" pitchFamily="34" charset="0"/>
                <a:cs typeface="Calibri" panose="020F0502020204030204" pitchFamily="34" charset="0"/>
              </a:rPr>
              <a:t>Iqbal suggests that the media initially emphasized the efficiency and effectiveness of emergency response teams but later reported on instances of negligence and lack of efficiency during the inquiry. This highlights the importance of balanced and socially responsible reporting, which encompasses both positive and negative aspects of such situations.</a:t>
            </a:r>
          </a:p>
          <a:p>
            <a:endParaRPr lang="en-US" dirty="0"/>
          </a:p>
        </p:txBody>
      </p:sp>
      <p:sp>
        <p:nvSpPr>
          <p:cNvPr id="4" name="Slide Number Placeholder 3"/>
          <p:cNvSpPr>
            <a:spLocks noGrp="1"/>
          </p:cNvSpPr>
          <p:nvPr>
            <p:ph type="sldNum" sz="quarter" idx="5"/>
          </p:nvPr>
        </p:nvSpPr>
        <p:spPr/>
        <p:txBody>
          <a:bodyPr/>
          <a:lstStyle/>
          <a:p>
            <a:fld id="{18D1D9E8-14BF-3048-B4D9-AC5D125B598D}" type="slidenum">
              <a:rPr lang="en-US" smtClean="0"/>
              <a:t>26</a:t>
            </a:fld>
            <a:endParaRPr lang="en-US"/>
          </a:p>
        </p:txBody>
      </p:sp>
    </p:spTree>
    <p:extLst>
      <p:ext uri="{BB962C8B-B14F-4D97-AF65-F5344CB8AC3E}">
        <p14:creationId xmlns:p14="http://schemas.microsoft.com/office/powerpoint/2010/main" val="301809697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8D1D9E8-14BF-3048-B4D9-AC5D125B598D}" type="slidenum">
              <a:rPr lang="en-US" smtClean="0"/>
              <a:t>27</a:t>
            </a:fld>
            <a:endParaRPr lang="en-US"/>
          </a:p>
        </p:txBody>
      </p:sp>
    </p:spTree>
    <p:extLst>
      <p:ext uri="{BB962C8B-B14F-4D97-AF65-F5344CB8AC3E}">
        <p14:creationId xmlns:p14="http://schemas.microsoft.com/office/powerpoint/2010/main" val="26561183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F23DD2F-C695-6244-946D-B1058A403D7E}" type="slidenum">
              <a:rPr lang="en-US" smtClean="0"/>
              <a:t>28</a:t>
            </a:fld>
            <a:endParaRPr lang="en-US"/>
          </a:p>
        </p:txBody>
      </p:sp>
    </p:spTree>
    <p:extLst>
      <p:ext uri="{BB962C8B-B14F-4D97-AF65-F5344CB8AC3E}">
        <p14:creationId xmlns:p14="http://schemas.microsoft.com/office/powerpoint/2010/main" val="420659473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b="0" i="0" u="none" strike="noStrike" dirty="0">
                <a:solidFill>
                  <a:srgbClr val="374151"/>
                </a:solidFill>
                <a:effectLst/>
                <a:latin typeface="Calibri" panose="020F0502020204030204" pitchFamily="34" charset="0"/>
                <a:cs typeface="Calibri" panose="020F0502020204030204" pitchFamily="34" charset="0"/>
              </a:rPr>
              <a:t>Paul Wilkinson discusses the complex and challenging issues surrounding the response of liberal democratic states to acts of terrorism. One of the key topics he addressed is the tension between the imperative to combat terrorism and the need to protect and uphold human rights. </a:t>
            </a:r>
          </a:p>
          <a:p>
            <a:pPr algn="l"/>
            <a:endParaRPr lang="en-GB" b="0" i="0" u="none" strike="noStrike" dirty="0">
              <a:solidFill>
                <a:srgbClr val="374151"/>
              </a:solidFill>
              <a:effectLst/>
              <a:latin typeface="Calibri" panose="020F0502020204030204" pitchFamily="34" charset="0"/>
              <a:cs typeface="Calibri" panose="020F0502020204030204" pitchFamily="34" charset="0"/>
            </a:endParaRPr>
          </a:p>
          <a:p>
            <a:pPr algn="l">
              <a:buFont typeface="+mj-lt"/>
              <a:buAutoNum type="arabicPeriod"/>
            </a:pPr>
            <a:r>
              <a:rPr lang="en-GB" b="1" i="0" u="none" strike="noStrike" dirty="0">
                <a:solidFill>
                  <a:srgbClr val="374151"/>
                </a:solidFill>
                <a:effectLst/>
                <a:latin typeface="Calibri" panose="020F0502020204030204" pitchFamily="34" charset="0"/>
                <a:cs typeface="Calibri" panose="020F0502020204030204" pitchFamily="34" charset="0"/>
              </a:rPr>
              <a:t>Balancing Security and Human Rights:</a:t>
            </a:r>
            <a:r>
              <a:rPr lang="en-GB" b="0" i="0" u="none" strike="noStrike" dirty="0">
                <a:solidFill>
                  <a:srgbClr val="374151"/>
                </a:solidFill>
                <a:effectLst/>
                <a:latin typeface="Calibri" panose="020F0502020204030204" pitchFamily="34" charset="0"/>
                <a:cs typeface="Calibri" panose="020F0502020204030204" pitchFamily="34" charset="0"/>
              </a:rPr>
              <a:t> Wilkinson delves into the delicate balance that liberal democratic states must strike between maintaining security and safeguarding human rights. He highlights the potential tension between counterterrorism measures, which often involve expanded state powers, and the protection of individual liberties and rights.</a:t>
            </a:r>
          </a:p>
          <a:p>
            <a:pPr algn="l">
              <a:buFont typeface="+mj-lt"/>
              <a:buAutoNum type="arabicPeriod"/>
            </a:pPr>
            <a:r>
              <a:rPr lang="en-GB" b="1" i="0" u="none" strike="noStrike" dirty="0">
                <a:solidFill>
                  <a:srgbClr val="374151"/>
                </a:solidFill>
                <a:effectLst/>
                <a:latin typeface="Calibri" panose="020F0502020204030204" pitchFamily="34" charset="0"/>
                <a:cs typeface="Calibri" panose="020F0502020204030204" pitchFamily="34" charset="0"/>
              </a:rPr>
              <a:t>Civil Liberties and Due Process:</a:t>
            </a:r>
            <a:r>
              <a:rPr lang="en-GB" b="0" i="0" u="none" strike="noStrike" dirty="0">
                <a:solidFill>
                  <a:srgbClr val="374151"/>
                </a:solidFill>
                <a:effectLst/>
                <a:latin typeface="Calibri" panose="020F0502020204030204" pitchFamily="34" charset="0"/>
                <a:cs typeface="Calibri" panose="020F0502020204030204" pitchFamily="34" charset="0"/>
              </a:rPr>
              <a:t> The book examines how counterterrorism measures can impact civil liberties, such as freedom of expression, privacy, and due process. It discusses issues such as surveillance, detention without trial, and restrictions on free speech, which can raise concerns about violations of human rights.</a:t>
            </a:r>
          </a:p>
          <a:p>
            <a:pPr algn="l">
              <a:buFont typeface="+mj-lt"/>
              <a:buAutoNum type="arabicPeriod"/>
            </a:pPr>
            <a:r>
              <a:rPr lang="en-GB" b="1" i="0" u="none" strike="noStrike" dirty="0">
                <a:solidFill>
                  <a:srgbClr val="374151"/>
                </a:solidFill>
                <a:effectLst/>
                <a:latin typeface="Calibri" panose="020F0502020204030204" pitchFamily="34" charset="0"/>
                <a:cs typeface="Calibri" panose="020F0502020204030204" pitchFamily="34" charset="0"/>
              </a:rPr>
              <a:t>State Response to Terrorism:</a:t>
            </a:r>
            <a:r>
              <a:rPr lang="en-GB" b="0" i="0" u="none" strike="noStrike" dirty="0">
                <a:solidFill>
                  <a:srgbClr val="374151"/>
                </a:solidFill>
                <a:effectLst/>
                <a:latin typeface="Calibri" panose="020F0502020204030204" pitchFamily="34" charset="0"/>
                <a:cs typeface="Calibri" panose="020F0502020204030204" pitchFamily="34" charset="0"/>
              </a:rPr>
              <a:t> Wilkinson </a:t>
            </a:r>
            <a:r>
              <a:rPr lang="en-GB" b="0" i="0" u="none" strike="noStrike" dirty="0" err="1">
                <a:solidFill>
                  <a:srgbClr val="374151"/>
                </a:solidFill>
                <a:effectLst/>
                <a:latin typeface="Calibri" panose="020F0502020204030204" pitchFamily="34" charset="0"/>
                <a:cs typeface="Calibri" panose="020F0502020204030204" pitchFamily="34" charset="0"/>
              </a:rPr>
              <a:t>analyzes</a:t>
            </a:r>
            <a:r>
              <a:rPr lang="en-GB" b="0" i="0" u="none" strike="noStrike" dirty="0">
                <a:solidFill>
                  <a:srgbClr val="374151"/>
                </a:solidFill>
                <a:effectLst/>
                <a:latin typeface="Calibri" panose="020F0502020204030204" pitchFamily="34" charset="0"/>
                <a:cs typeface="Calibri" panose="020F0502020204030204" pitchFamily="34" charset="0"/>
              </a:rPr>
              <a:t> the various responses that states may adopt when confronted with acts of terrorism. He discusses measures like emergency legislation, enhanced intelligence sharing, and international cooperation and evaluates their compatibility with human rights standards.</a:t>
            </a:r>
          </a:p>
          <a:p>
            <a:pPr algn="l">
              <a:buFont typeface="+mj-lt"/>
              <a:buAutoNum type="arabicPeriod"/>
            </a:pPr>
            <a:r>
              <a:rPr lang="en-GB" b="1" i="0" u="none" strike="noStrike" dirty="0">
                <a:solidFill>
                  <a:srgbClr val="374151"/>
                </a:solidFill>
                <a:effectLst/>
                <a:latin typeface="Calibri" panose="020F0502020204030204" pitchFamily="34" charset="0"/>
                <a:cs typeface="Calibri" panose="020F0502020204030204" pitchFamily="34" charset="0"/>
              </a:rPr>
              <a:t>Judicial Oversight:</a:t>
            </a:r>
            <a:r>
              <a:rPr lang="en-GB" b="0" i="0" u="none" strike="noStrike" dirty="0">
                <a:solidFill>
                  <a:srgbClr val="374151"/>
                </a:solidFill>
                <a:effectLst/>
                <a:latin typeface="Calibri" panose="020F0502020204030204" pitchFamily="34" charset="0"/>
                <a:cs typeface="Calibri" panose="020F0502020204030204" pitchFamily="34" charset="0"/>
              </a:rPr>
              <a:t> The book considers the role of the judiciary in upholding human rights in the context of counterterrorism. It examines cases in which courts are called upon to assess the legality and proportionality of counterterrorism measures, including their impact on human rights.</a:t>
            </a:r>
          </a:p>
          <a:p>
            <a:pPr algn="l">
              <a:buFont typeface="+mj-lt"/>
              <a:buAutoNum type="arabicPeriod"/>
            </a:pPr>
            <a:r>
              <a:rPr lang="en-GB" b="1" i="0" u="none" strike="noStrike" dirty="0">
                <a:solidFill>
                  <a:srgbClr val="374151"/>
                </a:solidFill>
                <a:effectLst/>
                <a:latin typeface="Calibri" panose="020F0502020204030204" pitchFamily="34" charset="0"/>
                <a:cs typeface="Calibri" panose="020F0502020204030204" pitchFamily="34" charset="0"/>
              </a:rPr>
              <a:t>International Legal Framework:</a:t>
            </a:r>
            <a:r>
              <a:rPr lang="en-GB" b="0" i="0" u="none" strike="noStrike" dirty="0">
                <a:solidFill>
                  <a:srgbClr val="374151"/>
                </a:solidFill>
                <a:effectLst/>
                <a:latin typeface="Calibri" panose="020F0502020204030204" pitchFamily="34" charset="0"/>
                <a:cs typeface="Calibri" panose="020F0502020204030204" pitchFamily="34" charset="0"/>
              </a:rPr>
              <a:t> Wilkinson also explores how international law, including human rights treaties, shapes the counterterrorism efforts of states. He assesses the implications of international human rights law on the actions of states when responding to terrorism.</a:t>
            </a:r>
          </a:p>
          <a:p>
            <a:pPr algn="l">
              <a:buFont typeface="+mj-lt"/>
              <a:buAutoNum type="arabicPeriod"/>
            </a:pPr>
            <a:r>
              <a:rPr lang="en-GB" b="1" i="0" u="none" strike="noStrike" dirty="0">
                <a:solidFill>
                  <a:srgbClr val="374151"/>
                </a:solidFill>
                <a:effectLst/>
                <a:latin typeface="Calibri" panose="020F0502020204030204" pitchFamily="34" charset="0"/>
                <a:cs typeface="Calibri" panose="020F0502020204030204" pitchFamily="34" charset="0"/>
              </a:rPr>
              <a:t>The Impact on Democracy:</a:t>
            </a:r>
            <a:r>
              <a:rPr lang="en-GB" b="0" i="0" u="none" strike="noStrike" dirty="0">
                <a:solidFill>
                  <a:srgbClr val="374151"/>
                </a:solidFill>
                <a:effectLst/>
                <a:latin typeface="Calibri" panose="020F0502020204030204" pitchFamily="34" charset="0"/>
                <a:cs typeface="Calibri" panose="020F0502020204030204" pitchFamily="34" charset="0"/>
              </a:rPr>
              <a:t> The book discusses how the response to terrorism can affect the democratic character of a state. It considers how restrictions on civil liberties and the expansion of state powers can challenge the principles of liberal democracy.</a:t>
            </a:r>
          </a:p>
          <a:p>
            <a:pPr algn="l">
              <a:buFont typeface="+mj-lt"/>
              <a:buAutoNum type="arabicPeriod"/>
            </a:pPr>
            <a:endParaRPr lang="en-GB" b="0" i="0" u="none" strike="noStrike" dirty="0">
              <a:solidFill>
                <a:srgbClr val="374151"/>
              </a:solidFill>
              <a:effectLst/>
              <a:latin typeface="Calibri" panose="020F0502020204030204" pitchFamily="34" charset="0"/>
              <a:cs typeface="Calibri" panose="020F0502020204030204" pitchFamily="34" charset="0"/>
            </a:endParaRPr>
          </a:p>
          <a:p>
            <a:pPr algn="l"/>
            <a:r>
              <a:rPr lang="en-GB" b="0" i="0" u="none" strike="noStrike" dirty="0">
                <a:solidFill>
                  <a:srgbClr val="374151"/>
                </a:solidFill>
                <a:effectLst/>
                <a:latin typeface="Calibri" panose="020F0502020204030204" pitchFamily="34" charset="0"/>
                <a:cs typeface="Calibri" panose="020F0502020204030204" pitchFamily="34" charset="0"/>
              </a:rPr>
              <a:t>Overall, Wilkinson's provides a comprehensive examination of the complex and multifaceted relationship between counterterrorism efforts and the protection of human rights in liberal democratic states. He highlights the challenges faced by governments in striking the right balance between security imperatives and the preservation of individual liberties and human rights.</a:t>
            </a:r>
          </a:p>
          <a:p>
            <a:endParaRPr lang="en-US" dirty="0"/>
          </a:p>
        </p:txBody>
      </p:sp>
      <p:sp>
        <p:nvSpPr>
          <p:cNvPr id="4" name="Slide Number Placeholder 3"/>
          <p:cNvSpPr>
            <a:spLocks noGrp="1"/>
          </p:cNvSpPr>
          <p:nvPr>
            <p:ph type="sldNum" sz="quarter" idx="5"/>
          </p:nvPr>
        </p:nvSpPr>
        <p:spPr/>
        <p:txBody>
          <a:bodyPr/>
          <a:lstStyle/>
          <a:p>
            <a:fld id="{4F23DD2F-C695-6244-946D-B1058A403D7E}" type="slidenum">
              <a:rPr lang="en-US" smtClean="0"/>
              <a:t>29</a:t>
            </a:fld>
            <a:endParaRPr lang="en-US"/>
          </a:p>
        </p:txBody>
      </p:sp>
    </p:spTree>
    <p:extLst>
      <p:ext uri="{BB962C8B-B14F-4D97-AF65-F5344CB8AC3E}">
        <p14:creationId xmlns:p14="http://schemas.microsoft.com/office/powerpoint/2010/main" val="266237059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3"/>
        <p:cNvGrpSpPr/>
        <p:nvPr/>
      </p:nvGrpSpPr>
      <p:grpSpPr>
        <a:xfrm>
          <a:off x="0" y="0"/>
          <a:ext cx="0" cy="0"/>
          <a:chOff x="0" y="0"/>
          <a:chExt cx="0" cy="0"/>
        </a:xfrm>
      </p:grpSpPr>
      <p:sp>
        <p:nvSpPr>
          <p:cNvPr id="104" name="Google Shape;104;p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05" name="Google Shape;105;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4"/>
        <p:cNvGrpSpPr/>
        <p:nvPr/>
      </p:nvGrpSpPr>
      <p:grpSpPr>
        <a:xfrm>
          <a:off x="0" y="0"/>
          <a:ext cx="0" cy="0"/>
          <a:chOff x="0" y="0"/>
          <a:chExt cx="0" cy="0"/>
        </a:xfrm>
      </p:grpSpPr>
      <p:sp>
        <p:nvSpPr>
          <p:cNvPr id="455" name="Google Shape;455;p3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56" name="Google Shape;456;p3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GB" sz="1200">
                <a:solidFill>
                  <a:schemeClr val="dk1"/>
                </a:solidFill>
                <a:latin typeface="Calibri"/>
                <a:ea typeface="Calibri"/>
                <a:cs typeface="Calibri"/>
                <a:sym typeface="Calibri"/>
              </a:rPr>
              <a:t>Responding to terrorists' use of the internet poses several significant challenges, given the vast and evolving online landscape. </a:t>
            </a:r>
            <a:endParaRPr/>
          </a:p>
          <a:p>
            <a:pPr marL="0" lvl="0" indent="0" algn="l" rtl="0">
              <a:spcBef>
                <a:spcPts val="0"/>
              </a:spcBef>
              <a:spcAft>
                <a:spcPts val="0"/>
              </a:spcAft>
              <a:buNone/>
            </a:pPr>
            <a:endParaRPr sz="1200">
              <a:solidFill>
                <a:schemeClr val="dk1"/>
              </a:solidFill>
              <a:latin typeface="Calibri"/>
              <a:ea typeface="Calibri"/>
              <a:cs typeface="Calibri"/>
              <a:sym typeface="Calibri"/>
            </a:endParaRPr>
          </a:p>
          <a:p>
            <a:pPr marL="0" lvl="0" indent="0" algn="l" rtl="0">
              <a:spcBef>
                <a:spcPts val="0"/>
              </a:spcBef>
              <a:spcAft>
                <a:spcPts val="0"/>
              </a:spcAft>
              <a:buNone/>
            </a:pPr>
            <a:r>
              <a:rPr lang="en-GB" sz="1200">
                <a:solidFill>
                  <a:schemeClr val="dk1"/>
                </a:solidFill>
                <a:latin typeface="Calibri"/>
                <a:ea typeface="Calibri"/>
                <a:cs typeface="Calibri"/>
                <a:sym typeface="Calibri"/>
              </a:rPr>
              <a:t>Volume and Accessibility: The sheer volume of online content makes it challenging to monitor and detect extremist materials. Additionally, the ease of access to the internet allows terrorists to disseminate propaganda widely.</a:t>
            </a:r>
            <a:endParaRPr/>
          </a:p>
          <a:p>
            <a:pPr marL="0" lvl="0" indent="0" algn="l" rtl="0">
              <a:spcBef>
                <a:spcPts val="0"/>
              </a:spcBef>
              <a:spcAft>
                <a:spcPts val="0"/>
              </a:spcAft>
              <a:buNone/>
            </a:pPr>
            <a:r>
              <a:rPr lang="en-GB" sz="1200">
                <a:solidFill>
                  <a:schemeClr val="dk1"/>
                </a:solidFill>
                <a:latin typeface="Calibri"/>
                <a:ea typeface="Calibri"/>
                <a:cs typeface="Calibri"/>
                <a:sym typeface="Calibri"/>
              </a:rPr>
              <a:t>Anonymity and Encryption: Terrorists often use encryption tools and anonymization techniques to protect their identities and communication, making it difficult for law enforcement and intelligence agencies to trace their activities. For example, apps like Telegram provide end-to-end encryption, making it challenging to intercept messages.</a:t>
            </a:r>
            <a:endParaRPr/>
          </a:p>
          <a:p>
            <a:pPr marL="0" lvl="0" indent="0" algn="l" rtl="0">
              <a:spcBef>
                <a:spcPts val="0"/>
              </a:spcBef>
              <a:spcAft>
                <a:spcPts val="0"/>
              </a:spcAft>
              <a:buNone/>
            </a:pPr>
            <a:r>
              <a:rPr lang="en-GB" sz="1200">
                <a:solidFill>
                  <a:schemeClr val="dk1"/>
                </a:solidFill>
                <a:latin typeface="Calibri"/>
                <a:ea typeface="Calibri"/>
                <a:cs typeface="Calibri"/>
                <a:sym typeface="Calibri"/>
              </a:rPr>
              <a:t>Diverse Platforms: Extremist content can be found on a wide range of online platforms, from social media to file-sharing sites. This diversity makes it difficult to regulate and control content effectively.</a:t>
            </a:r>
            <a:endParaRPr/>
          </a:p>
          <a:p>
            <a:pPr marL="0" lvl="0" indent="0" algn="l" rtl="0">
              <a:spcBef>
                <a:spcPts val="0"/>
              </a:spcBef>
              <a:spcAft>
                <a:spcPts val="0"/>
              </a:spcAft>
              <a:buNone/>
            </a:pPr>
            <a:r>
              <a:rPr lang="en-GB" sz="1200">
                <a:solidFill>
                  <a:schemeClr val="dk1"/>
                </a:solidFill>
                <a:latin typeface="Calibri"/>
                <a:ea typeface="Calibri"/>
                <a:cs typeface="Calibri"/>
                <a:sym typeface="Calibri"/>
              </a:rPr>
              <a:t>Online Recruitment: Terrorists use the internet for recruitment, reaching a global audience. They exploit social media to identify and engage potential recruits. For example, ISIS was known for using platforms like Twitter and Facebook to recruit fighters.</a:t>
            </a:r>
            <a:endParaRPr/>
          </a:p>
          <a:p>
            <a:pPr marL="0" lvl="0" indent="0" algn="l" rtl="0">
              <a:spcBef>
                <a:spcPts val="0"/>
              </a:spcBef>
              <a:spcAft>
                <a:spcPts val="0"/>
              </a:spcAft>
              <a:buNone/>
            </a:pPr>
            <a:r>
              <a:rPr lang="en-GB" sz="1200">
                <a:solidFill>
                  <a:schemeClr val="dk1"/>
                </a:solidFill>
                <a:latin typeface="Calibri"/>
                <a:ea typeface="Calibri"/>
                <a:cs typeface="Calibri"/>
                <a:sym typeface="Calibri"/>
              </a:rPr>
              <a:t>Self-Radicalization: Individuals can self-radicalize online without direct contact with terrorist groups. For example, the Boston Marathon bombers were self-radicalized by watching extremist videos on the internet.</a:t>
            </a:r>
            <a:endParaRPr/>
          </a:p>
          <a:p>
            <a:pPr marL="0" lvl="0" indent="0" algn="l" rtl="0">
              <a:spcBef>
                <a:spcPts val="0"/>
              </a:spcBef>
              <a:spcAft>
                <a:spcPts val="0"/>
              </a:spcAft>
              <a:buNone/>
            </a:pPr>
            <a:r>
              <a:rPr lang="en-GB" sz="1200">
                <a:solidFill>
                  <a:schemeClr val="dk1"/>
                </a:solidFill>
                <a:latin typeface="Calibri"/>
                <a:ea typeface="Calibri"/>
                <a:cs typeface="Calibri"/>
                <a:sym typeface="Calibri"/>
              </a:rPr>
              <a:t>Dark Web: Some terrorist activities occur on the dark web, which is not indexed by conventional search engines. The dark web provides anonymity for illicit activities, including terrorism-related transactions and information sharing.</a:t>
            </a:r>
            <a:endParaRPr/>
          </a:p>
          <a:p>
            <a:pPr marL="0" lvl="0" indent="0" algn="l" rtl="0">
              <a:spcBef>
                <a:spcPts val="0"/>
              </a:spcBef>
              <a:spcAft>
                <a:spcPts val="0"/>
              </a:spcAft>
              <a:buNone/>
            </a:pPr>
            <a:r>
              <a:rPr lang="en-GB" sz="1200">
                <a:solidFill>
                  <a:schemeClr val="dk1"/>
                </a:solidFill>
                <a:latin typeface="Calibri"/>
                <a:ea typeface="Calibri"/>
                <a:cs typeface="Calibri"/>
                <a:sym typeface="Calibri"/>
              </a:rPr>
              <a:t>International Jurisdiction: The global nature of the internet and online platforms can make it challenging to coordinate international efforts to combat online terrorism. Terrorists often exploit jurisdictional gaps.</a:t>
            </a:r>
            <a:endParaRPr/>
          </a:p>
          <a:p>
            <a:pPr marL="0" lvl="0" indent="0" algn="l" rtl="0">
              <a:spcBef>
                <a:spcPts val="0"/>
              </a:spcBef>
              <a:spcAft>
                <a:spcPts val="0"/>
              </a:spcAft>
              <a:buNone/>
            </a:pPr>
            <a:r>
              <a:rPr lang="en-GB" sz="1200">
                <a:solidFill>
                  <a:schemeClr val="dk1"/>
                </a:solidFill>
                <a:latin typeface="Calibri"/>
                <a:ea typeface="Calibri"/>
                <a:cs typeface="Calibri"/>
                <a:sym typeface="Calibri"/>
              </a:rPr>
              <a:t>Freedom of Speech and Privacy Concerns: Balancing efforts to combat online terrorism with protecting freedom of speech and privacy rights is a significant challenge. Governments and tech companies must strike a delicate balance.</a:t>
            </a:r>
            <a:endParaRPr/>
          </a:p>
          <a:p>
            <a:pPr marL="0" lvl="0" indent="0" algn="l" rtl="0">
              <a:spcBef>
                <a:spcPts val="0"/>
              </a:spcBef>
              <a:spcAft>
                <a:spcPts val="0"/>
              </a:spcAft>
              <a:buNone/>
            </a:pPr>
            <a:r>
              <a:rPr lang="en-GB" sz="1200">
                <a:solidFill>
                  <a:schemeClr val="dk1"/>
                </a:solidFill>
                <a:latin typeface="Calibri"/>
                <a:ea typeface="Calibri"/>
                <a:cs typeface="Calibri"/>
                <a:sym typeface="Calibri"/>
              </a:rPr>
              <a:t>Rapid Evolution: Terrorists adapt quickly to countermeasures. As platforms and authorities respond, terrorists shift their tactics, such as moving to less-regulated platforms or using new communication methods.</a:t>
            </a:r>
            <a:endParaRPr/>
          </a:p>
          <a:p>
            <a:pPr marL="0" lvl="0" indent="0" algn="l" rtl="0">
              <a:spcBef>
                <a:spcPts val="0"/>
              </a:spcBef>
              <a:spcAft>
                <a:spcPts val="0"/>
              </a:spcAft>
              <a:buNone/>
            </a:pPr>
            <a:endParaRPr sz="1200">
              <a:solidFill>
                <a:schemeClr val="dk1"/>
              </a:solidFill>
              <a:latin typeface="Calibri"/>
              <a:ea typeface="Calibri"/>
              <a:cs typeface="Calibri"/>
              <a:sym typeface="Calibri"/>
            </a:endParaRPr>
          </a:p>
          <a:p>
            <a:pPr marL="0" lvl="0" indent="0" algn="l" rtl="0">
              <a:spcBef>
                <a:spcPts val="0"/>
              </a:spcBef>
              <a:spcAft>
                <a:spcPts val="0"/>
              </a:spcAft>
              <a:buNone/>
            </a:pPr>
            <a:r>
              <a:rPr lang="en-GB" sz="1200">
                <a:solidFill>
                  <a:schemeClr val="dk1"/>
                </a:solidFill>
                <a:latin typeface="Calibri"/>
                <a:ea typeface="Calibri"/>
                <a:cs typeface="Calibri"/>
                <a:sym typeface="Calibri"/>
              </a:rPr>
              <a:t>Examples:</a:t>
            </a:r>
            <a:endParaRPr/>
          </a:p>
          <a:p>
            <a:pPr marL="0" lvl="0" indent="0" algn="l" rtl="0">
              <a:spcBef>
                <a:spcPts val="0"/>
              </a:spcBef>
              <a:spcAft>
                <a:spcPts val="0"/>
              </a:spcAft>
              <a:buNone/>
            </a:pPr>
            <a:endParaRPr sz="1200">
              <a:solidFill>
                <a:schemeClr val="dk1"/>
              </a:solidFill>
              <a:latin typeface="Calibri"/>
              <a:ea typeface="Calibri"/>
              <a:cs typeface="Calibri"/>
              <a:sym typeface="Calibri"/>
            </a:endParaRPr>
          </a:p>
          <a:p>
            <a:pPr marL="0" lvl="0" indent="0" algn="l" rtl="0">
              <a:spcBef>
                <a:spcPts val="0"/>
              </a:spcBef>
              <a:spcAft>
                <a:spcPts val="0"/>
              </a:spcAft>
              <a:buNone/>
            </a:pPr>
            <a:r>
              <a:rPr lang="en-GB" sz="1200">
                <a:solidFill>
                  <a:schemeClr val="dk1"/>
                </a:solidFill>
                <a:latin typeface="Calibri"/>
                <a:ea typeface="Calibri"/>
                <a:cs typeface="Calibri"/>
                <a:sym typeface="Calibri"/>
              </a:rPr>
              <a:t>Anwar al-Awlaki, an American-born cleric affiliated with al-Qaeda, used the internet extensively to inspire and guide individuals to commit acts of terrorism. His online sermons influenced multiple attackers, including the 2009 Fort Hood shooter, Nidal Hasan.</a:t>
            </a:r>
            <a:endParaRPr/>
          </a:p>
          <a:p>
            <a:pPr marL="0" lvl="0" indent="0" algn="l" rtl="0">
              <a:spcBef>
                <a:spcPts val="0"/>
              </a:spcBef>
              <a:spcAft>
                <a:spcPts val="0"/>
              </a:spcAft>
              <a:buNone/>
            </a:pPr>
            <a:r>
              <a:rPr lang="en-GB" sz="1200">
                <a:solidFill>
                  <a:schemeClr val="dk1"/>
                </a:solidFill>
                <a:latin typeface="Calibri"/>
                <a:ea typeface="Calibri"/>
                <a:cs typeface="Calibri"/>
                <a:sym typeface="Calibri"/>
              </a:rPr>
              <a:t> Brento Tarrant - the Christchurch mosque shooter live-streamed his attack on Facebook in 2019. The video quickly spread across the internet, making it challenging to remove all copies and iterations.</a:t>
            </a:r>
            <a:endParaRPr/>
          </a:p>
          <a:p>
            <a:pPr marL="0" lvl="0" indent="0" algn="l" rtl="0">
              <a:spcBef>
                <a:spcPts val="0"/>
              </a:spcBef>
              <a:spcAft>
                <a:spcPts val="0"/>
              </a:spcAft>
              <a:buNone/>
            </a:pPr>
            <a:r>
              <a:rPr lang="en-GB" sz="1200">
                <a:solidFill>
                  <a:schemeClr val="dk1"/>
                </a:solidFill>
                <a:latin typeface="Calibri"/>
                <a:ea typeface="Calibri"/>
                <a:cs typeface="Calibri"/>
                <a:sym typeface="Calibri"/>
              </a:rPr>
              <a:t>Online forums and chat groups have been used for years by extremist groups like ISIS to communicate and share propaganda. The tech-savvy nature of these groups makes it challenging to infiltrate and monitor their activities.</a:t>
            </a:r>
            <a:endParaRPr/>
          </a:p>
          <a:p>
            <a:pPr marL="0" lvl="0" indent="0" algn="l" rtl="0">
              <a:spcBef>
                <a:spcPts val="0"/>
              </a:spcBef>
              <a:spcAft>
                <a:spcPts val="0"/>
              </a:spcAft>
              <a:buNone/>
            </a:pPr>
            <a:endParaRPr sz="1200">
              <a:solidFill>
                <a:schemeClr val="dk1"/>
              </a:solidFill>
              <a:latin typeface="Calibri"/>
              <a:ea typeface="Calibri"/>
              <a:cs typeface="Calibri"/>
              <a:sym typeface="Calibri"/>
            </a:endParaRPr>
          </a:p>
          <a:p>
            <a:pPr marL="0" lvl="0" indent="0" algn="l" rtl="0">
              <a:spcBef>
                <a:spcPts val="0"/>
              </a:spcBef>
              <a:spcAft>
                <a:spcPts val="0"/>
              </a:spcAft>
              <a:buNone/>
            </a:pPr>
            <a:r>
              <a:rPr lang="en-GB" sz="1200">
                <a:solidFill>
                  <a:schemeClr val="dk1"/>
                </a:solidFill>
                <a:latin typeface="Calibri"/>
                <a:ea typeface="Calibri"/>
                <a:cs typeface="Calibri"/>
                <a:sym typeface="Calibri"/>
              </a:rPr>
              <a:t>Addressing these challenges requires international cooperation, technological innovations, and policies that balance security with fundamental rights. Counterterrorism efforts should involve collaborations between governments, tech companies, and civil society to develop effective solutions.</a:t>
            </a:r>
            <a:endParaRPr/>
          </a:p>
          <a:p>
            <a:pPr marL="0" lvl="0" indent="0" algn="l" rtl="0">
              <a:spcBef>
                <a:spcPts val="0"/>
              </a:spcBef>
              <a:spcAft>
                <a:spcPts val="0"/>
              </a:spcAft>
              <a:buNone/>
            </a:pPr>
            <a:endParaRPr sz="1200">
              <a:solidFill>
                <a:schemeClr val="dk1"/>
              </a:solidFill>
              <a:latin typeface="Calibri"/>
              <a:ea typeface="Calibri"/>
              <a:cs typeface="Calibri"/>
              <a:sym typeface="Calibri"/>
            </a:endParaRPr>
          </a:p>
        </p:txBody>
      </p:sp>
      <p:sp>
        <p:nvSpPr>
          <p:cNvPr id="457" name="Google Shape;457;p3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31</a:t>
            </a:fld>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6"/>
        <p:cNvGrpSpPr/>
        <p:nvPr/>
      </p:nvGrpSpPr>
      <p:grpSpPr>
        <a:xfrm>
          <a:off x="0" y="0"/>
          <a:ext cx="0" cy="0"/>
          <a:chOff x="0" y="0"/>
          <a:chExt cx="0" cy="0"/>
        </a:xfrm>
      </p:grpSpPr>
      <p:sp>
        <p:nvSpPr>
          <p:cNvPr id="497" name="Google Shape;497;p3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98" name="Google Shape;498;p3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99" name="Google Shape;499;p3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32</a:t>
            </a:fld>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15356C-1DE3-064D-9C60-AA84057AC03B}" type="slidenum">
              <a:rPr lang="en-US" smtClean="0"/>
              <a:t>36</a:t>
            </a:fld>
            <a:endParaRPr lang="en-US"/>
          </a:p>
        </p:txBody>
      </p:sp>
    </p:spTree>
    <p:extLst>
      <p:ext uri="{BB962C8B-B14F-4D97-AF65-F5344CB8AC3E}">
        <p14:creationId xmlns:p14="http://schemas.microsoft.com/office/powerpoint/2010/main" val="234772123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buNone/>
            </a:pPr>
            <a:r>
              <a:rPr lang="en-GB" dirty="0"/>
              <a:t>This first assessment asks you to critically evaluate how terrorist methodologies have evolved over time, and how counter-terrorism responses have kept up — or in some cases, failed to keep up.</a:t>
            </a:r>
          </a:p>
          <a:p>
            <a:r>
              <a:rPr lang="en-GB" dirty="0">
                <a:ea typeface="Calibri"/>
                <a:cs typeface="Calibri"/>
              </a:rPr>
              <a:t>Identify the topic.</a:t>
            </a:r>
            <a:endParaRPr lang="en-GB" dirty="0"/>
          </a:p>
          <a:p>
            <a:r>
              <a:rPr lang="en-GB" dirty="0">
                <a:ea typeface="Calibri"/>
                <a:cs typeface="Calibri"/>
              </a:rPr>
              <a:t>Identify the directive words</a:t>
            </a:r>
          </a:p>
          <a:p>
            <a:r>
              <a:rPr lang="en-GB" dirty="0">
                <a:ea typeface="Calibri"/>
                <a:cs typeface="Calibri"/>
              </a:rPr>
              <a:t>Identify the limitations</a:t>
            </a:r>
          </a:p>
          <a:p>
            <a:pPr>
              <a:buNone/>
            </a:pPr>
            <a:r>
              <a:rPr lang="en-GB" dirty="0"/>
              <a:t>You need to choose two distinct time periods: one where terrorism was mainly organised, hierarchical, and complex, for example the Provisional IRA, Hezbollah in the 1980s–90s, or al-</a:t>
            </a:r>
            <a:r>
              <a:rPr lang="en-GB" dirty="0" err="1"/>
              <a:t>Qa’ida</a:t>
            </a:r>
            <a:r>
              <a:rPr lang="en-GB" dirty="0"/>
              <a:t> before 9/11. Then compare that with a more recent period characterised by low-sophistication, self-initiated, or lone-actor terrorism, for example Daesh-inspired attacks after 2014 or right-wing extremism.</a:t>
            </a:r>
          </a:p>
          <a:p>
            <a:endParaRPr lang="en-GB" dirty="0"/>
          </a:p>
          <a:p>
            <a:pPr>
              <a:buNone/>
            </a:pPr>
            <a:r>
              <a:rPr lang="en-GB" dirty="0"/>
              <a:t>Do not just describe the methods — you need to critically evaluate them. That means asking what worked, what did not, and why. What were the strengths and weaknesses of these different methodologies?</a:t>
            </a:r>
          </a:p>
          <a:p>
            <a:pPr>
              <a:buNone/>
            </a:pPr>
            <a:r>
              <a:rPr lang="en-GB" dirty="0"/>
              <a:t>Next, analyse how counter-terrorism strategies adapted, or failed to adapt, to this shift. For instance, did intelligence and policing methods change quickly enough? Were there gaps that attackers exploited?</a:t>
            </a:r>
          </a:p>
          <a:p>
            <a:endParaRPr lang="en-GB" dirty="0"/>
          </a:p>
          <a:p>
            <a:pPr>
              <a:buNone/>
            </a:pPr>
            <a:r>
              <a:rPr lang="en-GB" dirty="0"/>
              <a:t>You will also need to assess how current UK counter-terrorism legislation addresses today’s threat. Consider whether it is effective against low-cost, self-initiated attacks, and identify where the shortcomings may be.</a:t>
            </a:r>
          </a:p>
          <a:p>
            <a:endParaRPr lang="en-GB" dirty="0"/>
          </a:p>
          <a:p>
            <a:pPr>
              <a:buNone/>
            </a:pPr>
            <a:r>
              <a:rPr lang="en-GB" dirty="0"/>
              <a:t>Finally, propose improvements — but make sure these are evidence-based. That means grounding your recommendations in research, case studies, or credible policy analysis, rather than just personal opinion.</a:t>
            </a:r>
          </a:p>
          <a:p>
            <a:endParaRPr lang="en-GB" dirty="0"/>
          </a:p>
          <a:p>
            <a:r>
              <a:rPr lang="en-GB" dirty="0"/>
              <a:t>In summary, the assignment is about tracing the shift from complex, organised terrorism to simpler, self-initiated attacks, and then evaluating whether our counter-terrorism strategies and laws have kept pace. This is a Level 7 piece of work, so depth of analysis and critical engagement with evidence are absolutely key</a:t>
            </a:r>
          </a:p>
          <a:p>
            <a:endParaRPr lang="en-US" dirty="0"/>
          </a:p>
        </p:txBody>
      </p:sp>
      <p:sp>
        <p:nvSpPr>
          <p:cNvPr id="4" name="Slide Number Placeholder 3"/>
          <p:cNvSpPr>
            <a:spLocks noGrp="1"/>
          </p:cNvSpPr>
          <p:nvPr>
            <p:ph type="sldNum" sz="quarter" idx="5"/>
          </p:nvPr>
        </p:nvSpPr>
        <p:spPr/>
        <p:txBody>
          <a:bodyPr/>
          <a:lstStyle/>
          <a:p>
            <a:fld id="{2515356C-1DE3-064D-9C60-AA84057AC03B}" type="slidenum">
              <a:rPr lang="en-US" smtClean="0"/>
              <a:t>35</a:t>
            </a:fld>
            <a:endParaRPr lang="en-US"/>
          </a:p>
        </p:txBody>
      </p:sp>
    </p:spTree>
    <p:extLst>
      <p:ext uri="{BB962C8B-B14F-4D97-AF65-F5344CB8AC3E}">
        <p14:creationId xmlns:p14="http://schemas.microsoft.com/office/powerpoint/2010/main" val="112166761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GB"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13/11/2025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13/11/2025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GB"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13/11/2025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Date Placeholder 4"/>
          <p:cNvSpPr>
            <a:spLocks noGrp="1"/>
          </p:cNvSpPr>
          <p:nvPr>
            <p:ph type="dt" sz="half" idx="10"/>
          </p:nvPr>
        </p:nvSpPr>
        <p:spPr/>
        <p:txBody>
          <a:bodyPr/>
          <a:lstStyle/>
          <a:p>
            <a:fld id="{846CE7D5-CF57-46EF-B807-FDD0502418D4}" type="datetimeFigureOut">
              <a:rPr lang="en-GB" smtClean="0"/>
              <a:t>13/11/2025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endParaRPr lang="en-GB"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7" name="Date Placeholder 6"/>
          <p:cNvSpPr>
            <a:spLocks noGrp="1"/>
          </p:cNvSpPr>
          <p:nvPr>
            <p:ph type="dt" sz="half" idx="10"/>
          </p:nvPr>
        </p:nvSpPr>
        <p:spPr/>
        <p:txBody>
          <a:bodyPr/>
          <a:lstStyle/>
          <a:p>
            <a:fld id="{846CE7D5-CF57-46EF-B807-FDD0502418D4}" type="datetimeFigureOut">
              <a:rPr lang="en-GB" smtClean="0"/>
              <a:t>13/11/2025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Date Placeholder 2"/>
          <p:cNvSpPr>
            <a:spLocks noGrp="1"/>
          </p:cNvSpPr>
          <p:nvPr>
            <p:ph type="dt" sz="half" idx="10"/>
          </p:nvPr>
        </p:nvSpPr>
        <p:spPr/>
        <p:txBody>
          <a:bodyPr/>
          <a:lstStyle/>
          <a:p>
            <a:fld id="{846CE7D5-CF57-46EF-B807-FDD0502418D4}" type="datetimeFigureOut">
              <a:rPr lang="en-GB" smtClean="0"/>
              <a:t>13/11/2025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GB" smtClean="0"/>
              <a:t>13/11/2025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13/11/2025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13/11/2025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13/11/2025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endParaRPr lang="en-GB"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13/11/2025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47944565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594AE048-867B-9A4B-9A50-CA9AED7B45BD}"/>
              </a:ext>
            </a:extLst>
          </p:cNvPr>
          <p:cNvSpPr>
            <a:spLocks noGrp="1"/>
          </p:cNvSpPr>
          <p:nvPr>
            <p:ph type="title"/>
          </p:nvPr>
        </p:nvSpPr>
        <p:spPr>
          <a:xfrm>
            <a:off x="358219" y="365125"/>
            <a:ext cx="11481847" cy="1325563"/>
          </a:xfrm>
          <a:prstGeom prst="rect">
            <a:avLst/>
          </a:prstGeom>
        </p:spPr>
        <p:txBody>
          <a:bodyPr vert="horz" lIns="91440" tIns="45720" rIns="91440" bIns="45720" numCol="1" rtlCol="0" anchor="ctr">
            <a:normAutofit/>
          </a:bodyPr>
          <a:lstStyle/>
          <a:p>
            <a:r>
              <a:rPr lang="en-GB" altLang="en-GB"/>
              <a:t>Click to edit Master title style</a:t>
            </a:r>
            <a:endParaRPr lang="en-US"/>
          </a:p>
        </p:txBody>
      </p:sp>
      <p:sp>
        <p:nvSpPr>
          <p:cNvPr id="4" name="Text Placeholder 2">
            <a:extLst>
              <a:ext uri="{FF2B5EF4-FFF2-40B4-BE49-F238E27FC236}">
                <a16:creationId xmlns:a16="http://schemas.microsoft.com/office/drawing/2014/main" id="{4F9D5FEE-F4AC-D64A-9EE2-89DD7CCAA62A}"/>
              </a:ext>
            </a:extLst>
          </p:cNvPr>
          <p:cNvSpPr>
            <a:spLocks noGrp="1"/>
          </p:cNvSpPr>
          <p:nvPr>
            <p:ph idx="1"/>
          </p:nvPr>
        </p:nvSpPr>
        <p:spPr>
          <a:xfrm>
            <a:off x="358219" y="1825625"/>
            <a:ext cx="11481847" cy="3575934"/>
          </a:xfrm>
          <a:prstGeom prst="rect">
            <a:avLst/>
          </a:prstGeom>
        </p:spPr>
        <p:txBody>
          <a:bodyPr vert="horz" lIns="91440" tIns="45720" rIns="91440" bIns="45720" numCol="1" rtlCol="0">
            <a:normAutofit/>
          </a:bodyPr>
          <a:lstStyle/>
          <a:p>
            <a:pPr lvl="0"/>
            <a:r>
              <a:rPr lang="en-GB" altLang="en-GB" dirty="0"/>
              <a:t>Click to edit Master text styles</a:t>
            </a:r>
          </a:p>
          <a:p>
            <a:pPr lvl="1"/>
            <a:r>
              <a:rPr lang="en-GB" altLang="en-GB" dirty="0"/>
              <a:t>Second level</a:t>
            </a:r>
          </a:p>
          <a:p>
            <a:pPr lvl="2"/>
            <a:r>
              <a:rPr lang="en-GB" altLang="en-GB" dirty="0"/>
              <a:t>Third level</a:t>
            </a:r>
          </a:p>
          <a:p>
            <a:pPr lvl="3"/>
            <a:r>
              <a:rPr lang="en-GB" altLang="en-GB" dirty="0"/>
              <a:t>Fourth level</a:t>
            </a:r>
          </a:p>
          <a:p>
            <a:pPr lvl="4"/>
            <a:r>
              <a:rPr lang="en-GB" altLang="en-GB" dirty="0"/>
              <a:t>Fifth level</a:t>
            </a:r>
            <a:endParaRPr lang="en-US" dirty="0"/>
          </a:p>
        </p:txBody>
      </p:sp>
    </p:spTree>
    <p:extLst>
      <p:ext uri="{BB962C8B-B14F-4D97-AF65-F5344CB8AC3E}">
        <p14:creationId xmlns:p14="http://schemas.microsoft.com/office/powerpoint/2010/main" val="186871857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594AE048-867B-9A4B-9A50-CA9AED7B45BD}"/>
              </a:ext>
            </a:extLst>
          </p:cNvPr>
          <p:cNvSpPr>
            <a:spLocks noGrp="1"/>
          </p:cNvSpPr>
          <p:nvPr>
            <p:ph type="title"/>
          </p:nvPr>
        </p:nvSpPr>
        <p:spPr>
          <a:xfrm>
            <a:off x="358219" y="365125"/>
            <a:ext cx="11481847" cy="1325563"/>
          </a:xfrm>
          <a:prstGeom prst="rect">
            <a:avLst/>
          </a:prstGeom>
        </p:spPr>
        <p:txBody>
          <a:bodyPr vert="horz" lIns="91440" tIns="45720" rIns="91440" bIns="45720" numCol="1" rtlCol="0" anchor="ctr">
            <a:normAutofit/>
          </a:bodyPr>
          <a:lstStyle/>
          <a:p>
            <a:r>
              <a:rPr lang="en-GB" altLang="en-GB"/>
              <a:t>Click to edit Master title style</a:t>
            </a:r>
            <a:endParaRPr lang="en-US"/>
          </a:p>
        </p:txBody>
      </p:sp>
      <p:sp>
        <p:nvSpPr>
          <p:cNvPr id="4" name="Text Placeholder 2">
            <a:extLst>
              <a:ext uri="{FF2B5EF4-FFF2-40B4-BE49-F238E27FC236}">
                <a16:creationId xmlns:a16="http://schemas.microsoft.com/office/drawing/2014/main" id="{4F9D5FEE-F4AC-D64A-9EE2-89DD7CCAA62A}"/>
              </a:ext>
            </a:extLst>
          </p:cNvPr>
          <p:cNvSpPr>
            <a:spLocks noGrp="1"/>
          </p:cNvSpPr>
          <p:nvPr>
            <p:ph idx="1"/>
          </p:nvPr>
        </p:nvSpPr>
        <p:spPr>
          <a:xfrm>
            <a:off x="358219" y="1825625"/>
            <a:ext cx="11481847" cy="3575934"/>
          </a:xfrm>
          <a:prstGeom prst="rect">
            <a:avLst/>
          </a:prstGeom>
        </p:spPr>
        <p:txBody>
          <a:bodyPr vert="horz" lIns="91440" tIns="45720" rIns="91440" bIns="45720" numCol="1" rtlCol="0">
            <a:normAutofit/>
          </a:bodyPr>
          <a:lstStyle/>
          <a:p>
            <a:pPr lvl="0"/>
            <a:r>
              <a:rPr lang="en-GB" altLang="en-GB" dirty="0"/>
              <a:t>Click to edit Master text styles</a:t>
            </a:r>
          </a:p>
          <a:p>
            <a:pPr lvl="1"/>
            <a:r>
              <a:rPr lang="en-GB" altLang="en-GB" dirty="0"/>
              <a:t>Second level</a:t>
            </a:r>
          </a:p>
          <a:p>
            <a:pPr lvl="2"/>
            <a:r>
              <a:rPr lang="en-GB" altLang="en-GB" dirty="0"/>
              <a:t>Third level</a:t>
            </a:r>
          </a:p>
          <a:p>
            <a:pPr lvl="3"/>
            <a:r>
              <a:rPr lang="en-GB" altLang="en-GB" dirty="0"/>
              <a:t>Fourth level</a:t>
            </a:r>
          </a:p>
          <a:p>
            <a:pPr lvl="4"/>
            <a:r>
              <a:rPr lang="en-GB" altLang="en-GB" dirty="0"/>
              <a:t>Fifth level</a:t>
            </a:r>
            <a:endParaRPr lang="en-US" dirty="0"/>
          </a:p>
        </p:txBody>
      </p:sp>
      <p:pic>
        <p:nvPicPr>
          <p:cNvPr id="5" name="Picture 4" descr="A blue and white background  Description automatically generated">
            <a:extLst>
              <a:ext uri="{FF2B5EF4-FFF2-40B4-BE49-F238E27FC236}">
                <a16:creationId xmlns:a16="http://schemas.microsoft.com/office/drawing/2014/main" id="{63B6A318-EF11-49E8-E8AE-15107F6C178B}"/>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00435989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pic>
        <p:nvPicPr>
          <p:cNvPr id="5" name="Picture 4" descr="A blue and white screen  Description automatically generated">
            <a:extLst>
              <a:ext uri="{FF2B5EF4-FFF2-40B4-BE49-F238E27FC236}">
                <a16:creationId xmlns:a16="http://schemas.microsoft.com/office/drawing/2014/main" id="{361A0246-C9A2-6F9B-996B-EEEFCFE6CAC5}"/>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itle Placeholder 1">
            <a:extLst>
              <a:ext uri="{FF2B5EF4-FFF2-40B4-BE49-F238E27FC236}">
                <a16:creationId xmlns:a16="http://schemas.microsoft.com/office/drawing/2014/main" id="{BA0C2117-DFB0-B54B-BDD0-012C8CCE9580}"/>
              </a:ext>
            </a:extLst>
          </p:cNvPr>
          <p:cNvSpPr>
            <a:spLocks noGrp="1"/>
          </p:cNvSpPr>
          <p:nvPr>
            <p:ph type="title"/>
          </p:nvPr>
        </p:nvSpPr>
        <p:spPr>
          <a:xfrm>
            <a:off x="301657" y="1420926"/>
            <a:ext cx="11594969" cy="1325563"/>
          </a:xfrm>
          <a:prstGeom prst="rect">
            <a:avLst/>
          </a:prstGeom>
        </p:spPr>
        <p:txBody>
          <a:bodyPr vert="horz" lIns="91440" tIns="45720" rIns="91440" bIns="45720" numCol="1" rtlCol="0" anchor="ctr">
            <a:normAutofit/>
          </a:bodyPr>
          <a:lstStyle/>
          <a:p>
            <a:r>
              <a:rPr lang="en-GB" altLang="en-GB" dirty="0"/>
              <a:t>Click to edit Master title style</a:t>
            </a:r>
            <a:endParaRPr lang="en-US" dirty="0"/>
          </a:p>
        </p:txBody>
      </p:sp>
      <p:sp>
        <p:nvSpPr>
          <p:cNvPr id="4" name="Text Placeholder 2">
            <a:extLst>
              <a:ext uri="{FF2B5EF4-FFF2-40B4-BE49-F238E27FC236}">
                <a16:creationId xmlns:a16="http://schemas.microsoft.com/office/drawing/2014/main" id="{09628F5D-9BAE-634B-AE20-8E87CB48908E}"/>
              </a:ext>
            </a:extLst>
          </p:cNvPr>
          <p:cNvSpPr>
            <a:spLocks noGrp="1"/>
          </p:cNvSpPr>
          <p:nvPr>
            <p:ph idx="1"/>
          </p:nvPr>
        </p:nvSpPr>
        <p:spPr>
          <a:xfrm>
            <a:off x="301657" y="2881426"/>
            <a:ext cx="11594969" cy="3651349"/>
          </a:xfrm>
          <a:prstGeom prst="rect">
            <a:avLst/>
          </a:prstGeom>
        </p:spPr>
        <p:txBody>
          <a:bodyPr vert="horz" lIns="91440" tIns="45720" rIns="91440" bIns="45720" numCol="1" rtlCol="0">
            <a:normAutofit/>
          </a:bodyPr>
          <a:lstStyle/>
          <a:p>
            <a:pPr lvl="0"/>
            <a:r>
              <a:rPr lang="en-GB" altLang="en-GB" dirty="0"/>
              <a:t>Click to edit Master text styles</a:t>
            </a:r>
          </a:p>
          <a:p>
            <a:pPr lvl="1"/>
            <a:r>
              <a:rPr lang="en-GB" altLang="en-GB" dirty="0"/>
              <a:t>Second level</a:t>
            </a:r>
          </a:p>
          <a:p>
            <a:pPr lvl="2"/>
            <a:r>
              <a:rPr lang="en-GB" altLang="en-GB" dirty="0"/>
              <a:t>Third level</a:t>
            </a:r>
          </a:p>
          <a:p>
            <a:pPr lvl="3"/>
            <a:r>
              <a:rPr lang="en-GB" altLang="en-GB" dirty="0"/>
              <a:t>Fourth level</a:t>
            </a:r>
          </a:p>
          <a:p>
            <a:pPr lvl="4"/>
            <a:r>
              <a:rPr lang="en-GB" altLang="en-GB" dirty="0"/>
              <a:t>Fifth level</a:t>
            </a:r>
            <a:endParaRPr lang="en-US" dirty="0"/>
          </a:p>
        </p:txBody>
      </p:sp>
    </p:spTree>
    <p:extLst>
      <p:ext uri="{BB962C8B-B14F-4D97-AF65-F5344CB8AC3E}">
        <p14:creationId xmlns:p14="http://schemas.microsoft.com/office/powerpoint/2010/main" val="393800278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GB"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GB" smtClean="0"/>
              <a:t>13/11/2025</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hyperlink" Target="https://fabiusmaximus.com/2017/05/25/looking-at-our-fear-of-terrorism/" TargetMode="External"/><Relationship Id="rId4" Type="http://schemas.openxmlformats.org/officeDocument/2006/relationships/image" Target="../media/image4.jpg"/></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hyperlink" Target="https://www.transcend.org/tms/2015/12/confessions-of-a-terrorist-sympathiser/" TargetMode="External"/><Relationship Id="rId5" Type="http://schemas.openxmlformats.org/officeDocument/2006/relationships/image" Target="../media/image7.jpg"/><Relationship Id="rId4" Type="http://schemas.openxmlformats.org/officeDocument/2006/relationships/image" Target="../media/image6.jpeg"/></Relationships>
</file>

<file path=ppt/slides/_rels/slide5.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hyperlink" Target="https://www.flickr.com/photos/siwc/6298752035" TargetMode="External"/><Relationship Id="rId4" Type="http://schemas.openxmlformats.org/officeDocument/2006/relationships/image" Target="../media/image8.jpeg"/></Relationships>
</file>

<file path=ppt/slides/_rels/slide6.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hyperlink" Target="https://arkansasgopwing.blogspot.com/2017/12/terrorism-and-armed-resistance.html" TargetMode="External"/><Relationship Id="rId4" Type="http://schemas.openxmlformats.org/officeDocument/2006/relationships/image" Target="../media/image9.jpg"/></Relationships>
</file>

<file path=ppt/slides/_rels/slide7.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10.jpeg"/></Relationships>
</file>

<file path=ppt/slides/_rels/slide8.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image" Target="../media/image12.jpeg"/><Relationship Id="rId4" Type="http://schemas.openxmlformats.org/officeDocument/2006/relationships/image" Target="../media/image11.png"/></Relationships>
</file>

<file path=ppt/slides/_rels/slide9.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13.jpeg"/></Relationships>
</file>

<file path=ppt/slides/_rels/slide10.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14.jpeg"/></Relationships>
</file>

<file path=ppt/slides/_rels/slide1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15.jpeg"/></Relationships>
</file>

<file path=ppt/slides/_rels/slide12.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8.xml"/><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19.xml"/><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20.xml"/><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3.jpg"/><Relationship Id="rId7" Type="http://schemas.openxmlformats.org/officeDocument/2006/relationships/diagramColors" Target="../diagrams/colors1.xml"/><Relationship Id="rId2" Type="http://schemas.openxmlformats.org/officeDocument/2006/relationships/notesSlide" Target="../notesSlides/notesSlide31.xml"/><Relationship Id="rId1" Type="http://schemas.openxmlformats.org/officeDocument/2006/relationships/slideLayout" Target="../slideLayouts/slideLayout2.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35.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32.xml"/><Relationship Id="rId1" Type="http://schemas.openxmlformats.org/officeDocument/2006/relationships/slideLayout" Target="../slideLayouts/slideLayout2.xml"/><Relationship Id="rId4" Type="http://schemas.openxmlformats.org/officeDocument/2006/relationships/image" Target="../media/image5.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MA Criminology &amp; Policing</a:t>
            </a:r>
          </a:p>
        </p:txBody>
      </p:sp>
      <p:sp>
        <p:nvSpPr>
          <p:cNvPr id="3" name="Subtitle 2"/>
          <p:cNvSpPr>
            <a:spLocks noGrp="1"/>
          </p:cNvSpPr>
          <p:nvPr>
            <p:ph idx="1"/>
          </p:nvPr>
        </p:nvSpPr>
        <p:spPr/>
        <p:txBody>
          <a:bodyPr vert="horz" lIns="91440" tIns="45720" rIns="91440" bIns="45720" numCol="1" rtlCol="0" anchor="t">
            <a:normAutofit/>
          </a:bodyPr>
          <a:lstStyle/>
          <a:p>
            <a:r>
              <a:rPr lang="en-GB" dirty="0"/>
              <a:t>Terrorism &amp; Cybercrime module.</a:t>
            </a:r>
          </a:p>
          <a:p>
            <a:r>
              <a:rPr lang="en-GB" dirty="0"/>
              <a:t>Terrorism Recap</a:t>
            </a:r>
          </a:p>
          <a:p>
            <a:r>
              <a:rPr lang="en-GB" dirty="0"/>
              <a:t>Assignment</a:t>
            </a:r>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a:blip r:embed="rId3"/>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CA9CF9-D9DB-77BF-7BD8-BFFC9A5B5724}"/>
              </a:ext>
            </a:extLst>
          </p:cNvPr>
          <p:cNvSpPr>
            <a:spLocks noGrp="1"/>
          </p:cNvSpPr>
          <p:nvPr>
            <p:ph type="ctrTitle"/>
          </p:nvPr>
        </p:nvSpPr>
        <p:spPr>
          <a:xfrm>
            <a:off x="7501500" y="1360750"/>
            <a:ext cx="3282152" cy="2030150"/>
          </a:xfrm>
        </p:spPr>
        <p:txBody>
          <a:bodyPr>
            <a:normAutofit/>
          </a:bodyPr>
          <a:lstStyle/>
          <a:p>
            <a:r>
              <a:rPr lang="en-US" sz="2200" b="1"/>
              <a:t>Introduction to Contemporary Terrorism </a:t>
            </a:r>
          </a:p>
        </p:txBody>
      </p:sp>
      <p:sp>
        <p:nvSpPr>
          <p:cNvPr id="3" name="Subtitle 2">
            <a:extLst>
              <a:ext uri="{FF2B5EF4-FFF2-40B4-BE49-F238E27FC236}">
                <a16:creationId xmlns:a16="http://schemas.microsoft.com/office/drawing/2014/main" id="{844A0E8E-AB88-991D-9600-F01B99A1D142}"/>
              </a:ext>
            </a:extLst>
          </p:cNvPr>
          <p:cNvSpPr>
            <a:spLocks noGrp="1"/>
          </p:cNvSpPr>
          <p:nvPr>
            <p:ph type="subTitle" idx="1"/>
          </p:nvPr>
        </p:nvSpPr>
        <p:spPr>
          <a:xfrm>
            <a:off x="7501500" y="3678971"/>
            <a:ext cx="3282152" cy="732541"/>
          </a:xfrm>
        </p:spPr>
        <p:txBody>
          <a:bodyPr>
            <a:normAutofit fontScale="92500" lnSpcReduction="20000"/>
          </a:bodyPr>
          <a:lstStyle/>
          <a:p>
            <a:r>
              <a:rPr lang="en-US" dirty="0"/>
              <a:t>Justin Evans</a:t>
            </a:r>
          </a:p>
          <a:p>
            <a:r>
              <a:rPr lang="en-US" dirty="0"/>
              <a:t>UWTSD</a:t>
            </a:r>
          </a:p>
        </p:txBody>
      </p:sp>
      <p:pic>
        <p:nvPicPr>
          <p:cNvPr id="6" name="Picture 5" descr="A logo with a world map and a globe&#10;&#10;Description automatically generated">
            <a:extLst>
              <a:ext uri="{FF2B5EF4-FFF2-40B4-BE49-F238E27FC236}">
                <a16:creationId xmlns:a16="http://schemas.microsoft.com/office/drawing/2014/main" id="{F3B50AB4-78BB-D9FB-FC3A-67BE9CB3855A}"/>
              </a:ext>
            </a:extLst>
          </p:cNvPr>
          <p:cNvPicPr>
            <a:picLocks noChangeAspect="1"/>
          </p:cNvPicPr>
          <p:nvPr/>
        </p:nvPicPr>
        <p:blipFill>
          <a:blip r:embed="rId4">
            <a:extLst>
              <a:ext uri="{837473B0-CC2E-450A-ABE3-18F120FF3D39}">
                <a1611:picAttrSrcUrl xmlns:a1611="http://schemas.microsoft.com/office/drawing/2016/11/main" r:id="rId5"/>
              </a:ext>
            </a:extLst>
          </a:blip>
          <a:stretch>
            <a:fillRect/>
          </a:stretch>
        </p:blipFill>
        <p:spPr>
          <a:xfrm>
            <a:off x="879123" y="1347671"/>
            <a:ext cx="5448608" cy="4086457"/>
          </a:xfrm>
          <a:prstGeom prst="rect">
            <a:avLst/>
          </a:prstGeom>
        </p:spPr>
      </p:pic>
    </p:spTree>
    <p:extLst>
      <p:ext uri="{BB962C8B-B14F-4D97-AF65-F5344CB8AC3E}">
        <p14:creationId xmlns:p14="http://schemas.microsoft.com/office/powerpoint/2010/main" val="136225466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12F074E-3002-0871-EF63-0635D7DE5C58}"/>
              </a:ext>
            </a:extLst>
          </p:cNvPr>
          <p:cNvSpPr>
            <a:spLocks noGrp="1"/>
          </p:cNvSpPr>
          <p:nvPr>
            <p:ph type="title"/>
          </p:nvPr>
        </p:nvSpPr>
        <p:spPr>
          <a:xfrm>
            <a:off x="572493" y="238539"/>
            <a:ext cx="11018520" cy="1434415"/>
          </a:xfrm>
        </p:spPr>
        <p:txBody>
          <a:bodyPr anchor="b">
            <a:normAutofit/>
          </a:bodyPr>
          <a:lstStyle/>
          <a:p>
            <a:r>
              <a:rPr lang="en-GB" sz="5400">
                <a:latin typeface="Calibri" panose="020F0502020204030204" pitchFamily="34" charset="0"/>
                <a:cs typeface="Calibri" panose="020F0502020204030204" pitchFamily="34" charset="0"/>
              </a:rPr>
              <a:t>Introducing the Course – Module Aims</a:t>
            </a:r>
          </a:p>
        </p:txBody>
      </p:sp>
      <p:sp>
        <p:nvSpPr>
          <p:cNvPr id="12"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sX0" fmla="*/ 0 w 10972800"/>
              <a:gd name="csY0" fmla="*/ 0 h 18288"/>
              <a:gd name="csX1" fmla="*/ 356616 w 10972800"/>
              <a:gd name="csY1" fmla="*/ 0 h 18288"/>
              <a:gd name="csX2" fmla="*/ 1042416 w 10972800"/>
              <a:gd name="csY2" fmla="*/ 0 h 18288"/>
              <a:gd name="csX3" fmla="*/ 1947672 w 10972800"/>
              <a:gd name="csY3" fmla="*/ 0 h 18288"/>
              <a:gd name="csX4" fmla="*/ 2633472 w 10972800"/>
              <a:gd name="csY4" fmla="*/ 0 h 18288"/>
              <a:gd name="csX5" fmla="*/ 2990088 w 10972800"/>
              <a:gd name="csY5" fmla="*/ 0 h 18288"/>
              <a:gd name="csX6" fmla="*/ 3456432 w 10972800"/>
              <a:gd name="csY6" fmla="*/ 0 h 18288"/>
              <a:gd name="csX7" fmla="*/ 4361688 w 10972800"/>
              <a:gd name="csY7" fmla="*/ 0 h 18288"/>
              <a:gd name="csX8" fmla="*/ 5266944 w 10972800"/>
              <a:gd name="csY8" fmla="*/ 0 h 18288"/>
              <a:gd name="csX9" fmla="*/ 6172200 w 10972800"/>
              <a:gd name="csY9" fmla="*/ 0 h 18288"/>
              <a:gd name="csX10" fmla="*/ 6528816 w 10972800"/>
              <a:gd name="csY10" fmla="*/ 0 h 18288"/>
              <a:gd name="csX11" fmla="*/ 7214616 w 10972800"/>
              <a:gd name="csY11" fmla="*/ 0 h 18288"/>
              <a:gd name="csX12" fmla="*/ 7790688 w 10972800"/>
              <a:gd name="csY12" fmla="*/ 0 h 18288"/>
              <a:gd name="csX13" fmla="*/ 8147304 w 10972800"/>
              <a:gd name="csY13" fmla="*/ 0 h 18288"/>
              <a:gd name="csX14" fmla="*/ 9052560 w 10972800"/>
              <a:gd name="csY14" fmla="*/ 0 h 18288"/>
              <a:gd name="csX15" fmla="*/ 9409176 w 10972800"/>
              <a:gd name="csY15" fmla="*/ 0 h 18288"/>
              <a:gd name="csX16" fmla="*/ 9765792 w 10972800"/>
              <a:gd name="csY16" fmla="*/ 0 h 18288"/>
              <a:gd name="csX17" fmla="*/ 10341864 w 10972800"/>
              <a:gd name="csY17" fmla="*/ 0 h 18288"/>
              <a:gd name="csX18" fmla="*/ 10972800 w 10972800"/>
              <a:gd name="csY18" fmla="*/ 0 h 18288"/>
              <a:gd name="csX19" fmla="*/ 10972800 w 10972800"/>
              <a:gd name="csY19" fmla="*/ 18288 h 18288"/>
              <a:gd name="csX20" fmla="*/ 10177272 w 10972800"/>
              <a:gd name="csY20" fmla="*/ 18288 h 18288"/>
              <a:gd name="csX21" fmla="*/ 9820656 w 10972800"/>
              <a:gd name="csY21" fmla="*/ 18288 h 18288"/>
              <a:gd name="csX22" fmla="*/ 9464040 w 10972800"/>
              <a:gd name="csY22" fmla="*/ 18288 h 18288"/>
              <a:gd name="csX23" fmla="*/ 8778240 w 10972800"/>
              <a:gd name="csY23" fmla="*/ 18288 h 18288"/>
              <a:gd name="csX24" fmla="*/ 8421624 w 10972800"/>
              <a:gd name="csY24" fmla="*/ 18288 h 18288"/>
              <a:gd name="csX25" fmla="*/ 7735824 w 10972800"/>
              <a:gd name="csY25" fmla="*/ 18288 h 18288"/>
              <a:gd name="csX26" fmla="*/ 6940296 w 10972800"/>
              <a:gd name="csY26" fmla="*/ 18288 h 18288"/>
              <a:gd name="csX27" fmla="*/ 6254496 w 10972800"/>
              <a:gd name="csY27" fmla="*/ 18288 h 18288"/>
              <a:gd name="csX28" fmla="*/ 5458968 w 10972800"/>
              <a:gd name="csY28" fmla="*/ 18288 h 18288"/>
              <a:gd name="csX29" fmla="*/ 4663440 w 10972800"/>
              <a:gd name="csY29" fmla="*/ 18288 h 18288"/>
              <a:gd name="csX30" fmla="*/ 4306824 w 10972800"/>
              <a:gd name="csY30" fmla="*/ 18288 h 18288"/>
              <a:gd name="csX31" fmla="*/ 3840480 w 10972800"/>
              <a:gd name="csY31" fmla="*/ 18288 h 18288"/>
              <a:gd name="csX32" fmla="*/ 3264408 w 10972800"/>
              <a:gd name="csY32" fmla="*/ 18288 h 18288"/>
              <a:gd name="csX33" fmla="*/ 2578608 w 10972800"/>
              <a:gd name="csY33" fmla="*/ 18288 h 18288"/>
              <a:gd name="csX34" fmla="*/ 1673352 w 10972800"/>
              <a:gd name="csY34" fmla="*/ 18288 h 18288"/>
              <a:gd name="csX35" fmla="*/ 877824 w 10972800"/>
              <a:gd name="csY35" fmla="*/ 18288 h 18288"/>
              <a:gd name="csX36" fmla="*/ 0 w 10972800"/>
              <a:gd name="csY36" fmla="*/ 18288 h 18288"/>
              <a:gd name="csX37" fmla="*/ 0 w 10972800"/>
              <a:gd name="csY37"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6E122ED0-CAEE-94D4-E878-3B7F7E921F0C}"/>
              </a:ext>
            </a:extLst>
          </p:cNvPr>
          <p:cNvSpPr>
            <a:spLocks noGrp="1"/>
          </p:cNvSpPr>
          <p:nvPr>
            <p:ph idx="1"/>
          </p:nvPr>
        </p:nvSpPr>
        <p:spPr>
          <a:xfrm>
            <a:off x="572493" y="2071316"/>
            <a:ext cx="6713552" cy="4119172"/>
          </a:xfrm>
        </p:spPr>
        <p:txBody>
          <a:bodyPr anchor="t">
            <a:normAutofit/>
          </a:bodyPr>
          <a:lstStyle/>
          <a:p>
            <a:r>
              <a:rPr lang="en-GB" sz="2000">
                <a:latin typeface="Calibri" panose="020F0502020204030204" pitchFamily="34" charset="0"/>
                <a:cs typeface="Calibri" panose="020F0502020204030204" pitchFamily="34" charset="0"/>
              </a:rPr>
              <a:t>Critically evaluate the constantly changing threats, trends and methods posed and adopted by a contemporary terrorist and/or group and the global Governmental responses to it.</a:t>
            </a:r>
          </a:p>
          <a:p>
            <a:endParaRPr lang="en-GB" sz="2000">
              <a:latin typeface="Calibri" panose="020F0502020204030204" pitchFamily="34" charset="0"/>
              <a:cs typeface="Calibri" panose="020F0502020204030204" pitchFamily="34" charset="0"/>
            </a:endParaRPr>
          </a:p>
          <a:p>
            <a:r>
              <a:rPr lang="en-GB" sz="2000">
                <a:latin typeface="Calibri" panose="020F0502020204030204" pitchFamily="34" charset="0"/>
                <a:cs typeface="Calibri" panose="020F0502020204030204" pitchFamily="34" charset="0"/>
              </a:rPr>
              <a:t>Systematically analyse the challenges presented by cybercrime in modern society and the police responses to the threat. </a:t>
            </a:r>
          </a:p>
          <a:p>
            <a:endParaRPr lang="en-GB" sz="2000">
              <a:latin typeface="Calibri" panose="020F0502020204030204" pitchFamily="34" charset="0"/>
              <a:cs typeface="Calibri" panose="020F0502020204030204" pitchFamily="34" charset="0"/>
            </a:endParaRPr>
          </a:p>
          <a:p>
            <a:pPr marL="0" indent="0">
              <a:buNone/>
            </a:pPr>
            <a:r>
              <a:rPr lang="en-GB" sz="2000" b="1">
                <a:latin typeface="Calibri" panose="020F0502020204030204" pitchFamily="34" charset="0"/>
                <a:cs typeface="Calibri" panose="020F0502020204030204" pitchFamily="34" charset="0"/>
              </a:rPr>
              <a:t>Not just knowledge of terrorism/cybercrime, but critical evaluation and analysis of how, why and why now!</a:t>
            </a:r>
          </a:p>
          <a:p>
            <a:pPr marL="0" indent="0">
              <a:buNone/>
            </a:pPr>
            <a:r>
              <a:rPr lang="en-GB" sz="2000" b="1">
                <a:latin typeface="Calibri" panose="020F0502020204030204" pitchFamily="34" charset="0"/>
                <a:cs typeface="Calibri" panose="020F0502020204030204" pitchFamily="34" charset="0"/>
              </a:rPr>
              <a:t>This is an essential element of your L7 Qualification</a:t>
            </a:r>
          </a:p>
        </p:txBody>
      </p:sp>
      <p:pic>
        <p:nvPicPr>
          <p:cNvPr id="5" name="Picture 4" descr="Exclamation mark on a yellow background">
            <a:extLst>
              <a:ext uri="{FF2B5EF4-FFF2-40B4-BE49-F238E27FC236}">
                <a16:creationId xmlns:a16="http://schemas.microsoft.com/office/drawing/2014/main" id="{9B0E55DA-C342-15F2-37A1-F954A59CF506}"/>
              </a:ext>
            </a:extLst>
          </p:cNvPr>
          <p:cNvPicPr>
            <a:picLocks noChangeAspect="1"/>
          </p:cNvPicPr>
          <p:nvPr/>
        </p:nvPicPr>
        <p:blipFill rotWithShape="1">
          <a:blip r:embed="rId3"/>
          <a:srcRect l="19995" r="7851"/>
          <a:stretch>
            <a:fillRect/>
          </a:stretch>
        </p:blipFill>
        <p:spPr>
          <a:xfrm>
            <a:off x="7675658" y="2093976"/>
            <a:ext cx="3941064" cy="4096512"/>
          </a:xfrm>
          <a:prstGeom prst="rect">
            <a:avLst/>
          </a:prstGeom>
        </p:spPr>
      </p:pic>
    </p:spTree>
    <p:extLst>
      <p:ext uri="{BB962C8B-B14F-4D97-AF65-F5344CB8AC3E}">
        <p14:creationId xmlns:p14="http://schemas.microsoft.com/office/powerpoint/2010/main" val="28899515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a:blip r:embed="rId3"/>
          <a:stretch>
            <a:fillRect/>
          </a:stretch>
        </a:blipFill>
        <a:effectLst/>
      </p:bgPr>
    </p:bg>
    <p:spTree>
      <p:nvGrpSpPr>
        <p:cNvPr id="1" name=""/>
        <p:cNvGrpSpPr/>
        <p:nvPr/>
      </p:nvGrpSpPr>
      <p:grpSpPr>
        <a:xfrm>
          <a:off x="0" y="0"/>
          <a:ext cx="0" cy="0"/>
          <a:chOff x="0" y="0"/>
          <a:chExt cx="0" cy="0"/>
        </a:xfrm>
      </p:grpSpPr>
      <p:pic>
        <p:nvPicPr>
          <p:cNvPr id="21" name="Picture 4" descr="Many question marks on black background">
            <a:extLst>
              <a:ext uri="{FF2B5EF4-FFF2-40B4-BE49-F238E27FC236}">
                <a16:creationId xmlns:a16="http://schemas.microsoft.com/office/drawing/2014/main" id="{5415DD71-69CC-F9FD-211E-9EF2416F9283}"/>
              </a:ext>
            </a:extLst>
          </p:cNvPr>
          <p:cNvPicPr>
            <a:picLocks noChangeAspect="1"/>
          </p:cNvPicPr>
          <p:nvPr/>
        </p:nvPicPr>
        <p:blipFill rotWithShape="1">
          <a:blip r:embed="rId4"/>
          <a:srcRect t="7787"/>
          <a:stretch/>
        </p:blipFill>
        <p:spPr>
          <a:xfrm>
            <a:off x="20" y="1"/>
            <a:ext cx="12191980" cy="6857999"/>
          </a:xfrm>
          <a:prstGeom prst="rect">
            <a:avLst/>
          </a:prstGeom>
        </p:spPr>
      </p:pic>
      <p:sp>
        <p:nvSpPr>
          <p:cNvPr id="2" name="Title 1">
            <a:extLst>
              <a:ext uri="{FF2B5EF4-FFF2-40B4-BE49-F238E27FC236}">
                <a16:creationId xmlns:a16="http://schemas.microsoft.com/office/drawing/2014/main" id="{8F130C35-D79F-15EF-8E1E-D6501C95693B}"/>
              </a:ext>
            </a:extLst>
          </p:cNvPr>
          <p:cNvSpPr>
            <a:spLocks noGrp="1"/>
          </p:cNvSpPr>
          <p:nvPr>
            <p:ph type="title"/>
          </p:nvPr>
        </p:nvSpPr>
        <p:spPr>
          <a:xfrm>
            <a:off x="7180079" y="723899"/>
            <a:ext cx="3995397" cy="879990"/>
          </a:xfrm>
        </p:spPr>
        <p:txBody>
          <a:bodyPr anchor="ctr">
            <a:normAutofit/>
          </a:bodyPr>
          <a:lstStyle/>
          <a:p>
            <a:pPr algn="ctr"/>
            <a:r>
              <a:rPr lang="en-GB" dirty="0">
                <a:latin typeface="Calibri" panose="020F0502020204030204" pitchFamily="34" charset="0"/>
                <a:cs typeface="Calibri" panose="020F0502020204030204" pitchFamily="34" charset="0"/>
              </a:rPr>
              <a:t>Defining Terrorism</a:t>
            </a:r>
          </a:p>
        </p:txBody>
      </p:sp>
      <p:sp>
        <p:nvSpPr>
          <p:cNvPr id="3" name="Content Placeholder 2">
            <a:extLst>
              <a:ext uri="{FF2B5EF4-FFF2-40B4-BE49-F238E27FC236}">
                <a16:creationId xmlns:a16="http://schemas.microsoft.com/office/drawing/2014/main" id="{15767149-C8E9-C41C-4F12-41244AB747EC}"/>
              </a:ext>
            </a:extLst>
          </p:cNvPr>
          <p:cNvSpPr>
            <a:spLocks noGrp="1"/>
          </p:cNvSpPr>
          <p:nvPr>
            <p:ph idx="1"/>
          </p:nvPr>
        </p:nvSpPr>
        <p:spPr>
          <a:xfrm>
            <a:off x="7224799" y="1543397"/>
            <a:ext cx="3950677" cy="2469140"/>
          </a:xfrm>
        </p:spPr>
        <p:txBody>
          <a:bodyPr>
            <a:noAutofit/>
          </a:bodyPr>
          <a:lstStyle/>
          <a:p>
            <a:pPr algn="ctr">
              <a:lnSpc>
                <a:spcPct val="100000"/>
              </a:lnSpc>
            </a:pPr>
            <a:r>
              <a:rPr lang="en-GB" dirty="0">
                <a:latin typeface="Calibri" panose="020F0502020204030204" pitchFamily="34" charset="0"/>
                <a:cs typeface="Calibri" panose="020F0502020204030204" pitchFamily="34" charset="0"/>
              </a:rPr>
              <a:t>In groups, spend 5 minutes discussing what comes to mind when you hear ‘terrorism’. </a:t>
            </a:r>
          </a:p>
          <a:p>
            <a:pPr algn="ctr">
              <a:lnSpc>
                <a:spcPct val="100000"/>
              </a:lnSpc>
            </a:pPr>
            <a:r>
              <a:rPr lang="en-GB" sz="2000" dirty="0">
                <a:latin typeface="Calibri" panose="020F0502020204030204" pitchFamily="34" charset="0"/>
                <a:cs typeface="Calibri" panose="020F0502020204030204" pitchFamily="34" charset="0"/>
              </a:rPr>
              <a:t>Words</a:t>
            </a:r>
          </a:p>
          <a:p>
            <a:pPr marL="45720" lvl="1" indent="0" algn="ctr">
              <a:lnSpc>
                <a:spcPct val="100000"/>
              </a:lnSpc>
              <a:buNone/>
            </a:pPr>
            <a:r>
              <a:rPr lang="en-GB" sz="2000" dirty="0">
                <a:latin typeface="Calibri" panose="020F0502020204030204" pitchFamily="34" charset="0"/>
                <a:cs typeface="Calibri" panose="020F0502020204030204" pitchFamily="34" charset="0"/>
              </a:rPr>
              <a:t>Images</a:t>
            </a:r>
          </a:p>
          <a:p>
            <a:pPr marL="45720" lvl="1" indent="0" algn="ctr">
              <a:lnSpc>
                <a:spcPct val="100000"/>
              </a:lnSpc>
              <a:buNone/>
            </a:pPr>
            <a:r>
              <a:rPr lang="en-GB" sz="2000" dirty="0">
                <a:latin typeface="Calibri" panose="020F0502020204030204" pitchFamily="34" charset="0"/>
                <a:cs typeface="Calibri" panose="020F0502020204030204" pitchFamily="34" charset="0"/>
              </a:rPr>
              <a:t>Events</a:t>
            </a:r>
          </a:p>
          <a:p>
            <a:pPr marL="45720" lvl="1" indent="0" algn="ctr">
              <a:lnSpc>
                <a:spcPct val="100000"/>
              </a:lnSpc>
              <a:buNone/>
            </a:pPr>
            <a:r>
              <a:rPr lang="en-GB" sz="2000" dirty="0">
                <a:latin typeface="Calibri" panose="020F0502020204030204" pitchFamily="34" charset="0"/>
                <a:cs typeface="Calibri" panose="020F0502020204030204" pitchFamily="34" charset="0"/>
              </a:rPr>
              <a:t>Feelings</a:t>
            </a:r>
          </a:p>
          <a:p>
            <a:pPr lvl="1" algn="ctr">
              <a:lnSpc>
                <a:spcPct val="100000"/>
              </a:lnSpc>
            </a:pPr>
            <a:endParaRPr lang="en-GB" sz="2000" dirty="0">
              <a:latin typeface="Calibri" panose="020F0502020204030204" pitchFamily="34" charset="0"/>
              <a:cs typeface="Calibri" panose="020F0502020204030204" pitchFamily="34" charset="0"/>
            </a:endParaRPr>
          </a:p>
          <a:p>
            <a:pPr algn="ctr">
              <a:lnSpc>
                <a:spcPct val="100000"/>
              </a:lnSpc>
            </a:pPr>
            <a:r>
              <a:rPr lang="en-GB" dirty="0">
                <a:latin typeface="Calibri" panose="020F0502020204030204" pitchFamily="34" charset="0"/>
                <a:cs typeface="Calibri" panose="020F0502020204030204" pitchFamily="34" charset="0"/>
              </a:rPr>
              <a:t>Discuss… </a:t>
            </a:r>
          </a:p>
        </p:txBody>
      </p:sp>
      <p:pic>
        <p:nvPicPr>
          <p:cNvPr id="4" name="Content Placeholder 20" descr="A close-up of words&#10;&#10;Description automatically generated">
            <a:extLst>
              <a:ext uri="{FF2B5EF4-FFF2-40B4-BE49-F238E27FC236}">
                <a16:creationId xmlns:a16="http://schemas.microsoft.com/office/drawing/2014/main" id="{6256C82E-19EA-6B71-0D11-EC9D8D2EBBD4}"/>
              </a:ext>
            </a:extLst>
          </p:cNvPr>
          <p:cNvPicPr>
            <a:picLocks noChangeAspect="1"/>
          </p:cNvPicPr>
          <p:nvPr/>
        </p:nvPicPr>
        <p:blipFill rotWithShape="1">
          <a:blip r:embed="rId5">
            <a:extLst>
              <a:ext uri="{837473B0-CC2E-450A-ABE3-18F120FF3D39}">
                <a1611:picAttrSrcUrl xmlns:a1611="http://schemas.microsoft.com/office/drawing/2016/11/main" r:id="rId6"/>
              </a:ext>
            </a:extLst>
          </a:blip>
          <a:srcRect r="1312" b="7868"/>
          <a:stretch/>
        </p:blipFill>
        <p:spPr>
          <a:xfrm>
            <a:off x="717736" y="1543397"/>
            <a:ext cx="5640029" cy="3543069"/>
          </a:xfrm>
          <a:prstGeom prst="rect">
            <a:avLst/>
          </a:prstGeom>
        </p:spPr>
      </p:pic>
    </p:spTree>
    <p:extLst>
      <p:ext uri="{BB962C8B-B14F-4D97-AF65-F5344CB8AC3E}">
        <p14:creationId xmlns:p14="http://schemas.microsoft.com/office/powerpoint/2010/main" val="11805425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a:blip r:embed="rId3"/>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4C046C-6726-9338-68F7-06FC2F06B9F1}"/>
              </a:ext>
            </a:extLst>
          </p:cNvPr>
          <p:cNvSpPr>
            <a:spLocks noGrp="1"/>
          </p:cNvSpPr>
          <p:nvPr>
            <p:ph type="title"/>
          </p:nvPr>
        </p:nvSpPr>
        <p:spPr>
          <a:xfrm>
            <a:off x="6834582" y="203198"/>
            <a:ext cx="4618836" cy="770502"/>
          </a:xfrm>
        </p:spPr>
        <p:txBody>
          <a:bodyPr anchor="ctr">
            <a:normAutofit/>
          </a:bodyPr>
          <a:lstStyle/>
          <a:p>
            <a:pPr algn="ctr"/>
            <a:r>
              <a:rPr lang="en-GB" dirty="0">
                <a:latin typeface="Calibri" panose="020F0502020204030204" pitchFamily="34" charset="0"/>
                <a:cs typeface="Calibri" panose="020F0502020204030204" pitchFamily="34" charset="0"/>
              </a:rPr>
              <a:t>Defining Terrorism</a:t>
            </a:r>
          </a:p>
        </p:txBody>
      </p:sp>
      <p:sp>
        <p:nvSpPr>
          <p:cNvPr id="3" name="Content Placeholder 2">
            <a:extLst>
              <a:ext uri="{FF2B5EF4-FFF2-40B4-BE49-F238E27FC236}">
                <a16:creationId xmlns:a16="http://schemas.microsoft.com/office/drawing/2014/main" id="{9820F0A5-E870-969E-D1F9-038D6E400999}"/>
              </a:ext>
            </a:extLst>
          </p:cNvPr>
          <p:cNvSpPr>
            <a:spLocks noGrp="1"/>
          </p:cNvSpPr>
          <p:nvPr>
            <p:ph idx="1"/>
          </p:nvPr>
        </p:nvSpPr>
        <p:spPr>
          <a:xfrm>
            <a:off x="6456617" y="1346873"/>
            <a:ext cx="5376447" cy="3390900"/>
          </a:xfrm>
        </p:spPr>
        <p:txBody>
          <a:bodyPr anchor="t">
            <a:noAutofit/>
          </a:bodyPr>
          <a:lstStyle/>
          <a:p>
            <a:pPr marL="0" indent="0" algn="ctr">
              <a:lnSpc>
                <a:spcPct val="100000"/>
              </a:lnSpc>
              <a:buNone/>
            </a:pPr>
            <a:r>
              <a:rPr lang="en-GB" sz="2400" dirty="0">
                <a:latin typeface="Calibri" panose="020F0502020204030204" pitchFamily="34" charset="0"/>
                <a:cs typeface="Calibri" panose="020F0502020204030204" pitchFamily="34" charset="0"/>
              </a:rPr>
              <a:t>Study: Schmidt and </a:t>
            </a:r>
            <a:r>
              <a:rPr lang="en-GB" sz="2400" dirty="0" err="1">
                <a:latin typeface="Calibri" panose="020F0502020204030204" pitchFamily="34" charset="0"/>
                <a:cs typeface="Calibri" panose="020F0502020204030204" pitchFamily="34" charset="0"/>
              </a:rPr>
              <a:t>Jongman</a:t>
            </a:r>
            <a:r>
              <a:rPr lang="en-GB" sz="2400" dirty="0">
                <a:latin typeface="Calibri" panose="020F0502020204030204" pitchFamily="34" charset="0"/>
                <a:cs typeface="Calibri" panose="020F0502020204030204" pitchFamily="34" charset="0"/>
              </a:rPr>
              <a:t> (1988)</a:t>
            </a:r>
          </a:p>
          <a:p>
            <a:pPr algn="ctr">
              <a:lnSpc>
                <a:spcPct val="100000"/>
              </a:lnSpc>
            </a:pPr>
            <a:endParaRPr lang="en-GB" sz="2400" dirty="0">
              <a:latin typeface="Calibri" panose="020F0502020204030204" pitchFamily="34" charset="0"/>
              <a:cs typeface="Calibri" panose="020F0502020204030204" pitchFamily="34" charset="0"/>
            </a:endParaRPr>
          </a:p>
          <a:p>
            <a:pPr marL="0" indent="0" algn="ctr">
              <a:lnSpc>
                <a:spcPct val="100000"/>
              </a:lnSpc>
              <a:buNone/>
            </a:pPr>
            <a:r>
              <a:rPr lang="en-GB" sz="2400" dirty="0">
                <a:latin typeface="Calibri" panose="020F0502020204030204" pitchFamily="34" charset="0"/>
                <a:cs typeface="Calibri" panose="020F0502020204030204" pitchFamily="34" charset="0"/>
              </a:rPr>
              <a:t>109 Definitions of ‘Terrorism’ Analysed:</a:t>
            </a:r>
          </a:p>
          <a:p>
            <a:pPr algn="ctr">
              <a:lnSpc>
                <a:spcPct val="100000"/>
              </a:lnSpc>
            </a:pPr>
            <a:endParaRPr lang="en-GB" sz="2400" dirty="0">
              <a:latin typeface="Calibri" panose="020F0502020204030204" pitchFamily="34" charset="0"/>
              <a:cs typeface="Calibri" panose="020F0502020204030204" pitchFamily="34" charset="0"/>
            </a:endParaRPr>
          </a:p>
          <a:p>
            <a:pPr algn="ctr">
              <a:lnSpc>
                <a:spcPct val="100000"/>
              </a:lnSpc>
            </a:pPr>
            <a:r>
              <a:rPr lang="en-GB" sz="2400" dirty="0">
                <a:latin typeface="Calibri" panose="020F0502020204030204" pitchFamily="34" charset="0"/>
                <a:cs typeface="Calibri" panose="020F0502020204030204" pitchFamily="34" charset="0"/>
              </a:rPr>
              <a:t>83.5% contained the term </a:t>
            </a:r>
            <a:r>
              <a:rPr lang="en-GB" sz="2400" u="sng" dirty="0">
                <a:latin typeface="Calibri" panose="020F0502020204030204" pitchFamily="34" charset="0"/>
                <a:cs typeface="Calibri" panose="020F0502020204030204" pitchFamily="34" charset="0"/>
              </a:rPr>
              <a:t>‘Violence’ </a:t>
            </a:r>
          </a:p>
          <a:p>
            <a:pPr algn="ctr">
              <a:lnSpc>
                <a:spcPct val="100000"/>
              </a:lnSpc>
            </a:pPr>
            <a:r>
              <a:rPr lang="en-GB" sz="2400" dirty="0">
                <a:latin typeface="Calibri" panose="020F0502020204030204" pitchFamily="34" charset="0"/>
                <a:cs typeface="Calibri" panose="020F0502020204030204" pitchFamily="34" charset="0"/>
              </a:rPr>
              <a:t>65% said it was </a:t>
            </a:r>
            <a:r>
              <a:rPr lang="en-GB" sz="2400" u="sng" dirty="0">
                <a:latin typeface="Calibri" panose="020F0502020204030204" pitchFamily="34" charset="0"/>
                <a:cs typeface="Calibri" panose="020F0502020204030204" pitchFamily="34" charset="0"/>
              </a:rPr>
              <a:t>‘Political’ </a:t>
            </a:r>
          </a:p>
          <a:p>
            <a:pPr algn="ctr">
              <a:lnSpc>
                <a:spcPct val="100000"/>
              </a:lnSpc>
            </a:pPr>
            <a:r>
              <a:rPr lang="en-GB" sz="2400" dirty="0">
                <a:latin typeface="Calibri" panose="020F0502020204030204" pitchFamily="34" charset="0"/>
                <a:cs typeface="Calibri" panose="020F0502020204030204" pitchFamily="34" charset="0"/>
              </a:rPr>
              <a:t>51% said it created </a:t>
            </a:r>
            <a:r>
              <a:rPr lang="en-GB" sz="2400" u="sng" dirty="0">
                <a:latin typeface="Calibri" panose="020F0502020204030204" pitchFamily="34" charset="0"/>
                <a:cs typeface="Calibri" panose="020F0502020204030204" pitchFamily="34" charset="0"/>
              </a:rPr>
              <a:t>‘Fear’ or ‘Terror’</a:t>
            </a:r>
          </a:p>
          <a:p>
            <a:pPr algn="ctr">
              <a:lnSpc>
                <a:spcPct val="100000"/>
              </a:lnSpc>
            </a:pPr>
            <a:r>
              <a:rPr lang="en-GB" sz="2400" dirty="0">
                <a:latin typeface="Calibri" panose="020F0502020204030204" pitchFamily="34" charset="0"/>
                <a:cs typeface="Calibri" panose="020F0502020204030204" pitchFamily="34" charset="0"/>
              </a:rPr>
              <a:t>47% identified </a:t>
            </a:r>
            <a:r>
              <a:rPr lang="en-GB" sz="2400" u="sng" dirty="0">
                <a:latin typeface="Calibri" panose="020F0502020204030204" pitchFamily="34" charset="0"/>
                <a:cs typeface="Calibri" panose="020F0502020204030204" pitchFamily="34" charset="0"/>
              </a:rPr>
              <a:t>‘threats’ </a:t>
            </a:r>
          </a:p>
          <a:p>
            <a:pPr algn="ctr">
              <a:lnSpc>
                <a:spcPct val="100000"/>
              </a:lnSpc>
            </a:pPr>
            <a:r>
              <a:rPr lang="en-GB" sz="2400" dirty="0">
                <a:latin typeface="Calibri" panose="020F0502020204030204" pitchFamily="34" charset="0"/>
                <a:cs typeface="Calibri" panose="020F0502020204030204" pitchFamily="34" charset="0"/>
              </a:rPr>
              <a:t>41.5% </a:t>
            </a:r>
            <a:r>
              <a:rPr lang="en-GB" sz="2400" u="sng" dirty="0">
                <a:latin typeface="Calibri" panose="020F0502020204030204" pitchFamily="34" charset="0"/>
                <a:cs typeface="Calibri" panose="020F0502020204030204" pitchFamily="34" charset="0"/>
              </a:rPr>
              <a:t>psychological</a:t>
            </a:r>
            <a:r>
              <a:rPr lang="en-GB" sz="2400" dirty="0">
                <a:latin typeface="Calibri" panose="020F0502020204030204" pitchFamily="34" charset="0"/>
                <a:cs typeface="Calibri" panose="020F0502020204030204" pitchFamily="34" charset="0"/>
              </a:rPr>
              <a:t> effects </a:t>
            </a:r>
          </a:p>
        </p:txBody>
      </p:sp>
      <p:pic>
        <p:nvPicPr>
          <p:cNvPr id="6" name="Picture 5" descr="A sign with white writing on it&#10;&#10;Description automatically generated">
            <a:extLst>
              <a:ext uri="{FF2B5EF4-FFF2-40B4-BE49-F238E27FC236}">
                <a16:creationId xmlns:a16="http://schemas.microsoft.com/office/drawing/2014/main" id="{2081363B-E7CF-B9EC-C7E6-9868DF2C4796}"/>
              </a:ext>
            </a:extLst>
          </p:cNvPr>
          <p:cNvPicPr>
            <a:picLocks noChangeAspect="1"/>
          </p:cNvPicPr>
          <p:nvPr/>
        </p:nvPicPr>
        <p:blipFill rotWithShape="1">
          <a:blip r:embed="rId4">
            <a:alphaModFix/>
            <a:extLst>
              <a:ext uri="{837473B0-CC2E-450A-ABE3-18F120FF3D39}">
                <a1611:picAttrSrcUrl xmlns:a1611="http://schemas.microsoft.com/office/drawing/2016/11/main" r:id="rId5"/>
              </a:ext>
            </a:extLst>
          </a:blip>
          <a:srcRect l="18624" r="14709"/>
          <a:stretch/>
        </p:blipFill>
        <p:spPr>
          <a:xfrm>
            <a:off x="1682" y="10"/>
            <a:ext cx="6096000" cy="5640769"/>
          </a:xfrm>
          <a:prstGeom prst="rect">
            <a:avLst/>
          </a:prstGeom>
        </p:spPr>
      </p:pic>
    </p:spTree>
    <p:extLst>
      <p:ext uri="{BB962C8B-B14F-4D97-AF65-F5344CB8AC3E}">
        <p14:creationId xmlns:p14="http://schemas.microsoft.com/office/powerpoint/2010/main" val="428109518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a:blip r:embed="rId3"/>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9A7491-86C9-0F76-1273-858116FC1C49}"/>
              </a:ext>
            </a:extLst>
          </p:cNvPr>
          <p:cNvSpPr>
            <a:spLocks noGrp="1"/>
          </p:cNvSpPr>
          <p:nvPr>
            <p:ph type="title"/>
          </p:nvPr>
        </p:nvSpPr>
        <p:spPr>
          <a:xfrm>
            <a:off x="1242646" y="2921802"/>
            <a:ext cx="3610707" cy="2370984"/>
          </a:xfrm>
        </p:spPr>
        <p:txBody>
          <a:bodyPr vert="horz" lIns="91440" tIns="45720" rIns="91440" bIns="45720" rtlCol="0" anchor="ctr">
            <a:normAutofit/>
          </a:bodyPr>
          <a:lstStyle/>
          <a:p>
            <a:pPr algn="ctr"/>
            <a:r>
              <a:rPr lang="en-GB" sz="2800" b="1" kern="0" dirty="0">
                <a:solidFill>
                  <a:srgbClr val="374151"/>
                </a:solidFill>
                <a:latin typeface="Segoe UI" panose="020B0502040204020203" pitchFamily="34" charset="0"/>
                <a:ea typeface="Times New Roman" panose="02020603050405020304" pitchFamily="18" charset="0"/>
                <a:cs typeface="Times New Roman" panose="02020603050405020304" pitchFamily="18" charset="0"/>
              </a:rPr>
              <a:t>T</a:t>
            </a:r>
            <a:r>
              <a:rPr lang="en-GB" sz="2800" b="1" kern="0" dirty="0">
                <a:solidFill>
                  <a:srgbClr val="374151"/>
                </a:solidFill>
                <a:effectLst/>
                <a:latin typeface="Segoe UI" panose="020B0502040204020203" pitchFamily="34" charset="0"/>
                <a:ea typeface="Times New Roman" panose="02020603050405020304" pitchFamily="18" charset="0"/>
                <a:cs typeface="Times New Roman" panose="02020603050405020304" pitchFamily="18" charset="0"/>
              </a:rPr>
              <a:t>errorism and its different forms</a:t>
            </a:r>
            <a:br>
              <a:rPr lang="en-GB" sz="1800" kern="100" dirty="0">
                <a:solidFill>
                  <a:srgbClr val="374151"/>
                </a:solidFill>
                <a:effectLst/>
                <a:latin typeface="Calibri" panose="020F0502020204030204" pitchFamily="34" charset="0"/>
                <a:ea typeface="Calibri" panose="020F0502020204030204" pitchFamily="34" charset="0"/>
                <a:cs typeface="Times New Roman" panose="02020603050405020304" pitchFamily="18" charset="0"/>
              </a:rPr>
            </a:br>
            <a:endParaRPr lang="en-US" sz="2800" kern="1200" cap="all" spc="390" baseline="0" dirty="0">
              <a:solidFill>
                <a:schemeClr val="tx2"/>
              </a:solidFill>
              <a:latin typeface="+mj-lt"/>
              <a:ea typeface="+mj-ea"/>
              <a:cs typeface="+mj-cs"/>
            </a:endParaRPr>
          </a:p>
        </p:txBody>
      </p:sp>
      <p:sp>
        <p:nvSpPr>
          <p:cNvPr id="4" name="TextBox 3">
            <a:extLst>
              <a:ext uri="{FF2B5EF4-FFF2-40B4-BE49-F238E27FC236}">
                <a16:creationId xmlns:a16="http://schemas.microsoft.com/office/drawing/2014/main" id="{5FACFCEA-9CD2-84B3-C035-D8A17C5E959C}"/>
              </a:ext>
            </a:extLst>
          </p:cNvPr>
          <p:cNvSpPr txBox="1"/>
          <p:nvPr/>
        </p:nvSpPr>
        <p:spPr>
          <a:xfrm>
            <a:off x="6652858" y="630645"/>
            <a:ext cx="5108218" cy="5239127"/>
          </a:xfrm>
          <a:prstGeom prst="rect">
            <a:avLst/>
          </a:prstGeom>
          <a:noFill/>
        </p:spPr>
        <p:txBody>
          <a:bodyPr wrap="square" rtlCol="0">
            <a:spAutoFit/>
          </a:bodyPr>
          <a:lstStyle/>
          <a:p>
            <a:pPr>
              <a:lnSpc>
                <a:spcPct val="107000"/>
              </a:lnSpc>
              <a:spcAft>
                <a:spcPts val="800"/>
              </a:spcAft>
            </a:pPr>
            <a:r>
              <a:rPr lang="en-GB" sz="2800" kern="100" dirty="0">
                <a:latin typeface="Calibri" panose="020F0502020204030204" pitchFamily="34" charset="0"/>
                <a:ea typeface="Calibri" panose="020F0502020204030204" pitchFamily="34" charset="0"/>
                <a:cs typeface="Times New Roman" panose="02020603050405020304" pitchFamily="18" charset="0"/>
              </a:rPr>
              <a:t>C</a:t>
            </a:r>
            <a:r>
              <a:rPr lang="en-GB" sz="2800" kern="100" dirty="0">
                <a:effectLst/>
                <a:latin typeface="Calibri" panose="020F0502020204030204" pitchFamily="34" charset="0"/>
                <a:ea typeface="Calibri" panose="020F0502020204030204" pitchFamily="34" charset="0"/>
                <a:cs typeface="Times New Roman" panose="02020603050405020304" pitchFamily="18" charset="0"/>
              </a:rPr>
              <a:t>ommon elements that many definitions share:</a:t>
            </a:r>
          </a:p>
          <a:p>
            <a:pPr>
              <a:lnSpc>
                <a:spcPct val="107000"/>
              </a:lnSpc>
              <a:spcAft>
                <a:spcPts val="800"/>
              </a:spcAft>
            </a:pPr>
            <a:endParaRPr lang="en-GB" sz="2800" kern="100" dirty="0">
              <a:effectLst/>
              <a:latin typeface="Calibri" panose="020F0502020204030204" pitchFamily="34" charset="0"/>
              <a:ea typeface="Calibri" panose="020F0502020204030204" pitchFamily="34" charset="0"/>
              <a:cs typeface="Times New Roman" panose="02020603050405020304" pitchFamily="18" charset="0"/>
            </a:endParaRPr>
          </a:p>
          <a:p>
            <a:pPr marL="457200" indent="-457200">
              <a:lnSpc>
                <a:spcPct val="107000"/>
              </a:lnSpc>
              <a:spcAft>
                <a:spcPts val="800"/>
              </a:spcAft>
              <a:buFont typeface="Arial" panose="020B0604020202020204" pitchFamily="34" charset="0"/>
              <a:buChar char="•"/>
            </a:pPr>
            <a:r>
              <a:rPr lang="en-GB" sz="2800" kern="100" dirty="0">
                <a:effectLst/>
                <a:latin typeface="Calibri" panose="020F0502020204030204" pitchFamily="34" charset="0"/>
                <a:ea typeface="Calibri" panose="020F0502020204030204" pitchFamily="34" charset="0"/>
                <a:cs typeface="Times New Roman" panose="02020603050405020304" pitchFamily="18" charset="0"/>
              </a:rPr>
              <a:t>Use of Violence or Threats</a:t>
            </a:r>
          </a:p>
          <a:p>
            <a:pPr marL="457200" indent="-457200">
              <a:lnSpc>
                <a:spcPct val="107000"/>
              </a:lnSpc>
              <a:spcAft>
                <a:spcPts val="800"/>
              </a:spcAft>
              <a:buFont typeface="Arial" panose="020B0604020202020204" pitchFamily="34" charset="0"/>
              <a:buChar char="•"/>
            </a:pPr>
            <a:r>
              <a:rPr lang="en-GB" sz="2800" kern="100" dirty="0">
                <a:effectLst/>
                <a:latin typeface="Calibri" panose="020F0502020204030204" pitchFamily="34" charset="0"/>
                <a:ea typeface="Calibri" panose="020F0502020204030204" pitchFamily="34" charset="0"/>
                <a:cs typeface="Times New Roman" panose="02020603050405020304" pitchFamily="18" charset="0"/>
              </a:rPr>
              <a:t>Political, Religious, or Ideological Motivation</a:t>
            </a:r>
          </a:p>
          <a:p>
            <a:pPr marL="457200" indent="-457200">
              <a:lnSpc>
                <a:spcPct val="107000"/>
              </a:lnSpc>
              <a:spcAft>
                <a:spcPts val="800"/>
              </a:spcAft>
              <a:buFont typeface="Arial" panose="020B0604020202020204" pitchFamily="34" charset="0"/>
              <a:buChar char="•"/>
            </a:pPr>
            <a:r>
              <a:rPr lang="en-GB" sz="2800" kern="100" dirty="0">
                <a:effectLst/>
                <a:latin typeface="Calibri" panose="020F0502020204030204" pitchFamily="34" charset="0"/>
                <a:ea typeface="Calibri" panose="020F0502020204030204" pitchFamily="34" charset="0"/>
                <a:cs typeface="Times New Roman" panose="02020603050405020304" pitchFamily="18" charset="0"/>
              </a:rPr>
              <a:t>Intention to Spread Fear</a:t>
            </a:r>
          </a:p>
          <a:p>
            <a:pPr marL="457200" indent="-457200">
              <a:lnSpc>
                <a:spcPct val="107000"/>
              </a:lnSpc>
              <a:spcAft>
                <a:spcPts val="800"/>
              </a:spcAft>
              <a:buFont typeface="Arial" panose="020B0604020202020204" pitchFamily="34" charset="0"/>
              <a:buChar char="•"/>
            </a:pPr>
            <a:r>
              <a:rPr lang="en-GB" sz="2800" kern="100" dirty="0">
                <a:effectLst/>
                <a:latin typeface="Calibri" panose="020F0502020204030204" pitchFamily="34" charset="0"/>
                <a:ea typeface="Calibri" panose="020F0502020204030204" pitchFamily="34" charset="0"/>
                <a:cs typeface="Times New Roman" panose="02020603050405020304" pitchFamily="18" charset="0"/>
              </a:rPr>
              <a:t>Targets and Victims</a:t>
            </a:r>
          </a:p>
          <a:p>
            <a:pPr marL="457200" indent="-457200">
              <a:lnSpc>
                <a:spcPct val="107000"/>
              </a:lnSpc>
              <a:spcAft>
                <a:spcPts val="800"/>
              </a:spcAft>
              <a:buFont typeface="Arial" panose="020B0604020202020204" pitchFamily="34" charset="0"/>
              <a:buChar char="•"/>
            </a:pPr>
            <a:r>
              <a:rPr lang="en-GB" sz="2800" kern="100" dirty="0">
                <a:effectLst/>
                <a:latin typeface="Calibri" panose="020F0502020204030204" pitchFamily="34" charset="0"/>
                <a:ea typeface="Calibri" panose="020F0502020204030204" pitchFamily="34" charset="0"/>
                <a:cs typeface="Times New Roman" panose="02020603050405020304" pitchFamily="18" charset="0"/>
              </a:rPr>
              <a:t>Non-State Actors</a:t>
            </a:r>
          </a:p>
          <a:p>
            <a:pPr>
              <a:lnSpc>
                <a:spcPct val="107000"/>
              </a:lnSpc>
              <a:spcAft>
                <a:spcPts val="800"/>
              </a:spcAft>
            </a:pPr>
            <a:endParaRPr lang="en-US" dirty="0"/>
          </a:p>
        </p:txBody>
      </p:sp>
      <p:pic>
        <p:nvPicPr>
          <p:cNvPr id="29" name="Picture 28" descr="A screen shot of a computer&#10;&#10;Description automatically generated">
            <a:extLst>
              <a:ext uri="{FF2B5EF4-FFF2-40B4-BE49-F238E27FC236}">
                <a16:creationId xmlns:a16="http://schemas.microsoft.com/office/drawing/2014/main" id="{1F1396AA-3C11-7161-A4F0-7C6CC7884B7C}"/>
              </a:ext>
            </a:extLst>
          </p:cNvPr>
          <p:cNvPicPr>
            <a:picLocks noChangeAspect="1"/>
          </p:cNvPicPr>
          <p:nvPr/>
        </p:nvPicPr>
        <p:blipFill>
          <a:blip r:embed="rId4">
            <a:extLst>
              <a:ext uri="{837473B0-CC2E-450A-ABE3-18F120FF3D39}">
                <a1611:picAttrSrcUrl xmlns:a1611="http://schemas.microsoft.com/office/drawing/2016/11/main" r:id="rId5"/>
              </a:ext>
            </a:extLst>
          </a:blip>
          <a:stretch>
            <a:fillRect/>
          </a:stretch>
        </p:blipFill>
        <p:spPr>
          <a:xfrm>
            <a:off x="1083120" y="869679"/>
            <a:ext cx="3984180" cy="2241765"/>
          </a:xfrm>
          <a:prstGeom prst="rect">
            <a:avLst/>
          </a:prstGeom>
        </p:spPr>
      </p:pic>
    </p:spTree>
    <p:extLst>
      <p:ext uri="{BB962C8B-B14F-4D97-AF65-F5344CB8AC3E}">
        <p14:creationId xmlns:p14="http://schemas.microsoft.com/office/powerpoint/2010/main" val="366765167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a:blip r:embed="rId3"/>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C0859C-367B-C476-B629-AF124C26973C}"/>
              </a:ext>
            </a:extLst>
          </p:cNvPr>
          <p:cNvSpPr>
            <a:spLocks noGrp="1"/>
          </p:cNvSpPr>
          <p:nvPr>
            <p:ph type="title"/>
          </p:nvPr>
        </p:nvSpPr>
        <p:spPr>
          <a:xfrm>
            <a:off x="589560" y="856180"/>
            <a:ext cx="4560584" cy="1128068"/>
          </a:xfrm>
        </p:spPr>
        <p:txBody>
          <a:bodyPr anchor="ctr">
            <a:normAutofit/>
          </a:bodyPr>
          <a:lstStyle/>
          <a:p>
            <a:r>
              <a:rPr lang="en-GB" sz="4000" dirty="0">
                <a:latin typeface="Calibri" panose="020F0502020204030204" pitchFamily="34" charset="0"/>
                <a:cs typeface="Calibri" panose="020F0502020204030204" pitchFamily="34" charset="0"/>
              </a:rPr>
              <a:t>Defining Terrorism</a:t>
            </a:r>
          </a:p>
        </p:txBody>
      </p:sp>
      <p:sp>
        <p:nvSpPr>
          <p:cNvPr id="3" name="Content Placeholder 2">
            <a:extLst>
              <a:ext uri="{FF2B5EF4-FFF2-40B4-BE49-F238E27FC236}">
                <a16:creationId xmlns:a16="http://schemas.microsoft.com/office/drawing/2014/main" id="{94DFCB16-F736-9A0D-B8F2-476DA81BD356}"/>
              </a:ext>
            </a:extLst>
          </p:cNvPr>
          <p:cNvSpPr>
            <a:spLocks noGrp="1"/>
          </p:cNvSpPr>
          <p:nvPr>
            <p:ph idx="1"/>
          </p:nvPr>
        </p:nvSpPr>
        <p:spPr>
          <a:xfrm>
            <a:off x="590719" y="2079063"/>
            <a:ext cx="4559425" cy="3979585"/>
          </a:xfrm>
        </p:spPr>
        <p:txBody>
          <a:bodyPr anchor="ctr">
            <a:normAutofit/>
          </a:bodyPr>
          <a:lstStyle/>
          <a:p>
            <a:r>
              <a:rPr lang="en-GB" sz="2400" dirty="0">
                <a:latin typeface="Calibri" panose="020F0502020204030204" pitchFamily="34" charset="0"/>
                <a:cs typeface="Calibri" panose="020F0502020204030204" pitchFamily="34" charset="0"/>
              </a:rPr>
              <a:t>Why should there be a definition for ‘terrorism’?</a:t>
            </a:r>
          </a:p>
          <a:p>
            <a:endParaRPr lang="en-GB" sz="2400" dirty="0">
              <a:latin typeface="Calibri" panose="020F0502020204030204" pitchFamily="34" charset="0"/>
              <a:cs typeface="Calibri" panose="020F0502020204030204" pitchFamily="34" charset="0"/>
            </a:endParaRPr>
          </a:p>
          <a:p>
            <a:pPr lvl="1"/>
            <a:r>
              <a:rPr lang="en-GB" sz="2400" dirty="0">
                <a:latin typeface="Calibri" panose="020F0502020204030204" pitchFamily="34" charset="0"/>
                <a:cs typeface="Calibri" panose="020F0502020204030204" pitchFamily="34" charset="0"/>
              </a:rPr>
              <a:t>Can you think of a definition of terrorism?</a:t>
            </a:r>
          </a:p>
          <a:p>
            <a:pPr lvl="1"/>
            <a:r>
              <a:rPr lang="en-GB" sz="2400" dirty="0">
                <a:latin typeface="Calibri" panose="020F0502020204030204" pitchFamily="34" charset="0"/>
                <a:cs typeface="Calibri" panose="020F0502020204030204" pitchFamily="34" charset="0"/>
              </a:rPr>
              <a:t>What should we use a definition of terrorism for?</a:t>
            </a:r>
          </a:p>
        </p:txBody>
      </p:sp>
      <p:pic>
        <p:nvPicPr>
          <p:cNvPr id="1026" name="Picture 2" descr="The Importance of Definitions">
            <a:extLst>
              <a:ext uri="{FF2B5EF4-FFF2-40B4-BE49-F238E27FC236}">
                <a16:creationId xmlns:a16="http://schemas.microsoft.com/office/drawing/2014/main" id="{B5CEC418-71D7-AC2F-1C5E-BFB9D451D5F7}"/>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17673" r="13728" b="1"/>
          <a:stretch/>
        </p:blipFill>
        <p:spPr bwMode="auto">
          <a:xfrm>
            <a:off x="6096000" y="264962"/>
            <a:ext cx="5425410" cy="52592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6206346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a:blip r:embed="rId3"/>
          <a:stretch>
            <a:fillRect/>
          </a:stretch>
        </a:blipFill>
        <a:effectLst/>
      </p:bgPr>
    </p:bg>
    <p:spTree>
      <p:nvGrpSpPr>
        <p:cNvPr id="1" name=""/>
        <p:cNvGrpSpPr/>
        <p:nvPr/>
      </p:nvGrpSpPr>
      <p:grpSpPr>
        <a:xfrm>
          <a:off x="0" y="0"/>
          <a:ext cx="0" cy="0"/>
          <a:chOff x="0" y="0"/>
          <a:chExt cx="0" cy="0"/>
        </a:xfrm>
      </p:grpSpPr>
      <p:pic>
        <p:nvPicPr>
          <p:cNvPr id="4" name="Picture 6" descr="What Is Unconscious Bias, and How Do We Fix It? | J&amp;J Editorial">
            <a:extLst>
              <a:ext uri="{FF2B5EF4-FFF2-40B4-BE49-F238E27FC236}">
                <a16:creationId xmlns:a16="http://schemas.microsoft.com/office/drawing/2014/main" id="{A3CDC61F-6F26-E4EA-09F2-4524A3F6EE52}"/>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2973"/>
          <a:stretch/>
        </p:blipFill>
        <p:spPr bwMode="auto">
          <a:xfrm>
            <a:off x="628924" y="231390"/>
            <a:ext cx="3856352" cy="2644859"/>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Sensational Books | Visit the Bodleian Libraries">
            <a:extLst>
              <a:ext uri="{FF2B5EF4-FFF2-40B4-BE49-F238E27FC236}">
                <a16:creationId xmlns:a16="http://schemas.microsoft.com/office/drawing/2014/main" id="{C55F3FC1-E4C2-B6E0-75B8-BB40C7BACA57}"/>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t="2067" b="6408"/>
          <a:stretch/>
        </p:blipFill>
        <p:spPr bwMode="auto">
          <a:xfrm>
            <a:off x="628924" y="2998278"/>
            <a:ext cx="3857990" cy="264486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710A001E-9869-E092-38C8-FE9250BB2072}"/>
              </a:ext>
            </a:extLst>
          </p:cNvPr>
          <p:cNvSpPr>
            <a:spLocks noGrp="1"/>
          </p:cNvSpPr>
          <p:nvPr>
            <p:ph type="title"/>
          </p:nvPr>
        </p:nvSpPr>
        <p:spPr>
          <a:xfrm>
            <a:off x="5465660" y="623275"/>
            <a:ext cx="6095778" cy="1597228"/>
          </a:xfrm>
        </p:spPr>
        <p:txBody>
          <a:bodyPr>
            <a:normAutofit/>
          </a:bodyPr>
          <a:lstStyle/>
          <a:p>
            <a:pPr algn="ctr"/>
            <a:r>
              <a:rPr lang="en-GB" sz="4600" dirty="0">
                <a:latin typeface="Calibri" panose="020F0502020204030204" pitchFamily="34" charset="0"/>
                <a:cs typeface="Calibri" panose="020F0502020204030204" pitchFamily="34" charset="0"/>
              </a:rPr>
              <a:t>Differing approaches to Defining “Terrorism”</a:t>
            </a:r>
          </a:p>
        </p:txBody>
      </p:sp>
      <p:sp>
        <p:nvSpPr>
          <p:cNvPr id="3" name="Content Placeholder 2">
            <a:extLst>
              <a:ext uri="{FF2B5EF4-FFF2-40B4-BE49-F238E27FC236}">
                <a16:creationId xmlns:a16="http://schemas.microsoft.com/office/drawing/2014/main" id="{21440EF8-DC1B-50A5-0EE6-D82D697921CB}"/>
              </a:ext>
            </a:extLst>
          </p:cNvPr>
          <p:cNvSpPr>
            <a:spLocks noGrp="1"/>
          </p:cNvSpPr>
          <p:nvPr>
            <p:ph idx="1"/>
          </p:nvPr>
        </p:nvSpPr>
        <p:spPr>
          <a:xfrm>
            <a:off x="5465660" y="2998278"/>
            <a:ext cx="5802108" cy="2728198"/>
          </a:xfrm>
        </p:spPr>
        <p:txBody>
          <a:bodyPr anchor="t">
            <a:noAutofit/>
          </a:bodyPr>
          <a:lstStyle/>
          <a:p>
            <a:pPr algn="ctr"/>
            <a:r>
              <a:rPr lang="en-GB" sz="2800" dirty="0">
                <a:latin typeface="Calibri" panose="020F0502020204030204" pitchFamily="34" charset="0"/>
                <a:cs typeface="Calibri" panose="020F0502020204030204" pitchFamily="34" charset="0"/>
              </a:rPr>
              <a:t>Legal</a:t>
            </a:r>
          </a:p>
          <a:p>
            <a:pPr algn="ctr"/>
            <a:r>
              <a:rPr lang="en-GB" sz="2800" dirty="0">
                <a:latin typeface="Calibri" panose="020F0502020204030204" pitchFamily="34" charset="0"/>
                <a:cs typeface="Calibri" panose="020F0502020204030204" pitchFamily="34" charset="0"/>
              </a:rPr>
              <a:t>Academic</a:t>
            </a:r>
          </a:p>
          <a:p>
            <a:pPr algn="ctr"/>
            <a:r>
              <a:rPr lang="en-GB" sz="2800" dirty="0">
                <a:latin typeface="Calibri" panose="020F0502020204030204" pitchFamily="34" charset="0"/>
                <a:cs typeface="Calibri" panose="020F0502020204030204" pitchFamily="34" charset="0"/>
              </a:rPr>
              <a:t>Political</a:t>
            </a:r>
          </a:p>
          <a:p>
            <a:pPr algn="ctr"/>
            <a:r>
              <a:rPr lang="en-GB" sz="2800" dirty="0">
                <a:latin typeface="Calibri" panose="020F0502020204030204" pitchFamily="34" charset="0"/>
                <a:cs typeface="Calibri" panose="020F0502020204030204" pitchFamily="34" charset="0"/>
              </a:rPr>
              <a:t>How might definitions change through each of these lenses?</a:t>
            </a:r>
          </a:p>
        </p:txBody>
      </p:sp>
    </p:spTree>
    <p:extLst>
      <p:ext uri="{BB962C8B-B14F-4D97-AF65-F5344CB8AC3E}">
        <p14:creationId xmlns:p14="http://schemas.microsoft.com/office/powerpoint/2010/main" val="257634262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blipFill>
          <a:blip r:embed="rId3"/>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05C224-6BB0-FC40-547D-79768A161474}"/>
              </a:ext>
            </a:extLst>
          </p:cNvPr>
          <p:cNvSpPr>
            <a:spLocks noGrp="1"/>
          </p:cNvSpPr>
          <p:nvPr>
            <p:ph type="title"/>
          </p:nvPr>
        </p:nvSpPr>
        <p:spPr>
          <a:xfrm>
            <a:off x="590719" y="547910"/>
            <a:ext cx="4560584" cy="1128068"/>
          </a:xfrm>
        </p:spPr>
        <p:txBody>
          <a:bodyPr anchor="ctr">
            <a:normAutofit fontScale="90000"/>
          </a:bodyPr>
          <a:lstStyle/>
          <a:p>
            <a:r>
              <a:rPr lang="en-GB" sz="3700" dirty="0">
                <a:latin typeface="Calibri" panose="020F0502020204030204" pitchFamily="34" charset="0"/>
                <a:cs typeface="Calibri" panose="020F0502020204030204" pitchFamily="34" charset="0"/>
              </a:rPr>
              <a:t>Defining Terrorism – Legal Approach</a:t>
            </a:r>
          </a:p>
        </p:txBody>
      </p:sp>
      <p:sp>
        <p:nvSpPr>
          <p:cNvPr id="3" name="Content Placeholder 2">
            <a:extLst>
              <a:ext uri="{FF2B5EF4-FFF2-40B4-BE49-F238E27FC236}">
                <a16:creationId xmlns:a16="http://schemas.microsoft.com/office/drawing/2014/main" id="{A052A097-7B0F-A5DC-025A-263F1209152A}"/>
              </a:ext>
            </a:extLst>
          </p:cNvPr>
          <p:cNvSpPr>
            <a:spLocks noGrp="1"/>
          </p:cNvSpPr>
          <p:nvPr>
            <p:ph idx="1"/>
          </p:nvPr>
        </p:nvSpPr>
        <p:spPr>
          <a:xfrm>
            <a:off x="697597" y="1938620"/>
            <a:ext cx="4559425" cy="3979585"/>
          </a:xfrm>
        </p:spPr>
        <p:txBody>
          <a:bodyPr anchor="ctr">
            <a:normAutofit lnSpcReduction="10000"/>
          </a:bodyPr>
          <a:lstStyle/>
          <a:p>
            <a:r>
              <a:rPr lang="en-GB" sz="2000" dirty="0">
                <a:latin typeface="Calibri" panose="020F0502020204030204" pitchFamily="34" charset="0"/>
                <a:cs typeface="Calibri" panose="020F0502020204030204" pitchFamily="34" charset="0"/>
              </a:rPr>
              <a:t>Provide a framework to view and tackle terrorist activity through the application of legislation.</a:t>
            </a:r>
          </a:p>
          <a:p>
            <a:endParaRPr lang="en-GB" sz="2000" dirty="0">
              <a:latin typeface="Calibri" panose="020F0502020204030204" pitchFamily="34" charset="0"/>
              <a:cs typeface="Calibri" panose="020F0502020204030204" pitchFamily="34" charset="0"/>
            </a:endParaRPr>
          </a:p>
          <a:p>
            <a:r>
              <a:rPr lang="en-GB" sz="2000" dirty="0">
                <a:latin typeface="Calibri" panose="020F0502020204030204" pitchFamily="34" charset="0"/>
                <a:cs typeface="Calibri" panose="020F0502020204030204" pitchFamily="34" charset="0"/>
              </a:rPr>
              <a:t>Historically, legislation relating to terrorism has been introduced as a ‘knee jerk’ reaction to some situation or event.</a:t>
            </a:r>
          </a:p>
          <a:p>
            <a:endParaRPr lang="en-GB" sz="2000" dirty="0">
              <a:latin typeface="Calibri" panose="020F0502020204030204" pitchFamily="34" charset="0"/>
              <a:cs typeface="Calibri" panose="020F0502020204030204" pitchFamily="34" charset="0"/>
            </a:endParaRPr>
          </a:p>
          <a:p>
            <a:r>
              <a:rPr lang="en-GB" sz="2000" dirty="0">
                <a:latin typeface="Calibri" panose="020F0502020204030204" pitchFamily="34" charset="0"/>
                <a:cs typeface="Calibri" panose="020F0502020204030204" pitchFamily="34" charset="0"/>
              </a:rPr>
              <a:t>The Terrorism Act 2000 changed this pattern. However, post- 9/11 further legislation was rushed through. </a:t>
            </a:r>
          </a:p>
          <a:p>
            <a:endParaRPr lang="en-GB" sz="2000" dirty="0"/>
          </a:p>
        </p:txBody>
      </p:sp>
      <p:pic>
        <p:nvPicPr>
          <p:cNvPr id="4" name="Picture 2" descr="Current Index to Legal Periodicals | HeinOnline">
            <a:extLst>
              <a:ext uri="{FF2B5EF4-FFF2-40B4-BE49-F238E27FC236}">
                <a16:creationId xmlns:a16="http://schemas.microsoft.com/office/drawing/2014/main" id="{CD88ABFC-5299-C866-C44B-96812DBECFF0}"/>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22680" r="19551" b="-1"/>
          <a:stretch/>
        </p:blipFill>
        <p:spPr bwMode="auto">
          <a:xfrm>
            <a:off x="5977788" y="288713"/>
            <a:ext cx="5425410" cy="52592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2987190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blipFill>
          <a:blip r:embed="rId3"/>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7AB6BD-DF85-AAD3-492D-9698CDE051A5}"/>
              </a:ext>
            </a:extLst>
          </p:cNvPr>
          <p:cNvSpPr>
            <a:spLocks noGrp="1"/>
          </p:cNvSpPr>
          <p:nvPr>
            <p:ph type="title"/>
          </p:nvPr>
        </p:nvSpPr>
        <p:spPr>
          <a:xfrm>
            <a:off x="587988" y="408657"/>
            <a:ext cx="6497580" cy="1638377"/>
          </a:xfrm>
        </p:spPr>
        <p:txBody>
          <a:bodyPr anchor="ctr">
            <a:normAutofit fontScale="90000"/>
          </a:bodyPr>
          <a:lstStyle/>
          <a:p>
            <a:r>
              <a:rPr lang="en-GB" sz="4800" dirty="0">
                <a:latin typeface="Calibri" panose="020F0502020204030204" pitchFamily="34" charset="0"/>
                <a:cs typeface="Calibri" panose="020F0502020204030204" pitchFamily="34" charset="0"/>
              </a:rPr>
              <a:t>Defining Terrorism - Academic Approach</a:t>
            </a:r>
          </a:p>
        </p:txBody>
      </p:sp>
      <p:sp>
        <p:nvSpPr>
          <p:cNvPr id="3" name="Content Placeholder 2">
            <a:extLst>
              <a:ext uri="{FF2B5EF4-FFF2-40B4-BE49-F238E27FC236}">
                <a16:creationId xmlns:a16="http://schemas.microsoft.com/office/drawing/2014/main" id="{6775CA2D-3099-F67D-463E-25CBC3D58B9F}"/>
              </a:ext>
            </a:extLst>
          </p:cNvPr>
          <p:cNvSpPr>
            <a:spLocks noGrp="1"/>
          </p:cNvSpPr>
          <p:nvPr>
            <p:ph idx="1"/>
          </p:nvPr>
        </p:nvSpPr>
        <p:spPr>
          <a:xfrm>
            <a:off x="682990" y="1839782"/>
            <a:ext cx="5837750" cy="3799139"/>
          </a:xfrm>
        </p:spPr>
        <p:txBody>
          <a:bodyPr anchor="ctr">
            <a:noAutofit/>
          </a:bodyPr>
          <a:lstStyle/>
          <a:p>
            <a:pPr indent="-228600">
              <a:spcAft>
                <a:spcPts val="600"/>
              </a:spcAft>
              <a:buFont typeface="Arial" panose="020B0604020202020204" pitchFamily="34" charset="0"/>
              <a:buChar char="•"/>
            </a:pPr>
            <a:r>
              <a:rPr lang="en-US" sz="1800" dirty="0">
                <a:latin typeface="Calibri" panose="020F0502020204030204" pitchFamily="34" charset="0"/>
                <a:cs typeface="Calibri" panose="020F0502020204030204" pitchFamily="34" charset="0"/>
              </a:rPr>
              <a:t>Definitions of terrorism by academics tend to mirror the disciplines of those who devise them </a:t>
            </a:r>
            <a:r>
              <a:rPr lang="en-US" sz="1800" dirty="0" err="1">
                <a:latin typeface="Calibri" panose="020F0502020204030204" pitchFamily="34" charset="0"/>
                <a:cs typeface="Calibri" panose="020F0502020204030204" pitchFamily="34" charset="0"/>
              </a:rPr>
              <a:t>e.g</a:t>
            </a:r>
            <a:r>
              <a:rPr lang="en-US" sz="1800" dirty="0">
                <a:latin typeface="Calibri" panose="020F0502020204030204" pitchFamily="34" charset="0"/>
                <a:cs typeface="Calibri" panose="020F0502020204030204" pitchFamily="34" charset="0"/>
              </a:rPr>
              <a:t> former police officers and psychologists. </a:t>
            </a:r>
          </a:p>
          <a:p>
            <a:pPr indent="-228600">
              <a:spcAft>
                <a:spcPts val="600"/>
              </a:spcAft>
              <a:buFont typeface="Arial" panose="020B0604020202020204" pitchFamily="34" charset="0"/>
              <a:buChar char="•"/>
            </a:pPr>
            <a:r>
              <a:rPr lang="en-US" sz="1800" dirty="0">
                <a:latin typeface="Calibri" panose="020F0502020204030204" pitchFamily="34" charset="0"/>
                <a:cs typeface="Calibri" panose="020F0502020204030204" pitchFamily="34" charset="0"/>
              </a:rPr>
              <a:t>Social psychologists argue that terrorism is a </a:t>
            </a:r>
            <a:r>
              <a:rPr lang="en-US" sz="1800" u="sng" dirty="0">
                <a:latin typeface="Calibri" panose="020F0502020204030204" pitchFamily="34" charset="0"/>
                <a:cs typeface="Calibri" panose="020F0502020204030204" pitchFamily="34" charset="0"/>
              </a:rPr>
              <a:t>product of group processes or dynamics</a:t>
            </a:r>
            <a:r>
              <a:rPr lang="en-US" sz="1800" dirty="0">
                <a:latin typeface="Calibri" panose="020F0502020204030204" pitchFamily="34" charset="0"/>
                <a:cs typeface="Calibri" panose="020F0502020204030204" pitchFamily="34" charset="0"/>
              </a:rPr>
              <a:t> (McCauley </a:t>
            </a:r>
            <a:r>
              <a:rPr lang="en-US" sz="1800" i="1" dirty="0">
                <a:latin typeface="Calibri" panose="020F0502020204030204" pitchFamily="34" charset="0"/>
                <a:cs typeface="Calibri" panose="020F0502020204030204" pitchFamily="34" charset="0"/>
              </a:rPr>
              <a:t>et al</a:t>
            </a:r>
            <a:r>
              <a:rPr lang="en-US" sz="1800" dirty="0">
                <a:latin typeface="Calibri" panose="020F0502020204030204" pitchFamily="34" charset="0"/>
                <a:cs typeface="Calibri" panose="020F0502020204030204" pitchFamily="34" charset="0"/>
              </a:rPr>
              <a:t>, 1972) </a:t>
            </a:r>
          </a:p>
          <a:p>
            <a:pPr indent="-228600">
              <a:spcAft>
                <a:spcPts val="600"/>
              </a:spcAft>
              <a:buFont typeface="Arial" panose="020B0604020202020204" pitchFamily="34" charset="0"/>
              <a:buChar char="•"/>
            </a:pPr>
            <a:r>
              <a:rPr lang="en-US" sz="1800" dirty="0">
                <a:latin typeface="Calibri" panose="020F0502020204030204" pitchFamily="34" charset="0"/>
                <a:cs typeface="Calibri" panose="020F0502020204030204" pitchFamily="34" charset="0"/>
              </a:rPr>
              <a:t>Psychoanalysts deem it to be the tool of </a:t>
            </a:r>
            <a:r>
              <a:rPr lang="en-US" sz="1800" u="sng" dirty="0">
                <a:latin typeface="Calibri" panose="020F0502020204030204" pitchFamily="34" charset="0"/>
                <a:cs typeface="Calibri" panose="020F0502020204030204" pitchFamily="34" charset="0"/>
              </a:rPr>
              <a:t>unconscious patriarchal impulses</a:t>
            </a:r>
            <a:r>
              <a:rPr lang="en-US" sz="1800" dirty="0">
                <a:latin typeface="Calibri" panose="020F0502020204030204" pitchFamily="34" charset="0"/>
                <a:cs typeface="Calibri" panose="020F0502020204030204" pitchFamily="34" charset="0"/>
              </a:rPr>
              <a:t> (Konrad, 1979) </a:t>
            </a:r>
          </a:p>
          <a:p>
            <a:pPr indent="-228600">
              <a:spcAft>
                <a:spcPts val="600"/>
              </a:spcAft>
              <a:buFont typeface="Arial" panose="020B0604020202020204" pitchFamily="34" charset="0"/>
              <a:buChar char="•"/>
            </a:pPr>
            <a:r>
              <a:rPr lang="en-US" sz="1800" dirty="0">
                <a:latin typeface="Calibri" panose="020F0502020204030204" pitchFamily="34" charset="0"/>
                <a:cs typeface="Calibri" panose="020F0502020204030204" pitchFamily="34" charset="0"/>
              </a:rPr>
              <a:t>Sociologists </a:t>
            </a:r>
            <a:r>
              <a:rPr lang="en-US" sz="1800" dirty="0" err="1">
                <a:latin typeface="Calibri" panose="020F0502020204030204" pitchFamily="34" charset="0"/>
                <a:cs typeface="Calibri" panose="020F0502020204030204" pitchFamily="34" charset="0"/>
              </a:rPr>
              <a:t>conceptualise</a:t>
            </a:r>
            <a:r>
              <a:rPr lang="en-US" sz="1800" dirty="0">
                <a:latin typeface="Calibri" panose="020F0502020204030204" pitchFamily="34" charset="0"/>
                <a:cs typeface="Calibri" panose="020F0502020204030204" pitchFamily="34" charset="0"/>
              </a:rPr>
              <a:t> terrorism through an understanding of </a:t>
            </a:r>
            <a:r>
              <a:rPr lang="en-US" sz="1800" u="sng" dirty="0">
                <a:latin typeface="Calibri" panose="020F0502020204030204" pitchFamily="34" charset="0"/>
                <a:cs typeface="Calibri" panose="020F0502020204030204" pitchFamily="34" charset="0"/>
              </a:rPr>
              <a:t>‘structural inequalities’ </a:t>
            </a:r>
            <a:r>
              <a:rPr lang="en-US" sz="1800" dirty="0">
                <a:latin typeface="Calibri" panose="020F0502020204030204" pitchFamily="34" charset="0"/>
                <a:cs typeface="Calibri" panose="020F0502020204030204" pitchFamily="34" charset="0"/>
              </a:rPr>
              <a:t>(Turk, 2004; </a:t>
            </a:r>
            <a:r>
              <a:rPr lang="en-US" sz="1800" dirty="0" err="1">
                <a:latin typeface="Calibri" panose="020F0502020204030204" pitchFamily="34" charset="0"/>
                <a:cs typeface="Calibri" panose="020F0502020204030204" pitchFamily="34" charset="0"/>
              </a:rPr>
              <a:t>Boyns</a:t>
            </a:r>
            <a:r>
              <a:rPr lang="en-US" sz="1800" dirty="0">
                <a:latin typeface="Calibri" panose="020F0502020204030204" pitchFamily="34" charset="0"/>
                <a:cs typeface="Calibri" panose="020F0502020204030204" pitchFamily="34" charset="0"/>
              </a:rPr>
              <a:t> &amp; Ballard, 2004)</a:t>
            </a:r>
            <a:endParaRPr lang="en-US" sz="1800" u="sng" dirty="0">
              <a:latin typeface="Calibri" panose="020F0502020204030204" pitchFamily="34" charset="0"/>
              <a:cs typeface="Calibri" panose="020F0502020204030204" pitchFamily="34" charset="0"/>
            </a:endParaRPr>
          </a:p>
        </p:txBody>
      </p:sp>
      <p:pic>
        <p:nvPicPr>
          <p:cNvPr id="5" name="Picture 2" descr="Academic achievements of area residents celebrated | Detroit Lakes Tribune">
            <a:extLst>
              <a:ext uri="{FF2B5EF4-FFF2-40B4-BE49-F238E27FC236}">
                <a16:creationId xmlns:a16="http://schemas.microsoft.com/office/drawing/2014/main" id="{9DA3DC69-1A74-FFDD-2C04-5F76D71AB2CF}"/>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28301" r="22389"/>
          <a:stretch/>
        </p:blipFill>
        <p:spPr bwMode="auto">
          <a:xfrm>
            <a:off x="7468874" y="117315"/>
            <a:ext cx="4235516" cy="535337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1819230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blipFill>
          <a:blip r:embed="rId3"/>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452353-E2A9-7F4E-B69F-D321C259B245}"/>
              </a:ext>
            </a:extLst>
          </p:cNvPr>
          <p:cNvSpPr>
            <a:spLocks noGrp="1"/>
          </p:cNvSpPr>
          <p:nvPr>
            <p:ph type="title"/>
          </p:nvPr>
        </p:nvSpPr>
        <p:spPr>
          <a:xfrm>
            <a:off x="581646" y="349664"/>
            <a:ext cx="5845571" cy="1638377"/>
          </a:xfrm>
        </p:spPr>
        <p:txBody>
          <a:bodyPr anchor="b">
            <a:normAutofit fontScale="90000"/>
          </a:bodyPr>
          <a:lstStyle/>
          <a:p>
            <a:r>
              <a:rPr lang="en-GB" sz="4800" dirty="0">
                <a:latin typeface="Calibri" panose="020F0502020204030204" pitchFamily="34" charset="0"/>
                <a:cs typeface="Calibri" panose="020F0502020204030204" pitchFamily="34" charset="0"/>
              </a:rPr>
              <a:t>Defining Terrorism – Political Approach</a:t>
            </a:r>
          </a:p>
        </p:txBody>
      </p:sp>
      <p:sp>
        <p:nvSpPr>
          <p:cNvPr id="3" name="Content Placeholder 2">
            <a:extLst>
              <a:ext uri="{FF2B5EF4-FFF2-40B4-BE49-F238E27FC236}">
                <a16:creationId xmlns:a16="http://schemas.microsoft.com/office/drawing/2014/main" id="{2EF88124-D8EB-8171-B243-D8FCD8B51702}"/>
              </a:ext>
            </a:extLst>
          </p:cNvPr>
          <p:cNvSpPr>
            <a:spLocks noGrp="1"/>
          </p:cNvSpPr>
          <p:nvPr>
            <p:ph idx="1"/>
          </p:nvPr>
        </p:nvSpPr>
        <p:spPr>
          <a:xfrm>
            <a:off x="587988" y="2620641"/>
            <a:ext cx="5837750" cy="3023702"/>
          </a:xfrm>
        </p:spPr>
        <p:txBody>
          <a:bodyPr anchor="ctr">
            <a:normAutofit/>
          </a:bodyPr>
          <a:lstStyle/>
          <a:p>
            <a:r>
              <a:rPr lang="en-GB" sz="2000" dirty="0">
                <a:latin typeface="Calibri" panose="020F0502020204030204" pitchFamily="34" charset="0"/>
                <a:cs typeface="Calibri" panose="020F0502020204030204" pitchFamily="34" charset="0"/>
              </a:rPr>
              <a:t>Implementation of Counter Terrorism Legislation. </a:t>
            </a:r>
          </a:p>
          <a:p>
            <a:endParaRPr lang="en-GB" sz="2000" dirty="0">
              <a:latin typeface="Calibri" panose="020F0502020204030204" pitchFamily="34" charset="0"/>
              <a:cs typeface="Calibri" panose="020F0502020204030204" pitchFamily="34" charset="0"/>
            </a:endParaRPr>
          </a:p>
          <a:p>
            <a:r>
              <a:rPr lang="en-GB" sz="2000" dirty="0">
                <a:latin typeface="Calibri" panose="020F0502020204030204" pitchFamily="34" charset="0"/>
                <a:cs typeface="Calibri" panose="020F0502020204030204" pitchFamily="34" charset="0"/>
              </a:rPr>
              <a:t>Creation of Counter Terrorism Strategies. </a:t>
            </a:r>
          </a:p>
          <a:p>
            <a:endParaRPr lang="en-GB" sz="2000" dirty="0">
              <a:latin typeface="Calibri" panose="020F0502020204030204" pitchFamily="34" charset="0"/>
              <a:cs typeface="Calibri" panose="020F0502020204030204" pitchFamily="34" charset="0"/>
            </a:endParaRPr>
          </a:p>
          <a:p>
            <a:r>
              <a:rPr lang="en-GB" sz="2000" dirty="0">
                <a:latin typeface="Calibri" panose="020F0502020204030204" pitchFamily="34" charset="0"/>
                <a:cs typeface="Calibri" panose="020F0502020204030204" pitchFamily="34" charset="0"/>
              </a:rPr>
              <a:t>States in the USA have opted for sub state definitions to suit their political purposes – How can this work?</a:t>
            </a:r>
          </a:p>
        </p:txBody>
      </p:sp>
      <p:pic>
        <p:nvPicPr>
          <p:cNvPr id="4" name="Picture 4" descr="The Political Economy of Economic Policy - IMF F&amp;D">
            <a:extLst>
              <a:ext uri="{FF2B5EF4-FFF2-40B4-BE49-F238E27FC236}">
                <a16:creationId xmlns:a16="http://schemas.microsoft.com/office/drawing/2014/main" id="{F75F346D-8301-40DD-3C87-3F58FCFC33EC}"/>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16313" r="31703"/>
          <a:stretch/>
        </p:blipFill>
        <p:spPr bwMode="auto">
          <a:xfrm>
            <a:off x="7421373" y="627954"/>
            <a:ext cx="4235516" cy="535337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6081477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971334-1689-0B76-33D0-54800BF7399E}"/>
              </a:ext>
            </a:extLst>
          </p:cNvPr>
          <p:cNvSpPr>
            <a:spLocks noGrp="1"/>
          </p:cNvSpPr>
          <p:nvPr>
            <p:ph type="title"/>
          </p:nvPr>
        </p:nvSpPr>
        <p:spPr>
          <a:xfrm>
            <a:off x="1038883" y="1000366"/>
            <a:ext cx="3995397" cy="1239627"/>
          </a:xfrm>
        </p:spPr>
        <p:txBody>
          <a:bodyPr anchor="b">
            <a:normAutofit/>
          </a:bodyPr>
          <a:lstStyle/>
          <a:p>
            <a:pPr algn="ctr"/>
            <a:r>
              <a:rPr lang="en-GB"/>
              <a:t>Terrorism – A Brief History</a:t>
            </a:r>
          </a:p>
        </p:txBody>
      </p:sp>
      <p:sp>
        <p:nvSpPr>
          <p:cNvPr id="3" name="Content Placeholder 2">
            <a:extLst>
              <a:ext uri="{FF2B5EF4-FFF2-40B4-BE49-F238E27FC236}">
                <a16:creationId xmlns:a16="http://schemas.microsoft.com/office/drawing/2014/main" id="{0FB45A55-FCAC-FF2F-A724-AB5EE6A50685}"/>
              </a:ext>
            </a:extLst>
          </p:cNvPr>
          <p:cNvSpPr>
            <a:spLocks noGrp="1"/>
          </p:cNvSpPr>
          <p:nvPr>
            <p:ph idx="1"/>
          </p:nvPr>
        </p:nvSpPr>
        <p:spPr>
          <a:xfrm>
            <a:off x="1134032" y="2940442"/>
            <a:ext cx="3862062" cy="2469140"/>
          </a:xfrm>
        </p:spPr>
        <p:txBody>
          <a:bodyPr>
            <a:normAutofit lnSpcReduction="10000"/>
          </a:bodyPr>
          <a:lstStyle/>
          <a:p>
            <a:pPr algn="ctr">
              <a:lnSpc>
                <a:spcPct val="100000"/>
              </a:lnSpc>
            </a:pPr>
            <a:r>
              <a:rPr lang="en-GB" sz="1800" dirty="0"/>
              <a:t>The history of Terrorism stretches back over two thousand years (and probably much longer), however many see Terrorism as something new and fail to consider the historical context.</a:t>
            </a:r>
          </a:p>
          <a:p>
            <a:pPr algn="ctr">
              <a:lnSpc>
                <a:spcPct val="100000"/>
              </a:lnSpc>
            </a:pPr>
            <a:r>
              <a:rPr lang="en-GB" sz="1800" dirty="0"/>
              <a:t>Often if the historical context is considered it is thought of through the lens of being unlike the global terrorism we see today.  </a:t>
            </a:r>
          </a:p>
          <a:p>
            <a:pPr algn="ctr">
              <a:lnSpc>
                <a:spcPct val="100000"/>
              </a:lnSpc>
            </a:pPr>
            <a:endParaRPr lang="en-GB" sz="1600" dirty="0"/>
          </a:p>
        </p:txBody>
      </p:sp>
      <p:pic>
        <p:nvPicPr>
          <p:cNvPr id="7170" name="Picture 2">
            <a:extLst>
              <a:ext uri="{FF2B5EF4-FFF2-40B4-BE49-F238E27FC236}">
                <a16:creationId xmlns:a16="http://schemas.microsoft.com/office/drawing/2014/main" id="{BCC5B33A-837D-CBEB-E7E9-5C5AE51ABD18}"/>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5905500" y="1806753"/>
            <a:ext cx="5715000" cy="33289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729748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78457D-1F50-7C10-B508-D2BDC34061CF}"/>
              </a:ext>
            </a:extLst>
          </p:cNvPr>
          <p:cNvSpPr>
            <a:spLocks noGrp="1"/>
          </p:cNvSpPr>
          <p:nvPr>
            <p:ph type="title"/>
          </p:nvPr>
        </p:nvSpPr>
        <p:spPr>
          <a:xfrm>
            <a:off x="1289303" y="647530"/>
            <a:ext cx="9849751" cy="1349671"/>
          </a:xfrm>
        </p:spPr>
        <p:txBody>
          <a:bodyPr anchor="b">
            <a:normAutofit/>
          </a:bodyPr>
          <a:lstStyle/>
          <a:p>
            <a:r>
              <a:rPr lang="en-GB" sz="5400" b="1" dirty="0">
                <a:latin typeface="Calibri" panose="020F0502020204030204" pitchFamily="34" charset="0"/>
                <a:cs typeface="Calibri" panose="020F0502020204030204" pitchFamily="34" charset="0"/>
              </a:rPr>
              <a:t>Historical Examples of Terror</a:t>
            </a:r>
          </a:p>
        </p:txBody>
      </p:sp>
      <p:sp>
        <p:nvSpPr>
          <p:cNvPr id="3" name="Content Placeholder 2">
            <a:extLst>
              <a:ext uri="{FF2B5EF4-FFF2-40B4-BE49-F238E27FC236}">
                <a16:creationId xmlns:a16="http://schemas.microsoft.com/office/drawing/2014/main" id="{A7042A68-2D9B-8F9D-334C-69400889ACDB}"/>
              </a:ext>
            </a:extLst>
          </p:cNvPr>
          <p:cNvSpPr>
            <a:spLocks noGrp="1"/>
          </p:cNvSpPr>
          <p:nvPr>
            <p:ph idx="1"/>
          </p:nvPr>
        </p:nvSpPr>
        <p:spPr>
          <a:xfrm>
            <a:off x="1289303" y="2655263"/>
            <a:ext cx="9849751" cy="3032168"/>
          </a:xfrm>
        </p:spPr>
        <p:txBody>
          <a:bodyPr anchor="ctr">
            <a:noAutofit/>
          </a:bodyPr>
          <a:lstStyle/>
          <a:p>
            <a:r>
              <a:rPr lang="en-GB" sz="2400" dirty="0">
                <a:latin typeface="Calibri" panose="020F0502020204030204" pitchFamily="34" charset="0"/>
                <a:cs typeface="Calibri" panose="020F0502020204030204" pitchFamily="34" charset="0"/>
              </a:rPr>
              <a:t>Both the Sicarii and </a:t>
            </a:r>
            <a:r>
              <a:rPr lang="en-GB" sz="2400" dirty="0" err="1">
                <a:latin typeface="Calibri" panose="020F0502020204030204" pitchFamily="34" charset="0"/>
                <a:cs typeface="Calibri" panose="020F0502020204030204" pitchFamily="34" charset="0"/>
              </a:rPr>
              <a:t>Narodnaya</a:t>
            </a:r>
            <a:r>
              <a:rPr lang="en-GB" sz="2400" dirty="0">
                <a:latin typeface="Calibri" panose="020F0502020204030204" pitchFamily="34" charset="0"/>
                <a:cs typeface="Calibri" panose="020F0502020204030204" pitchFamily="34" charset="0"/>
              </a:rPr>
              <a:t> </a:t>
            </a:r>
            <a:r>
              <a:rPr lang="en-GB" sz="2400" dirty="0" err="1">
                <a:latin typeface="Calibri" panose="020F0502020204030204" pitchFamily="34" charset="0"/>
                <a:cs typeface="Calibri" panose="020F0502020204030204" pitchFamily="34" charset="0"/>
              </a:rPr>
              <a:t>Volya</a:t>
            </a:r>
            <a:r>
              <a:rPr lang="en-GB" sz="2400" dirty="0">
                <a:latin typeface="Calibri" panose="020F0502020204030204" pitchFamily="34" charset="0"/>
                <a:cs typeface="Calibri" panose="020F0502020204030204" pitchFamily="34" charset="0"/>
              </a:rPr>
              <a:t> provide classic examples of terrorist groups:</a:t>
            </a:r>
          </a:p>
          <a:p>
            <a:r>
              <a:rPr lang="en-GB" sz="2400" dirty="0">
                <a:latin typeface="Calibri" panose="020F0502020204030204" pitchFamily="34" charset="0"/>
                <a:cs typeface="Calibri" panose="020F0502020204030204" pitchFamily="34" charset="0"/>
              </a:rPr>
              <a:t>The Sicarii were motivated by ethnic, religious and nationalist agendas, whilst</a:t>
            </a:r>
          </a:p>
          <a:p>
            <a:r>
              <a:rPr lang="en-GB" sz="2400" dirty="0" err="1">
                <a:latin typeface="Calibri" panose="020F0502020204030204" pitchFamily="34" charset="0"/>
                <a:cs typeface="Calibri" panose="020F0502020204030204" pitchFamily="34" charset="0"/>
              </a:rPr>
              <a:t>Narodnaya</a:t>
            </a:r>
            <a:r>
              <a:rPr lang="en-GB" sz="2400" dirty="0">
                <a:latin typeface="Calibri" panose="020F0502020204030204" pitchFamily="34" charset="0"/>
                <a:cs typeface="Calibri" panose="020F0502020204030204" pitchFamily="34" charset="0"/>
              </a:rPr>
              <a:t> </a:t>
            </a:r>
            <a:r>
              <a:rPr lang="en-GB" sz="2400" dirty="0" err="1">
                <a:latin typeface="Calibri" panose="020F0502020204030204" pitchFamily="34" charset="0"/>
                <a:cs typeface="Calibri" panose="020F0502020204030204" pitchFamily="34" charset="0"/>
              </a:rPr>
              <a:t>Volya</a:t>
            </a:r>
            <a:r>
              <a:rPr lang="en-GB" sz="2400" dirty="0">
                <a:latin typeface="Calibri" panose="020F0502020204030204" pitchFamily="34" charset="0"/>
                <a:cs typeface="Calibri" panose="020F0502020204030204" pitchFamily="34" charset="0"/>
              </a:rPr>
              <a:t> were motivated by bringing reform of the Government and replacing it with apolitical ideology of their own.  </a:t>
            </a:r>
          </a:p>
          <a:p>
            <a:r>
              <a:rPr lang="en-GB" sz="2400" dirty="0">
                <a:latin typeface="Calibri" panose="020F0502020204030204" pitchFamily="34" charset="0"/>
                <a:cs typeface="Calibri" panose="020F0502020204030204" pitchFamily="34" charset="0"/>
              </a:rPr>
              <a:t>Almost all terrorist groups fall into one or more than one of these motivators (e.g. Al Qaeda, PIRA)  </a:t>
            </a:r>
          </a:p>
        </p:txBody>
      </p:sp>
    </p:spTree>
    <p:extLst>
      <p:ext uri="{BB962C8B-B14F-4D97-AF65-F5344CB8AC3E}">
        <p14:creationId xmlns:p14="http://schemas.microsoft.com/office/powerpoint/2010/main" val="171621295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5E77DD-5A40-2E00-5A89-FACE86D2D8C0}"/>
              </a:ext>
            </a:extLst>
          </p:cNvPr>
          <p:cNvSpPr>
            <a:spLocks noGrp="1"/>
          </p:cNvSpPr>
          <p:nvPr>
            <p:ph type="title"/>
          </p:nvPr>
        </p:nvSpPr>
        <p:spPr>
          <a:xfrm>
            <a:off x="4965431" y="857868"/>
            <a:ext cx="6902720" cy="1009032"/>
          </a:xfrm>
        </p:spPr>
        <p:txBody>
          <a:bodyPr anchor="ctr">
            <a:normAutofit/>
          </a:bodyPr>
          <a:lstStyle/>
          <a:p>
            <a:r>
              <a:rPr lang="en-US" b="1" dirty="0">
                <a:latin typeface="Calibri" panose="020F0502020204030204" pitchFamily="34" charset="0"/>
                <a:cs typeface="Calibri" panose="020F0502020204030204" pitchFamily="34" charset="0"/>
              </a:rPr>
              <a:t>Modern History Examples of Terrorism </a:t>
            </a:r>
            <a:endParaRPr lang="en-GB" b="1" dirty="0">
              <a:latin typeface="Calibri" panose="020F0502020204030204" pitchFamily="34" charset="0"/>
              <a:cs typeface="Calibri" panose="020F0502020204030204" pitchFamily="34" charset="0"/>
            </a:endParaRPr>
          </a:p>
        </p:txBody>
      </p:sp>
      <p:sp>
        <p:nvSpPr>
          <p:cNvPr id="3" name="Content Placeholder 2">
            <a:extLst>
              <a:ext uri="{FF2B5EF4-FFF2-40B4-BE49-F238E27FC236}">
                <a16:creationId xmlns:a16="http://schemas.microsoft.com/office/drawing/2014/main" id="{B880887F-F588-326D-68B5-FA654652DBB8}"/>
              </a:ext>
            </a:extLst>
          </p:cNvPr>
          <p:cNvSpPr>
            <a:spLocks noGrp="1"/>
          </p:cNvSpPr>
          <p:nvPr>
            <p:ph idx="1"/>
          </p:nvPr>
        </p:nvSpPr>
        <p:spPr>
          <a:xfrm>
            <a:off x="4965431" y="2438400"/>
            <a:ext cx="6586489" cy="3785419"/>
          </a:xfrm>
        </p:spPr>
        <p:txBody>
          <a:bodyPr>
            <a:normAutofit/>
          </a:bodyPr>
          <a:lstStyle/>
          <a:p>
            <a:pPr algn="ctr"/>
            <a:r>
              <a:rPr lang="en-US" sz="2400" dirty="0">
                <a:latin typeface="Calibri" panose="020F0502020204030204" pitchFamily="34" charset="0"/>
                <a:cs typeface="Calibri" panose="020F0502020204030204" pitchFamily="34" charset="0"/>
              </a:rPr>
              <a:t>Following the Twin Towers attacks there was a deluge of academic writing on almost every aspect of terrorism other than the historic context.</a:t>
            </a:r>
          </a:p>
          <a:p>
            <a:pPr algn="ctr"/>
            <a:r>
              <a:rPr lang="en-US" sz="2400" dirty="0">
                <a:latin typeface="Calibri" panose="020F0502020204030204" pitchFamily="34" charset="0"/>
                <a:cs typeface="Calibri" panose="020F0502020204030204" pitchFamily="34" charset="0"/>
              </a:rPr>
              <a:t>The message seemed to be clear, this is a new age and a new threat and we can learn nothing from history.</a:t>
            </a:r>
          </a:p>
        </p:txBody>
      </p:sp>
      <p:pic>
        <p:nvPicPr>
          <p:cNvPr id="4" name="Content Placeholder 9">
            <a:extLst>
              <a:ext uri="{FF2B5EF4-FFF2-40B4-BE49-F238E27FC236}">
                <a16:creationId xmlns:a16="http://schemas.microsoft.com/office/drawing/2014/main" id="{DAA7E7F3-7C5C-DEB1-EC11-84AE18FE68D8}"/>
              </a:ext>
            </a:extLst>
          </p:cNvPr>
          <p:cNvPicPr>
            <a:picLocks noChangeAspect="1"/>
          </p:cNvPicPr>
          <p:nvPr/>
        </p:nvPicPr>
        <p:blipFill rotWithShape="1">
          <a:blip r:embed="rId3"/>
          <a:srcRect l="962"/>
          <a:stretch/>
        </p:blipFill>
        <p:spPr>
          <a:xfrm>
            <a:off x="20" y="10"/>
            <a:ext cx="4635571" cy="6857990"/>
          </a:xfrm>
          <a:prstGeom prst="rect">
            <a:avLst/>
          </a:prstGeom>
          <a:effectLst/>
        </p:spPr>
      </p:pic>
    </p:spTree>
    <p:extLst>
      <p:ext uri="{BB962C8B-B14F-4D97-AF65-F5344CB8AC3E}">
        <p14:creationId xmlns:p14="http://schemas.microsoft.com/office/powerpoint/2010/main" val="396894989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F01CE7-9434-A5E8-D428-984084F41818}"/>
              </a:ext>
            </a:extLst>
          </p:cNvPr>
          <p:cNvSpPr>
            <a:spLocks noGrp="1"/>
          </p:cNvSpPr>
          <p:nvPr>
            <p:ph type="title"/>
          </p:nvPr>
        </p:nvSpPr>
        <p:spPr/>
        <p:txBody>
          <a:bodyPr numCol="1"/>
          <a:lstStyle/>
          <a:p>
            <a:r>
              <a:rPr lang="en-GB" altLang="en-GB" dirty="0">
                <a:ea typeface="Calibri Light"/>
                <a:cs typeface="Calibri Light"/>
              </a:rPr>
              <a:t>Week 2 – Terrorism &amp; Cybercrime </a:t>
            </a:r>
          </a:p>
        </p:txBody>
      </p:sp>
      <p:sp>
        <p:nvSpPr>
          <p:cNvPr id="3" name="Content Placeholder 2">
            <a:extLst>
              <a:ext uri="{FF2B5EF4-FFF2-40B4-BE49-F238E27FC236}">
                <a16:creationId xmlns:a16="http://schemas.microsoft.com/office/drawing/2014/main" id="{A2903DD9-6F9E-035B-CB18-D0436E88F77B}"/>
              </a:ext>
            </a:extLst>
          </p:cNvPr>
          <p:cNvSpPr>
            <a:spLocks noGrp="1"/>
          </p:cNvSpPr>
          <p:nvPr>
            <p:ph idx="1"/>
          </p:nvPr>
        </p:nvSpPr>
        <p:spPr/>
        <p:txBody>
          <a:bodyPr vert="horz" lIns="91440" tIns="45720" rIns="91440" bIns="45720" numCol="1" rtlCol="0" anchor="t">
            <a:normAutofit/>
          </a:bodyPr>
          <a:lstStyle/>
          <a:p>
            <a:r>
              <a:rPr lang="en-GB" altLang="en-GB" dirty="0">
                <a:ea typeface="Calibri"/>
                <a:cs typeface="Calibri"/>
              </a:rPr>
              <a:t>Terrorist ideology in more detail.</a:t>
            </a:r>
            <a:endParaRPr lang="en-GB" dirty="0">
              <a:ea typeface="Calibri"/>
              <a:cs typeface="Calibri"/>
            </a:endParaRPr>
          </a:p>
          <a:p>
            <a:r>
              <a:rPr lang="en-GB" altLang="en-GB" dirty="0">
                <a:ea typeface="Calibri"/>
                <a:cs typeface="Calibri"/>
              </a:rPr>
              <a:t>Terrorist strategies.</a:t>
            </a:r>
            <a:endParaRPr lang="en-GB" dirty="0">
              <a:ea typeface="Calibri"/>
              <a:cs typeface="Calibri"/>
            </a:endParaRPr>
          </a:p>
          <a:p>
            <a:r>
              <a:rPr lang="en-GB" altLang="en-GB" dirty="0">
                <a:ea typeface="Calibri"/>
                <a:cs typeface="Calibri"/>
              </a:rPr>
              <a:t>Measures of Success.</a:t>
            </a:r>
          </a:p>
          <a:p>
            <a:r>
              <a:rPr lang="en-GB" altLang="en-GB" dirty="0">
                <a:ea typeface="Calibri"/>
                <a:cs typeface="Calibri"/>
              </a:rPr>
              <a:t>Replication through history.</a:t>
            </a:r>
          </a:p>
          <a:p>
            <a:r>
              <a:rPr lang="en-GB" altLang="en-GB" dirty="0">
                <a:ea typeface="Calibri"/>
                <a:cs typeface="Calibri"/>
              </a:rPr>
              <a:t>What can we learn?</a:t>
            </a:r>
          </a:p>
        </p:txBody>
      </p:sp>
    </p:spTree>
    <p:extLst>
      <p:ext uri="{BB962C8B-B14F-4D97-AF65-F5344CB8AC3E}">
        <p14:creationId xmlns:p14="http://schemas.microsoft.com/office/powerpoint/2010/main" val="145974751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421"/>
        <p:cNvGrpSpPr/>
        <p:nvPr/>
      </p:nvGrpSpPr>
      <p:grpSpPr>
        <a:xfrm>
          <a:off x="0" y="0"/>
          <a:ext cx="0" cy="0"/>
          <a:chOff x="0" y="0"/>
          <a:chExt cx="0" cy="0"/>
        </a:xfrm>
      </p:grpSpPr>
      <p:sp>
        <p:nvSpPr>
          <p:cNvPr id="422" name="Google Shape;422;p31"/>
          <p:cNvSpPr/>
          <p:nvPr/>
        </p:nvSpPr>
        <p:spPr>
          <a:xfrm>
            <a:off x="327546" y="4572000"/>
            <a:ext cx="7058307" cy="1964266"/>
          </a:xfrm>
          <a:prstGeom prst="rect">
            <a:avLst/>
          </a:prstGeom>
          <a:solidFill>
            <a:srgbClr val="456283"/>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423" name="Google Shape;423;p31"/>
          <p:cNvSpPr txBox="1">
            <a:spLocks noGrp="1"/>
          </p:cNvSpPr>
          <p:nvPr>
            <p:ph type="title"/>
          </p:nvPr>
        </p:nvSpPr>
        <p:spPr>
          <a:xfrm>
            <a:off x="524256" y="4767072"/>
            <a:ext cx="6594189" cy="1625210"/>
          </a:xfrm>
          <a:prstGeom prst="rect">
            <a:avLst/>
          </a:prstGeom>
          <a:noFill/>
          <a:ln>
            <a:noFill/>
          </a:ln>
        </p:spPr>
        <p:txBody>
          <a:bodyPr spcFirstLastPara="1" wrap="square" lIns="91425" tIns="45700" rIns="91425" bIns="45700" anchor="ctr" anchorCtr="0">
            <a:normAutofit/>
          </a:bodyPr>
          <a:lstStyle/>
          <a:p>
            <a:pPr marL="0" lvl="0" indent="0" algn="r" rtl="0">
              <a:lnSpc>
                <a:spcPct val="90000"/>
              </a:lnSpc>
              <a:spcBef>
                <a:spcPts val="0"/>
              </a:spcBef>
              <a:spcAft>
                <a:spcPts val="0"/>
              </a:spcAft>
              <a:buClr>
                <a:srgbClr val="FFFFFF"/>
              </a:buClr>
              <a:buSzPts val="4400"/>
              <a:buFont typeface="Calibri"/>
              <a:buNone/>
            </a:pPr>
            <a:r>
              <a:rPr lang="en-GB">
                <a:solidFill>
                  <a:srgbClr val="FFFFFF"/>
                </a:solidFill>
              </a:rPr>
              <a:t>Ideology</a:t>
            </a:r>
            <a:endParaRPr/>
          </a:p>
        </p:txBody>
      </p:sp>
      <p:pic>
        <p:nvPicPr>
          <p:cNvPr id="424" name="Google Shape;424;p31"/>
          <p:cNvPicPr preferRelativeResize="0">
            <a:picLocks noGrp="1"/>
          </p:cNvPicPr>
          <p:nvPr>
            <p:ph type="body" idx="2"/>
          </p:nvPr>
        </p:nvPicPr>
        <p:blipFill rotWithShape="1">
          <a:blip r:embed="rId3">
            <a:alphaModFix/>
          </a:blip>
          <a:srcRect r="3769" b="2"/>
          <a:stretch/>
        </p:blipFill>
        <p:spPr>
          <a:xfrm>
            <a:off x="327547" y="321733"/>
            <a:ext cx="7058306" cy="4107392"/>
          </a:xfrm>
          <a:prstGeom prst="rect">
            <a:avLst/>
          </a:prstGeom>
          <a:noFill/>
          <a:ln>
            <a:noFill/>
          </a:ln>
        </p:spPr>
      </p:pic>
      <p:sp>
        <p:nvSpPr>
          <p:cNvPr id="425" name="Google Shape;425;p31"/>
          <p:cNvSpPr/>
          <p:nvPr/>
        </p:nvSpPr>
        <p:spPr>
          <a:xfrm>
            <a:off x="7534655" y="321732"/>
            <a:ext cx="4335613" cy="6214534"/>
          </a:xfrm>
          <a:prstGeom prst="rect">
            <a:avLst/>
          </a:prstGeom>
          <a:solidFill>
            <a:srgbClr val="40404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426" name="Google Shape;426;p31"/>
          <p:cNvSpPr txBox="1">
            <a:spLocks noGrp="1"/>
          </p:cNvSpPr>
          <p:nvPr>
            <p:ph type="body" idx="1"/>
          </p:nvPr>
        </p:nvSpPr>
        <p:spPr>
          <a:xfrm>
            <a:off x="8029319" y="917725"/>
            <a:ext cx="3424739" cy="4852362"/>
          </a:xfrm>
          <a:prstGeom prst="rect">
            <a:avLst/>
          </a:prstGeom>
          <a:noFill/>
          <a:ln>
            <a:noFill/>
          </a:ln>
        </p:spPr>
        <p:txBody>
          <a:bodyPr spcFirstLastPara="1" wrap="square" lIns="91425" tIns="45700" rIns="91425" bIns="45700" anchor="ctr" anchorCtr="0">
            <a:normAutofit/>
          </a:bodyPr>
          <a:lstStyle/>
          <a:p>
            <a:pPr marL="228600" lvl="0" indent="-228600" algn="l" rtl="0">
              <a:lnSpc>
                <a:spcPct val="90000"/>
              </a:lnSpc>
              <a:spcBef>
                <a:spcPts val="0"/>
              </a:spcBef>
              <a:spcAft>
                <a:spcPts val="0"/>
              </a:spcAft>
              <a:buClr>
                <a:srgbClr val="FFFFFF"/>
              </a:buClr>
              <a:buSzPts val="2400"/>
              <a:buChar char="•"/>
            </a:pPr>
            <a:r>
              <a:rPr lang="en-GB" sz="2400">
                <a:solidFill>
                  <a:srgbClr val="FFFFFF"/>
                </a:solidFill>
              </a:rPr>
              <a:t>Establishes who the enemy are and what the group is attempting to achieve</a:t>
            </a:r>
            <a:endParaRPr/>
          </a:p>
          <a:p>
            <a:pPr marL="228600" lvl="0" indent="-228600" algn="l" rtl="0">
              <a:lnSpc>
                <a:spcPct val="90000"/>
              </a:lnSpc>
              <a:spcBef>
                <a:spcPts val="1000"/>
              </a:spcBef>
              <a:spcAft>
                <a:spcPts val="0"/>
              </a:spcAft>
              <a:buClr>
                <a:srgbClr val="FFFFFF"/>
              </a:buClr>
              <a:buSzPts val="2400"/>
              <a:buChar char="•"/>
            </a:pPr>
            <a:r>
              <a:rPr lang="en-GB" sz="2400">
                <a:solidFill>
                  <a:srgbClr val="FFFFFF"/>
                </a:solidFill>
              </a:rPr>
              <a:t>Nationalist</a:t>
            </a:r>
            <a:endParaRPr/>
          </a:p>
          <a:p>
            <a:pPr marL="228600" lvl="0" indent="-228600" algn="l" rtl="0">
              <a:lnSpc>
                <a:spcPct val="90000"/>
              </a:lnSpc>
              <a:spcBef>
                <a:spcPts val="1000"/>
              </a:spcBef>
              <a:spcAft>
                <a:spcPts val="0"/>
              </a:spcAft>
              <a:buClr>
                <a:srgbClr val="FFFFFF"/>
              </a:buClr>
              <a:buSzPts val="2400"/>
              <a:buChar char="•"/>
            </a:pPr>
            <a:r>
              <a:rPr lang="en-GB" sz="2400">
                <a:solidFill>
                  <a:srgbClr val="FFFFFF"/>
                </a:solidFill>
              </a:rPr>
              <a:t>Religious</a:t>
            </a:r>
            <a:endParaRPr/>
          </a:p>
          <a:p>
            <a:pPr marL="228600" lvl="0" indent="-228600" algn="l" rtl="0">
              <a:lnSpc>
                <a:spcPct val="90000"/>
              </a:lnSpc>
              <a:spcBef>
                <a:spcPts val="1000"/>
              </a:spcBef>
              <a:spcAft>
                <a:spcPts val="0"/>
              </a:spcAft>
              <a:buClr>
                <a:srgbClr val="FFFFFF"/>
              </a:buClr>
              <a:buSzPts val="2400"/>
              <a:buChar char="•"/>
            </a:pPr>
            <a:r>
              <a:rPr lang="en-GB" sz="2400">
                <a:solidFill>
                  <a:srgbClr val="FFFFFF"/>
                </a:solidFill>
              </a:rPr>
              <a:t>Ethnic identity</a:t>
            </a:r>
            <a:endParaRPr/>
          </a:p>
          <a:p>
            <a:pPr marL="228600" lvl="0" indent="-228600" algn="l" rtl="0">
              <a:lnSpc>
                <a:spcPct val="90000"/>
              </a:lnSpc>
              <a:spcBef>
                <a:spcPts val="1000"/>
              </a:spcBef>
              <a:spcAft>
                <a:spcPts val="0"/>
              </a:spcAft>
              <a:buClr>
                <a:srgbClr val="FFFFFF"/>
              </a:buClr>
              <a:buSzPts val="2400"/>
              <a:buChar char="•"/>
            </a:pPr>
            <a:r>
              <a:rPr lang="en-GB" sz="2400">
                <a:solidFill>
                  <a:srgbClr val="FFFFFF"/>
                </a:solidFill>
              </a:rPr>
              <a:t>Political doctrines</a:t>
            </a:r>
            <a:endParaRPr/>
          </a:p>
          <a:p>
            <a:pPr marL="228600" lvl="0" indent="-228600" algn="l" rtl="0">
              <a:lnSpc>
                <a:spcPct val="90000"/>
              </a:lnSpc>
              <a:spcBef>
                <a:spcPts val="1000"/>
              </a:spcBef>
              <a:spcAft>
                <a:spcPts val="0"/>
              </a:spcAft>
              <a:buClr>
                <a:srgbClr val="FFFFFF"/>
              </a:buClr>
              <a:buSzPts val="2400"/>
              <a:buChar char="•"/>
            </a:pPr>
            <a:r>
              <a:rPr lang="en-GB" sz="2400">
                <a:solidFill>
                  <a:srgbClr val="FFFFFF"/>
                </a:solidFill>
              </a:rPr>
              <a:t>The writings of terrorist groups often indicates the ideology the group follows. </a:t>
            </a:r>
            <a:endParaRPr/>
          </a:p>
        </p:txBody>
      </p:sp>
    </p:spTree>
    <p:extLst>
      <p:ext uri="{BB962C8B-B14F-4D97-AF65-F5344CB8AC3E}">
        <p14:creationId xmlns:p14="http://schemas.microsoft.com/office/powerpoint/2010/main" val="68362839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431"/>
        <p:cNvGrpSpPr/>
        <p:nvPr/>
      </p:nvGrpSpPr>
      <p:grpSpPr>
        <a:xfrm>
          <a:off x="0" y="0"/>
          <a:ext cx="0" cy="0"/>
          <a:chOff x="0" y="0"/>
          <a:chExt cx="0" cy="0"/>
        </a:xfrm>
      </p:grpSpPr>
      <p:sp>
        <p:nvSpPr>
          <p:cNvPr id="432" name="Google Shape;432;p32"/>
          <p:cNvSpPr/>
          <p:nvPr/>
        </p:nvSpPr>
        <p:spPr>
          <a:xfrm>
            <a:off x="6096000" y="0"/>
            <a:ext cx="6096000" cy="6858000"/>
          </a:xfrm>
          <a:prstGeom prst="rect">
            <a:avLst/>
          </a:prstGeom>
          <a:solidFill>
            <a:schemeClr val="dk1">
              <a:alpha val="7843"/>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433" name="Google Shape;433;p32"/>
          <p:cNvSpPr/>
          <p:nvPr/>
        </p:nvSpPr>
        <p:spPr>
          <a:xfrm>
            <a:off x="1453478" y="0"/>
            <a:ext cx="4657389" cy="6858000"/>
          </a:xfrm>
          <a:prstGeom prst="rect">
            <a:avLst/>
          </a:prstGeom>
          <a:solidFill>
            <a:schemeClr val="accent2"/>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434" name="Google Shape;434;p32"/>
          <p:cNvSpPr txBox="1">
            <a:spLocks noGrp="1"/>
          </p:cNvSpPr>
          <p:nvPr>
            <p:ph type="title"/>
          </p:nvPr>
        </p:nvSpPr>
        <p:spPr>
          <a:xfrm>
            <a:off x="1901162" y="3050434"/>
            <a:ext cx="3722933" cy="757130"/>
          </a:xfrm>
          <a:prstGeom prst="rect">
            <a:avLst/>
          </a:prstGeom>
          <a:noFill/>
          <a:ln w="25400" cap="sq" cmpd="sng">
            <a:solidFill>
              <a:srgbClr val="FFFFFF"/>
            </a:solidFill>
            <a:prstDash val="solid"/>
            <a:miter lim="800000"/>
            <a:headEnd type="none" w="sm" len="sm"/>
            <a:tailEnd type="none" w="sm" len="sm"/>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rgbClr val="FFFFFF"/>
              </a:buClr>
              <a:buSzPts val="2800"/>
              <a:buFont typeface="Calibri"/>
              <a:buNone/>
            </a:pPr>
            <a:r>
              <a:rPr lang="en-GB" sz="2800">
                <a:solidFill>
                  <a:srgbClr val="FFFFFF"/>
                </a:solidFill>
              </a:rPr>
              <a:t>What is an Ideology</a:t>
            </a:r>
            <a:endParaRPr/>
          </a:p>
        </p:txBody>
      </p:sp>
      <p:sp>
        <p:nvSpPr>
          <p:cNvPr id="435" name="Google Shape;435;p32"/>
          <p:cNvSpPr/>
          <p:nvPr/>
        </p:nvSpPr>
        <p:spPr>
          <a:xfrm>
            <a:off x="0" y="0"/>
            <a:ext cx="1453478" cy="6858000"/>
          </a:xfrm>
          <a:prstGeom prst="rect">
            <a:avLst/>
          </a:prstGeom>
          <a:solidFill>
            <a:srgbClr val="404040">
              <a:alpha val="80000"/>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436" name="Google Shape;436;p32"/>
          <p:cNvSpPr txBox="1">
            <a:spLocks noGrp="1"/>
          </p:cNvSpPr>
          <p:nvPr>
            <p:ph type="body" idx="1"/>
          </p:nvPr>
        </p:nvSpPr>
        <p:spPr>
          <a:xfrm>
            <a:off x="6574536" y="640080"/>
            <a:ext cx="5053066" cy="5516880"/>
          </a:xfrm>
          <a:prstGeom prst="rect">
            <a:avLst/>
          </a:prstGeom>
          <a:noFill/>
          <a:ln>
            <a:noFill/>
          </a:ln>
        </p:spPr>
        <p:txBody>
          <a:bodyPr spcFirstLastPara="1" wrap="square" lIns="91425" tIns="45700" rIns="91425" bIns="45700" anchor="t" anchorCtr="0">
            <a:normAutofit fontScale="85000" lnSpcReduction="10000"/>
          </a:bodyPr>
          <a:lstStyle/>
          <a:p>
            <a:pPr marL="0" lvl="0" indent="0" algn="l" rtl="0">
              <a:lnSpc>
                <a:spcPct val="90000"/>
              </a:lnSpc>
              <a:spcBef>
                <a:spcPts val="0"/>
              </a:spcBef>
              <a:spcAft>
                <a:spcPts val="0"/>
              </a:spcAft>
              <a:buClr>
                <a:schemeClr val="dk1"/>
              </a:buClr>
              <a:buSzPct val="100000"/>
              <a:buNone/>
            </a:pPr>
            <a:endParaRPr sz="2000"/>
          </a:p>
          <a:p>
            <a:pPr marL="0" lvl="0" indent="0" algn="l" rtl="0">
              <a:lnSpc>
                <a:spcPct val="90000"/>
              </a:lnSpc>
              <a:spcBef>
                <a:spcPts val="1000"/>
              </a:spcBef>
              <a:spcAft>
                <a:spcPts val="0"/>
              </a:spcAft>
              <a:buClr>
                <a:schemeClr val="dk1"/>
              </a:buClr>
              <a:buSzPct val="100000"/>
              <a:buNone/>
            </a:pPr>
            <a:r>
              <a:rPr lang="en-GB" sz="2400"/>
              <a:t>Ayman Al-Zawahiri wrote:</a:t>
            </a:r>
            <a:endParaRPr/>
          </a:p>
          <a:p>
            <a:pPr marL="0" lvl="0" indent="0" algn="l" rtl="0">
              <a:lnSpc>
                <a:spcPct val="90000"/>
              </a:lnSpc>
              <a:spcBef>
                <a:spcPts val="1000"/>
              </a:spcBef>
              <a:spcAft>
                <a:spcPts val="0"/>
              </a:spcAft>
              <a:buClr>
                <a:schemeClr val="dk1"/>
              </a:buClr>
              <a:buSzPct val="100000"/>
              <a:buNone/>
            </a:pPr>
            <a:endParaRPr sz="2400"/>
          </a:p>
          <a:p>
            <a:pPr marL="0" lvl="0" indent="0" algn="l" rtl="0">
              <a:lnSpc>
                <a:spcPct val="90000"/>
              </a:lnSpc>
              <a:spcBef>
                <a:spcPts val="1000"/>
              </a:spcBef>
              <a:spcAft>
                <a:spcPts val="0"/>
              </a:spcAft>
              <a:buClr>
                <a:schemeClr val="dk1"/>
              </a:buClr>
              <a:buSzPct val="100000"/>
              <a:buNone/>
            </a:pPr>
            <a:endParaRPr sz="2400"/>
          </a:p>
          <a:p>
            <a:pPr marL="0" lvl="0" indent="0" algn="l" rtl="0">
              <a:lnSpc>
                <a:spcPct val="150000"/>
              </a:lnSpc>
              <a:spcBef>
                <a:spcPts val="1000"/>
              </a:spcBef>
              <a:spcAft>
                <a:spcPts val="0"/>
              </a:spcAft>
              <a:buClr>
                <a:schemeClr val="dk1"/>
              </a:buClr>
              <a:buSzPct val="100000"/>
              <a:buNone/>
            </a:pPr>
            <a:r>
              <a:rPr lang="en-GB" sz="2400"/>
              <a:t>The first front is to inflict losses on the Western crusader, especially to its economic infrastructure with strikes that would make it bleed for years. The strikes in NY, Washington, Madrid and London are the best examples of that……</a:t>
            </a:r>
            <a:endParaRPr/>
          </a:p>
          <a:p>
            <a:pPr marL="0" lvl="0" indent="0" algn="l" rtl="0">
              <a:lnSpc>
                <a:spcPct val="150000"/>
              </a:lnSpc>
              <a:spcBef>
                <a:spcPts val="1000"/>
              </a:spcBef>
              <a:spcAft>
                <a:spcPts val="0"/>
              </a:spcAft>
              <a:buClr>
                <a:schemeClr val="dk1"/>
              </a:buClr>
              <a:buSzPct val="100000"/>
              <a:buNone/>
            </a:pPr>
            <a:r>
              <a:rPr lang="en-GB" sz="2400"/>
              <a:t>On the second front we have to get crusaders out of the lands of Islam especially from Iraq, Afghanistan and Palestine. </a:t>
            </a:r>
            <a:endParaRPr/>
          </a:p>
          <a:p>
            <a:pPr marL="0" lvl="0" indent="0" algn="l" rtl="0">
              <a:lnSpc>
                <a:spcPct val="150000"/>
              </a:lnSpc>
              <a:spcBef>
                <a:spcPts val="1000"/>
              </a:spcBef>
              <a:spcAft>
                <a:spcPts val="0"/>
              </a:spcAft>
              <a:buClr>
                <a:schemeClr val="dk1"/>
              </a:buClr>
              <a:buSzPct val="100000"/>
              <a:buNone/>
            </a:pPr>
            <a:endParaRPr sz="240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441"/>
        <p:cNvGrpSpPr/>
        <p:nvPr/>
      </p:nvGrpSpPr>
      <p:grpSpPr>
        <a:xfrm>
          <a:off x="0" y="0"/>
          <a:ext cx="0" cy="0"/>
          <a:chOff x="0" y="0"/>
          <a:chExt cx="0" cy="0"/>
        </a:xfrm>
      </p:grpSpPr>
      <p:sp>
        <p:nvSpPr>
          <p:cNvPr id="442" name="Google Shape;442;p33"/>
          <p:cNvSpPr/>
          <p:nvPr/>
        </p:nvSpPr>
        <p:spPr>
          <a:xfrm>
            <a:off x="6096000" y="0"/>
            <a:ext cx="6096000" cy="6858000"/>
          </a:xfrm>
          <a:prstGeom prst="rect">
            <a:avLst/>
          </a:prstGeom>
          <a:solidFill>
            <a:schemeClr val="dk1">
              <a:alpha val="7843"/>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443" name="Google Shape;443;p33"/>
          <p:cNvSpPr/>
          <p:nvPr/>
        </p:nvSpPr>
        <p:spPr>
          <a:xfrm>
            <a:off x="1453478" y="0"/>
            <a:ext cx="4657389" cy="6858000"/>
          </a:xfrm>
          <a:prstGeom prst="rect">
            <a:avLst/>
          </a:prstGeom>
          <a:solidFill>
            <a:schemeClr val="accent2"/>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444" name="Google Shape;444;p33"/>
          <p:cNvSpPr txBox="1">
            <a:spLocks noGrp="1"/>
          </p:cNvSpPr>
          <p:nvPr>
            <p:ph type="title"/>
          </p:nvPr>
        </p:nvSpPr>
        <p:spPr>
          <a:xfrm>
            <a:off x="1901162" y="3050434"/>
            <a:ext cx="3722933" cy="757130"/>
          </a:xfrm>
          <a:prstGeom prst="rect">
            <a:avLst/>
          </a:prstGeom>
          <a:noFill/>
          <a:ln w="25400" cap="sq" cmpd="sng">
            <a:solidFill>
              <a:srgbClr val="FFFFFF"/>
            </a:solidFill>
            <a:prstDash val="solid"/>
            <a:miter lim="800000"/>
            <a:headEnd type="none" w="sm" len="sm"/>
            <a:tailEnd type="none" w="sm" len="sm"/>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rgbClr val="FFFFFF"/>
              </a:buClr>
              <a:buSzPts val="2800"/>
              <a:buFont typeface="Calibri"/>
              <a:buNone/>
            </a:pPr>
            <a:r>
              <a:rPr lang="en-GB" sz="2800">
                <a:solidFill>
                  <a:srgbClr val="FFFFFF"/>
                </a:solidFill>
              </a:rPr>
              <a:t>What is an Ideology</a:t>
            </a:r>
            <a:endParaRPr/>
          </a:p>
        </p:txBody>
      </p:sp>
      <p:sp>
        <p:nvSpPr>
          <p:cNvPr id="445" name="Google Shape;445;p33"/>
          <p:cNvSpPr/>
          <p:nvPr/>
        </p:nvSpPr>
        <p:spPr>
          <a:xfrm>
            <a:off x="0" y="0"/>
            <a:ext cx="1453478" cy="6858000"/>
          </a:xfrm>
          <a:prstGeom prst="rect">
            <a:avLst/>
          </a:prstGeom>
          <a:solidFill>
            <a:srgbClr val="404040">
              <a:alpha val="80000"/>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446" name="Google Shape;446;p33"/>
          <p:cNvSpPr txBox="1">
            <a:spLocks noGrp="1"/>
          </p:cNvSpPr>
          <p:nvPr>
            <p:ph type="body" idx="1"/>
          </p:nvPr>
        </p:nvSpPr>
        <p:spPr>
          <a:xfrm>
            <a:off x="6574536" y="640080"/>
            <a:ext cx="5053066" cy="5516880"/>
          </a:xfrm>
          <a:prstGeom prst="rect">
            <a:avLst/>
          </a:prstGeom>
          <a:noFill/>
          <a:ln>
            <a:noFill/>
          </a:ln>
        </p:spPr>
        <p:txBody>
          <a:bodyPr spcFirstLastPara="1" wrap="square" lIns="91425" tIns="45700" rIns="91425" bIns="45700" anchor="t" anchorCtr="0">
            <a:normAutofit fontScale="92500" lnSpcReduction="20000"/>
          </a:bodyPr>
          <a:lstStyle/>
          <a:p>
            <a:pPr marL="0" lvl="0" indent="0" algn="l" rtl="0">
              <a:lnSpc>
                <a:spcPct val="90000"/>
              </a:lnSpc>
              <a:spcBef>
                <a:spcPts val="0"/>
              </a:spcBef>
              <a:spcAft>
                <a:spcPts val="0"/>
              </a:spcAft>
              <a:buClr>
                <a:schemeClr val="dk1"/>
              </a:buClr>
              <a:buSzPct val="100000"/>
              <a:buNone/>
            </a:pPr>
            <a:endParaRPr sz="2000"/>
          </a:p>
          <a:p>
            <a:pPr marL="0" lvl="0" indent="0" algn="l" rtl="0">
              <a:lnSpc>
                <a:spcPct val="90000"/>
              </a:lnSpc>
              <a:spcBef>
                <a:spcPts val="1000"/>
              </a:spcBef>
              <a:spcAft>
                <a:spcPts val="0"/>
              </a:spcAft>
              <a:buClr>
                <a:schemeClr val="dk1"/>
              </a:buClr>
              <a:buSzPct val="100000"/>
              <a:buNone/>
            </a:pPr>
            <a:r>
              <a:rPr lang="en-GB" sz="2400"/>
              <a:t>Ayman Al-Zawahiri wrote:</a:t>
            </a:r>
            <a:endParaRPr/>
          </a:p>
          <a:p>
            <a:pPr marL="0" lvl="0" indent="0" algn="l" rtl="0">
              <a:lnSpc>
                <a:spcPct val="90000"/>
              </a:lnSpc>
              <a:spcBef>
                <a:spcPts val="1000"/>
              </a:spcBef>
              <a:spcAft>
                <a:spcPts val="0"/>
              </a:spcAft>
              <a:buClr>
                <a:schemeClr val="dk1"/>
              </a:buClr>
              <a:buSzPct val="100000"/>
              <a:buNone/>
            </a:pPr>
            <a:endParaRPr sz="2400"/>
          </a:p>
          <a:p>
            <a:pPr marL="0" lvl="0" indent="0" algn="l" rtl="0">
              <a:lnSpc>
                <a:spcPct val="90000"/>
              </a:lnSpc>
              <a:spcBef>
                <a:spcPts val="1000"/>
              </a:spcBef>
              <a:spcAft>
                <a:spcPts val="0"/>
              </a:spcAft>
              <a:buClr>
                <a:schemeClr val="dk1"/>
              </a:buClr>
              <a:buSzPct val="100000"/>
              <a:buNone/>
            </a:pPr>
            <a:endParaRPr sz="2400"/>
          </a:p>
          <a:p>
            <a:pPr marL="0" lvl="0" indent="0" algn="l" rtl="0">
              <a:lnSpc>
                <a:spcPct val="150000"/>
              </a:lnSpc>
              <a:spcBef>
                <a:spcPts val="1000"/>
              </a:spcBef>
              <a:spcAft>
                <a:spcPts val="0"/>
              </a:spcAft>
              <a:buClr>
                <a:schemeClr val="dk1"/>
              </a:buClr>
              <a:buSzPct val="100000"/>
              <a:buNone/>
            </a:pPr>
            <a:r>
              <a:rPr lang="en-GB" sz="2400"/>
              <a:t>The third front is working at changing the corrupt regimes [in our countries] which have sold their honour to the Crusading West and befriended Israel.</a:t>
            </a:r>
            <a:endParaRPr/>
          </a:p>
          <a:p>
            <a:pPr marL="0" lvl="0" indent="0" algn="l" rtl="0">
              <a:lnSpc>
                <a:spcPct val="150000"/>
              </a:lnSpc>
              <a:spcBef>
                <a:spcPts val="1000"/>
              </a:spcBef>
              <a:spcAft>
                <a:spcPts val="0"/>
              </a:spcAft>
              <a:buClr>
                <a:schemeClr val="dk1"/>
              </a:buClr>
              <a:buSzPct val="100000"/>
              <a:buNone/>
            </a:pPr>
            <a:endParaRPr sz="2400"/>
          </a:p>
          <a:p>
            <a:pPr marL="0" lvl="0" indent="0" algn="l" rtl="0">
              <a:lnSpc>
                <a:spcPct val="150000"/>
              </a:lnSpc>
              <a:spcBef>
                <a:spcPts val="1000"/>
              </a:spcBef>
              <a:spcAft>
                <a:spcPts val="0"/>
              </a:spcAft>
              <a:buClr>
                <a:schemeClr val="dk1"/>
              </a:buClr>
              <a:buSzPct val="100000"/>
              <a:buNone/>
            </a:pPr>
            <a:r>
              <a:rPr lang="en-GB" sz="2400"/>
              <a:t>The fourth front is popularising the Dawah [Inviting non-Muslims to accept the truth of Islam] work. </a:t>
            </a:r>
            <a:endParaRPr/>
          </a:p>
          <a:p>
            <a:pPr marL="0" lvl="0" indent="0" algn="l" rtl="0">
              <a:lnSpc>
                <a:spcPct val="150000"/>
              </a:lnSpc>
              <a:spcBef>
                <a:spcPts val="1000"/>
              </a:spcBef>
              <a:spcAft>
                <a:spcPts val="0"/>
              </a:spcAft>
              <a:buClr>
                <a:schemeClr val="dk1"/>
              </a:buClr>
              <a:buSzPct val="100000"/>
              <a:buNone/>
            </a:pPr>
            <a:endParaRPr sz="240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a:blip r:embed="rId3"/>
          <a:stretch>
            <a:fillRect l="-4000" r="-4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dirty="0">
                <a:solidFill>
                  <a:schemeClr val="accent4">
                    <a:lumMod val="76000"/>
                  </a:schemeClr>
                </a:solidFill>
              </a:rPr>
              <a:t>9/11 Attacks: Overview and Key Facts</a:t>
            </a:r>
          </a:p>
        </p:txBody>
      </p:sp>
      <p:sp>
        <p:nvSpPr>
          <p:cNvPr id="3" name="Content Placeholder 2"/>
          <p:cNvSpPr>
            <a:spLocks noGrp="1"/>
          </p:cNvSpPr>
          <p:nvPr>
            <p:ph idx="1"/>
          </p:nvPr>
        </p:nvSpPr>
        <p:spPr/>
        <p:txBody>
          <a:bodyPr vert="horz" lIns="91440" tIns="45720" rIns="91440" bIns="45720" rtlCol="0" anchor="t">
            <a:normAutofit/>
          </a:bodyPr>
          <a:lstStyle/>
          <a:p>
            <a:r>
              <a:rPr dirty="0">
                <a:solidFill>
                  <a:srgbClr val="FFC000"/>
                </a:solidFill>
              </a:rPr>
              <a:t>Coordinated attack on 11 September 2001</a:t>
            </a:r>
            <a:endParaRPr lang="en-US">
              <a:solidFill>
                <a:srgbClr val="FFC000"/>
              </a:solidFill>
              <a:ea typeface="Calibri"/>
              <a:cs typeface="Calibri"/>
            </a:endParaRPr>
          </a:p>
          <a:p>
            <a:r>
              <a:rPr dirty="0">
                <a:solidFill>
                  <a:srgbClr val="FFC000"/>
                </a:solidFill>
              </a:rPr>
              <a:t>19 Al-Qaeda hijackers seized four planes </a:t>
            </a:r>
            <a:endParaRPr lang="en-GB" dirty="0">
              <a:solidFill>
                <a:srgbClr val="FFC000"/>
              </a:solidFill>
            </a:endParaRPr>
          </a:p>
          <a:p>
            <a:r>
              <a:rPr lang="en-GB" dirty="0">
                <a:solidFill>
                  <a:srgbClr val="FFC000"/>
                </a:solidFill>
              </a:rPr>
              <a:t>Two</a:t>
            </a:r>
            <a:r>
              <a:rPr dirty="0">
                <a:solidFill>
                  <a:srgbClr val="FFC000"/>
                </a:solidFill>
              </a:rPr>
              <a:t> hit World Trade Center</a:t>
            </a:r>
            <a:endParaRPr lang="en-GB">
              <a:solidFill>
                <a:srgbClr val="FFC000"/>
              </a:solidFill>
              <a:ea typeface="Calibri"/>
              <a:cs typeface="Calibri"/>
            </a:endParaRPr>
          </a:p>
          <a:p>
            <a:r>
              <a:rPr lang="en-GB" dirty="0">
                <a:solidFill>
                  <a:srgbClr val="FFC000"/>
                </a:solidFill>
              </a:rPr>
              <a:t>One</a:t>
            </a:r>
            <a:r>
              <a:rPr dirty="0">
                <a:solidFill>
                  <a:srgbClr val="FFC000"/>
                </a:solidFill>
              </a:rPr>
              <a:t> hit the Pentagon</a:t>
            </a:r>
            <a:endParaRPr lang="en-GB">
              <a:solidFill>
                <a:srgbClr val="FFC000"/>
              </a:solidFill>
              <a:ea typeface="Calibri"/>
              <a:cs typeface="Calibri"/>
            </a:endParaRPr>
          </a:p>
          <a:p>
            <a:r>
              <a:rPr lang="en-GB" dirty="0">
                <a:solidFill>
                  <a:srgbClr val="FFC000"/>
                </a:solidFill>
              </a:rPr>
              <a:t>One</a:t>
            </a:r>
            <a:r>
              <a:rPr dirty="0">
                <a:solidFill>
                  <a:srgbClr val="FFC000"/>
                </a:solidFill>
              </a:rPr>
              <a:t> crashed in Pennsylvania </a:t>
            </a:r>
            <a:endParaRPr lang="en-GB" dirty="0">
              <a:solidFill>
                <a:srgbClr val="FFC000"/>
              </a:solidFill>
            </a:endParaRPr>
          </a:p>
          <a:p>
            <a:r>
              <a:rPr dirty="0">
                <a:solidFill>
                  <a:srgbClr val="FFC000"/>
                </a:solidFill>
              </a:rPr>
              <a:t>2,977 people killed</a:t>
            </a:r>
            <a:endParaRPr lang="en-GB">
              <a:solidFill>
                <a:srgbClr val="FFC000"/>
              </a:solidFill>
              <a:ea typeface="Calibri"/>
              <a:cs typeface="Calibri"/>
            </a:endParaRPr>
          </a:p>
          <a:p>
            <a:r>
              <a:rPr dirty="0">
                <a:solidFill>
                  <a:srgbClr val="FFC000"/>
                </a:solidFill>
              </a:rPr>
              <a:t>Triggered global security and military shifts</a:t>
            </a:r>
            <a:endParaRPr dirty="0">
              <a:solidFill>
                <a:srgbClr val="FFC000"/>
              </a:solidFill>
              <a:ea typeface="Calibri"/>
              <a:cs typeface="Calibri"/>
            </a:endParaRPr>
          </a:p>
        </p:txBody>
      </p:sp>
    </p:spTree>
    <p:extLst>
      <p:ext uri="{BB962C8B-B14F-4D97-AF65-F5344CB8AC3E}">
        <p14:creationId xmlns:p14="http://schemas.microsoft.com/office/powerpoint/2010/main" val="408905277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vert="horz" lIns="91440" tIns="45720" rIns="91440" bIns="45720" rtlCol="0" anchor="t">
            <a:normAutofit/>
          </a:bodyPr>
          <a:lstStyle/>
          <a:p>
            <a:pPr algn="l" defTabSz="914400">
              <a:lnSpc>
                <a:spcPct val="90000"/>
              </a:lnSpc>
            </a:pPr>
            <a:r>
              <a:rPr lang="en-US" sz="2800" kern="1200">
                <a:solidFill>
                  <a:schemeClr val="tx1"/>
                </a:solidFill>
                <a:latin typeface="+mj-lt"/>
                <a:ea typeface="+mj-ea"/>
                <a:cs typeface="+mj-cs"/>
              </a:rPr>
              <a:t>Westminster Attack 2017: Motivation and Ideology</a:t>
            </a:r>
          </a:p>
        </p:txBody>
      </p:sp>
      <p:sp>
        <p:nvSpPr>
          <p:cNvPr id="3" name="Content Placeholder 2"/>
          <p:cNvSpPr>
            <a:spLocks noGrp="1"/>
          </p:cNvSpPr>
          <p:nvPr>
            <p:ph idx="1"/>
          </p:nvPr>
        </p:nvSpPr>
        <p:spPr/>
        <p:txBody>
          <a:bodyPr vert="horz" lIns="91440" tIns="45720" rIns="91440" bIns="45720" rtlCol="0">
            <a:normAutofit/>
          </a:bodyPr>
          <a:lstStyle/>
          <a:p>
            <a:pPr indent="-228600" defTabSz="914400">
              <a:lnSpc>
                <a:spcPct val="90000"/>
              </a:lnSpc>
              <a:buFont typeface="Arial" panose="020B0604020202020204" pitchFamily="34" charset="0"/>
              <a:buChar char="•"/>
            </a:pPr>
            <a:r>
              <a:rPr lang="en-US" sz="1700"/>
              <a:t>Influenced by Islamist extremist propaganda.</a:t>
            </a:r>
          </a:p>
          <a:p>
            <a:pPr indent="-228600" defTabSz="914400">
              <a:lnSpc>
                <a:spcPct val="90000"/>
              </a:lnSpc>
              <a:buFont typeface="Arial" panose="020B0604020202020204" pitchFamily="34" charset="0"/>
              <a:buChar char="•"/>
            </a:pPr>
            <a:r>
              <a:rPr lang="en-US" sz="1700"/>
              <a:t>Motivated by grievance against UK policies.</a:t>
            </a:r>
          </a:p>
          <a:p>
            <a:pPr indent="-228600" defTabSz="914400">
              <a:lnSpc>
                <a:spcPct val="90000"/>
              </a:lnSpc>
              <a:buFont typeface="Arial" panose="020B0604020202020204" pitchFamily="34" charset="0"/>
              <a:buChar char="•"/>
            </a:pPr>
            <a:r>
              <a:rPr lang="en-US" sz="1700"/>
              <a:t>Radicalised through online material and personal vulnerabilities.</a:t>
            </a:r>
          </a:p>
        </p:txBody>
      </p:sp>
      <p:pic>
        <p:nvPicPr>
          <p:cNvPr id="6" name="Content Placeholder 5" descr="Inspire (magazine) - Wikipedia">
            <a:extLst>
              <a:ext uri="{FF2B5EF4-FFF2-40B4-BE49-F238E27FC236}">
                <a16:creationId xmlns:a16="http://schemas.microsoft.com/office/drawing/2014/main" id="{C3449B08-17C3-B5BC-4A5D-232C6397C196}"/>
              </a:ext>
            </a:extLst>
          </p:cNvPr>
          <p:cNvPicPr>
            <a:picLocks noGrp="1" noChangeAspect="1"/>
          </p:cNvPicPr>
          <p:nvPr>
            <p:ph sz="half" idx="4294967295"/>
          </p:nvPr>
        </p:nvPicPr>
        <p:blipFill>
          <a:blip r:embed="rId3"/>
          <a:stretch>
            <a:fillRect/>
          </a:stretch>
        </p:blipFill>
        <p:spPr>
          <a:xfrm>
            <a:off x="7532914" y="1161824"/>
            <a:ext cx="3273425" cy="4238625"/>
          </a:xfrm>
          <a:prstGeom prst="rect">
            <a:avLst/>
          </a:prstGeom>
        </p:spPr>
      </p:pic>
    </p:spTree>
    <p:extLst>
      <p:ext uri="{BB962C8B-B14F-4D97-AF65-F5344CB8AC3E}">
        <p14:creationId xmlns:p14="http://schemas.microsoft.com/office/powerpoint/2010/main" val="246466632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500"/>
              <a:t>Manchester Arena Bombing: Intention and Strategic Aim</a:t>
            </a:r>
          </a:p>
        </p:txBody>
      </p:sp>
      <p:sp>
        <p:nvSpPr>
          <p:cNvPr id="3" name="Content Placeholder 2"/>
          <p:cNvSpPr>
            <a:spLocks noGrp="1"/>
          </p:cNvSpPr>
          <p:nvPr>
            <p:ph idx="1"/>
          </p:nvPr>
        </p:nvSpPr>
        <p:spPr/>
        <p:txBody>
          <a:bodyPr vert="horz" lIns="91440" tIns="45720" rIns="91440" bIns="45720" rtlCol="0" anchor="ctr">
            <a:normAutofit/>
          </a:bodyPr>
          <a:lstStyle/>
          <a:p>
            <a:r>
              <a:rPr lang="en-GB" sz="1600"/>
              <a:t>Mass casualties at symbolic, high-profile event.</a:t>
            </a:r>
          </a:p>
          <a:p>
            <a:r>
              <a:rPr lang="en-GB" sz="1600"/>
              <a:t>Targeting children and families to maximise shock.</a:t>
            </a:r>
            <a:endParaRPr lang="en-GB" sz="1600">
              <a:ea typeface="Calibri"/>
              <a:cs typeface="Calibri"/>
            </a:endParaRPr>
          </a:p>
          <a:p>
            <a:r>
              <a:rPr lang="en-GB" sz="1600"/>
              <a:t>Strategic aim: intimidation, propaganda, and revenge.</a:t>
            </a:r>
            <a:endParaRPr lang="en-GB" sz="1600">
              <a:ea typeface="Calibri"/>
              <a:cs typeface="Calibri"/>
            </a:endParaRPr>
          </a:p>
        </p:txBody>
      </p:sp>
      <p:pic>
        <p:nvPicPr>
          <p:cNvPr id="5" name="Picture 4" descr="Manchester Arena bombing inquiry: The ...">
            <a:extLst>
              <a:ext uri="{FF2B5EF4-FFF2-40B4-BE49-F238E27FC236}">
                <a16:creationId xmlns:a16="http://schemas.microsoft.com/office/drawing/2014/main" id="{1A3073B9-A1DE-BB53-4DF9-B3DD6BDB6F10}"/>
              </a:ext>
            </a:extLst>
          </p:cNvPr>
          <p:cNvPicPr>
            <a:picLocks noChangeAspect="1"/>
          </p:cNvPicPr>
          <p:nvPr/>
        </p:nvPicPr>
        <p:blipFill>
          <a:blip r:embed="rId3"/>
          <a:srcRect l="14595" r="17077" b="-1"/>
          <a:stretch>
            <a:fillRect/>
          </a:stretch>
        </p:blipFill>
        <p:spPr>
          <a:xfrm>
            <a:off x="6483315" y="1770453"/>
            <a:ext cx="4507391" cy="3694176"/>
          </a:xfrm>
          <a:prstGeom prst="rect">
            <a:avLst/>
          </a:prstGeom>
        </p:spPr>
      </p:pic>
    </p:spTree>
    <p:extLst>
      <p:ext uri="{BB962C8B-B14F-4D97-AF65-F5344CB8AC3E}">
        <p14:creationId xmlns:p14="http://schemas.microsoft.com/office/powerpoint/2010/main" val="284057920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blipFill>
          <a:blip r:embed="rId3"/>
          <a:stretch>
            <a:fillRect l="-6000" r="-6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3E9E6E-D6FE-3B55-B00D-8507EDEA08EE}"/>
              </a:ext>
            </a:extLst>
          </p:cNvPr>
          <p:cNvSpPr>
            <a:spLocks noGrp="1"/>
          </p:cNvSpPr>
          <p:nvPr>
            <p:ph type="title"/>
          </p:nvPr>
        </p:nvSpPr>
        <p:spPr/>
        <p:txBody>
          <a:bodyPr/>
          <a:lstStyle/>
          <a:p>
            <a:r>
              <a:rPr lang="en-GB" dirty="0">
                <a:ea typeface="Calibri Light"/>
                <a:cs typeface="Calibri Light"/>
              </a:rPr>
              <a:t>What is success?</a:t>
            </a:r>
            <a:endParaRPr lang="en-GB" dirty="0"/>
          </a:p>
        </p:txBody>
      </p:sp>
      <p:sp>
        <p:nvSpPr>
          <p:cNvPr id="3" name="Text Placeholder 2">
            <a:extLst>
              <a:ext uri="{FF2B5EF4-FFF2-40B4-BE49-F238E27FC236}">
                <a16:creationId xmlns:a16="http://schemas.microsoft.com/office/drawing/2014/main" id="{B3B25CA4-FB59-AA22-C79A-72FBC3701509}"/>
              </a:ext>
            </a:extLst>
          </p:cNvPr>
          <p:cNvSpPr>
            <a:spLocks noGrp="1"/>
          </p:cNvSpPr>
          <p:nvPr>
            <p:ph idx="1"/>
          </p:nvPr>
        </p:nvSpPr>
        <p:spPr/>
        <p:txBody>
          <a:bodyPr vert="horz" lIns="91440" tIns="45720" rIns="91440" bIns="45720" numCol="1" rtlCol="0" anchor="t">
            <a:normAutofit/>
          </a:bodyPr>
          <a:lstStyle/>
          <a:p>
            <a:r>
              <a:rPr lang="en-GB" dirty="0">
                <a:ea typeface="Calibri"/>
                <a:cs typeface="Calibri"/>
              </a:rPr>
              <a:t>The 'troubles'</a:t>
            </a:r>
          </a:p>
          <a:p>
            <a:r>
              <a:rPr lang="en-GB" dirty="0">
                <a:ea typeface="Calibri"/>
                <a:cs typeface="Calibri"/>
              </a:rPr>
              <a:t>Provocation</a:t>
            </a:r>
          </a:p>
          <a:p>
            <a:r>
              <a:rPr lang="en-GB" dirty="0">
                <a:ea typeface="Calibri"/>
                <a:cs typeface="Calibri"/>
              </a:rPr>
              <a:t>Escalation</a:t>
            </a:r>
          </a:p>
          <a:p>
            <a:r>
              <a:rPr lang="en-GB" dirty="0">
                <a:ea typeface="Calibri"/>
                <a:cs typeface="Calibri"/>
              </a:rPr>
              <a:t>Blame</a:t>
            </a:r>
          </a:p>
          <a:p>
            <a:r>
              <a:rPr lang="en-GB" dirty="0">
                <a:ea typeface="Calibri"/>
                <a:cs typeface="Calibri"/>
              </a:rPr>
              <a:t>Endurance</a:t>
            </a:r>
          </a:p>
          <a:p>
            <a:pPr marL="0" indent="0">
              <a:buNone/>
            </a:pPr>
            <a:endParaRPr lang="en-GB" dirty="0">
              <a:ea typeface="Calibri"/>
              <a:cs typeface="Calibri"/>
            </a:endParaRPr>
          </a:p>
          <a:p>
            <a:endParaRPr lang="en-GB" dirty="0">
              <a:ea typeface="Calibri"/>
              <a:cs typeface="Calibri"/>
            </a:endParaRPr>
          </a:p>
        </p:txBody>
      </p:sp>
      <p:pic>
        <p:nvPicPr>
          <p:cNvPr id="4" name="Picture 3" descr="A group of people in a street&#10;&#10;AI-generated content may be incorrect.">
            <a:extLst>
              <a:ext uri="{FF2B5EF4-FFF2-40B4-BE49-F238E27FC236}">
                <a16:creationId xmlns:a16="http://schemas.microsoft.com/office/drawing/2014/main" id="{F1B2125D-7F6D-A788-8457-67F4DA81BF90}"/>
              </a:ext>
            </a:extLst>
          </p:cNvPr>
          <p:cNvPicPr>
            <a:picLocks noChangeAspect="1"/>
          </p:cNvPicPr>
          <p:nvPr/>
        </p:nvPicPr>
        <p:blipFill>
          <a:blip r:embed="rId3"/>
          <a:stretch>
            <a:fillRect/>
          </a:stretch>
        </p:blipFill>
        <p:spPr>
          <a:xfrm>
            <a:off x="4581525" y="2671762"/>
            <a:ext cx="7136606" cy="3645693"/>
          </a:xfrm>
          <a:prstGeom prst="rect">
            <a:avLst/>
          </a:prstGeom>
        </p:spPr>
      </p:pic>
    </p:spTree>
    <p:extLst>
      <p:ext uri="{BB962C8B-B14F-4D97-AF65-F5344CB8AC3E}">
        <p14:creationId xmlns:p14="http://schemas.microsoft.com/office/powerpoint/2010/main" val="43876509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192240-D841-2F4C-4AA0-608F79EF3053}"/>
              </a:ext>
            </a:extLst>
          </p:cNvPr>
          <p:cNvSpPr>
            <a:spLocks noGrp="1"/>
          </p:cNvSpPr>
          <p:nvPr>
            <p:ph type="ctrTitle"/>
          </p:nvPr>
        </p:nvSpPr>
        <p:spPr>
          <a:xfrm>
            <a:off x="890338" y="640080"/>
            <a:ext cx="3734014" cy="3566160"/>
          </a:xfrm>
        </p:spPr>
        <p:txBody>
          <a:bodyPr anchor="b">
            <a:normAutofit/>
          </a:bodyPr>
          <a:lstStyle/>
          <a:p>
            <a:pPr algn="l"/>
            <a:r>
              <a:rPr lang="en-GB" sz="5400"/>
              <a:t>Terrorism and the Media </a:t>
            </a:r>
          </a:p>
        </p:txBody>
      </p:sp>
      <p:pic>
        <p:nvPicPr>
          <p:cNvPr id="1028" name="Picture 4" descr="What is the relationship between terrorism and mass media? RUSI Fellow  Jessica White explores their interactions in her recent literature review -  The Global Coalition Against Daesh">
            <a:extLst>
              <a:ext uri="{FF2B5EF4-FFF2-40B4-BE49-F238E27FC236}">
                <a16:creationId xmlns:a16="http://schemas.microsoft.com/office/drawing/2014/main" id="{CD9DEE16-B310-2EFF-FC30-2C5732B2707A}"/>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5524" r="33072" b="1"/>
          <a:stretch/>
        </p:blipFill>
        <p:spPr bwMode="auto">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730456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140CE6-787E-5299-8AA5-42BFE782CED7}"/>
              </a:ext>
            </a:extLst>
          </p:cNvPr>
          <p:cNvSpPr>
            <a:spLocks noGrp="1"/>
          </p:cNvSpPr>
          <p:nvPr>
            <p:ph type="title"/>
          </p:nvPr>
        </p:nvSpPr>
        <p:spPr>
          <a:xfrm>
            <a:off x="793662" y="386930"/>
            <a:ext cx="10066122" cy="1298448"/>
          </a:xfrm>
        </p:spPr>
        <p:txBody>
          <a:bodyPr anchor="b">
            <a:normAutofit/>
          </a:bodyPr>
          <a:lstStyle/>
          <a:p>
            <a:r>
              <a:rPr lang="en-GB" sz="4800"/>
              <a:t>Moral Panics &amp; Amplification</a:t>
            </a:r>
          </a:p>
        </p:txBody>
      </p:sp>
      <p:sp>
        <p:nvSpPr>
          <p:cNvPr id="3" name="Content Placeholder 2">
            <a:extLst>
              <a:ext uri="{FF2B5EF4-FFF2-40B4-BE49-F238E27FC236}">
                <a16:creationId xmlns:a16="http://schemas.microsoft.com/office/drawing/2014/main" id="{701F7F69-A817-5DEE-54FE-B45FD21997DA}"/>
              </a:ext>
            </a:extLst>
          </p:cNvPr>
          <p:cNvSpPr>
            <a:spLocks noGrp="1"/>
          </p:cNvSpPr>
          <p:nvPr>
            <p:ph idx="1"/>
          </p:nvPr>
        </p:nvSpPr>
        <p:spPr>
          <a:xfrm>
            <a:off x="793661" y="2599509"/>
            <a:ext cx="4530898" cy="3639450"/>
          </a:xfrm>
        </p:spPr>
        <p:txBody>
          <a:bodyPr anchor="ctr">
            <a:normAutofit/>
          </a:bodyPr>
          <a:lstStyle/>
          <a:p>
            <a:r>
              <a:rPr lang="en-GB" sz="1600"/>
              <a:t>Stan Cohen (1972)</a:t>
            </a:r>
          </a:p>
          <a:p>
            <a:pPr lvl="1"/>
            <a:r>
              <a:rPr lang="en-GB" sz="1600"/>
              <a:t>“societies appear to be subject… to periods of moral panics. A condition, episode, person or group of persons emerge to become defined as a threat… its nature is presented in a stylised and stereotypical fashion by the mass media.”</a:t>
            </a:r>
          </a:p>
          <a:p>
            <a:pPr lvl="1"/>
            <a:endParaRPr lang="en-GB" sz="1600"/>
          </a:p>
          <a:p>
            <a:r>
              <a:rPr lang="en-GB" sz="1600"/>
              <a:t>“In these situations, the perceptions of danger can be influenced and amplified by the presence of the mass media, which, voluntarily (or not), contribute to the moral panic process… widespread climate concern and social alarm is linked to the presence of certain groups…”  </a:t>
            </a:r>
            <a:r>
              <a:rPr lang="en-GB" sz="1600" b="1"/>
              <a:t>(Pece, 2018, p. 88).</a:t>
            </a:r>
          </a:p>
          <a:p>
            <a:endParaRPr lang="en-GB" sz="1600"/>
          </a:p>
        </p:txBody>
      </p:sp>
      <p:pic>
        <p:nvPicPr>
          <p:cNvPr id="4" name="Picture 2" descr="Media Culture : Moral Panics">
            <a:extLst>
              <a:ext uri="{FF2B5EF4-FFF2-40B4-BE49-F238E27FC236}">
                <a16:creationId xmlns:a16="http://schemas.microsoft.com/office/drawing/2014/main" id="{A6C49FA5-17C0-0DCF-DB61-A961F8CFFD1A}"/>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5911532" y="2506591"/>
            <a:ext cx="5150277" cy="36695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3026283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F7C6B6-1761-15FC-8CD6-0ECB4500BD4E}"/>
              </a:ext>
            </a:extLst>
          </p:cNvPr>
          <p:cNvSpPr>
            <a:spLocks noGrp="1"/>
          </p:cNvSpPr>
          <p:nvPr>
            <p:ph type="title"/>
          </p:nvPr>
        </p:nvSpPr>
        <p:spPr>
          <a:xfrm>
            <a:off x="1153618" y="1239927"/>
            <a:ext cx="4008586" cy="4680583"/>
          </a:xfrm>
        </p:spPr>
        <p:txBody>
          <a:bodyPr anchor="ctr">
            <a:normAutofit/>
          </a:bodyPr>
          <a:lstStyle/>
          <a:p>
            <a:pPr algn="ctr"/>
            <a:r>
              <a:rPr lang="en-GB" sz="4000" b="1" dirty="0"/>
              <a:t>Relationship between Terrorism and the Media</a:t>
            </a:r>
          </a:p>
        </p:txBody>
      </p:sp>
      <p:sp>
        <p:nvSpPr>
          <p:cNvPr id="3" name="Content Placeholder 2">
            <a:extLst>
              <a:ext uri="{FF2B5EF4-FFF2-40B4-BE49-F238E27FC236}">
                <a16:creationId xmlns:a16="http://schemas.microsoft.com/office/drawing/2014/main" id="{6167B602-C069-2D08-2A49-01760F7FC253}"/>
              </a:ext>
            </a:extLst>
          </p:cNvPr>
          <p:cNvSpPr>
            <a:spLocks noGrp="1"/>
          </p:cNvSpPr>
          <p:nvPr>
            <p:ph idx="1"/>
          </p:nvPr>
        </p:nvSpPr>
        <p:spPr>
          <a:xfrm>
            <a:off x="5402119" y="996287"/>
            <a:ext cx="5861628" cy="4924223"/>
          </a:xfrm>
        </p:spPr>
        <p:txBody>
          <a:bodyPr anchor="ctr">
            <a:normAutofit/>
          </a:bodyPr>
          <a:lstStyle/>
          <a:p>
            <a:pPr marL="0" indent="0" algn="ctr">
              <a:buNone/>
            </a:pPr>
            <a:r>
              <a:rPr lang="en-GB" sz="2400" dirty="0"/>
              <a:t>Hoffman (2008) argues ‘’without the media’s coverage, the acts impact is arguably wasted, remaining narrowly confined to immediate victim(s) of the attack, rather than reaching the wider ‘target audience’ to whom the terrorists’ violence is actually aimed’’.</a:t>
            </a:r>
            <a:endParaRPr lang="en-US" sz="2400" dirty="0"/>
          </a:p>
        </p:txBody>
      </p:sp>
    </p:spTree>
    <p:extLst>
      <p:ext uri="{BB962C8B-B14F-4D97-AF65-F5344CB8AC3E}">
        <p14:creationId xmlns:p14="http://schemas.microsoft.com/office/powerpoint/2010/main" val="221910181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5B73BA-EE08-0416-8980-83823349F07C}"/>
              </a:ext>
            </a:extLst>
          </p:cNvPr>
          <p:cNvSpPr>
            <a:spLocks noGrp="1"/>
          </p:cNvSpPr>
          <p:nvPr>
            <p:ph type="title"/>
          </p:nvPr>
        </p:nvSpPr>
        <p:spPr>
          <a:xfrm>
            <a:off x="1285240" y="1050595"/>
            <a:ext cx="9880065" cy="1066963"/>
          </a:xfrm>
        </p:spPr>
        <p:txBody>
          <a:bodyPr anchor="ctr">
            <a:normAutofit/>
          </a:bodyPr>
          <a:lstStyle/>
          <a:p>
            <a:pPr algn="ctr"/>
            <a:r>
              <a:rPr lang="en-GB" sz="4000" b="1" dirty="0"/>
              <a:t>Symbiosis between the media and terror</a:t>
            </a:r>
          </a:p>
        </p:txBody>
      </p:sp>
      <p:sp>
        <p:nvSpPr>
          <p:cNvPr id="3" name="Content Placeholder 2">
            <a:extLst>
              <a:ext uri="{FF2B5EF4-FFF2-40B4-BE49-F238E27FC236}">
                <a16:creationId xmlns:a16="http://schemas.microsoft.com/office/drawing/2014/main" id="{6DFFD948-0720-06E1-2734-09726557AB76}"/>
              </a:ext>
            </a:extLst>
          </p:cNvPr>
          <p:cNvSpPr>
            <a:spLocks noGrp="1"/>
          </p:cNvSpPr>
          <p:nvPr>
            <p:ph idx="1"/>
          </p:nvPr>
        </p:nvSpPr>
        <p:spPr>
          <a:xfrm>
            <a:off x="1361020" y="2559138"/>
            <a:ext cx="9728503" cy="2800395"/>
          </a:xfrm>
        </p:spPr>
        <p:txBody>
          <a:bodyPr anchor="t">
            <a:normAutofit fontScale="85000" lnSpcReduction="20000"/>
          </a:bodyPr>
          <a:lstStyle/>
          <a:p>
            <a:pPr marL="0" indent="0" algn="ctr">
              <a:lnSpc>
                <a:spcPct val="120000"/>
              </a:lnSpc>
              <a:buNone/>
            </a:pPr>
            <a:r>
              <a:rPr lang="en-GB" sz="2600" b="0" i="0" u="none" strike="noStrike" baseline="0" dirty="0"/>
              <a:t>“As far as the presentation of efficient emergency response theme is concerned, the efficiency of the work of emergency teams was overemphasised. Many aspects of their negligence and lack of efficiency were unearthed and reported by the media during the proceedings of the inquiry commission constituted to examine preparedness and emergency response. Spencer 23 has called for more focus on non-dramatic but socially more desirable aspects during conflict reporting.”</a:t>
            </a:r>
          </a:p>
          <a:p>
            <a:pPr algn="ctr"/>
            <a:endParaRPr lang="en-GB" sz="1700" dirty="0"/>
          </a:p>
          <a:p>
            <a:pPr marL="0" indent="0" algn="ctr">
              <a:buNone/>
            </a:pPr>
            <a:r>
              <a:rPr lang="en-GB" sz="1700" dirty="0"/>
              <a:t>M, Iqbal. (2015) 'The TV-Terrorism Relationship: Investigating the Symbiosis Notion', Strategic Studies, 35(2), pp. 89-112.</a:t>
            </a:r>
          </a:p>
        </p:txBody>
      </p:sp>
    </p:spTree>
    <p:extLst>
      <p:ext uri="{BB962C8B-B14F-4D97-AF65-F5344CB8AC3E}">
        <p14:creationId xmlns:p14="http://schemas.microsoft.com/office/powerpoint/2010/main" val="47920407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74B0AE-2F94-D981-203E-D5CACC061250}"/>
              </a:ext>
            </a:extLst>
          </p:cNvPr>
          <p:cNvSpPr>
            <a:spLocks noGrp="1"/>
          </p:cNvSpPr>
          <p:nvPr>
            <p:ph type="title"/>
          </p:nvPr>
        </p:nvSpPr>
        <p:spPr>
          <a:xfrm>
            <a:off x="793662" y="386930"/>
            <a:ext cx="10066122" cy="1298448"/>
          </a:xfrm>
        </p:spPr>
        <p:txBody>
          <a:bodyPr anchor="b">
            <a:normAutofit/>
          </a:bodyPr>
          <a:lstStyle/>
          <a:p>
            <a:r>
              <a:rPr lang="en-GB" sz="4800"/>
              <a:t>Conclusion</a:t>
            </a:r>
          </a:p>
        </p:txBody>
      </p:sp>
      <p:sp>
        <p:nvSpPr>
          <p:cNvPr id="3" name="Content Placeholder 2">
            <a:extLst>
              <a:ext uri="{FF2B5EF4-FFF2-40B4-BE49-F238E27FC236}">
                <a16:creationId xmlns:a16="http://schemas.microsoft.com/office/drawing/2014/main" id="{74FF662A-D0BF-62CE-A41C-717588646142}"/>
              </a:ext>
            </a:extLst>
          </p:cNvPr>
          <p:cNvSpPr>
            <a:spLocks noGrp="1"/>
          </p:cNvSpPr>
          <p:nvPr>
            <p:ph idx="1"/>
          </p:nvPr>
        </p:nvSpPr>
        <p:spPr>
          <a:xfrm>
            <a:off x="336884" y="2599509"/>
            <a:ext cx="6201841" cy="3639450"/>
          </a:xfrm>
        </p:spPr>
        <p:txBody>
          <a:bodyPr anchor="ctr">
            <a:noAutofit/>
          </a:bodyPr>
          <a:lstStyle/>
          <a:p>
            <a:r>
              <a:rPr lang="en-GB" sz="2000" dirty="0"/>
              <a:t>The media, and social media, are a huge factor in the effectiveness and reach of terrorism.</a:t>
            </a:r>
          </a:p>
          <a:p>
            <a:endParaRPr lang="en-GB" sz="2000" dirty="0"/>
          </a:p>
          <a:p>
            <a:r>
              <a:rPr lang="en-GB" sz="2000" dirty="0"/>
              <a:t>It is not only a means of enacting terrorism, but (arguably more importantly) is key in the spread of its propaganda, ideology and visibility.</a:t>
            </a:r>
          </a:p>
          <a:p>
            <a:endParaRPr lang="en-GB" sz="2000" dirty="0"/>
          </a:p>
          <a:p>
            <a:r>
              <a:rPr lang="en-GB" sz="2000" dirty="0"/>
              <a:t>Radicalisation through the media, particularly social media, is paramount to their continued success, and as such is an important avenue through which counter-terrorism must be conducted.</a:t>
            </a:r>
          </a:p>
        </p:txBody>
      </p:sp>
      <p:pic>
        <p:nvPicPr>
          <p:cNvPr id="5122" name="Picture 2" descr="Withdrawn] National STOP terrorists' campaign - GOV.UK">
            <a:extLst>
              <a:ext uri="{FF2B5EF4-FFF2-40B4-BE49-F238E27FC236}">
                <a16:creationId xmlns:a16="http://schemas.microsoft.com/office/drawing/2014/main" id="{7C6F8730-8547-4AFA-7C10-A9426C550830}"/>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6947960" y="3019315"/>
            <a:ext cx="4026166" cy="26874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3343942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67770E-659B-B814-F636-F888FF320F2D}"/>
              </a:ext>
            </a:extLst>
          </p:cNvPr>
          <p:cNvSpPr>
            <a:spLocks noGrp="1"/>
          </p:cNvSpPr>
          <p:nvPr>
            <p:ph type="title"/>
          </p:nvPr>
        </p:nvSpPr>
        <p:spPr>
          <a:xfrm>
            <a:off x="9244749" y="858525"/>
            <a:ext cx="2469624" cy="1715479"/>
          </a:xfrm>
        </p:spPr>
        <p:txBody>
          <a:bodyPr vert="horz" lIns="91440" tIns="45720" rIns="91440" bIns="45720" rtlCol="0" anchor="ctr">
            <a:normAutofit/>
          </a:bodyPr>
          <a:lstStyle/>
          <a:p>
            <a:pPr algn="ctr"/>
            <a:r>
              <a:rPr lang="en-US" sz="3700" b="1" dirty="0"/>
              <a:t>The Dilemma</a:t>
            </a:r>
          </a:p>
        </p:txBody>
      </p:sp>
      <p:sp>
        <p:nvSpPr>
          <p:cNvPr id="3" name="Content Placeholder 2">
            <a:extLst>
              <a:ext uri="{FF2B5EF4-FFF2-40B4-BE49-F238E27FC236}">
                <a16:creationId xmlns:a16="http://schemas.microsoft.com/office/drawing/2014/main" id="{825C489C-773B-8136-4BE8-37A838F4B963}"/>
              </a:ext>
            </a:extLst>
          </p:cNvPr>
          <p:cNvSpPr>
            <a:spLocks noGrp="1"/>
          </p:cNvSpPr>
          <p:nvPr>
            <p:ph idx="1"/>
          </p:nvPr>
        </p:nvSpPr>
        <p:spPr>
          <a:xfrm>
            <a:off x="9235249" y="3020967"/>
            <a:ext cx="2446465" cy="2526059"/>
          </a:xfrm>
        </p:spPr>
        <p:txBody>
          <a:bodyPr vert="horz" lIns="91440" tIns="45720" rIns="91440" bIns="45720" rtlCol="0">
            <a:noAutofit/>
          </a:bodyPr>
          <a:lstStyle/>
          <a:p>
            <a:pPr marL="0" indent="0" algn="ctr">
              <a:buNone/>
            </a:pPr>
            <a:r>
              <a:rPr lang="en-US" altLang="en-US" sz="2400" dirty="0"/>
              <a:t>For Governments to provide Safety and Security whilst protecting Human Rights…</a:t>
            </a:r>
            <a:endParaRPr lang="en-US" altLang="en-US" sz="2400" dirty="0">
              <a:effectLst>
                <a:glow rad="38100">
                  <a:prstClr val="black">
                    <a:lumMod val="50000"/>
                    <a:lumOff val="50000"/>
                    <a:alpha val="20000"/>
                  </a:prstClr>
                </a:glow>
                <a:outerShdw blurRad="44450" dist="12700" dir="13860000" algn="tl" rotWithShape="0">
                  <a:srgbClr val="000000">
                    <a:alpha val="20000"/>
                  </a:srgbClr>
                </a:outerShdw>
              </a:effectLst>
            </a:endParaRPr>
          </a:p>
        </p:txBody>
      </p:sp>
      <p:pic>
        <p:nvPicPr>
          <p:cNvPr id="1026" name="Picture 2" descr="Human Rights | Security Council - Counter-Terrorism Committee (CTC)">
            <a:extLst>
              <a:ext uri="{FF2B5EF4-FFF2-40B4-BE49-F238E27FC236}">
                <a16:creationId xmlns:a16="http://schemas.microsoft.com/office/drawing/2014/main" id="{B084AF21-6732-4E60-8E1C-C39E1D510148}"/>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4029" r="4222" b="-1"/>
          <a:stretch/>
        </p:blipFill>
        <p:spPr bwMode="auto">
          <a:xfrm>
            <a:off x="545238" y="858525"/>
            <a:ext cx="7608304" cy="52119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7438984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0AD1DA-C9B6-4F4C-8FAE-93399A0B0CA8}"/>
              </a:ext>
            </a:extLst>
          </p:cNvPr>
          <p:cNvSpPr>
            <a:spLocks noGrp="1"/>
          </p:cNvSpPr>
          <p:nvPr>
            <p:ph type="title"/>
          </p:nvPr>
        </p:nvSpPr>
        <p:spPr>
          <a:xfrm>
            <a:off x="1075767" y="1188637"/>
            <a:ext cx="2988234" cy="4480726"/>
          </a:xfrm>
        </p:spPr>
        <p:txBody>
          <a:bodyPr>
            <a:normAutofit/>
          </a:bodyPr>
          <a:lstStyle/>
          <a:p>
            <a:pPr algn="r"/>
            <a:r>
              <a:rPr lang="en-GB" sz="5600" dirty="0"/>
              <a:t>Wilkinson (2007) </a:t>
            </a:r>
          </a:p>
        </p:txBody>
      </p:sp>
      <p:sp>
        <p:nvSpPr>
          <p:cNvPr id="3" name="Content Placeholder 2">
            <a:extLst>
              <a:ext uri="{FF2B5EF4-FFF2-40B4-BE49-F238E27FC236}">
                <a16:creationId xmlns:a16="http://schemas.microsoft.com/office/drawing/2014/main" id="{0A047D01-DED1-E61E-A1B2-65E325F2100D}"/>
              </a:ext>
            </a:extLst>
          </p:cNvPr>
          <p:cNvSpPr>
            <a:spLocks noGrp="1"/>
          </p:cNvSpPr>
          <p:nvPr>
            <p:ph idx="1"/>
          </p:nvPr>
        </p:nvSpPr>
        <p:spPr>
          <a:xfrm>
            <a:off x="5255260" y="1648870"/>
            <a:ext cx="4702848" cy="3560260"/>
          </a:xfrm>
        </p:spPr>
        <p:txBody>
          <a:bodyPr anchor="ctr">
            <a:normAutofit/>
          </a:bodyPr>
          <a:lstStyle/>
          <a:p>
            <a:pPr eaLnBrk="1" hangingPunct="1">
              <a:buFont typeface="Wingdings 2" pitchFamily="18" charset="2"/>
              <a:buNone/>
            </a:pPr>
            <a:r>
              <a:rPr lang="en-GB" altLang="en-US" sz="2400"/>
              <a:t>Spoke of the dangers of:</a:t>
            </a:r>
            <a:endParaRPr lang="en-GB" altLang="en-US" sz="2400">
              <a:effectLst>
                <a:glow rad="38100">
                  <a:prstClr val="black">
                    <a:lumMod val="50000"/>
                    <a:lumOff val="50000"/>
                    <a:alpha val="20000"/>
                  </a:prstClr>
                </a:glow>
                <a:outerShdw blurRad="44450" dist="12700" dir="13860000" algn="tl" rotWithShape="0">
                  <a:srgbClr val="000000">
                    <a:alpha val="20000"/>
                  </a:srgbClr>
                </a:outerShdw>
              </a:effectLst>
            </a:endParaRPr>
          </a:p>
          <a:p>
            <a:pPr lvl="1"/>
            <a:r>
              <a:rPr lang="en-GB" altLang="en-US"/>
              <a:t>Overreaction, </a:t>
            </a:r>
            <a:endParaRPr lang="en-GB" altLang="en-US">
              <a:effectLst>
                <a:glow rad="38100">
                  <a:prstClr val="black">
                    <a:lumMod val="50000"/>
                    <a:lumOff val="50000"/>
                    <a:alpha val="20000"/>
                  </a:prstClr>
                </a:glow>
                <a:outerShdw blurRad="44450" dist="12700" dir="13860000" algn="tl" rotWithShape="0">
                  <a:srgbClr val="000000">
                    <a:alpha val="20000"/>
                  </a:srgbClr>
                </a:outerShdw>
              </a:effectLst>
            </a:endParaRPr>
          </a:p>
          <a:p>
            <a:pPr lvl="1"/>
            <a:r>
              <a:rPr lang="en-GB" altLang="en-US"/>
              <a:t>Over reliance on military force</a:t>
            </a:r>
          </a:p>
          <a:p>
            <a:pPr lvl="1"/>
            <a:r>
              <a:rPr lang="en-GB" altLang="en-US"/>
              <a:t>Measures that involve curtailment of democracy,</a:t>
            </a:r>
          </a:p>
          <a:p>
            <a:pPr lvl="1"/>
            <a:r>
              <a:rPr lang="en-GB" altLang="en-US"/>
              <a:t>Abuses of Human rights and the Rule of law and the threat that these pose to democracy.</a:t>
            </a:r>
            <a:endParaRPr lang="en-GB" altLang="en-US">
              <a:effectLst>
                <a:glow rad="38100">
                  <a:prstClr val="black">
                    <a:lumMod val="50000"/>
                    <a:lumOff val="50000"/>
                    <a:alpha val="20000"/>
                  </a:prstClr>
                </a:glow>
                <a:outerShdw blurRad="44450" dist="12700" dir="13860000" algn="tl" rotWithShape="0">
                  <a:srgbClr val="000000">
                    <a:alpha val="20000"/>
                  </a:srgbClr>
                </a:outerShdw>
              </a:effectLst>
            </a:endParaRPr>
          </a:p>
        </p:txBody>
      </p:sp>
    </p:spTree>
    <p:extLst>
      <p:ext uri="{BB962C8B-B14F-4D97-AF65-F5344CB8AC3E}">
        <p14:creationId xmlns:p14="http://schemas.microsoft.com/office/powerpoint/2010/main" val="276898420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06"/>
        <p:cNvGrpSpPr/>
        <p:nvPr/>
      </p:nvGrpSpPr>
      <p:grpSpPr>
        <a:xfrm>
          <a:off x="0" y="0"/>
          <a:ext cx="0" cy="0"/>
          <a:chOff x="0" y="0"/>
          <a:chExt cx="0" cy="0"/>
        </a:xfrm>
      </p:grpSpPr>
      <p:sp>
        <p:nvSpPr>
          <p:cNvPr id="107" name="Google Shape;107;p1"/>
          <p:cNvSpPr/>
          <p:nvPr/>
        </p:nvSpPr>
        <p:spPr>
          <a:xfrm>
            <a:off x="0" y="0"/>
            <a:ext cx="12192000" cy="685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pic>
        <p:nvPicPr>
          <p:cNvPr id="108" name="Google Shape;108;p1" descr="Snap joins rivals Facebook and YouTube to fight terrorism | TechCrunch"/>
          <p:cNvPicPr preferRelativeResize="0"/>
          <p:nvPr/>
        </p:nvPicPr>
        <p:blipFill rotWithShape="1">
          <a:blip r:embed="rId3">
            <a:alphaModFix/>
          </a:blip>
          <a:srcRect l="15826" r="16550" b="1"/>
          <a:stretch/>
        </p:blipFill>
        <p:spPr>
          <a:xfrm>
            <a:off x="3523488" y="10"/>
            <a:ext cx="8668512" cy="6857990"/>
          </a:xfrm>
          <a:prstGeom prst="rect">
            <a:avLst/>
          </a:prstGeom>
          <a:noFill/>
          <a:ln>
            <a:noFill/>
          </a:ln>
        </p:spPr>
      </p:pic>
      <p:sp>
        <p:nvSpPr>
          <p:cNvPr id="109" name="Google Shape;109;p1"/>
          <p:cNvSpPr/>
          <p:nvPr/>
        </p:nvSpPr>
        <p:spPr>
          <a:xfrm>
            <a:off x="0" y="0"/>
            <a:ext cx="9756601" cy="6858000"/>
          </a:xfrm>
          <a:prstGeom prst="rect">
            <a:avLst/>
          </a:prstGeom>
          <a:gradFill>
            <a:gsLst>
              <a:gs pos="0">
                <a:srgbClr val="FFFFFF">
                  <a:alpha val="0"/>
                </a:srgbClr>
              </a:gs>
              <a:gs pos="19000">
                <a:srgbClr val="FFFFFF">
                  <a:alpha val="37647"/>
                </a:srgbClr>
              </a:gs>
              <a:gs pos="35000">
                <a:srgbClr val="FFFFFF">
                  <a:alpha val="78823"/>
                </a:srgbClr>
              </a:gs>
              <a:gs pos="58000">
                <a:schemeClr val="lt1"/>
              </a:gs>
              <a:gs pos="100000">
                <a:schemeClr val="lt1"/>
              </a:gs>
            </a:gsLst>
            <a:lin ang="108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sp>
        <p:nvSpPr>
          <p:cNvPr id="110" name="Google Shape;110;p1"/>
          <p:cNvSpPr txBox="1">
            <a:spLocks noGrp="1"/>
          </p:cNvSpPr>
          <p:nvPr>
            <p:ph type="ctrTitle"/>
          </p:nvPr>
        </p:nvSpPr>
        <p:spPr>
          <a:xfrm>
            <a:off x="477981" y="1122363"/>
            <a:ext cx="4023360" cy="3204134"/>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chemeClr val="dk1"/>
              </a:buClr>
              <a:buSzPts val="4800"/>
              <a:buFont typeface="Arial"/>
              <a:buNone/>
            </a:pPr>
            <a:r>
              <a:rPr lang="en-GB" sz="4800"/>
              <a:t>Terrorism and Cybercrime</a:t>
            </a:r>
            <a:endParaRPr/>
          </a:p>
        </p:txBody>
      </p:sp>
      <p:sp>
        <p:nvSpPr>
          <p:cNvPr id="111" name="Google Shape;111;p1"/>
          <p:cNvSpPr txBox="1">
            <a:spLocks noGrp="1"/>
          </p:cNvSpPr>
          <p:nvPr>
            <p:ph type="subTitle" idx="1"/>
          </p:nvPr>
        </p:nvSpPr>
        <p:spPr>
          <a:xfrm>
            <a:off x="477980" y="4872922"/>
            <a:ext cx="4023359" cy="1208141"/>
          </a:xfrm>
          <a:prstGeom prst="rect">
            <a:avLst/>
          </a:prstGeom>
          <a:noFill/>
          <a:ln>
            <a:noFill/>
          </a:ln>
        </p:spPr>
        <p:txBody>
          <a:bodyPr spcFirstLastPara="1" wrap="square" lIns="91425" tIns="45700" rIns="91425" bIns="45700" anchor="t" anchorCtr="0">
            <a:normAutofit/>
          </a:bodyPr>
          <a:lstStyle/>
          <a:p>
            <a:pPr marL="0" lvl="0" indent="0" algn="l" rtl="0">
              <a:lnSpc>
                <a:spcPct val="100000"/>
              </a:lnSpc>
              <a:spcBef>
                <a:spcPts val="0"/>
              </a:spcBef>
              <a:spcAft>
                <a:spcPts val="0"/>
              </a:spcAft>
              <a:buClr>
                <a:schemeClr val="dk1"/>
              </a:buClr>
              <a:buSzPts val="1700"/>
              <a:buNone/>
            </a:pPr>
            <a:r>
              <a:rPr lang="en-GB" sz="1700"/>
              <a:t>Week 5 – Terrorism and the Internet</a:t>
            </a:r>
            <a:endParaRPr/>
          </a:p>
          <a:p>
            <a:pPr marL="0" lvl="0" indent="0" algn="l" rtl="0">
              <a:lnSpc>
                <a:spcPct val="100000"/>
              </a:lnSpc>
              <a:spcBef>
                <a:spcPts val="1000"/>
              </a:spcBef>
              <a:spcAft>
                <a:spcPts val="0"/>
              </a:spcAft>
              <a:buClr>
                <a:schemeClr val="dk1"/>
              </a:buClr>
              <a:buSzPts val="1700"/>
              <a:buNone/>
            </a:pPr>
            <a:endParaRPr sz="1700"/>
          </a:p>
          <a:p>
            <a:pPr marL="0" lvl="0" indent="0" algn="l" rtl="0">
              <a:lnSpc>
                <a:spcPct val="100000"/>
              </a:lnSpc>
              <a:spcBef>
                <a:spcPts val="1000"/>
              </a:spcBef>
              <a:spcAft>
                <a:spcPts val="0"/>
              </a:spcAft>
              <a:buClr>
                <a:schemeClr val="dk1"/>
              </a:buClr>
              <a:buSzPts val="1700"/>
              <a:buNone/>
            </a:pPr>
            <a:endParaRPr sz="1700"/>
          </a:p>
          <a:p>
            <a:pPr marL="0" lvl="0" indent="0" algn="l" rtl="0">
              <a:lnSpc>
                <a:spcPct val="100000"/>
              </a:lnSpc>
              <a:spcBef>
                <a:spcPts val="1000"/>
              </a:spcBef>
              <a:spcAft>
                <a:spcPts val="0"/>
              </a:spcAft>
              <a:buClr>
                <a:schemeClr val="dk1"/>
              </a:buClr>
              <a:buSzPts val="1700"/>
              <a:buNone/>
            </a:pPr>
            <a:endParaRPr sz="1700"/>
          </a:p>
        </p:txBody>
      </p:sp>
      <p:sp>
        <p:nvSpPr>
          <p:cNvPr id="112" name="Google Shape;112;p1"/>
          <p:cNvSpPr/>
          <p:nvPr/>
        </p:nvSpPr>
        <p:spPr>
          <a:xfrm rot="5400000">
            <a:off x="759921" y="346791"/>
            <a:ext cx="146304" cy="704088"/>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Arial"/>
              <a:buNone/>
            </a:pPr>
            <a:endParaRPr sz="1800" b="0" i="0" u="none" strike="noStrike" cap="none">
              <a:solidFill>
                <a:srgbClr val="FFFFFF"/>
              </a:solidFill>
              <a:latin typeface="Calibri"/>
              <a:ea typeface="Calibri"/>
              <a:cs typeface="Calibri"/>
              <a:sym typeface="Calibri"/>
            </a:endParaRPr>
          </a:p>
        </p:txBody>
      </p:sp>
      <p:sp>
        <p:nvSpPr>
          <p:cNvPr id="113" name="Google Shape;113;p1"/>
          <p:cNvSpPr/>
          <p:nvPr/>
        </p:nvSpPr>
        <p:spPr>
          <a:xfrm>
            <a:off x="481029" y="4546920"/>
            <a:ext cx="3977640" cy="18288"/>
          </a:xfrm>
          <a:prstGeom prst="rect">
            <a:avLst/>
          </a:prstGeom>
          <a:solidFill>
            <a:srgbClr val="C8C8C8"/>
          </a:solidFill>
          <a:ln w="9525" cap="flat" cmpd="sng">
            <a:solidFill>
              <a:srgbClr val="C8C8C8"/>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Arial"/>
              <a:buNone/>
            </a:pPr>
            <a:endParaRPr sz="1800" b="0" i="0" u="none" strike="noStrike" cap="none">
              <a:solidFill>
                <a:srgbClr val="FFFFFF"/>
              </a:solidFill>
              <a:latin typeface="Calibri"/>
              <a:ea typeface="Calibri"/>
              <a:cs typeface="Calibri"/>
              <a:sym typeface="Calibri"/>
            </a:endParaRPr>
          </a:p>
        </p:txBody>
      </p:sp>
    </p:spTree>
    <p:extLst>
      <p:ext uri="{BB962C8B-B14F-4D97-AF65-F5344CB8AC3E}">
        <p14:creationId xmlns:p14="http://schemas.microsoft.com/office/powerpoint/2010/main" val="83776372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458"/>
        <p:cNvGrpSpPr/>
        <p:nvPr/>
      </p:nvGrpSpPr>
      <p:grpSpPr>
        <a:xfrm>
          <a:off x="0" y="0"/>
          <a:ext cx="0" cy="0"/>
          <a:chOff x="0" y="0"/>
          <a:chExt cx="0" cy="0"/>
        </a:xfrm>
      </p:grpSpPr>
      <p:sp>
        <p:nvSpPr>
          <p:cNvPr id="459" name="Google Shape;459;p32"/>
          <p:cNvSpPr txBox="1">
            <a:spLocks noGrp="1"/>
          </p:cNvSpPr>
          <p:nvPr>
            <p:ph type="title"/>
          </p:nvPr>
        </p:nvSpPr>
        <p:spPr>
          <a:xfrm>
            <a:off x="1011936" y="499228"/>
            <a:ext cx="10168128" cy="1179576"/>
          </a:xfrm>
          <a:prstGeom prst="rect">
            <a:avLst/>
          </a:prstGeom>
          <a:noFill/>
          <a:ln>
            <a:noFill/>
          </a:ln>
        </p:spPr>
        <p:txBody>
          <a:bodyPr spcFirstLastPara="1" wrap="square" lIns="91425" tIns="45700" rIns="91425" bIns="45700" anchor="ctr" anchorCtr="0">
            <a:normAutofit fontScale="90000"/>
          </a:bodyPr>
          <a:lstStyle/>
          <a:p>
            <a:pPr marL="0" lvl="0" indent="0" algn="l" rtl="0">
              <a:lnSpc>
                <a:spcPct val="90000"/>
              </a:lnSpc>
              <a:spcBef>
                <a:spcPts val="0"/>
              </a:spcBef>
              <a:spcAft>
                <a:spcPts val="0"/>
              </a:spcAft>
              <a:buClr>
                <a:schemeClr val="dk1"/>
              </a:buClr>
              <a:buSzPct val="100000"/>
              <a:buFont typeface="Arial"/>
              <a:buNone/>
            </a:pPr>
            <a:r>
              <a:rPr lang="en-GB"/>
              <a:t>Challenges to responding to terrorist's use of the internet</a:t>
            </a:r>
            <a:endParaRPr/>
          </a:p>
        </p:txBody>
      </p:sp>
      <p:sp>
        <p:nvSpPr>
          <p:cNvPr id="460" name="Google Shape;460;p32"/>
          <p:cNvSpPr txBox="1">
            <a:spLocks noGrp="1"/>
          </p:cNvSpPr>
          <p:nvPr>
            <p:ph type="body" idx="1"/>
          </p:nvPr>
        </p:nvSpPr>
        <p:spPr>
          <a:xfrm>
            <a:off x="1011936" y="2543588"/>
            <a:ext cx="10168128" cy="3694176"/>
          </a:xfrm>
          <a:prstGeom prst="rect">
            <a:avLst/>
          </a:prstGeom>
          <a:noFill/>
          <a:ln>
            <a:noFill/>
          </a:ln>
        </p:spPr>
        <p:txBody>
          <a:bodyPr spcFirstLastPara="1" wrap="square" lIns="91425" tIns="45700" rIns="91425" bIns="45700" anchor="t" anchorCtr="0">
            <a:normAutofit/>
          </a:bodyPr>
          <a:lstStyle/>
          <a:p>
            <a:pPr marL="228600" lvl="0" indent="-228600" algn="l" rtl="0">
              <a:lnSpc>
                <a:spcPct val="110000"/>
              </a:lnSpc>
              <a:spcBef>
                <a:spcPts val="0"/>
              </a:spcBef>
              <a:spcAft>
                <a:spcPts val="0"/>
              </a:spcAft>
              <a:buClr>
                <a:schemeClr val="dk1"/>
              </a:buClr>
              <a:buSzPts val="2400"/>
              <a:buChar char="•"/>
            </a:pPr>
            <a:r>
              <a:rPr lang="en-GB">
                <a:latin typeface="Calibri"/>
                <a:ea typeface="Calibri"/>
                <a:cs typeface="Calibri"/>
                <a:sym typeface="Calibri"/>
              </a:rPr>
              <a:t>Global and anonymous nature.</a:t>
            </a:r>
            <a:endParaRPr>
              <a:latin typeface="Calibri"/>
              <a:ea typeface="Calibri"/>
              <a:cs typeface="Calibri"/>
              <a:sym typeface="Calibri"/>
            </a:endParaRPr>
          </a:p>
          <a:p>
            <a:pPr marL="228600" lvl="0" indent="-228600" algn="l" rtl="0">
              <a:lnSpc>
                <a:spcPct val="110000"/>
              </a:lnSpc>
              <a:spcBef>
                <a:spcPts val="1000"/>
              </a:spcBef>
              <a:spcAft>
                <a:spcPts val="0"/>
              </a:spcAft>
              <a:buClr>
                <a:schemeClr val="dk1"/>
              </a:buClr>
              <a:buSzPts val="2400"/>
              <a:buChar char="•"/>
            </a:pPr>
            <a:r>
              <a:rPr lang="en-GB">
                <a:latin typeface="Calibri"/>
                <a:ea typeface="Calibri"/>
                <a:cs typeface="Calibri"/>
                <a:sym typeface="Calibri"/>
              </a:rPr>
              <a:t>No single/global counter terror approach – what is classed as extremist content in the UK may be protected by America’s free speech laws.</a:t>
            </a:r>
            <a:endParaRPr>
              <a:latin typeface="Calibri"/>
              <a:ea typeface="Calibri"/>
              <a:cs typeface="Calibri"/>
              <a:sym typeface="Calibri"/>
            </a:endParaRPr>
          </a:p>
          <a:p>
            <a:pPr marL="228600" lvl="0" indent="-228600" algn="l" rtl="0">
              <a:lnSpc>
                <a:spcPct val="110000"/>
              </a:lnSpc>
              <a:spcBef>
                <a:spcPts val="1000"/>
              </a:spcBef>
              <a:spcAft>
                <a:spcPts val="0"/>
              </a:spcAft>
              <a:buClr>
                <a:schemeClr val="dk1"/>
              </a:buClr>
              <a:buSzPts val="2400"/>
              <a:buChar char="•"/>
            </a:pPr>
            <a:r>
              <a:rPr lang="en-GB">
                <a:latin typeface="Calibri"/>
                <a:ea typeface="Calibri"/>
                <a:cs typeface="Calibri"/>
                <a:sym typeface="Calibri"/>
              </a:rPr>
              <a:t>Content removal – fuelling the fire.</a:t>
            </a:r>
            <a:endParaRPr>
              <a:latin typeface="Calibri"/>
              <a:ea typeface="Calibri"/>
              <a:cs typeface="Calibri"/>
              <a:sym typeface="Calibri"/>
            </a:endParaRPr>
          </a:p>
          <a:p>
            <a:pPr marL="228600" lvl="0" indent="-228600" algn="l" rtl="0">
              <a:lnSpc>
                <a:spcPct val="110000"/>
              </a:lnSpc>
              <a:spcBef>
                <a:spcPts val="1000"/>
              </a:spcBef>
              <a:spcAft>
                <a:spcPts val="0"/>
              </a:spcAft>
              <a:buClr>
                <a:schemeClr val="dk1"/>
              </a:buClr>
              <a:buSzPts val="2400"/>
              <a:buChar char="•"/>
            </a:pPr>
            <a:r>
              <a:rPr lang="en-GB">
                <a:latin typeface="Calibri"/>
                <a:ea typeface="Calibri"/>
                <a:cs typeface="Calibri"/>
                <a:sym typeface="Calibri"/>
              </a:rPr>
              <a:t>Playing with algorithms.</a:t>
            </a:r>
            <a:endParaRPr>
              <a:latin typeface="Calibri"/>
              <a:ea typeface="Calibri"/>
              <a:cs typeface="Calibri"/>
              <a:sym typeface="Calibri"/>
            </a:endParaRPr>
          </a:p>
          <a:p>
            <a:pPr marL="228600" lvl="0" indent="-228600" algn="l" rtl="0">
              <a:lnSpc>
                <a:spcPct val="110000"/>
              </a:lnSpc>
              <a:spcBef>
                <a:spcPts val="1000"/>
              </a:spcBef>
              <a:spcAft>
                <a:spcPts val="0"/>
              </a:spcAft>
              <a:buClr>
                <a:schemeClr val="dk1"/>
              </a:buClr>
              <a:buSzPts val="2400"/>
              <a:buChar char="•"/>
            </a:pPr>
            <a:r>
              <a:rPr lang="en-GB">
                <a:latin typeface="Calibri"/>
                <a:ea typeface="Calibri"/>
                <a:cs typeface="Calibri"/>
                <a:sym typeface="Calibri"/>
              </a:rPr>
              <a:t>VPNs and TOR.</a:t>
            </a:r>
            <a:endParaRPr>
              <a:latin typeface="Calibri"/>
              <a:ea typeface="Calibri"/>
              <a:cs typeface="Calibri"/>
              <a:sym typeface="Calibri"/>
            </a:endParaRPr>
          </a:p>
        </p:txBody>
      </p:sp>
      <p:pic>
        <p:nvPicPr>
          <p:cNvPr id="461" name="Google Shape;461;p32" descr="Tech Against Terrorism | Disrupting Terrorist Activity Online"/>
          <p:cNvPicPr preferRelativeResize="0"/>
          <p:nvPr/>
        </p:nvPicPr>
        <p:blipFill rotWithShape="1">
          <a:blip r:embed="rId3">
            <a:alphaModFix/>
          </a:blip>
          <a:srcRect/>
          <a:stretch/>
        </p:blipFill>
        <p:spPr>
          <a:xfrm>
            <a:off x="7770779" y="4285234"/>
            <a:ext cx="3810000" cy="2146300"/>
          </a:xfrm>
          <a:prstGeom prst="rect">
            <a:avLst/>
          </a:prstGeom>
          <a:noFill/>
          <a:ln>
            <a:noFill/>
          </a:ln>
        </p:spPr>
      </p:pic>
    </p:spTree>
    <p:extLst>
      <p:ext uri="{BB962C8B-B14F-4D97-AF65-F5344CB8AC3E}">
        <p14:creationId xmlns:p14="http://schemas.microsoft.com/office/powerpoint/2010/main" val="352384865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500"/>
        <p:cNvGrpSpPr/>
        <p:nvPr/>
      </p:nvGrpSpPr>
      <p:grpSpPr>
        <a:xfrm>
          <a:off x="0" y="0"/>
          <a:ext cx="0" cy="0"/>
          <a:chOff x="0" y="0"/>
          <a:chExt cx="0" cy="0"/>
        </a:xfrm>
      </p:grpSpPr>
      <p:sp>
        <p:nvSpPr>
          <p:cNvPr id="501" name="Google Shape;501;p36"/>
          <p:cNvSpPr txBox="1">
            <a:spLocks noGrp="1"/>
          </p:cNvSpPr>
          <p:nvPr>
            <p:ph type="title"/>
          </p:nvPr>
        </p:nvSpPr>
        <p:spPr>
          <a:xfrm>
            <a:off x="1115568" y="548640"/>
            <a:ext cx="10168128" cy="1179576"/>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000"/>
              <a:buFont typeface="Arial"/>
              <a:buNone/>
            </a:pPr>
            <a:r>
              <a:rPr lang="en-GB"/>
              <a:t>Examples of terrorist use of the internet</a:t>
            </a:r>
            <a:endParaRPr/>
          </a:p>
        </p:txBody>
      </p:sp>
      <p:sp>
        <p:nvSpPr>
          <p:cNvPr id="502" name="Google Shape;502;p36"/>
          <p:cNvSpPr txBox="1">
            <a:spLocks noGrp="1"/>
          </p:cNvSpPr>
          <p:nvPr>
            <p:ph type="body" idx="1"/>
          </p:nvPr>
        </p:nvSpPr>
        <p:spPr>
          <a:xfrm>
            <a:off x="1115568" y="2478024"/>
            <a:ext cx="10168128" cy="3694176"/>
          </a:xfrm>
          <a:prstGeom prst="rect">
            <a:avLst/>
          </a:prstGeom>
          <a:noFill/>
          <a:ln>
            <a:noFill/>
          </a:ln>
        </p:spPr>
        <p:txBody>
          <a:bodyPr spcFirstLastPara="1" wrap="square" lIns="91425" tIns="45700" rIns="91425" bIns="45700" anchor="t" anchorCtr="0">
            <a:normAutofit fontScale="92500" lnSpcReduction="20000"/>
          </a:bodyPr>
          <a:lstStyle/>
          <a:p>
            <a:pPr marL="0" lvl="0" indent="0" algn="l" rtl="0">
              <a:lnSpc>
                <a:spcPct val="110000"/>
              </a:lnSpc>
              <a:spcBef>
                <a:spcPts val="0"/>
              </a:spcBef>
              <a:spcAft>
                <a:spcPts val="0"/>
              </a:spcAft>
              <a:buClr>
                <a:schemeClr val="dk1"/>
              </a:buClr>
              <a:buSzPct val="100000"/>
              <a:buNone/>
            </a:pPr>
            <a:r>
              <a:rPr lang="en-GB" b="1">
                <a:latin typeface="Calibri"/>
                <a:ea typeface="Calibri"/>
                <a:cs typeface="Calibri"/>
                <a:sym typeface="Calibri"/>
              </a:rPr>
              <a:t>Optional TASK </a:t>
            </a:r>
            <a:endParaRPr/>
          </a:p>
          <a:p>
            <a:pPr marL="0" lvl="0" indent="0" algn="l" rtl="0">
              <a:lnSpc>
                <a:spcPct val="110000"/>
              </a:lnSpc>
              <a:spcBef>
                <a:spcPts val="1000"/>
              </a:spcBef>
              <a:spcAft>
                <a:spcPts val="0"/>
              </a:spcAft>
              <a:buClr>
                <a:schemeClr val="dk1"/>
              </a:buClr>
              <a:buSzPct val="100000"/>
              <a:buNone/>
            </a:pPr>
            <a:r>
              <a:rPr lang="en-GB" b="1" i="1">
                <a:latin typeface="Calibri"/>
                <a:ea typeface="Calibri"/>
                <a:cs typeface="Calibri"/>
                <a:sym typeface="Calibri"/>
              </a:rPr>
              <a:t>Choose a terrorist organisation (Al Qaeda, The Islamic State, National Action, The Irish Republican Army, Al Shabaab – to name a few) or a lone actor attack.</a:t>
            </a:r>
            <a:endParaRPr/>
          </a:p>
          <a:p>
            <a:pPr marL="228600" lvl="0" indent="-228600" algn="l" rtl="0">
              <a:lnSpc>
                <a:spcPct val="110000"/>
              </a:lnSpc>
              <a:spcBef>
                <a:spcPts val="1000"/>
              </a:spcBef>
              <a:spcAft>
                <a:spcPts val="0"/>
              </a:spcAft>
              <a:buClr>
                <a:schemeClr val="dk1"/>
              </a:buClr>
              <a:buSzPct val="100000"/>
              <a:buChar char="•"/>
            </a:pPr>
            <a:r>
              <a:rPr lang="en-GB" b="1" i="1">
                <a:latin typeface="Calibri"/>
                <a:ea typeface="Calibri"/>
                <a:cs typeface="Calibri"/>
                <a:sym typeface="Calibri"/>
              </a:rPr>
              <a:t>Research how that group/actor utilises the internet for the purpose of:</a:t>
            </a:r>
            <a:br>
              <a:rPr lang="en-GB" b="1" i="1">
                <a:latin typeface="Calibri"/>
                <a:ea typeface="Calibri"/>
                <a:cs typeface="Calibri"/>
                <a:sym typeface="Calibri"/>
              </a:rPr>
            </a:br>
            <a:r>
              <a:rPr lang="en-GB" i="1">
                <a:latin typeface="Calibri"/>
                <a:ea typeface="Calibri"/>
                <a:cs typeface="Calibri"/>
                <a:sym typeface="Calibri"/>
              </a:rPr>
              <a:t>-Disseminating Propaganda,</a:t>
            </a:r>
            <a:br>
              <a:rPr lang="en-GB" i="1">
                <a:latin typeface="Calibri"/>
                <a:ea typeface="Calibri"/>
                <a:cs typeface="Calibri"/>
                <a:sym typeface="Calibri"/>
              </a:rPr>
            </a:br>
            <a:r>
              <a:rPr lang="en-GB" i="1">
                <a:latin typeface="Calibri"/>
                <a:ea typeface="Calibri"/>
                <a:cs typeface="Calibri"/>
                <a:sym typeface="Calibri"/>
              </a:rPr>
              <a:t>-Recruitment, </a:t>
            </a:r>
            <a:br>
              <a:rPr lang="en-GB" i="1">
                <a:latin typeface="Calibri"/>
                <a:ea typeface="Calibri"/>
                <a:cs typeface="Calibri"/>
                <a:sym typeface="Calibri"/>
              </a:rPr>
            </a:br>
            <a:r>
              <a:rPr lang="en-GB" i="1">
                <a:latin typeface="Calibri"/>
                <a:ea typeface="Calibri"/>
                <a:cs typeface="Calibri"/>
                <a:sym typeface="Calibri"/>
              </a:rPr>
              <a:t>-Radicalisation,</a:t>
            </a:r>
            <a:br>
              <a:rPr lang="en-GB" i="1">
                <a:latin typeface="Calibri"/>
                <a:ea typeface="Calibri"/>
                <a:cs typeface="Calibri"/>
                <a:sym typeface="Calibri"/>
              </a:rPr>
            </a:br>
            <a:r>
              <a:rPr lang="en-GB" i="1">
                <a:latin typeface="Calibri"/>
                <a:ea typeface="Calibri"/>
                <a:cs typeface="Calibri"/>
                <a:sym typeface="Calibri"/>
              </a:rPr>
              <a:t>-Planning, </a:t>
            </a:r>
            <a:br>
              <a:rPr lang="en-GB" i="1">
                <a:latin typeface="Calibri"/>
                <a:ea typeface="Calibri"/>
                <a:cs typeface="Calibri"/>
                <a:sym typeface="Calibri"/>
              </a:rPr>
            </a:br>
            <a:r>
              <a:rPr lang="en-GB" i="1">
                <a:latin typeface="Calibri"/>
                <a:ea typeface="Calibri"/>
                <a:cs typeface="Calibri"/>
                <a:sym typeface="Calibri"/>
              </a:rPr>
              <a:t>-Training.</a:t>
            </a:r>
            <a:endParaRPr/>
          </a:p>
          <a:p>
            <a:pPr marL="0" lvl="0" indent="0" algn="l" rtl="0">
              <a:lnSpc>
                <a:spcPct val="110000"/>
              </a:lnSpc>
              <a:spcBef>
                <a:spcPts val="1000"/>
              </a:spcBef>
              <a:spcAft>
                <a:spcPts val="0"/>
              </a:spcAft>
              <a:buClr>
                <a:schemeClr val="dk1"/>
              </a:buClr>
              <a:buSzPct val="100000"/>
              <a:buNone/>
            </a:pPr>
            <a:r>
              <a:rPr lang="en-GB" b="1">
                <a:latin typeface="Calibri"/>
                <a:ea typeface="Calibri"/>
                <a:cs typeface="Calibri"/>
                <a:sym typeface="Calibri"/>
              </a:rPr>
              <a:t>What forms of the internet do they use?</a:t>
            </a:r>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59653D-DF07-52CE-A7EC-A4604B180077}"/>
              </a:ext>
            </a:extLst>
          </p:cNvPr>
          <p:cNvSpPr>
            <a:spLocks noGrp="1"/>
          </p:cNvSpPr>
          <p:nvPr>
            <p:ph type="title"/>
          </p:nvPr>
        </p:nvSpPr>
        <p:spPr/>
        <p:txBody>
          <a:bodyPr/>
          <a:lstStyle/>
          <a:p>
            <a:r>
              <a:rPr lang="en-GB" dirty="0"/>
              <a:t>Terrorism Recap</a:t>
            </a:r>
          </a:p>
        </p:txBody>
      </p:sp>
      <p:sp>
        <p:nvSpPr>
          <p:cNvPr id="3" name="Content Placeholder 2">
            <a:extLst>
              <a:ext uri="{FF2B5EF4-FFF2-40B4-BE49-F238E27FC236}">
                <a16:creationId xmlns:a16="http://schemas.microsoft.com/office/drawing/2014/main" id="{228041D5-7F48-A881-F7B1-0C617FAC4556}"/>
              </a:ext>
            </a:extLst>
          </p:cNvPr>
          <p:cNvSpPr>
            <a:spLocks noGrp="1"/>
          </p:cNvSpPr>
          <p:nvPr>
            <p:ph idx="1"/>
          </p:nvPr>
        </p:nvSpPr>
        <p:spPr/>
        <p:txBody>
          <a:bodyPr vert="horz" lIns="91440" tIns="45720" rIns="91440" bIns="45720" rtlCol="0" anchor="t">
            <a:normAutofit/>
          </a:bodyPr>
          <a:lstStyle/>
          <a:p>
            <a:r>
              <a:rPr lang="en-GB" dirty="0"/>
              <a:t>Break </a:t>
            </a:r>
          </a:p>
          <a:p>
            <a:endParaRPr lang="en-GB" dirty="0"/>
          </a:p>
        </p:txBody>
      </p:sp>
      <p:pic>
        <p:nvPicPr>
          <p:cNvPr id="4" name="Picture 3" descr="Coffee 101: How to Make the Perfect Cup ...">
            <a:extLst>
              <a:ext uri="{FF2B5EF4-FFF2-40B4-BE49-F238E27FC236}">
                <a16:creationId xmlns:a16="http://schemas.microsoft.com/office/drawing/2014/main" id="{5AEBEE9B-99FA-4393-843E-D11088AEE999}"/>
              </a:ext>
            </a:extLst>
          </p:cNvPr>
          <p:cNvPicPr>
            <a:picLocks noChangeAspect="1"/>
          </p:cNvPicPr>
          <p:nvPr/>
        </p:nvPicPr>
        <p:blipFill>
          <a:blip r:embed="rId2"/>
          <a:stretch>
            <a:fillRect/>
          </a:stretch>
        </p:blipFill>
        <p:spPr>
          <a:xfrm>
            <a:off x="2358072" y="2557462"/>
            <a:ext cx="5047615" cy="3358515"/>
          </a:xfrm>
          <a:prstGeom prst="rect">
            <a:avLst/>
          </a:prstGeom>
        </p:spPr>
      </p:pic>
    </p:spTree>
    <p:extLst>
      <p:ext uri="{BB962C8B-B14F-4D97-AF65-F5344CB8AC3E}">
        <p14:creationId xmlns:p14="http://schemas.microsoft.com/office/powerpoint/2010/main" val="159988950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blipFill>
          <a:blip r:embed="rId3"/>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0EA696-BFA5-648A-0AE9-62B3777803FE}"/>
              </a:ext>
            </a:extLst>
          </p:cNvPr>
          <p:cNvSpPr>
            <a:spLocks noGrp="1"/>
          </p:cNvSpPr>
          <p:nvPr>
            <p:ph type="title"/>
          </p:nvPr>
        </p:nvSpPr>
        <p:spPr>
          <a:xfrm>
            <a:off x="1028700" y="741529"/>
            <a:ext cx="10134600" cy="1036994"/>
          </a:xfrm>
        </p:spPr>
        <p:txBody>
          <a:bodyPr anchor="ctr">
            <a:normAutofit/>
          </a:bodyPr>
          <a:lstStyle/>
          <a:p>
            <a:pPr algn="ctr"/>
            <a:r>
              <a:rPr lang="en-GB" sz="4000" b="1" dirty="0">
                <a:latin typeface="Calibri" panose="020F0502020204030204" pitchFamily="34" charset="0"/>
                <a:cs typeface="Calibri" panose="020F0502020204030204" pitchFamily="34" charset="0"/>
              </a:rPr>
              <a:t>Assessment 1</a:t>
            </a:r>
          </a:p>
        </p:txBody>
      </p:sp>
      <p:graphicFrame>
        <p:nvGraphicFramePr>
          <p:cNvPr id="13" name="Content Placeholder 2">
            <a:extLst>
              <a:ext uri="{FF2B5EF4-FFF2-40B4-BE49-F238E27FC236}">
                <a16:creationId xmlns:a16="http://schemas.microsoft.com/office/drawing/2014/main" id="{720ECEF3-043D-FE02-5C45-86EDD0073EA7}"/>
              </a:ext>
            </a:extLst>
          </p:cNvPr>
          <p:cNvGraphicFramePr>
            <a:graphicFrameLocks noGrp="1"/>
          </p:cNvGraphicFramePr>
          <p:nvPr>
            <p:ph idx="1"/>
          </p:nvPr>
        </p:nvGraphicFramePr>
        <p:xfrm>
          <a:off x="1028700" y="2749258"/>
          <a:ext cx="10134600" cy="3338166"/>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8433657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blipFill>
          <a:blip r:embed="rId3"/>
          <a:stretch>
            <a:fillRect/>
          </a:stretch>
        </a:blipFill>
        <a:effectLst/>
      </p:bgPr>
    </p:bg>
    <p:spTree>
      <p:nvGrpSpPr>
        <p:cNvPr id="1" name=""/>
        <p:cNvGrpSpPr/>
        <p:nvPr/>
      </p:nvGrpSpPr>
      <p:grpSpPr>
        <a:xfrm>
          <a:off x="0" y="0"/>
          <a:ext cx="0" cy="0"/>
          <a:chOff x="0" y="0"/>
          <a:chExt cx="0" cy="0"/>
        </a:xfrm>
      </p:grpSpPr>
      <p:pic>
        <p:nvPicPr>
          <p:cNvPr id="25" name="Picture 5" descr="Exclamation mark on a yellow background">
            <a:extLst>
              <a:ext uri="{FF2B5EF4-FFF2-40B4-BE49-F238E27FC236}">
                <a16:creationId xmlns:a16="http://schemas.microsoft.com/office/drawing/2014/main" id="{E58C217C-9A59-101E-904C-E88BC40101FB}"/>
              </a:ext>
            </a:extLst>
          </p:cNvPr>
          <p:cNvPicPr>
            <a:picLocks noChangeAspect="1"/>
          </p:cNvPicPr>
          <p:nvPr/>
        </p:nvPicPr>
        <p:blipFill rotWithShape="1">
          <a:blip r:embed="rId4"/>
          <a:srcRect t="24936"/>
          <a:stretch/>
        </p:blipFill>
        <p:spPr>
          <a:xfrm>
            <a:off x="0" y="5798"/>
            <a:ext cx="12191980" cy="6863798"/>
          </a:xfrm>
          <a:prstGeom prst="rect">
            <a:avLst/>
          </a:prstGeom>
        </p:spPr>
      </p:pic>
      <p:sp>
        <p:nvSpPr>
          <p:cNvPr id="2" name="Title 1">
            <a:extLst>
              <a:ext uri="{FF2B5EF4-FFF2-40B4-BE49-F238E27FC236}">
                <a16:creationId xmlns:a16="http://schemas.microsoft.com/office/drawing/2014/main" id="{9D7C19C1-DE68-DE5D-12DE-C20BF8BF6768}"/>
              </a:ext>
            </a:extLst>
          </p:cNvPr>
          <p:cNvSpPr>
            <a:spLocks noGrp="1"/>
          </p:cNvSpPr>
          <p:nvPr>
            <p:ph type="title"/>
          </p:nvPr>
        </p:nvSpPr>
        <p:spPr>
          <a:xfrm>
            <a:off x="1939442" y="98038"/>
            <a:ext cx="8476343" cy="533400"/>
          </a:xfrm>
        </p:spPr>
        <p:txBody>
          <a:bodyPr vert="horz" lIns="91440" tIns="45720" rIns="91440" bIns="45720" rtlCol="0" anchor="b">
            <a:normAutofit fontScale="90000"/>
          </a:bodyPr>
          <a:lstStyle/>
          <a:p>
            <a:pPr algn="ctr"/>
            <a:r>
              <a:rPr lang="en-US" b="1" dirty="0">
                <a:latin typeface="Calibri" panose="020F0502020204030204" pitchFamily="34" charset="0"/>
                <a:cs typeface="Calibri" panose="020F0502020204030204" pitchFamily="34" charset="0"/>
              </a:rPr>
              <a:t>Assessment 1</a:t>
            </a:r>
          </a:p>
        </p:txBody>
      </p:sp>
      <p:sp>
        <p:nvSpPr>
          <p:cNvPr id="4" name="Rectangle 3">
            <a:extLst>
              <a:ext uri="{FF2B5EF4-FFF2-40B4-BE49-F238E27FC236}">
                <a16:creationId xmlns:a16="http://schemas.microsoft.com/office/drawing/2014/main" id="{94284DC3-649F-95A1-0C60-E3E8CF4BA8BA}"/>
              </a:ext>
            </a:extLst>
          </p:cNvPr>
          <p:cNvSpPr/>
          <p:nvPr/>
        </p:nvSpPr>
        <p:spPr>
          <a:xfrm>
            <a:off x="1057265" y="1025461"/>
            <a:ext cx="10077450" cy="3836985"/>
          </a:xfrm>
          <a:prstGeom prst="rect">
            <a:avLst/>
          </a:prstGeom>
        </p:spPr>
        <p:style>
          <a:lnRef idx="2">
            <a:schemeClr val="accent6"/>
          </a:lnRef>
          <a:fillRef idx="1">
            <a:schemeClr val="lt1"/>
          </a:fillRef>
          <a:effectRef idx="0">
            <a:schemeClr val="accent6"/>
          </a:effectRef>
          <a:fontRef idx="minor">
            <a:schemeClr val="dk1"/>
          </a:fontRef>
        </p:style>
        <p:txBody>
          <a:bodyPr vert="horz" lIns="91440" tIns="45720" rIns="91440" bIns="45720" rtlCol="0" anchor="ctr">
            <a:normAutofit/>
          </a:bodyPr>
          <a:lstStyle/>
          <a:p>
            <a:pPr algn="ctr">
              <a:lnSpc>
                <a:spcPct val="150000"/>
              </a:lnSpc>
            </a:pPr>
            <a:endParaRPr lang="en-GB" sz="1800" dirty="0">
              <a:effectLst/>
              <a:latin typeface="Times New Roman" panose="02020603050405020304" pitchFamily="18" charset="0"/>
              <a:ea typeface="Times New Roman" panose="02020603050405020304" pitchFamily="18" charset="0"/>
            </a:endParaRPr>
          </a:p>
        </p:txBody>
      </p:sp>
      <p:graphicFrame>
        <p:nvGraphicFramePr>
          <p:cNvPr id="3" name="Table 2">
            <a:extLst>
              <a:ext uri="{FF2B5EF4-FFF2-40B4-BE49-F238E27FC236}">
                <a16:creationId xmlns:a16="http://schemas.microsoft.com/office/drawing/2014/main" id="{F6D5286F-D3E3-D6BF-3FE3-14D9650530F1}"/>
              </a:ext>
            </a:extLst>
          </p:cNvPr>
          <p:cNvGraphicFramePr>
            <a:graphicFrameLocks noGrp="1"/>
          </p:cNvGraphicFramePr>
          <p:nvPr/>
        </p:nvGraphicFramePr>
        <p:xfrm>
          <a:off x="1298448" y="1184021"/>
          <a:ext cx="9656064" cy="3523532"/>
        </p:xfrm>
        <a:graphic>
          <a:graphicData uri="http://schemas.openxmlformats.org/drawingml/2006/table">
            <a:tbl>
              <a:tblPr>
                <a:tableStyleId>{5C22544A-7EE6-4342-B048-85BDC9FD1C3A}</a:tableStyleId>
              </a:tblPr>
              <a:tblGrid>
                <a:gridCol w="9656064">
                  <a:extLst>
                    <a:ext uri="{9D8B030D-6E8A-4147-A177-3AD203B41FA5}">
                      <a16:colId xmlns:a16="http://schemas.microsoft.com/office/drawing/2014/main" val="476713591"/>
                    </a:ext>
                  </a:extLst>
                </a:gridCol>
              </a:tblGrid>
              <a:tr h="3523532">
                <a:tc>
                  <a:txBody>
                    <a:bodyPr/>
                    <a:lstStyle/>
                    <a:p>
                      <a:pPr algn="ctr">
                        <a:spcBef>
                          <a:spcPts val="600"/>
                        </a:spcBef>
                        <a:spcAft>
                          <a:spcPts val="600"/>
                        </a:spcAft>
                        <a:buNone/>
                      </a:pPr>
                      <a:r>
                        <a:rPr lang="en-GB" sz="1600" dirty="0">
                          <a:effectLst/>
                        </a:rPr>
                        <a:t>From Hierarchal Organisations to Self Initiated Actors: The evolution of terrorist methodologies and Counter Terrorism responses</a:t>
                      </a:r>
                    </a:p>
                    <a:p>
                      <a:pPr marL="0" marR="0" lvl="0" indent="0" algn="ctr" defTabSz="914400" rtl="0" eaLnBrk="1" fontAlgn="auto" latinLnBrk="0" hangingPunct="1">
                        <a:lnSpc>
                          <a:spcPct val="100000"/>
                        </a:lnSpc>
                        <a:spcBef>
                          <a:spcPts val="600"/>
                        </a:spcBef>
                        <a:spcAft>
                          <a:spcPts val="600"/>
                        </a:spcAft>
                        <a:buClrTx/>
                        <a:buSzTx/>
                        <a:buFontTx/>
                        <a:buNone/>
                        <a:tabLst/>
                        <a:defRPr/>
                      </a:pPr>
                      <a:r>
                        <a:rPr lang="en-GB" sz="1400" b="1" kern="1200" dirty="0">
                          <a:solidFill>
                            <a:schemeClr val="dk1"/>
                          </a:solidFill>
                          <a:effectLst/>
                          <a:latin typeface="+mn-lt"/>
                          <a:ea typeface="+mn-ea"/>
                          <a:cs typeface="+mn-cs"/>
                        </a:rPr>
                        <a:t>Critically evaluate</a:t>
                      </a:r>
                      <a:r>
                        <a:rPr lang="en-GB" sz="1400" b="0" kern="1200" dirty="0">
                          <a:solidFill>
                            <a:schemeClr val="dk1"/>
                          </a:solidFill>
                          <a:effectLst/>
                          <a:latin typeface="+mn-lt"/>
                          <a:ea typeface="+mn-ea"/>
                          <a:cs typeface="+mn-cs"/>
                        </a:rPr>
                        <a:t> the transformation of terrorist methodologies from organised, hierarchical, high sophistication operations towards the contemporary prevalence of low sophistication, self-initiated terrorism. Select two distinct periods – one depicting organised, complex methodologies (E.G. Provisional IRA, Hezbollah 1980’s – 90’s, al- </a:t>
                      </a:r>
                      <a:r>
                        <a:rPr lang="en-GB" sz="1400" b="0" kern="1200" dirty="0" err="1">
                          <a:solidFill>
                            <a:schemeClr val="dk1"/>
                          </a:solidFill>
                          <a:effectLst/>
                          <a:latin typeface="+mn-lt"/>
                          <a:ea typeface="+mn-ea"/>
                          <a:cs typeface="+mn-cs"/>
                        </a:rPr>
                        <a:t>Qa’ida</a:t>
                      </a:r>
                      <a:r>
                        <a:rPr lang="en-GB" sz="1400" b="0" kern="1200" dirty="0">
                          <a:solidFill>
                            <a:schemeClr val="dk1"/>
                          </a:solidFill>
                          <a:effectLst/>
                          <a:latin typeface="+mn-lt"/>
                          <a:ea typeface="+mn-ea"/>
                          <a:cs typeface="+mn-cs"/>
                        </a:rPr>
                        <a:t> pre 9/11), and one depicting low sophistication, self-initiated activity (E.G. Daesh inspired lone actors post 2014, XRW etc). </a:t>
                      </a:r>
                      <a:r>
                        <a:rPr lang="en-GB" sz="1400" b="1" kern="1200" dirty="0">
                          <a:solidFill>
                            <a:schemeClr val="dk1"/>
                          </a:solidFill>
                          <a:effectLst/>
                          <a:latin typeface="+mn-lt"/>
                          <a:ea typeface="+mn-ea"/>
                          <a:cs typeface="+mn-cs"/>
                        </a:rPr>
                        <a:t>Analyse</a:t>
                      </a:r>
                      <a:r>
                        <a:rPr lang="en-GB" sz="1400" b="0" kern="1200" dirty="0">
                          <a:solidFill>
                            <a:schemeClr val="dk1"/>
                          </a:solidFill>
                          <a:effectLst/>
                          <a:latin typeface="+mn-lt"/>
                          <a:ea typeface="+mn-ea"/>
                          <a:cs typeface="+mn-cs"/>
                        </a:rPr>
                        <a:t> how Counter Terrorism approaches have adapted (or failed to adapt) to this methodological shift to low cost self initiated attacks. A</a:t>
                      </a:r>
                      <a:r>
                        <a:rPr lang="en-GB" sz="1400" b="1" kern="1200" dirty="0">
                          <a:solidFill>
                            <a:schemeClr val="dk1"/>
                          </a:solidFill>
                          <a:effectLst/>
                          <a:latin typeface="+mn-lt"/>
                          <a:ea typeface="+mn-ea"/>
                          <a:cs typeface="+mn-cs"/>
                        </a:rPr>
                        <a:t>ssess</a:t>
                      </a:r>
                      <a:r>
                        <a:rPr lang="en-GB" sz="1400" b="0" kern="1200" dirty="0">
                          <a:solidFill>
                            <a:schemeClr val="dk1"/>
                          </a:solidFill>
                          <a:effectLst/>
                          <a:latin typeface="+mn-lt"/>
                          <a:ea typeface="+mn-ea"/>
                          <a:cs typeface="+mn-cs"/>
                        </a:rPr>
                        <a:t> how current UK CT legislation addresses the CT threat, consider lessons for UK security and propose any evidence based improvements.</a:t>
                      </a:r>
                      <a:r>
                        <a:rPr lang="en-GB" sz="1400" b="1" kern="1200" dirty="0">
                          <a:solidFill>
                            <a:schemeClr val="dk1"/>
                          </a:solidFill>
                          <a:effectLst/>
                          <a:latin typeface="+mn-lt"/>
                          <a:ea typeface="+mn-ea"/>
                          <a:cs typeface="+mn-cs"/>
                        </a:rPr>
                        <a:t>   </a:t>
                      </a:r>
                    </a:p>
                    <a:p>
                      <a:pPr algn="ctr">
                        <a:spcBef>
                          <a:spcPts val="600"/>
                        </a:spcBef>
                        <a:spcAft>
                          <a:spcPts val="600"/>
                        </a:spcAft>
                        <a:buNone/>
                      </a:pPr>
                      <a:endParaRPr lang="en-GB" sz="1600" dirty="0">
                        <a:effectLst/>
                      </a:endParaRPr>
                    </a:p>
                    <a:p>
                      <a:pPr algn="ctr">
                        <a:spcBef>
                          <a:spcPts val="600"/>
                        </a:spcBef>
                        <a:spcAft>
                          <a:spcPts val="600"/>
                        </a:spcAft>
                        <a:buNone/>
                      </a:pPr>
                      <a:endParaRPr lang="en-GB" sz="1000" dirty="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2775449294"/>
                  </a:ext>
                </a:extLst>
              </a:tr>
            </a:tbl>
          </a:graphicData>
        </a:graphic>
      </p:graphicFrame>
    </p:spTree>
    <p:extLst>
      <p:ext uri="{BB962C8B-B14F-4D97-AF65-F5344CB8AC3E}">
        <p14:creationId xmlns:p14="http://schemas.microsoft.com/office/powerpoint/2010/main" val="428189644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0B00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Widescreen</PresentationFormat>
  <Paragraphs>0</Paragraphs>
  <Slides>35</Slides>
  <Notes>32</Notes>
  <HiddenSlides>0</HiddenSlides>
  <MMClips>0</MMClips>
  <ScaleCrop>false</ScaleCrop>
  <HeadingPairs>
    <vt:vector size="4" baseType="variant">
      <vt:variant>
        <vt:lpstr>Theme</vt:lpstr>
      </vt:variant>
      <vt:variant>
        <vt:i4>1</vt:i4>
      </vt:variant>
      <vt:variant>
        <vt:lpstr>Slide Titles</vt:lpstr>
      </vt:variant>
      <vt:variant>
        <vt:i4>35</vt:i4>
      </vt:variant>
    </vt:vector>
  </HeadingPairs>
  <TitlesOfParts>
    <vt:vector size="36" baseType="lpstr">
      <vt:lpstr>office theme</vt:lpstr>
      <vt:lpstr>MA Criminology &amp; Policing</vt:lpstr>
      <vt:lpstr>Introduction to Contemporary Terrorism </vt:lpstr>
      <vt:lpstr>Introducing the Course – Module Aims</vt:lpstr>
      <vt:lpstr>Defining Terrorism</vt:lpstr>
      <vt:lpstr>Defining Terrorism</vt:lpstr>
      <vt:lpstr>Terrorism and its different forms </vt:lpstr>
      <vt:lpstr>Defining Terrorism</vt:lpstr>
      <vt:lpstr>Differing approaches to Defining “Terrorism”</vt:lpstr>
      <vt:lpstr>Defining Terrorism – Legal Approach</vt:lpstr>
      <vt:lpstr>Defining Terrorism - Academic Approach</vt:lpstr>
      <vt:lpstr>Defining Terrorism – Political Approach</vt:lpstr>
      <vt:lpstr>Terrorism – A Brief History</vt:lpstr>
      <vt:lpstr>Historical Examples of Terror</vt:lpstr>
      <vt:lpstr>Modern History Examples of Terrorism </vt:lpstr>
      <vt:lpstr>Week 2 – Terrorism &amp; Cybercrime </vt:lpstr>
      <vt:lpstr>Ideology</vt:lpstr>
      <vt:lpstr>What is an Ideology</vt:lpstr>
      <vt:lpstr>What is an Ideology</vt:lpstr>
      <vt:lpstr>9/11 Attacks: Overview and Key Facts</vt:lpstr>
      <vt:lpstr>Westminster Attack 2017: Motivation and Ideology</vt:lpstr>
      <vt:lpstr>Manchester Arena Bombing: Intention and Strategic Aim</vt:lpstr>
      <vt:lpstr>What is success?</vt:lpstr>
      <vt:lpstr>Terrorism and the Media </vt:lpstr>
      <vt:lpstr>Moral Panics &amp; Amplification</vt:lpstr>
      <vt:lpstr>Relationship between Terrorism and the Media</vt:lpstr>
      <vt:lpstr>Symbiosis between the media and terror</vt:lpstr>
      <vt:lpstr>Conclusion</vt:lpstr>
      <vt:lpstr>The Dilemma</vt:lpstr>
      <vt:lpstr>Wilkinson (2007) </vt:lpstr>
      <vt:lpstr>Terrorism and Cybercrime</vt:lpstr>
      <vt:lpstr>Challenges to responding to terrorist's use of the internet</vt:lpstr>
      <vt:lpstr>Examples of terrorist use of the internet</vt:lpstr>
      <vt:lpstr>Terrorism Recap</vt:lpstr>
      <vt:lpstr>Assessment 1</vt:lpstr>
      <vt:lpstr>Assessment 1</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45</cp:revision>
  <dcterms:created xsi:type="dcterms:W3CDTF">2025-11-13T18:37:31Z</dcterms:created>
  <dcterms:modified xsi:type="dcterms:W3CDTF">2025-11-13T19:21:35Z</dcterms:modified>
</cp:coreProperties>
</file>