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09746"/>
    <a:srgbClr val="E7781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13-Nov-22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92263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13-Nov-22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70354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13-Nov-22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8317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13-Nov-22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7803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13-Nov-22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43706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13-Nov-22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38591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13-Nov-22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2379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13-Nov-22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51931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13-Nov-22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52616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13-Nov-22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17845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13-Nov-22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7432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13-Nov-22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511371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1" r:id="rId6"/>
    <p:sldLayoutId id="2147483727" r:id="rId7"/>
    <p:sldLayoutId id="2147483728" r:id="rId8"/>
    <p:sldLayoutId id="2147483729" r:id="rId9"/>
    <p:sldLayoutId id="2147483730" r:id="rId10"/>
    <p:sldLayoutId id="2147483732" r:id="rId11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32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microsoft.com/office/2007/relationships/media" Target="../media/media2.mp4"/><Relationship Id="rId7" Type="http://schemas.openxmlformats.org/officeDocument/2006/relationships/image" Target="../media/image3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.jpg"/><Relationship Id="rId5" Type="http://schemas.openxmlformats.org/officeDocument/2006/relationships/slideLayout" Target="../slideLayouts/slideLayout1.xml"/><Relationship Id="rId4" Type="http://schemas.openxmlformats.org/officeDocument/2006/relationships/video" Target="../media/media2.mp4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C05729A4-6F0F-4423-AD0C-EF27345E6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04CB79E-F775-42E6-994C-D5FA8C17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AAB5B94-95EF-4963-859C-1FA406D62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Picture 6" descr="A picture containing grass, mountain, outdoor, field&#10;&#10;Description automatically generated">
            <a:extLst>
              <a:ext uri="{FF2B5EF4-FFF2-40B4-BE49-F238E27FC236}">
                <a16:creationId xmlns:a16="http://schemas.microsoft.com/office/drawing/2014/main" id="{84B695AA-1E6C-9AE2-09AA-CE1FA73B6A5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78" b="823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D513716-CF0A-945F-E7F5-0244B5D6B350}"/>
              </a:ext>
            </a:extLst>
          </p:cNvPr>
          <p:cNvSpPr txBox="1"/>
          <p:nvPr/>
        </p:nvSpPr>
        <p:spPr>
          <a:xfrm>
            <a:off x="2844800" y="828601"/>
            <a:ext cx="6644640" cy="461151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b="1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Spanish Event Planner</a:t>
            </a:r>
          </a:p>
          <a:p>
            <a:pPr algn="ctr">
              <a:lnSpc>
                <a:spcPct val="150000"/>
              </a:lnSpc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Eiman Hussien</a:t>
            </a:r>
          </a:p>
          <a:p>
            <a:pPr algn="ctr">
              <a:lnSpc>
                <a:spcPct val="150000"/>
              </a:lnSpc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 Number: 2108411</a:t>
            </a:r>
          </a:p>
          <a:p>
            <a:pPr algn="ctr">
              <a:lnSpc>
                <a:spcPct val="150000"/>
              </a:lnSpc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Foreign Language and Cultural Awareness </a:t>
            </a: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BMIH5003</a:t>
            </a:r>
          </a:p>
          <a:p>
            <a:pPr algn="ctr">
              <a:lnSpc>
                <a:spcPct val="150000"/>
              </a:lnSpc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</a:p>
          <a:p>
            <a:pPr algn="ctr">
              <a:lnSpc>
                <a:spcPct val="150000"/>
              </a:lnSpc>
            </a:pP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Rodrigo F. Aguilera</a:t>
            </a:r>
            <a:endParaRPr lang="en-US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11867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08D4B6A-8113-4DFB-B82E-B60CAC8E0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822E561-F97C-4CBB-A9A6-A6BF6317B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9" name="Rectangle 18">
            <a:extLst>
              <a:ext uri="{FF2B5EF4-FFF2-40B4-BE49-F238E27FC236}">
                <a16:creationId xmlns:a16="http://schemas.microsoft.com/office/drawing/2014/main" id="{B01B0E58-A5C8-4CDA-A2E0-35DF94E59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4" descr="A group of wine glasses sit on a table&#10;&#10;Description automatically generated with medium confidence">
            <a:extLst>
              <a:ext uri="{FF2B5EF4-FFF2-40B4-BE49-F238E27FC236}">
                <a16:creationId xmlns:a16="http://schemas.microsoft.com/office/drawing/2014/main" id="{E52200F8-6C62-40D6-72FB-C1C272BA55ED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9" r="22249" b="2"/>
          <a:stretch/>
        </p:blipFill>
        <p:spPr>
          <a:xfrm>
            <a:off x="5405120" y="121920"/>
            <a:ext cx="6786880" cy="6736070"/>
          </a:xfrm>
          <a:prstGeom prst="rect">
            <a:avLst/>
          </a:prstGeom>
        </p:spPr>
      </p:pic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18FA84BF-A6D7-A746-C31C-233DE2FFAF0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1586665"/>
              </p:ext>
            </p:extLst>
          </p:nvPr>
        </p:nvGraphicFramePr>
        <p:xfrm>
          <a:off x="76200" y="970186"/>
          <a:ext cx="5252720" cy="5583014"/>
        </p:xfrm>
        <a:graphic>
          <a:graphicData uri="http://schemas.openxmlformats.org/drawingml/2006/table">
            <a:tbl>
              <a:tblPr firstRow="1" firstCol="1" bandRow="1">
                <a:effectLst/>
                <a:tableStyleId>{5C22544A-7EE6-4342-B048-85BDC9FD1C3A}</a:tableStyleId>
              </a:tblPr>
              <a:tblGrid>
                <a:gridCol w="2742577">
                  <a:extLst>
                    <a:ext uri="{9D8B030D-6E8A-4147-A177-3AD203B41FA5}">
                      <a16:colId xmlns:a16="http://schemas.microsoft.com/office/drawing/2014/main" val="3081619271"/>
                    </a:ext>
                  </a:extLst>
                </a:gridCol>
                <a:gridCol w="1219647">
                  <a:extLst>
                    <a:ext uri="{9D8B030D-6E8A-4147-A177-3AD203B41FA5}">
                      <a16:colId xmlns:a16="http://schemas.microsoft.com/office/drawing/2014/main" val="2026384727"/>
                    </a:ext>
                  </a:extLst>
                </a:gridCol>
                <a:gridCol w="1290496">
                  <a:extLst>
                    <a:ext uri="{9D8B030D-6E8A-4147-A177-3AD203B41FA5}">
                      <a16:colId xmlns:a16="http://schemas.microsoft.com/office/drawing/2014/main" val="343657970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Evantos</a:t>
                      </a:r>
                      <a:endParaRPr lang="es-E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rgbClr val="F09746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Precio </a:t>
                      </a:r>
                    </a:p>
                    <a:p>
                      <a:pPr lvl="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(por par)</a:t>
                      </a:r>
                    </a:p>
                  </a:txBody>
                  <a:tcPr marL="68580" marR="68580" marT="0" marB="0" anchor="ctr">
                    <a:solidFill>
                      <a:srgbClr val="F09746"/>
                    </a:solidFill>
                  </a:tcPr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Precio (miembros)</a:t>
                      </a:r>
                    </a:p>
                  </a:txBody>
                  <a:tcPr marL="68580" marR="68580" marT="0" marB="0" anchor="ctr">
                    <a:solidFill>
                      <a:srgbClr val="F0974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9242069"/>
                  </a:ext>
                </a:extLst>
              </a:tr>
              <a:tr h="529801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Cena festiva con Dior</a:t>
                      </a:r>
                      <a:endParaRPr lang="es-ES" sz="1600" dirty="0"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</a:t>
                      </a:r>
                    </a:p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£200.00</a:t>
                      </a:r>
                      <a:endParaRPr lang="es-ES" sz="16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algn="l" defTabSz="4572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De</a:t>
                      </a:r>
                    </a:p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£175.00</a:t>
                      </a:r>
                      <a:endParaRPr lang="es-ES" sz="16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79869048"/>
                  </a:ext>
                </a:extLst>
              </a:tr>
              <a:tr h="529801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Una velada con Luis XIII</a:t>
                      </a:r>
                      <a:endParaRPr lang="es-ES" sz="1600" dirty="0"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algn="l" defTabSz="4572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De</a:t>
                      </a:r>
                    </a:p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£590.00</a:t>
                      </a:r>
                      <a:endParaRPr lang="es-ES" sz="16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algn="l" defTabSz="4572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De</a:t>
                      </a:r>
                    </a:p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£450.00</a:t>
                      </a:r>
                      <a:endParaRPr lang="es-ES" sz="16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96983273"/>
                  </a:ext>
                </a:extLst>
              </a:tr>
              <a:tr h="529801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Preparese</a:t>
                      </a:r>
                      <a:r>
                        <a:rPr lang="es-E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para la Navidad en </a:t>
                      </a:r>
                      <a:r>
                        <a:rPr lang="es-ES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Grantley</a:t>
                      </a:r>
                      <a:r>
                        <a:rPr lang="es-E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Hall Doyle</a:t>
                      </a:r>
                      <a:endParaRPr lang="es-ES" sz="1600" dirty="0"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algn="l" defTabSz="4572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De</a:t>
                      </a:r>
                    </a:p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£120.00</a:t>
                      </a:r>
                      <a:endParaRPr lang="es-ES" sz="16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algn="l" defTabSz="4572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De</a:t>
                      </a:r>
                    </a:p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£100.99</a:t>
                      </a:r>
                      <a:endParaRPr lang="es-ES" sz="16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50714719"/>
                  </a:ext>
                </a:extLst>
              </a:tr>
              <a:tr h="529801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Fiesta en casa de ano nuevo</a:t>
                      </a:r>
                      <a:endParaRPr lang="es-ES" sz="1600" dirty="0"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algn="l" defTabSz="4572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De</a:t>
                      </a:r>
                    </a:p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£4460.00</a:t>
                      </a:r>
                      <a:endParaRPr lang="es-ES" sz="16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algn="l" defTabSz="4572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De</a:t>
                      </a:r>
                    </a:p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£3375.00</a:t>
                      </a:r>
                      <a:endParaRPr lang="es-ES" sz="16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9778825"/>
                  </a:ext>
                </a:extLst>
              </a:tr>
              <a:tr h="529801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Bar y restaurante cena de nochevieja </a:t>
                      </a:r>
                      <a:r>
                        <a:rPr lang="es-ES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Eighteight</a:t>
                      </a:r>
                      <a:endParaRPr lang="es-ES" sz="1600" dirty="0"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600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De</a:t>
                      </a:r>
                    </a:p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£149.99</a:t>
                      </a:r>
                      <a:endParaRPr lang="es-ES" sz="16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algn="l" defTabSz="457200" rtl="0" eaLnBrk="1" latinLnBrk="0" hangingPunct="1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De</a:t>
                      </a:r>
                    </a:p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£135.59</a:t>
                      </a:r>
                      <a:endParaRPr lang="es-ES" sz="16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7592309"/>
                  </a:ext>
                </a:extLst>
              </a:tr>
              <a:tr h="529801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Fiesta de Navidad en casa de Valeria</a:t>
                      </a:r>
                      <a:endParaRPr lang="es-ES" sz="1600" dirty="0"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600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De</a:t>
                      </a:r>
                    </a:p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£50.00</a:t>
                      </a:r>
                      <a:endParaRPr lang="es-ES" sz="16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600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De</a:t>
                      </a:r>
                    </a:p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£45.00</a:t>
                      </a:r>
                      <a:endParaRPr lang="es-ES" sz="16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72519489"/>
                  </a:ext>
                </a:extLst>
              </a:tr>
              <a:tr h="529801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Bola de Cristal y hielo de nochevieja</a:t>
                      </a:r>
                      <a:endParaRPr lang="es-ES" sz="1600" dirty="0"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600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De</a:t>
                      </a:r>
                    </a:p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£220.00</a:t>
                      </a:r>
                      <a:endParaRPr lang="es-ES" sz="16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s-ES" sz="1600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De</a:t>
                      </a:r>
                    </a:p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£200.00</a:t>
                      </a:r>
                      <a:endParaRPr lang="es-ES" sz="16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9979856"/>
                  </a:ext>
                </a:extLst>
              </a:tr>
              <a:tr h="258713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Desconsos</a:t>
                      </a:r>
                      <a:r>
                        <a:rPr lang="es-E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Festivos</a:t>
                      </a:r>
                      <a:endParaRPr lang="es-ES" sz="1600" dirty="0"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F09746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6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F09746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s-ES" sz="16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rgbClr val="F0974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3204196"/>
                  </a:ext>
                </a:extLst>
              </a:tr>
              <a:tr h="258713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Navidad y Ano Nuevo</a:t>
                      </a:r>
                      <a:endParaRPr lang="es-ES" sz="1600" dirty="0"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£149.00</a:t>
                      </a:r>
                      <a:endParaRPr lang="es-ES" sz="16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£130.00</a:t>
                      </a:r>
                      <a:endParaRPr lang="es-ES" sz="16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36213677"/>
                  </a:ext>
                </a:extLst>
              </a:tr>
              <a:tr h="258713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dirty="0">
                          <a:latin typeface="Arial" panose="020B0604020202020204" pitchFamily="34" charset="0"/>
                          <a:ea typeface="Calibri" pitchFamily="34"/>
                          <a:cs typeface="Arial" panose="020B0604020202020204" pitchFamily="34" charset="0"/>
                        </a:rPr>
                        <a:t>Celebra con Estilo</a:t>
                      </a:r>
                    </a:p>
                  </a:txBody>
                  <a:tcPr marL="68580" marR="68580" marT="0" marB="0"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£175.00</a:t>
                      </a:r>
                      <a:endParaRPr lang="es-ES" sz="16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£165.00</a:t>
                      </a:r>
                      <a:endParaRPr lang="es-ES" sz="16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4312406"/>
                  </a:ext>
                </a:extLst>
              </a:tr>
              <a:tr h="258713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El regalo en </a:t>
                      </a:r>
                      <a:r>
                        <a:rPr lang="es-ES" sz="1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Grantley</a:t>
                      </a:r>
                      <a:r>
                        <a:rPr lang="es-E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Hall</a:t>
                      </a:r>
                      <a:endParaRPr lang="es-ES" sz="1600" dirty="0"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£150.50</a:t>
                      </a:r>
                      <a:endParaRPr lang="es-ES" sz="16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£5000.00</a:t>
                      </a:r>
                      <a:endParaRPr lang="es-ES" sz="16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43005890"/>
                  </a:ext>
                </a:extLst>
              </a:tr>
              <a:tr h="336698"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dirty="0">
                          <a:latin typeface="Arial" panose="020B0604020202020204" pitchFamily="34" charset="0"/>
                          <a:ea typeface="Calibri" pitchFamily="34"/>
                          <a:cs typeface="Arial" panose="020B0604020202020204" pitchFamily="34" charset="0"/>
                        </a:rPr>
                        <a:t>Traer en 2023</a:t>
                      </a:r>
                    </a:p>
                  </a:txBody>
                  <a:tcPr marL="68580" marR="68580" marT="0" marB="0"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£149.00</a:t>
                      </a:r>
                      <a:endParaRPr lang="es-ES" sz="16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s-ES" sz="1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£130.00</a:t>
                      </a:r>
                      <a:endParaRPr lang="es-ES" sz="16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Calibri" pitchFamily="34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1500110"/>
                  </a:ext>
                </a:extLst>
              </a:tr>
            </a:tbl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A87A9007-3971-F5F6-5978-120CDFF6B9E5}"/>
              </a:ext>
            </a:extLst>
          </p:cNvPr>
          <p:cNvSpPr txBox="1"/>
          <p:nvPr/>
        </p:nvSpPr>
        <p:spPr>
          <a:xfrm>
            <a:off x="-89153" y="166095"/>
            <a:ext cx="48666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u="sng" dirty="0" err="1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Evantos</a:t>
            </a:r>
            <a:r>
              <a:rPr lang="en-US" sz="2000" b="1" u="sng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u="sng" dirty="0" err="1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</a:t>
            </a:r>
            <a:r>
              <a:rPr lang="en-US" sz="2000" b="1" u="sng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Grantley Hall</a:t>
            </a:r>
            <a:endParaRPr lang="en-GB" sz="2000" b="1" u="sng" dirty="0">
              <a:solidFill>
                <a:schemeClr val="accent2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40CDF993-F49F-F98B-366B-73F0BB7675D6}"/>
              </a:ext>
            </a:extLst>
          </p:cNvPr>
          <p:cNvSpPr txBox="1"/>
          <p:nvPr/>
        </p:nvSpPr>
        <p:spPr>
          <a:xfrm>
            <a:off x="7711440" y="100874"/>
            <a:ext cx="9956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err="1"/>
              <a:t>Juegame</a:t>
            </a:r>
            <a:endParaRPr lang="en-GB" sz="1400" dirty="0"/>
          </a:p>
        </p:txBody>
      </p:sp>
      <p:pic>
        <p:nvPicPr>
          <p:cNvPr id="45" name="Christmas Video">
            <a:hlinkClick r:id="" action="ppaction://media"/>
            <a:extLst>
              <a:ext uri="{FF2B5EF4-FFF2-40B4-BE49-F238E27FC236}">
                <a16:creationId xmlns:a16="http://schemas.microsoft.com/office/drawing/2014/main" id="{EA13270C-1CCA-A960-3D65-AE0689DF942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405119" y="100874"/>
            <a:ext cx="2428241" cy="1565366"/>
          </a:xfrm>
          <a:prstGeom prst="rect">
            <a:avLst/>
          </a:prstGeom>
        </p:spPr>
      </p:pic>
      <p:pic>
        <p:nvPicPr>
          <p:cNvPr id="46" name="Grantlry Hall Tour">
            <a:hlinkClick r:id="" action="ppaction://media"/>
            <a:extLst>
              <a:ext uri="{FF2B5EF4-FFF2-40B4-BE49-F238E27FC236}">
                <a16:creationId xmlns:a16="http://schemas.microsoft.com/office/drawing/2014/main" id="{4B578C91-2766-5F94-D9C0-765F2A2DC6E7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606662" y="121910"/>
            <a:ext cx="2731898" cy="1544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01217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053" fill="hold"/>
                                        <p:tgtEl>
                                          <p:spTgt spid="4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8666" fill="hold"/>
                                        <p:tgtEl>
                                          <p:spTgt spid="4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45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46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4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DividendVTI">
  <a:themeElements>
    <a:clrScheme name="DividendVTI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ED8428"/>
      </a:accent1>
      <a:accent2>
        <a:srgbClr val="E6C46D"/>
      </a:accent2>
      <a:accent3>
        <a:srgbClr val="537685"/>
      </a:accent3>
      <a:accent4>
        <a:srgbClr val="969FA7"/>
      </a:accent4>
      <a:accent5>
        <a:srgbClr val="A9C37C"/>
      </a:accent5>
      <a:accent6>
        <a:srgbClr val="5A8071"/>
      </a:accent6>
      <a:hlink>
        <a:srgbClr val="828282"/>
      </a:hlink>
      <a:folHlink>
        <a:srgbClr val="A5A5A5"/>
      </a:folHlink>
    </a:clrScheme>
    <a:fontScheme name="Dividend">
      <a:majorFont>
        <a:latin typeface="Tw Cen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2883</TotalTime>
  <Words>161</Words>
  <Application>Microsoft Office PowerPoint</Application>
  <PresentationFormat>Widescreen</PresentationFormat>
  <Paragraphs>67</Paragraphs>
  <Slides>2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Gill Sans MT</vt:lpstr>
      <vt:lpstr>Tw Cen MT</vt:lpstr>
      <vt:lpstr>Wingdings 2</vt:lpstr>
      <vt:lpstr>DividendVTI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Eiman Hussien</dc:creator>
  <cp:lastModifiedBy>Eiman Hussien</cp:lastModifiedBy>
  <cp:revision>10</cp:revision>
  <dcterms:created xsi:type="dcterms:W3CDTF">2022-11-12T17:20:25Z</dcterms:created>
  <dcterms:modified xsi:type="dcterms:W3CDTF">2022-11-14T17:23:36Z</dcterms:modified>
</cp:coreProperties>
</file>