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8" r:id="rId3"/>
    <p:sldId id="263" r:id="rId4"/>
    <p:sldId id="272" r:id="rId5"/>
    <p:sldId id="273" r:id="rId6"/>
    <p:sldId id="276" r:id="rId7"/>
    <p:sldId id="277" r:id="rId8"/>
    <p:sldId id="265" r:id="rId9"/>
    <p:sldId id="264" r:id="rId10"/>
    <p:sldId id="267" r:id="rId11"/>
    <p:sldId id="266" r:id="rId12"/>
    <p:sldId id="269" r:id="rId13"/>
    <p:sldId id="257" r:id="rId14"/>
    <p:sldId id="258" r:id="rId15"/>
    <p:sldId id="274" r:id="rId16"/>
    <p:sldId id="259" r:id="rId17"/>
    <p:sldId id="261" r:id="rId18"/>
    <p:sldId id="262" r:id="rId19"/>
    <p:sldId id="275" r:id="rId20"/>
  </p:sldIdLst>
  <p:sldSz cx="9144000" cy="6858000" type="screen4x3"/>
  <p:notesSz cx="6797675" cy="98742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90" d="100"/>
          <a:sy n="90" d="100"/>
        </p:scale>
        <p:origin x="2130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62F6A541-6C46-4A80-96FC-ABA99EE478A1}"/>
    <pc:docChg chg="undo custSel modSld">
      <pc:chgData name="Alison Murphy" userId="9ba79fcb-d62b-4ed0-b66e-b4415e918fea" providerId="ADAL" clId="{62F6A541-6C46-4A80-96FC-ABA99EE478A1}" dt="2022-10-05T11:36:10.159" v="42" actId="20577"/>
      <pc:docMkLst>
        <pc:docMk/>
      </pc:docMkLst>
      <pc:sldChg chg="modSp mod">
        <pc:chgData name="Alison Murphy" userId="9ba79fcb-d62b-4ed0-b66e-b4415e918fea" providerId="ADAL" clId="{62F6A541-6C46-4A80-96FC-ABA99EE478A1}" dt="2022-10-05T11:36:10.159" v="42" actId="20577"/>
        <pc:sldMkLst>
          <pc:docMk/>
          <pc:sldMk cId="4232013890" sldId="272"/>
        </pc:sldMkLst>
        <pc:spChg chg="mod">
          <ac:chgData name="Alison Murphy" userId="9ba79fcb-d62b-4ed0-b66e-b4415e918fea" providerId="ADAL" clId="{62F6A541-6C46-4A80-96FC-ABA99EE478A1}" dt="2022-10-05T11:35:03.938" v="2" actId="27636"/>
          <ac:spMkLst>
            <pc:docMk/>
            <pc:sldMk cId="4232013890" sldId="272"/>
            <ac:spMk id="2" creationId="{00000000-0000-0000-0000-000000000000}"/>
          </ac:spMkLst>
        </pc:spChg>
        <pc:spChg chg="mod">
          <ac:chgData name="Alison Murphy" userId="9ba79fcb-d62b-4ed0-b66e-b4415e918fea" providerId="ADAL" clId="{62F6A541-6C46-4A80-96FC-ABA99EE478A1}" dt="2022-10-05T11:36:10.159" v="42" actId="20577"/>
          <ac:spMkLst>
            <pc:docMk/>
            <pc:sldMk cId="4232013890" sldId="272"/>
            <ac:spMk id="3" creationId="{00000000-0000-0000-0000-000000000000}"/>
          </ac:spMkLst>
        </pc:spChg>
        <pc:picChg chg="mod">
          <ac:chgData name="Alison Murphy" userId="9ba79fcb-d62b-4ed0-b66e-b4415e918fea" providerId="ADAL" clId="{62F6A541-6C46-4A80-96FC-ABA99EE478A1}" dt="2022-10-05T11:35:01.358" v="0" actId="1076"/>
          <ac:picMkLst>
            <pc:docMk/>
            <pc:sldMk cId="4232013890" sldId="272"/>
            <ac:picMk id="2050" creationId="{00000000-0000-0000-0000-0000000000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FDE20-9873-4594-AF05-EAA6F0C8A55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165DF54-2AB8-4A35-9B53-AC6BEDEFB9AB}">
      <dgm:prSet/>
      <dgm:spPr/>
      <dgm:t>
        <a:bodyPr/>
        <a:lstStyle/>
        <a:p>
          <a:r>
            <a:rPr lang="cy-GB" noProof="0" dirty="0"/>
            <a:t>Trafodwch a gwerthuswch erthygl ymarfer rydych eisoes wedi’i darllen</a:t>
          </a:r>
        </a:p>
        <a:p>
          <a:r>
            <a:rPr lang="cy-GB" noProof="0" dirty="0"/>
            <a:t>Nodwch y prif agweddau sydd eu hangen i feirniadu erthygl yn llwyddiannus </a:t>
          </a:r>
        </a:p>
      </dgm:t>
    </dgm:pt>
    <dgm:pt modelId="{E06704E0-46B8-4537-84ED-CE248A47349E}" type="parTrans" cxnId="{5B9579D5-09CB-4F65-B9BC-42DCAE92FBCA}">
      <dgm:prSet/>
      <dgm:spPr/>
      <dgm:t>
        <a:bodyPr/>
        <a:lstStyle/>
        <a:p>
          <a:endParaRPr lang="en-US"/>
        </a:p>
      </dgm:t>
    </dgm:pt>
    <dgm:pt modelId="{D7472D3E-BB25-45B5-9E11-4F39C83887FB}" type="sibTrans" cxnId="{5B9579D5-09CB-4F65-B9BC-42DCAE92FBCA}">
      <dgm:prSet/>
      <dgm:spPr/>
      <dgm:t>
        <a:bodyPr/>
        <a:lstStyle/>
        <a:p>
          <a:endParaRPr lang="en-US"/>
        </a:p>
      </dgm:t>
    </dgm:pt>
    <dgm:pt modelId="{4240B74A-86B3-421B-A791-B9468DAEA3FF}">
      <dgm:prSet/>
      <dgm:spPr/>
      <dgm:t>
        <a:bodyPr/>
        <a:lstStyle/>
        <a:p>
          <a:r>
            <a:rPr lang="en-GB" dirty="0"/>
            <a:t>Discuss and evaluate a practice article which you have already read</a:t>
          </a:r>
        </a:p>
        <a:p>
          <a:r>
            <a:rPr lang="en-GB" dirty="0"/>
            <a:t>Identify the key aspects required to successfully critique an article</a:t>
          </a:r>
          <a:endParaRPr lang="en-US" dirty="0"/>
        </a:p>
      </dgm:t>
    </dgm:pt>
    <dgm:pt modelId="{527F5B91-7A81-4902-970B-9F59F2A17D71}" type="parTrans" cxnId="{BBF0AEF0-8BDE-4177-9716-CE4B00A117D9}">
      <dgm:prSet/>
      <dgm:spPr/>
      <dgm:t>
        <a:bodyPr/>
        <a:lstStyle/>
        <a:p>
          <a:endParaRPr lang="en-US"/>
        </a:p>
      </dgm:t>
    </dgm:pt>
    <dgm:pt modelId="{D12C9D88-235A-4A99-924A-DB4476897FE5}" type="sibTrans" cxnId="{BBF0AEF0-8BDE-4177-9716-CE4B00A117D9}">
      <dgm:prSet/>
      <dgm:spPr/>
      <dgm:t>
        <a:bodyPr/>
        <a:lstStyle/>
        <a:p>
          <a:endParaRPr lang="en-US"/>
        </a:p>
      </dgm:t>
    </dgm:pt>
    <dgm:pt modelId="{FB81FD13-53DD-4DEB-A032-7AB1EB4DE939}" type="pres">
      <dgm:prSet presAssocID="{5EEFDE20-9873-4594-AF05-EAA6F0C8A5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6BDCCE1-FC36-44FC-B865-77998D754C36}" type="pres">
      <dgm:prSet presAssocID="{2165DF54-2AB8-4A35-9B53-AC6BEDEFB9AB}" presName="hierRoot1" presStyleCnt="0"/>
      <dgm:spPr/>
    </dgm:pt>
    <dgm:pt modelId="{0E09031E-E7F4-4540-B005-E18A7E4A05F5}" type="pres">
      <dgm:prSet presAssocID="{2165DF54-2AB8-4A35-9B53-AC6BEDEFB9AB}" presName="composite" presStyleCnt="0"/>
      <dgm:spPr/>
    </dgm:pt>
    <dgm:pt modelId="{730165B7-32D9-490F-886A-592BF6D7C944}" type="pres">
      <dgm:prSet presAssocID="{2165DF54-2AB8-4A35-9B53-AC6BEDEFB9AB}" presName="background" presStyleLbl="node0" presStyleIdx="0" presStyleCnt="2"/>
      <dgm:spPr/>
    </dgm:pt>
    <dgm:pt modelId="{2D1EDDAF-3175-4023-ADA8-9A27D3F1E80F}" type="pres">
      <dgm:prSet presAssocID="{2165DF54-2AB8-4A35-9B53-AC6BEDEFB9AB}" presName="text" presStyleLbl="fgAcc0" presStyleIdx="0" presStyleCnt="2">
        <dgm:presLayoutVars>
          <dgm:chPref val="3"/>
        </dgm:presLayoutVars>
      </dgm:prSet>
      <dgm:spPr/>
    </dgm:pt>
    <dgm:pt modelId="{BDDE396D-2B29-41F0-A82E-B431E5ABEE7F}" type="pres">
      <dgm:prSet presAssocID="{2165DF54-2AB8-4A35-9B53-AC6BEDEFB9AB}" presName="hierChild2" presStyleCnt="0"/>
      <dgm:spPr/>
    </dgm:pt>
    <dgm:pt modelId="{64F6A7D6-1616-4ABC-9D3C-B51FAF87A7CC}" type="pres">
      <dgm:prSet presAssocID="{4240B74A-86B3-421B-A791-B9468DAEA3FF}" presName="hierRoot1" presStyleCnt="0"/>
      <dgm:spPr/>
    </dgm:pt>
    <dgm:pt modelId="{55F9FA7C-BDAD-43E4-8587-D256D4B356B9}" type="pres">
      <dgm:prSet presAssocID="{4240B74A-86B3-421B-A791-B9468DAEA3FF}" presName="composite" presStyleCnt="0"/>
      <dgm:spPr/>
    </dgm:pt>
    <dgm:pt modelId="{BD73D462-A9A5-4FF1-925C-02AFAC3E1C1C}" type="pres">
      <dgm:prSet presAssocID="{4240B74A-86B3-421B-A791-B9468DAEA3FF}" presName="background" presStyleLbl="node0" presStyleIdx="1" presStyleCnt="2"/>
      <dgm:spPr/>
    </dgm:pt>
    <dgm:pt modelId="{816394B8-AC7C-4170-875D-BB3999C6D0AB}" type="pres">
      <dgm:prSet presAssocID="{4240B74A-86B3-421B-A791-B9468DAEA3FF}" presName="text" presStyleLbl="fgAcc0" presStyleIdx="1" presStyleCnt="2">
        <dgm:presLayoutVars>
          <dgm:chPref val="3"/>
        </dgm:presLayoutVars>
      </dgm:prSet>
      <dgm:spPr/>
    </dgm:pt>
    <dgm:pt modelId="{00DB998E-E653-4418-8301-76122B3D668D}" type="pres">
      <dgm:prSet presAssocID="{4240B74A-86B3-421B-A791-B9468DAEA3FF}" presName="hierChild2" presStyleCnt="0"/>
      <dgm:spPr/>
    </dgm:pt>
  </dgm:ptLst>
  <dgm:cxnLst>
    <dgm:cxn modelId="{4C78F439-EE5E-4B8D-88A6-601480777D11}" type="presOf" srcId="{2165DF54-2AB8-4A35-9B53-AC6BEDEFB9AB}" destId="{2D1EDDAF-3175-4023-ADA8-9A27D3F1E80F}" srcOrd="0" destOrd="0" presId="urn:microsoft.com/office/officeart/2005/8/layout/hierarchy1"/>
    <dgm:cxn modelId="{B615EA44-A4C2-40E2-BCF7-A3A2D9C71603}" type="presOf" srcId="{5EEFDE20-9873-4594-AF05-EAA6F0C8A55A}" destId="{FB81FD13-53DD-4DEB-A032-7AB1EB4DE939}" srcOrd="0" destOrd="0" presId="urn:microsoft.com/office/officeart/2005/8/layout/hierarchy1"/>
    <dgm:cxn modelId="{7D900D99-D243-4895-A486-2E1A82F163D4}" type="presOf" srcId="{4240B74A-86B3-421B-A791-B9468DAEA3FF}" destId="{816394B8-AC7C-4170-875D-BB3999C6D0AB}" srcOrd="0" destOrd="0" presId="urn:microsoft.com/office/officeart/2005/8/layout/hierarchy1"/>
    <dgm:cxn modelId="{5B9579D5-09CB-4F65-B9BC-42DCAE92FBCA}" srcId="{5EEFDE20-9873-4594-AF05-EAA6F0C8A55A}" destId="{2165DF54-2AB8-4A35-9B53-AC6BEDEFB9AB}" srcOrd="0" destOrd="0" parTransId="{E06704E0-46B8-4537-84ED-CE248A47349E}" sibTransId="{D7472D3E-BB25-45B5-9E11-4F39C83887FB}"/>
    <dgm:cxn modelId="{BBF0AEF0-8BDE-4177-9716-CE4B00A117D9}" srcId="{5EEFDE20-9873-4594-AF05-EAA6F0C8A55A}" destId="{4240B74A-86B3-421B-A791-B9468DAEA3FF}" srcOrd="1" destOrd="0" parTransId="{527F5B91-7A81-4902-970B-9F59F2A17D71}" sibTransId="{D12C9D88-235A-4A99-924A-DB4476897FE5}"/>
    <dgm:cxn modelId="{A65A5759-80DC-4EB7-B10A-A93B6E6E78A8}" type="presParOf" srcId="{FB81FD13-53DD-4DEB-A032-7AB1EB4DE939}" destId="{06BDCCE1-FC36-44FC-B865-77998D754C36}" srcOrd="0" destOrd="0" presId="urn:microsoft.com/office/officeart/2005/8/layout/hierarchy1"/>
    <dgm:cxn modelId="{3F42A150-8C80-44C3-B944-AB774442AAF2}" type="presParOf" srcId="{06BDCCE1-FC36-44FC-B865-77998D754C36}" destId="{0E09031E-E7F4-4540-B005-E18A7E4A05F5}" srcOrd="0" destOrd="0" presId="urn:microsoft.com/office/officeart/2005/8/layout/hierarchy1"/>
    <dgm:cxn modelId="{7537011F-B2FC-4AF9-81E8-3D94366562B5}" type="presParOf" srcId="{0E09031E-E7F4-4540-B005-E18A7E4A05F5}" destId="{730165B7-32D9-490F-886A-592BF6D7C944}" srcOrd="0" destOrd="0" presId="urn:microsoft.com/office/officeart/2005/8/layout/hierarchy1"/>
    <dgm:cxn modelId="{DF73DEEC-F3E9-4F24-A186-CB409DE00C2E}" type="presParOf" srcId="{0E09031E-E7F4-4540-B005-E18A7E4A05F5}" destId="{2D1EDDAF-3175-4023-ADA8-9A27D3F1E80F}" srcOrd="1" destOrd="0" presId="urn:microsoft.com/office/officeart/2005/8/layout/hierarchy1"/>
    <dgm:cxn modelId="{E39E8D2A-6C95-444D-AA76-601D1B030662}" type="presParOf" srcId="{06BDCCE1-FC36-44FC-B865-77998D754C36}" destId="{BDDE396D-2B29-41F0-A82E-B431E5ABEE7F}" srcOrd="1" destOrd="0" presId="urn:microsoft.com/office/officeart/2005/8/layout/hierarchy1"/>
    <dgm:cxn modelId="{0A32F5F1-6969-4EA4-ACB7-48BF8A4AE50E}" type="presParOf" srcId="{FB81FD13-53DD-4DEB-A032-7AB1EB4DE939}" destId="{64F6A7D6-1616-4ABC-9D3C-B51FAF87A7CC}" srcOrd="1" destOrd="0" presId="urn:microsoft.com/office/officeart/2005/8/layout/hierarchy1"/>
    <dgm:cxn modelId="{7A1F6CD2-A80E-4393-BF15-C3DB684A059B}" type="presParOf" srcId="{64F6A7D6-1616-4ABC-9D3C-B51FAF87A7CC}" destId="{55F9FA7C-BDAD-43E4-8587-D256D4B356B9}" srcOrd="0" destOrd="0" presId="urn:microsoft.com/office/officeart/2005/8/layout/hierarchy1"/>
    <dgm:cxn modelId="{78C65080-4BC4-4B96-8CB5-3C31BB74DE41}" type="presParOf" srcId="{55F9FA7C-BDAD-43E4-8587-D256D4B356B9}" destId="{BD73D462-A9A5-4FF1-925C-02AFAC3E1C1C}" srcOrd="0" destOrd="0" presId="urn:microsoft.com/office/officeart/2005/8/layout/hierarchy1"/>
    <dgm:cxn modelId="{250052C6-C040-48D7-B642-1DB8DB7B61A1}" type="presParOf" srcId="{55F9FA7C-BDAD-43E4-8587-D256D4B356B9}" destId="{816394B8-AC7C-4170-875D-BB3999C6D0AB}" srcOrd="1" destOrd="0" presId="urn:microsoft.com/office/officeart/2005/8/layout/hierarchy1"/>
    <dgm:cxn modelId="{873638F7-B695-4FF0-A08D-1A53B2CEA338}" type="presParOf" srcId="{64F6A7D6-1616-4ABC-9D3C-B51FAF87A7CC}" destId="{00DB998E-E653-4418-8301-76122B3D668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0165B7-32D9-490F-886A-592BF6D7C944}">
      <dsp:nvSpPr>
        <dsp:cNvPr id="0" name=""/>
        <dsp:cNvSpPr/>
      </dsp:nvSpPr>
      <dsp:spPr>
        <a:xfrm>
          <a:off x="962" y="731626"/>
          <a:ext cx="3379189" cy="21457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1EDDAF-3175-4023-ADA8-9A27D3F1E80F}">
      <dsp:nvSpPr>
        <dsp:cNvPr id="0" name=""/>
        <dsp:cNvSpPr/>
      </dsp:nvSpPr>
      <dsp:spPr>
        <a:xfrm>
          <a:off x="376428" y="1088318"/>
          <a:ext cx="3379189" cy="214578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Trafodwch a gwerthuswch erthygl ymarfer rydych eisoes wedi’i darllen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Nodwch y prif agweddau sydd eu hangen i feirniadu erthygl yn llwyddiannus </a:t>
          </a:r>
        </a:p>
      </dsp:txBody>
      <dsp:txXfrm>
        <a:off x="439276" y="1151166"/>
        <a:ext cx="3253493" cy="2020089"/>
      </dsp:txXfrm>
    </dsp:sp>
    <dsp:sp modelId="{BD73D462-A9A5-4FF1-925C-02AFAC3E1C1C}">
      <dsp:nvSpPr>
        <dsp:cNvPr id="0" name=""/>
        <dsp:cNvSpPr/>
      </dsp:nvSpPr>
      <dsp:spPr>
        <a:xfrm>
          <a:off x="4131082" y="731626"/>
          <a:ext cx="3379189" cy="21457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394B8-AC7C-4170-875D-BB3999C6D0AB}">
      <dsp:nvSpPr>
        <dsp:cNvPr id="0" name=""/>
        <dsp:cNvSpPr/>
      </dsp:nvSpPr>
      <dsp:spPr>
        <a:xfrm>
          <a:off x="4506548" y="1088318"/>
          <a:ext cx="3379189" cy="214578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Discuss and evaluate a practice article which you have already read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the key aspects required to successfully critique an article</a:t>
          </a:r>
          <a:endParaRPr lang="en-US" sz="1800" kern="1200" dirty="0"/>
        </a:p>
      </dsp:txBody>
      <dsp:txXfrm>
        <a:off x="4569396" y="1151166"/>
        <a:ext cx="3253493" cy="2020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F08E25-384A-4816-9C14-4898A164CE19}" type="datetimeFigureOut">
              <a:rPr lang="en-GB" smtClean="0"/>
              <a:pPr/>
              <a:t>05/10/2022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F597E9-FFA9-4DB4-BDA1-9D065F7D91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025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056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080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21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y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Gwerthusiad adeiladol er mwyn:</a:t>
            </a:r>
          </a:p>
          <a:p>
            <a:r>
              <a:rPr lang="cy-GB" dirty="0"/>
              <a:t>Ennill mewnwelediad academaidd/i ddysgu ddigwydd</a:t>
            </a:r>
          </a:p>
          <a:p>
            <a:r>
              <a:rPr lang="cy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Datblygu’n broffesiynol</a:t>
            </a:r>
          </a:p>
          <a:p>
            <a:r>
              <a:rPr lang="cy-GB" dirty="0"/>
              <a:t>Cwestiynu safbwyntiau pobl eraill......</a:t>
            </a:r>
          </a:p>
          <a:p>
            <a:r>
              <a:rPr lang="cy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Deall dadl awdur</a:t>
            </a:r>
          </a:p>
          <a:p>
            <a:r>
              <a:rPr lang="cy-GB" dirty="0"/>
              <a:t>Rhoi adborth ar y gwaith </a:t>
            </a:r>
          </a:p>
          <a:p>
            <a:r>
              <a:rPr lang="cy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Penderfynu a ellir cyfiawnhau’r syniadau a gyflwynwyd </a:t>
            </a:r>
          </a:p>
          <a:p>
            <a:r>
              <a:rPr lang="cy-GB" dirty="0"/>
              <a:t>Annog arferion meddwl mewn persbectif </a:t>
            </a:r>
          </a:p>
          <a:p>
            <a:endParaRPr lang="cy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y-GB" dirty="0"/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Constructive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evaluation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gain academic insight/for learning to take place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develop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professionally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question other people’s viewpoints...... 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understand an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author’s argument</a:t>
            </a:r>
          </a:p>
          <a:p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give feedback on the work</a:t>
            </a:r>
          </a:p>
          <a:p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decide if the ideas presented are justified</a:t>
            </a:r>
          </a:p>
          <a:p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encourage a habit of thinking in perspective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5CF3C-44DE-4C70-B856-C0B088D5ABEC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Ystyriwch y 4 pwynt hwn yn fanwl yn eich beirniadaeth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Ystyriwch: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1. Pa mor dda mae’r cwestiynau ymchwil a’r nodau wedi eu gosod gan yr awdur? A ydynt wedi eu hegluro’n glir?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2. Trafodwch addasrwydd y cwestiynau ymchwil/methodoleg wrth gyflawni’r nodau a amlinellwyd.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3. Efallai yr hoffech ddefnyddio dyfyniadau uniongyrchol er mwyn dangos safbwyntiau’r awdur/awduron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4. Cyfeirio at ddarlleniadau eraill i ddangos ymwybyddiaeth ehangach o’r thema.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Explicitly consider these 4 points in your critique   </a:t>
            </a:r>
          </a:p>
          <a:p>
            <a:r>
              <a:rPr lang="en-GB" dirty="0"/>
              <a:t>Consider:</a:t>
            </a:r>
          </a:p>
          <a:p>
            <a:r>
              <a:rPr lang="en-GB" dirty="0"/>
              <a:t>1. How well</a:t>
            </a:r>
            <a:r>
              <a:rPr lang="en-GB" baseline="0" dirty="0"/>
              <a:t> </a:t>
            </a:r>
            <a:r>
              <a:rPr lang="en-GB" dirty="0"/>
              <a:t>the</a:t>
            </a:r>
            <a:r>
              <a:rPr lang="en-GB" baseline="0" dirty="0"/>
              <a:t> RQs and aims are set out by the author?</a:t>
            </a:r>
            <a:r>
              <a:rPr lang="en-GB" dirty="0"/>
              <a:t> Are they clearly explained?</a:t>
            </a:r>
          </a:p>
          <a:p>
            <a:endParaRPr lang="en-GB" dirty="0"/>
          </a:p>
          <a:p>
            <a:r>
              <a:rPr lang="en-GB" dirty="0"/>
              <a:t>2. Discuss the appropriateness of the research methods/methodology in achieving the outlined aim.</a:t>
            </a:r>
          </a:p>
          <a:p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3. You might want</a:t>
            </a:r>
            <a:r>
              <a:rPr lang="en-GB" baseline="0" dirty="0"/>
              <a:t> to use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direct quotes to illustrate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author’s/authors’ point of view.</a:t>
            </a:r>
            <a:endParaRPr lang="en-GB" dirty="0"/>
          </a:p>
          <a:p>
            <a:endParaRPr lang="en-GB" dirty="0"/>
          </a:p>
          <a:p>
            <a:r>
              <a:rPr lang="en-GB" dirty="0"/>
              <a:t>4. Refer to other reading to show wider awareness of the theme.</a:t>
            </a:r>
          </a:p>
          <a:p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5CF3C-44DE-4C70-B856-C0B088D5ABEC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573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639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576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1733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522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3923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76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33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3486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6342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713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303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2858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F597E9-FFA9-4DB4-BDA1-9D065F7D91E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139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971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145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88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153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399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8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97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306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163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85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156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3104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21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88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68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523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211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23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532" y="590062"/>
            <a:ext cx="3981855" cy="2838938"/>
          </a:xfrm>
        </p:spPr>
        <p:txBody>
          <a:bodyPr>
            <a:normAutofit fontScale="90000"/>
          </a:bodyPr>
          <a:lstStyle/>
          <a:p>
            <a:pPr algn="l"/>
            <a:r>
              <a:rPr lang="cy-GB" sz="4900" dirty="0">
                <a:solidFill>
                  <a:srgbClr val="FFFFFF"/>
                </a:solidFill>
              </a:rPr>
              <a:t>Ymchwil  Addysgol</a:t>
            </a:r>
            <a:br>
              <a:rPr lang="cy-GB" sz="4900" dirty="0">
                <a:solidFill>
                  <a:srgbClr val="FFFFFF"/>
                </a:solidFill>
              </a:rPr>
            </a:br>
            <a:r>
              <a:rPr lang="cy-GB" sz="4900" dirty="0">
                <a:solidFill>
                  <a:srgbClr val="FFFFFF"/>
                </a:solidFill>
              </a:rPr>
              <a:t>ECES5018</a:t>
            </a:r>
            <a:br>
              <a:rPr lang="cy-GB" sz="4900" dirty="0">
                <a:solidFill>
                  <a:srgbClr val="FFFFFF"/>
                </a:solidFill>
              </a:rPr>
            </a:br>
            <a:r>
              <a:rPr lang="cy-GB" sz="4900" dirty="0">
                <a:solidFill>
                  <a:srgbClr val="FFFFFF"/>
                </a:solidFill>
              </a:rPr>
              <a:t>Asesiad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3533" y="3739764"/>
            <a:ext cx="3617065" cy="119812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y-GB" sz="2400" dirty="0">
                <a:solidFill>
                  <a:srgbClr val="FFFFFF"/>
                </a:solidFill>
              </a:rPr>
              <a:t>BEIRNIADU ERTHYGL CYLCHGRAWN</a:t>
            </a:r>
          </a:p>
          <a:p>
            <a:pPr algn="l"/>
            <a:r>
              <a:rPr lang="en-GB" sz="2400" dirty="0">
                <a:solidFill>
                  <a:srgbClr val="FFFFFF"/>
                </a:solidFill>
              </a:rPr>
              <a:t>Alison Murphy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C68058B3-0A7B-4990-978D-3F353935E0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45" r="35186" b="1"/>
          <a:stretch/>
        </p:blipFill>
        <p:spPr>
          <a:xfrm>
            <a:off x="5055268" y="1606411"/>
            <a:ext cx="4088732" cy="5251590"/>
          </a:xfrm>
          <a:custGeom>
            <a:avLst/>
            <a:gdLst/>
            <a:ahLst/>
            <a:cxnLst/>
            <a:rect l="l" t="t" r="r" b="b"/>
            <a:pathLst>
              <a:path w="5923214" h="5705857">
                <a:moveTo>
                  <a:pt x="3612238" y="0"/>
                </a:moveTo>
                <a:cubicBezTo>
                  <a:pt x="4485043" y="0"/>
                  <a:pt x="5285549" y="309553"/>
                  <a:pt x="5909957" y="824860"/>
                </a:cubicBezTo>
                <a:lnTo>
                  <a:pt x="5923214" y="836909"/>
                </a:lnTo>
                <a:lnTo>
                  <a:pt x="5923214" y="5705857"/>
                </a:lnTo>
                <a:lnTo>
                  <a:pt x="672237" y="5705857"/>
                </a:lnTo>
                <a:lnTo>
                  <a:pt x="616914" y="5631875"/>
                </a:lnTo>
                <a:cubicBezTo>
                  <a:pt x="227427" y="5055358"/>
                  <a:pt x="0" y="4360357"/>
                  <a:pt x="0" y="3612238"/>
                </a:cubicBezTo>
                <a:cubicBezTo>
                  <a:pt x="0" y="1617255"/>
                  <a:pt x="1617255" y="0"/>
                  <a:pt x="3612238" y="0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532" y="590062"/>
            <a:ext cx="3981855" cy="2838938"/>
          </a:xfrm>
        </p:spPr>
        <p:txBody>
          <a:bodyPr>
            <a:normAutofit fontScale="90000"/>
          </a:bodyPr>
          <a:lstStyle/>
          <a:p>
            <a:pPr algn="l"/>
            <a:r>
              <a:rPr lang="en-GB" sz="4900" dirty="0">
                <a:solidFill>
                  <a:srgbClr val="FFFFFF"/>
                </a:solidFill>
              </a:rPr>
              <a:t>Educational Research</a:t>
            </a:r>
            <a:br>
              <a:rPr lang="en-GB" sz="4900" dirty="0">
                <a:solidFill>
                  <a:srgbClr val="FFFFFF"/>
                </a:solidFill>
              </a:rPr>
            </a:br>
            <a:r>
              <a:rPr lang="en-GB" sz="4900" dirty="0">
                <a:solidFill>
                  <a:srgbClr val="FFFFFF"/>
                </a:solidFill>
              </a:rPr>
              <a:t>ECES5018</a:t>
            </a:r>
            <a:br>
              <a:rPr lang="en-GB" sz="4900" dirty="0">
                <a:solidFill>
                  <a:srgbClr val="FFFFFF"/>
                </a:solidFill>
              </a:rPr>
            </a:br>
            <a:r>
              <a:rPr lang="en-GB" sz="4900" dirty="0">
                <a:solidFill>
                  <a:srgbClr val="FFFFFF"/>
                </a:solidFill>
              </a:rPr>
              <a:t>Assessment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3533" y="3739764"/>
            <a:ext cx="3617065" cy="119812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400" dirty="0">
                <a:solidFill>
                  <a:srgbClr val="FFFFFF"/>
                </a:solidFill>
              </a:rPr>
              <a:t>Critique of a journal article</a:t>
            </a:r>
          </a:p>
          <a:p>
            <a:pPr algn="l"/>
            <a:r>
              <a:rPr lang="en-GB" sz="2400" dirty="0">
                <a:solidFill>
                  <a:srgbClr val="FFFFFF"/>
                </a:solidFill>
              </a:rPr>
              <a:t>Alison Murphy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C68058B3-0A7B-4990-978D-3F353935E0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45" r="35186" b="1"/>
          <a:stretch/>
        </p:blipFill>
        <p:spPr>
          <a:xfrm>
            <a:off x="5055268" y="1606411"/>
            <a:ext cx="4088732" cy="5251590"/>
          </a:xfrm>
          <a:custGeom>
            <a:avLst/>
            <a:gdLst/>
            <a:ahLst/>
            <a:cxnLst/>
            <a:rect l="l" t="t" r="r" b="b"/>
            <a:pathLst>
              <a:path w="5923214" h="5705857">
                <a:moveTo>
                  <a:pt x="3612238" y="0"/>
                </a:moveTo>
                <a:cubicBezTo>
                  <a:pt x="4485043" y="0"/>
                  <a:pt x="5285549" y="309553"/>
                  <a:pt x="5909957" y="824860"/>
                </a:cubicBezTo>
                <a:lnTo>
                  <a:pt x="5923214" y="836909"/>
                </a:lnTo>
                <a:lnTo>
                  <a:pt x="5923214" y="5705857"/>
                </a:lnTo>
                <a:lnTo>
                  <a:pt x="672237" y="5705857"/>
                </a:lnTo>
                <a:lnTo>
                  <a:pt x="616914" y="5631875"/>
                </a:lnTo>
                <a:cubicBezTo>
                  <a:pt x="227427" y="5055358"/>
                  <a:pt x="0" y="4360357"/>
                  <a:pt x="0" y="3612238"/>
                </a:cubicBezTo>
                <a:cubicBezTo>
                  <a:pt x="0" y="1617255"/>
                  <a:pt x="1617255" y="0"/>
                  <a:pt x="361223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4325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0580"/>
            <a:ext cx="7372350" cy="1089529"/>
          </a:xfrm>
        </p:spPr>
        <p:txBody>
          <a:bodyPr>
            <a:normAutofit/>
          </a:bodyPr>
          <a:lstStyle/>
          <a:p>
            <a:r>
              <a:rPr lang="cy-GB" sz="3100" dirty="0">
                <a:solidFill>
                  <a:srgbClr val="FFFFFF"/>
                </a:solidFill>
              </a:rPr>
              <a:t>Amcanion</a:t>
            </a:r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3100" dirty="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9576DC-5F96-4FD4-A66E-A07976C759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4253857"/>
              </p:ext>
            </p:extLst>
          </p:nvPr>
        </p:nvGraphicFramePr>
        <p:xfrm>
          <a:off x="628650" y="2211233"/>
          <a:ext cx="78867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280142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700" dirty="0"/>
            </a:br>
            <a:br>
              <a:rPr lang="en-GB" sz="2700" dirty="0"/>
            </a:b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Mind m</a:t>
            </a:r>
            <a:r>
              <a:rPr lang="cy-GB" sz="2700" dirty="0"/>
              <a:t>Map meddwl – Pwrpas beirniadu?</a:t>
            </a:r>
            <a:r>
              <a:rPr lang="en-GB" sz="2700" dirty="0"/>
              <a:t>ap – The purpose of a critique?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r>
              <a:rPr lang="cy-GB" sz="1800" dirty="0" err="1"/>
              <a:t>Mind</a:t>
            </a:r>
            <a:r>
              <a:rPr lang="cy-GB" sz="1800" dirty="0"/>
              <a:t> map – </a:t>
            </a:r>
            <a:r>
              <a:rPr lang="cy-GB" sz="1800" dirty="0" err="1"/>
              <a:t>purpose</a:t>
            </a:r>
            <a:r>
              <a:rPr lang="cy-GB" sz="1800" dirty="0"/>
              <a:t> of the </a:t>
            </a:r>
            <a:r>
              <a:rPr lang="cy-GB" sz="1800" dirty="0" err="1"/>
              <a:t>critique</a:t>
            </a:r>
            <a:r>
              <a:rPr lang="cy-GB" sz="1800"/>
              <a:t>?</a:t>
            </a:r>
          </a:p>
          <a:p>
            <a:r>
              <a:rPr lang="cy-GB" sz="1800" dirty="0"/>
              <a:t>Map meddwl – Pwrpas beirniadu?</a:t>
            </a:r>
            <a:endParaRPr lang="en-GB" sz="1700" dirty="0"/>
          </a:p>
          <a:p>
            <a:pPr>
              <a:buNone/>
            </a:pPr>
            <a:r>
              <a:rPr lang="en-GB" sz="1700" dirty="0"/>
              <a:t>			</a:t>
            </a:r>
          </a:p>
          <a:p>
            <a:pPr>
              <a:buNone/>
            </a:pPr>
            <a:r>
              <a:rPr lang="en-GB" sz="1700" dirty="0"/>
              <a:t>		</a:t>
            </a:r>
          </a:p>
        </p:txBody>
      </p:sp>
      <p:pic>
        <p:nvPicPr>
          <p:cNvPr id="2050" name="Picture 2" descr="C:\Documents and Settings\standalone\Local Settings\Temporary Internet Files\Content.IE5\IYTXZ0WG\MC900385446[1].jpg"/>
          <p:cNvPicPr>
            <a:picLocks noChangeAspect="1" noChangeArrowheads="1"/>
          </p:cNvPicPr>
          <p:nvPr/>
        </p:nvPicPr>
        <p:blipFill rotWithShape="1">
          <a:blip r:embed="rId3" cstate="print"/>
          <a:srcRect l="25036" r="19644" b="-1"/>
          <a:stretch/>
        </p:blipFill>
        <p:spPr bwMode="auto">
          <a:xfrm>
            <a:off x="4631904" y="1050794"/>
            <a:ext cx="4069057" cy="5259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32013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cy-GB" sz="2800" dirty="0"/>
              <a:t>Yn gryno….dylech ystyried</a:t>
            </a:r>
            <a:br>
              <a:rPr lang="en-GB" sz="2800" dirty="0"/>
            </a:br>
            <a:r>
              <a:rPr lang="en-GB" sz="2800" dirty="0"/>
              <a:t>In a nutshell....you should consider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649186"/>
            <a:ext cx="4038600" cy="4525963"/>
          </a:xfrm>
        </p:spPr>
        <p:txBody>
          <a:bodyPr anchor="ctr">
            <a:normAutofit fontScale="550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1.Ansawdd ac eglurder y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cwestiynau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a’r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nodau ymchwil;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2. Priodoldeb yr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offerynnau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a’r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dulliau ymchwil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;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3.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Ansawdd y dadansoddi 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 sut y cefnogir yr honiadau a wneir;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4. Sut mae’r gwaith yn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cyfrannu at ymchwil ehangach 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yn y maes, e.e. </a:t>
            </a:r>
            <a:r>
              <a:rPr lang="cy-GB" sz="27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ymestyn 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gwybodaeth gyfredol, ychwanegu gwybodaeth newydd ...</a:t>
            </a:r>
          </a:p>
          <a:p>
            <a:endParaRPr lang="en-GB" sz="2100" dirty="0"/>
          </a:p>
          <a:p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B1893C-4487-45A9-9FDC-EFC2D04698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2800" dirty="0"/>
              <a:t>1.The quality and clarity of the </a:t>
            </a:r>
            <a:r>
              <a:rPr lang="en-GB" sz="2800" b="1" dirty="0"/>
              <a:t>research questions </a:t>
            </a:r>
            <a:r>
              <a:rPr lang="en-GB" sz="2800" dirty="0"/>
              <a:t>and </a:t>
            </a:r>
            <a:r>
              <a:rPr lang="en-GB" sz="2800" b="1" dirty="0"/>
              <a:t>aims;</a:t>
            </a:r>
            <a:r>
              <a:rPr lang="en-GB" sz="2800" dirty="0"/>
              <a:t> </a:t>
            </a:r>
          </a:p>
          <a:p>
            <a:pPr>
              <a:buNone/>
            </a:pPr>
            <a:r>
              <a:rPr lang="en-GB" sz="2800" dirty="0"/>
              <a:t>2. The appropriateness of </a:t>
            </a:r>
            <a:r>
              <a:rPr lang="en-GB" sz="2800" b="1" dirty="0"/>
              <a:t>research instruments </a:t>
            </a:r>
            <a:r>
              <a:rPr lang="en-GB" sz="2800" dirty="0"/>
              <a:t>and </a:t>
            </a:r>
            <a:r>
              <a:rPr lang="en-GB" sz="2800" b="1" dirty="0"/>
              <a:t>methods</a:t>
            </a:r>
            <a:r>
              <a:rPr lang="en-GB" sz="2800" dirty="0"/>
              <a:t>;</a:t>
            </a:r>
          </a:p>
          <a:p>
            <a:pPr>
              <a:buNone/>
            </a:pPr>
            <a:r>
              <a:rPr lang="en-GB" sz="2800" dirty="0"/>
              <a:t>3. The </a:t>
            </a:r>
            <a:r>
              <a:rPr lang="en-GB" sz="2800" b="1" dirty="0"/>
              <a:t>quality of analysis </a:t>
            </a:r>
            <a:r>
              <a:rPr lang="en-GB" sz="2800" dirty="0"/>
              <a:t>and how the claims made are supported;</a:t>
            </a:r>
          </a:p>
          <a:p>
            <a:pPr>
              <a:buNone/>
            </a:pPr>
            <a:r>
              <a:rPr lang="en-GB" sz="2800" dirty="0"/>
              <a:t>4. How does the work </a:t>
            </a:r>
            <a:r>
              <a:rPr lang="en-GB" sz="2800" b="1" dirty="0"/>
              <a:t>contribute to wider research</a:t>
            </a:r>
            <a:r>
              <a:rPr lang="en-GB" sz="2800" dirty="0"/>
              <a:t> in this area e.g. extend existing knowledge, add new knowledge 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342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825A1-03E6-4D4A-8C75-F355FAE2F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2800" dirty="0"/>
              <a:t>Strwythuro’ch poster </a:t>
            </a:r>
            <a:br>
              <a:rPr lang="en-GB" sz="2800" dirty="0"/>
            </a:br>
            <a:r>
              <a:rPr lang="en-GB" sz="2800" dirty="0"/>
              <a:t>Structuring your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0FB6B-3335-49DC-90C3-C4159CA737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9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Cyflwyniad </a:t>
            </a:r>
            <a:r>
              <a:rPr kumimoji="0" lang="cy-GB" sz="1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– Trosolwg o’r erthygl ymchwil a ddewiswyd gan gynnwys trosolwg o batrymau a nodau’r ymchwil, ystyriaeth o’r awduron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9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Adolygiad llenyddiaeth</a:t>
            </a:r>
            <a:r>
              <a:rPr kumimoji="0" lang="cy-GB" sz="1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– Ydy’r awdur wedi cefnogi eu trafodaeth gyda llenyddiaeth berthnasol. Ydy’r casgliadau yn ategu neu’n gwrthddweud y llenyddiaeth gyfredol?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9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Methodoleg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Pa ddulliau sy wedi eu defnyddio i gasglu’r data? Triongli?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y dewiswyd y sampl?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6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awduron wedi ystyried goblygiadau moesegol? (ystyried caniatâd, cyfrinachedd, anhysbysrwydd)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AA0A1E-999B-4B08-B901-DA8322BB46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Introduction</a:t>
            </a:r>
            <a:r>
              <a:rPr lang="en-GB" dirty="0"/>
              <a:t> – Overview of the chosen research article including an overview of the research paradigm and aims, consideration  of the authors</a:t>
            </a:r>
          </a:p>
          <a:p>
            <a:r>
              <a:rPr lang="en-GB" b="1" dirty="0"/>
              <a:t>Literature review</a:t>
            </a:r>
            <a:r>
              <a:rPr lang="en-GB" dirty="0"/>
              <a:t>– Has the author supported their discussion with relevant literature. Do the findings support or contradict existing literature?</a:t>
            </a:r>
          </a:p>
          <a:p>
            <a:r>
              <a:rPr lang="en-GB" b="1" dirty="0"/>
              <a:t>Methodology</a:t>
            </a:r>
          </a:p>
          <a:p>
            <a:pPr lvl="1"/>
            <a:r>
              <a:rPr lang="en-GB" dirty="0"/>
              <a:t>What methods have been used to collect the data? Triangulation?</a:t>
            </a:r>
          </a:p>
          <a:p>
            <a:pPr lvl="1"/>
            <a:r>
              <a:rPr lang="en-GB" dirty="0"/>
              <a:t>How was the sample chosen?</a:t>
            </a:r>
          </a:p>
          <a:p>
            <a:pPr lvl="1"/>
            <a:r>
              <a:rPr lang="en-GB" dirty="0"/>
              <a:t>Have the authors reflected upon ethical implications? (consider permissions, confidentiality, anonymity)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342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93033-24A2-4E70-A00C-10C64917D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BD3F7-08E4-4F9F-8254-F9F28FB1D6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8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Dadansoddi data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mae’r data wedi’i ddadansoddi?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data wedi ei gyflwyno mewn ffordd glir a chryno?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Dibynadwyedd a dilysrwydd y data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8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Casgliadau/Trafodaeth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awdur wedi amlinellu yn </a:t>
            </a:r>
            <a:r>
              <a:rPr lang="cy-GB" sz="15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glir y </a:t>
            </a: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casgliadau a’u harwyddocâd?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mae’r casgliadau yn cymharu â ffynonellau eraill o lenyddiaeth? Cadarnhau neu gwrthddweud?</a:t>
            </a:r>
          </a:p>
          <a:p>
            <a:pPr marL="685800" marR="0" lvl="1" indent="-283464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5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Cysylltiadau ag arfer/argymhellion?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8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Diweddglo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81C0F-E3FF-4CFA-A695-E0926524AD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Data analysis</a:t>
            </a:r>
          </a:p>
          <a:p>
            <a:pPr lvl="1"/>
            <a:r>
              <a:rPr lang="en-GB" dirty="0"/>
              <a:t>How has the data been analysed?</a:t>
            </a:r>
          </a:p>
          <a:p>
            <a:pPr lvl="1"/>
            <a:r>
              <a:rPr lang="en-GB" dirty="0"/>
              <a:t>Is the data presented in a clear concise way?</a:t>
            </a:r>
          </a:p>
          <a:p>
            <a:pPr lvl="1"/>
            <a:r>
              <a:rPr lang="en-GB" dirty="0"/>
              <a:t>Reliability and validity of the data</a:t>
            </a:r>
          </a:p>
          <a:p>
            <a:r>
              <a:rPr lang="en-GB" b="1" dirty="0"/>
              <a:t>Findings/Discussion</a:t>
            </a:r>
          </a:p>
          <a:p>
            <a:pPr lvl="1"/>
            <a:r>
              <a:rPr lang="en-GB" dirty="0"/>
              <a:t>Has the author clearly outlined the findings and their significance?</a:t>
            </a:r>
          </a:p>
          <a:p>
            <a:pPr lvl="1"/>
            <a:r>
              <a:rPr lang="en-GB" dirty="0"/>
              <a:t>How do the findings compare to other sources of literature? Confirm or contradict?</a:t>
            </a:r>
          </a:p>
          <a:p>
            <a:pPr lvl="1"/>
            <a:r>
              <a:rPr lang="en-GB" dirty="0"/>
              <a:t>Links to practice/recommendations?</a:t>
            </a:r>
          </a:p>
          <a:p>
            <a:r>
              <a:rPr lang="en-GB" b="1" dirty="0"/>
              <a:t>Conclusion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416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cy-GB" sz="2000" dirty="0"/>
              <a:t>Cymorth defnyddiol 1 – YSGRIFENNU beirniadaeth </a:t>
            </a:r>
            <a:br>
              <a:rPr lang="en-GB" sz="2000" dirty="0"/>
            </a:br>
            <a:r>
              <a:rPr lang="en-GB" sz="2000" dirty="0"/>
              <a:t>Helpful hints 1 – WRITING a critique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625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lang="cy-GB" sz="2900" b="1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Cyflwyniad </a:t>
            </a: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Diffiniwch destun eich beirniadaeth a safbwyntiau. 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lang="cy-GB" sz="2900" b="1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Rhai geiriau allweddol yr hoffech efallai eu mabwysiadu</a:t>
            </a:r>
            <a:r>
              <a:rPr kumimoji="0" lang="cy-GB" sz="29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: 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Tystiolaeth, Barn arbenigol,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Perthnasol, Cynrychioliadol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Cywir, Rhesymol. Rhesymegol, Gwallus, Camarweiniol</a:t>
            </a:r>
            <a: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			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>
              <a:lnSpc>
                <a:spcPct val="90000"/>
              </a:lnSpc>
              <a:buNone/>
            </a:pPr>
            <a:endParaRPr lang="en-GB" sz="1900" dirty="0"/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99D197-EFA4-4ED9-9033-A721004AE36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sz="2800" b="1" dirty="0"/>
              <a:t>Introduction</a:t>
            </a:r>
            <a:r>
              <a:rPr lang="en-GB" sz="2800" dirty="0"/>
              <a:t> 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	Define the subject of your critique and points of view. 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	</a:t>
            </a:r>
          </a:p>
          <a:p>
            <a:pPr>
              <a:lnSpc>
                <a:spcPct val="90000"/>
              </a:lnSpc>
              <a:buNone/>
            </a:pPr>
            <a:r>
              <a:rPr lang="en-GB" sz="2800" b="1" dirty="0"/>
              <a:t>Some key words you might want to adopt: 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	Evidence, Expert opinion,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	Relevant, Representative</a:t>
            </a:r>
          </a:p>
          <a:p>
            <a:pPr>
              <a:lnSpc>
                <a:spcPct val="90000"/>
              </a:lnSpc>
              <a:buNone/>
            </a:pPr>
            <a:r>
              <a:rPr lang="en-GB" sz="2800" dirty="0"/>
              <a:t>	Accurate, Reasonable, Logical, Flawed, Fallacies.			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Cymorth defnyddiol 2 – YSGRIFENNU beirniadaeth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Helpful hints 2 – WRITING a critique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40000" lnSpcReduction="20000"/>
          </a:bodyPr>
          <a:lstStyle/>
          <a:p>
            <a:pPr marL="514350" marR="0" lvl="0" indent="-51435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Gwiriwch gymwysterau’r awdur. </a:t>
            </a:r>
          </a:p>
          <a:p>
            <a:pPr marL="514350" marR="0" lvl="0" indent="-51435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Pwyswch a mesurwch y manteision a’r anfanteision.</a:t>
            </a:r>
          </a:p>
          <a:p>
            <a:pPr marL="685800" marR="0" lvl="1" indent="-283464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Ystyriwch y fethodoleg gan gynnwys y dulliau samplo a ddefnyddiwyd a’r goblygiadau moesegol</a:t>
            </a:r>
          </a:p>
          <a:p>
            <a:pPr marL="685800" marR="0" lvl="1" indent="-283464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Pa mor ddibynadwy yw’r set ddata?</a:t>
            </a:r>
          </a:p>
          <a:p>
            <a:pPr marL="685800" marR="0" lvl="1" indent="-283464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awdur wedi </a:t>
            </a:r>
            <a:r>
              <a:rPr kumimoji="0" lang="cy-GB" sz="2300" b="0" i="0" u="none" strike="noStrike" kern="1200" cap="none" spc="0" normalizeH="0" baseline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triongli’r</a:t>
            </a: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data?</a:t>
            </a:r>
          </a:p>
          <a:p>
            <a:pPr marL="514350" marR="0" lvl="0" indent="-51435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llyfryddiaeth yn defnyddio ffynonellau addas a digonol?</a:t>
            </a:r>
          </a:p>
          <a:p>
            <a:pPr marL="514350" marR="0" lvl="0" indent="-51435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mae’r awdur yn cefnogi ei syniadau?</a:t>
            </a:r>
          </a:p>
          <a:p>
            <a:pPr lvl="1">
              <a:lnSpc>
                <a:spcPct val="90000"/>
              </a:lnSpc>
              <a:buClr>
                <a:srgbClr val="B31166"/>
              </a:buClr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enghreifftiau, y ffeithiau neu’r barnau yn gywir?</a:t>
            </a:r>
            <a:endParaRPr lang="cy-GB" sz="2300" dirty="0">
              <a:solidFill>
                <a:prstClr val="black"/>
              </a:solidFill>
            </a:endParaRPr>
          </a:p>
          <a:p>
            <a:pPr lvl="1">
              <a:lnSpc>
                <a:spcPct val="90000"/>
              </a:lnSpc>
              <a:buClr>
                <a:srgbClr val="B31166"/>
              </a:buClr>
              <a:defRPr/>
            </a:pPr>
            <a:r>
              <a:rPr lang="cy-GB" sz="2300" dirty="0">
                <a:solidFill>
                  <a:prstClr val="black"/>
                </a:solidFill>
              </a:rPr>
              <a:t>Oes dadleuon gwrthwynebus?</a:t>
            </a:r>
          </a:p>
          <a:p>
            <a:pPr marL="685800" marR="0" lvl="1" indent="-283464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awdur yn argyhoeddi? Pam?</a:t>
            </a:r>
          </a:p>
          <a:p>
            <a:pPr marL="571500" marR="0" lvl="0" indent="-51435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+mj-lt"/>
              <a:buAutoNum type="arabicPeriod"/>
              <a:tabLst/>
              <a:defRPr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Oes brawddegau sy’n achosi ymateb cryf gennych? Pa eiriau ac ymatebion?</a:t>
            </a:r>
          </a:p>
          <a:p>
            <a:pPr marL="0" indent="0">
              <a:lnSpc>
                <a:spcPct val="90000"/>
              </a:lnSpc>
              <a:buNone/>
            </a:pPr>
            <a:r>
              <a:rPr kumimoji="0" lang="cy-GB" sz="2300" b="0" i="0" u="none" strike="noStrike" kern="1200" cap="none" spc="0" normalizeH="0" baseline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Cymorth defnyddiol 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1 – YSGRIFENNU 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beirniadaeth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Helpful hints 1 – WRITING a critique</a:t>
            </a: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Cymorth defnyddiol 1 – YSGRIFENNU beirniadaeth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Helpful hints 1 – WRITING a </a:t>
            </a:r>
            <a:endParaRPr lang="en-GB" sz="1900" dirty="0"/>
          </a:p>
          <a:p>
            <a:pPr lvl="1">
              <a:lnSpc>
                <a:spcPct val="90000"/>
              </a:lnSpc>
            </a:pPr>
            <a:endParaRPr lang="en-GB" sz="1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9F05F9-0F5B-43B6-80D3-FC62457C09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300" dirty="0">
                <a:solidFill>
                  <a:schemeClr val="tx1"/>
                </a:solidFill>
              </a:rPr>
              <a:t>Check the author’s credentials. 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300" dirty="0">
                <a:solidFill>
                  <a:schemeClr val="tx1"/>
                </a:solidFill>
              </a:rPr>
              <a:t>Weigh up what you think are the pros and cons.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Consider the methodology including sample, methods used and ethical implications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How reliable is the data set?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Has the author triangulated the data?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300" dirty="0">
                <a:solidFill>
                  <a:schemeClr val="tx1"/>
                </a:solidFill>
              </a:rPr>
              <a:t>Does the bibliography make use of suitable and adequate sources?</a:t>
            </a:r>
          </a:p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300" dirty="0">
                <a:solidFill>
                  <a:schemeClr val="tx1"/>
                </a:solidFill>
              </a:rPr>
              <a:t>How does the author support his/her ideas?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Are there examples, facts or opinions accurate?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Are there opposing arguments?</a:t>
            </a:r>
          </a:p>
          <a:p>
            <a:pPr lvl="1">
              <a:lnSpc>
                <a:spcPct val="90000"/>
              </a:lnSpc>
            </a:pPr>
            <a:r>
              <a:rPr lang="en-GB" sz="2300" dirty="0">
                <a:solidFill>
                  <a:schemeClr val="tx1"/>
                </a:solidFill>
              </a:rPr>
              <a:t>Is the author convincing? Why?</a:t>
            </a:r>
          </a:p>
          <a:p>
            <a:pPr marL="571500" indent="-514350">
              <a:lnSpc>
                <a:spcPct val="90000"/>
              </a:lnSpc>
              <a:buFont typeface="+mj-lt"/>
              <a:buAutoNum type="arabicPeriod"/>
            </a:pPr>
            <a:r>
              <a:rPr lang="en-GB" sz="2300" dirty="0">
                <a:solidFill>
                  <a:schemeClr val="tx1"/>
                </a:solidFill>
              </a:rPr>
              <a:t>Are there any sentences which evoke a strong response from you? What are the words and responses?</a:t>
            </a:r>
          </a:p>
          <a:p>
            <a:pPr lvl="1">
              <a:lnSpc>
                <a:spcPct val="90000"/>
              </a:lnSpc>
            </a:pPr>
            <a:endParaRPr lang="en-GB" sz="19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Cymorth defnyddiol 3 – YSGRIFENNU beirniadaeth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Helpful hints 3 – WRITING a critique</a:t>
            </a: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7F3211-60DD-41A3-815B-DBF91E27BB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mae syniadau’r awdur yn cyfateb i’r wybodaeth sydd gennych eisoes? (Darlleniadau </a:t>
            </a:r>
            <a:r>
              <a:rPr lang="cy-GB" sz="27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eraill neu brofiadau mewn lleoliadau addysgol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cy-GB" sz="27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Dylai pob un o’ch paragraffau gynnwys 3 elfen: </a:t>
            </a:r>
            <a:r>
              <a:rPr lang="cy-GB" sz="27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y dull 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PTE 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</a:t>
            </a:r>
            <a:r>
              <a:rPr lang="cy-GB" sz="27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Eich 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Pwynt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Tystiolaeth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o’r gwaith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</a:t>
            </a:r>
            <a:r>
              <a:rPr kumimoji="0" lang="cy-GB" sz="2700" b="1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Esboniad 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 pam mae’r dystiolaeth yn ategu’ch pwynt chi.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B2A971-FC9D-4F7E-B91F-46C3550575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800" dirty="0"/>
              <a:t>How does the author’s ideas correlate with knowledge you already have? (Other reading or experiences in educational settings)</a:t>
            </a:r>
          </a:p>
          <a:p>
            <a:pPr lvl="0"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Each of your paragraphs should include 3 </a:t>
            </a:r>
          </a:p>
          <a:p>
            <a:pPr lvl="0">
              <a:buNone/>
            </a:pPr>
            <a:r>
              <a:rPr lang="en-GB" sz="2800" dirty="0"/>
              <a:t>elements: the PEE approach </a:t>
            </a:r>
          </a:p>
          <a:p>
            <a:pPr lvl="0">
              <a:buNone/>
            </a:pPr>
            <a:r>
              <a:rPr lang="en-GB" sz="2800" dirty="0"/>
              <a:t>	Your </a:t>
            </a:r>
            <a:r>
              <a:rPr lang="en-GB" sz="2800" b="1" dirty="0"/>
              <a:t>Point</a:t>
            </a:r>
            <a:r>
              <a:rPr lang="en-GB" sz="2800" dirty="0"/>
              <a:t>, </a:t>
            </a:r>
          </a:p>
          <a:p>
            <a:pPr lvl="0">
              <a:buNone/>
            </a:pPr>
            <a:r>
              <a:rPr lang="en-GB" sz="2800" dirty="0"/>
              <a:t>	</a:t>
            </a:r>
            <a:r>
              <a:rPr lang="en-GB" dirty="0"/>
              <a:t>T</a:t>
            </a:r>
            <a:r>
              <a:rPr lang="en-GB" sz="2800" dirty="0"/>
              <a:t>he </a:t>
            </a:r>
            <a:r>
              <a:rPr lang="en-GB" sz="2800" b="1" dirty="0"/>
              <a:t>Evidence</a:t>
            </a:r>
            <a:r>
              <a:rPr lang="en-GB" sz="2800" dirty="0"/>
              <a:t> from the work</a:t>
            </a:r>
          </a:p>
          <a:p>
            <a:pPr lvl="0">
              <a:buNone/>
            </a:pPr>
            <a:r>
              <a:rPr lang="en-GB" sz="2800" dirty="0"/>
              <a:t>	</a:t>
            </a:r>
            <a:r>
              <a:rPr lang="en-GB" dirty="0"/>
              <a:t>A</a:t>
            </a:r>
            <a:r>
              <a:rPr lang="en-GB" sz="2800" dirty="0"/>
              <a:t>n </a:t>
            </a:r>
            <a:r>
              <a:rPr lang="en-GB" sz="2800" b="1" dirty="0"/>
              <a:t>Explanation </a:t>
            </a:r>
            <a:r>
              <a:rPr lang="en-GB" sz="2800" dirty="0"/>
              <a:t>of why the evidence supports your point.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kumimoji="0" lang="cy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Cymorth defnyddiol 4 – YSGRIFENNU beirniadaeth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Helpful hints 4 – WRITING a critique</a:t>
            </a: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88F0B-76DA-4E94-92ED-1D3EDBCC16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lang="cy-GB" sz="2900" b="1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Diweddglo</a:t>
            </a:r>
            <a:endParaRPr kumimoji="0" lang="cy-GB" sz="29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Crynhowch eich prif bwyntiau/dadl.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Ail-bwysleisiwch brif neges yr erthygl yn eich geiriau eich </a:t>
            </a:r>
            <a:r>
              <a:rPr lang="cy-GB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hun</a:t>
            </a:r>
            <a:endParaRPr kumimoji="0" lang="cy-GB" sz="2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Trafodwch lwyddiant neu fethiant yr awdur i argyhoeddi’r darllenydd.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gwaith yn arwyddocaol?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effeithiodd y gwaith arnoch chi yn bersonol?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8641E2-DAAE-42A2-8850-E4E226A40D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2800" b="1" dirty="0"/>
              <a:t>Conclusion</a:t>
            </a:r>
          </a:p>
          <a:p>
            <a:r>
              <a:rPr lang="en-GB" sz="2800" dirty="0"/>
              <a:t>Summarise your main points/argument. </a:t>
            </a:r>
          </a:p>
          <a:p>
            <a:r>
              <a:rPr lang="en-GB" sz="2800" dirty="0"/>
              <a:t>Re-emphasise the main thrust of the article in your own words</a:t>
            </a:r>
          </a:p>
          <a:p>
            <a:r>
              <a:rPr lang="en-GB" sz="2800" dirty="0"/>
              <a:t>Discuss the success or failure of the author to convince the reader.</a:t>
            </a:r>
          </a:p>
          <a:p>
            <a:r>
              <a:rPr lang="en-GB" sz="2800" dirty="0"/>
              <a:t>Is the work significant?</a:t>
            </a:r>
          </a:p>
          <a:p>
            <a:r>
              <a:rPr lang="en-GB" sz="2800" dirty="0"/>
              <a:t>How did the work impact on you personally?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cy-GB" sz="2400" dirty="0"/>
              <a:t>Dimensiynau pwysig i’ch beirniadaeth </a:t>
            </a:r>
            <a:r>
              <a:rPr lang="en-GB" sz="2400" dirty="0"/>
              <a:t>Important dimensions for your critique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625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Dylech gyfeirio at ddarnau eraill o lenyddiaeth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Sut mae safiad yr awdur yn cymharu â safbwyntiau awduron eraill?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ddadl yn </a:t>
            </a:r>
            <a:r>
              <a:rPr lang="cy-GB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debyg/gwahanol</a:t>
            </a: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?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Ydy’r syniadau yn gyfredol?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9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Ydyn nhw’n dweud rhywbeth sy ddim wedi ei ddweud o’r blaen?</a:t>
            </a:r>
          </a:p>
          <a:p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C55966-D6A5-4A64-B7C2-BC193E030B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800" dirty="0"/>
              <a:t>You should relate to other literature</a:t>
            </a:r>
          </a:p>
          <a:p>
            <a:r>
              <a:rPr lang="en-GB" sz="2800" dirty="0"/>
              <a:t>How does the author’s position compare to other authors’ positions?</a:t>
            </a:r>
          </a:p>
          <a:p>
            <a:r>
              <a:rPr lang="en-GB" sz="2800" dirty="0"/>
              <a:t>Is the argument similar/different?</a:t>
            </a:r>
          </a:p>
          <a:p>
            <a:r>
              <a:rPr lang="en-GB" sz="2800" dirty="0"/>
              <a:t>Are the ideas current? </a:t>
            </a:r>
          </a:p>
          <a:p>
            <a:r>
              <a:rPr lang="en-GB" sz="2800" dirty="0"/>
              <a:t>Are they saying something that has not been said before?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cy-GB" sz="1800" dirty="0"/>
              <a:t>Trafod erthygl ymarfer </a:t>
            </a:r>
            <a:br>
              <a:rPr lang="cy-GB" sz="1800" dirty="0"/>
            </a:br>
            <a:r>
              <a:rPr lang="en-GB" sz="1800" dirty="0"/>
              <a:t>Discussion of practice article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y-GB" sz="1700" dirty="0"/>
              <a:t>Trafodaeth grŵp gyda’r dosbarth cyfan </a:t>
            </a:r>
          </a:p>
          <a:p>
            <a:pPr>
              <a:buNone/>
            </a:pPr>
            <a:r>
              <a:rPr lang="cy-GB" sz="1700" dirty="0"/>
              <a:t> </a:t>
            </a:r>
            <a:r>
              <a:rPr lang="en-GB" sz="1700" dirty="0"/>
              <a:t>Group and whole class discussion</a:t>
            </a:r>
          </a:p>
          <a:p>
            <a:pPr>
              <a:buNone/>
            </a:pPr>
            <a:r>
              <a:rPr lang="cy-GB" sz="1700" dirty="0"/>
              <a:t>Pawb i gyfrannu syniadau</a:t>
            </a:r>
          </a:p>
          <a:p>
            <a:pPr>
              <a:buNone/>
            </a:pPr>
            <a:r>
              <a:rPr lang="en-GB" sz="1700" dirty="0"/>
              <a:t>Everyone to contribute ideas</a:t>
            </a:r>
          </a:p>
          <a:p>
            <a:endParaRPr lang="en-GB" sz="17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62" r="18933" b="4"/>
          <a:stretch/>
        </p:blipFill>
        <p:spPr bwMode="auto">
          <a:xfrm>
            <a:off x="4483341" y="799352"/>
            <a:ext cx="4069057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cy-GB" sz="2800" dirty="0"/>
              <a:t>Taflen – Sut i ysgrifennu beirniadaeth </a:t>
            </a:r>
            <a:r>
              <a:rPr lang="en-GB" sz="2800" dirty="0"/>
              <a:t>Handout – How  to write a critique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925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Edrychwch ar yr erthygl ymarfer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cy-GB" sz="18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Mewn parau, edrychwch ar y cyngor a roddwyd i chi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cy-GB" sz="18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Edrychwch eto ar yr erthygl wrth ochr y nodiadau cyngor er mwyn ystyried pwyntiau ychwanegol.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cy-GB" sz="18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Cofiwch ddefnyddio’r dull PTE 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1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Pwynt, Tystiolaeth, Esboniad.</a:t>
            </a:r>
          </a:p>
          <a:p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3E3A8-5AA6-437B-A3C1-F10307FCF8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/>
              <a:t>Look at the practice article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In pairs look at the guidance you have been given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Revisit the article alongside the guidance notes, to reconsider additional points.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Remember to use the PEE approach </a:t>
            </a:r>
          </a:p>
          <a:p>
            <a:pPr>
              <a:buNone/>
            </a:pPr>
            <a:r>
              <a:rPr lang="en-GB" dirty="0"/>
              <a:t>	Point, Evidence, Explanation.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D6F4-C2AB-4DD8-AE72-DE9E2E91D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r>
              <a:rPr lang="cy-GB" sz="3600" dirty="0"/>
              <a:t>Deilliannau Dysgu </a:t>
            </a:r>
            <a:br>
              <a:rPr lang="en-GB" sz="3600" dirty="0"/>
            </a:br>
            <a:r>
              <a:rPr lang="en-GB" sz="3600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EB09F-BB9B-464A-B1F3-46A147586B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550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Calibri" panose="020F0502020204030204" pitchFamily="34" charset="0"/>
                <a:cs typeface="Times New Roman" panose="02020603050405020304" pitchFamily="18" charset="0"/>
              </a:rPr>
              <a:t>Ar ôl cwblhau’r modwl hwn yn llwyddiannus, dylai’r myfyriwr allu: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Times New Roman" panose="02020603050405020304" pitchFamily="18" charset="0"/>
                <a:cs typeface="+mn-cs"/>
              </a:rPr>
              <a:t>Gwerthuso goblygiadau moesegol ymgymryd ag ymchwil gyda phlant a phobl ifanc mewn amrywiaeth o gyd-destunau addysgol. </a:t>
            </a:r>
          </a:p>
          <a:p>
            <a:pPr marL="342900" marR="0" lvl="0" indent="-342900" algn="l" defTabSz="4572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Symbol" panose="05050102010706020507" pitchFamily="18" charset="2"/>
              <a:buChar char=""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Times New Roman" panose="02020603050405020304" pitchFamily="18" charset="0"/>
                <a:cs typeface="+mn-cs"/>
              </a:rPr>
              <a:t>Dangos ymwybyddiaeth feirniadol o </a:t>
            </a:r>
            <a:r>
              <a:rPr kumimoji="0" lang="cy-GB" sz="2700" b="0" i="0" u="none" strike="noStrike" kern="1200" cap="none" spc="0" normalizeH="0" baseline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Times New Roman" panose="02020603050405020304" pitchFamily="18" charset="0"/>
                <a:cs typeface="+mn-cs"/>
              </a:rPr>
              <a:t>fethodolegau</a:t>
            </a: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Times New Roman" panose="02020603050405020304" pitchFamily="18" charset="0"/>
                <a:cs typeface="+mn-cs"/>
              </a:rPr>
              <a:t> ymchwil gwahanol sy’n berthnasol i addysg, ynghyd â’u cryfderau, eu gwendidau a’u cyfyngiadau. </a:t>
            </a:r>
          </a:p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cy-GB" sz="2700" b="0" i="0" u="none" strike="noStrike" kern="1200" cap="none" spc="0" normalizeH="0" baseline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7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Cewch eich ases</a:t>
            </a:r>
            <a:r>
              <a:rPr lang="cy-GB" sz="27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u yn erbyn y deilliannau dysgu a restrir uchod</a:t>
            </a:r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04CBB-60EE-4165-8602-403140DF9E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90000"/>
              </a:lnSpc>
              <a:spcAft>
                <a:spcPts val="1000"/>
              </a:spcAft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Evaluate the ethical implications of carrying out research with children and young people in a variety of educational contexts. </a:t>
            </a:r>
          </a:p>
          <a:p>
            <a:pPr marL="342900" lvl="0" indent="-34290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Demonstrate a critical awareness of various research methodologies that are relevant to education and their strengths, weaknesses and limitations. </a:t>
            </a:r>
          </a:p>
          <a:p>
            <a:pPr marL="0" lvl="0" indent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You will be assessed against the learning outcomes listed above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355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r>
              <a:rPr lang="cy-GB" sz="3600" dirty="0"/>
              <a:t>Cofiwch …</a:t>
            </a:r>
            <a:br>
              <a:rPr lang="en-GB" sz="3600" dirty="0"/>
            </a:br>
            <a:r>
              <a:rPr lang="en-GB" sz="3600" dirty="0"/>
              <a:t>Remember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62500" lnSpcReduction="2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Gynnig </a:t>
            </a:r>
            <a:r>
              <a:rPr lang="cy-GB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eich barn eich hun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Cewch ddyfynnu neu aralleirio.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Byddwch yn ddadansoddol yn hytrach na disgrifiadol.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Ystyriwch </a:t>
            </a:r>
            <a:r>
              <a:rPr lang="cy-GB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/>
              </a:rPr>
              <a:t>yn ddwfn yn hytrach nag yn arwynebol</a:t>
            </a: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Byddwch yn gryno ac yn glir.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cy-GB" sz="28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Prawf-ddarllenwch bob brawddeg.</a:t>
            </a:r>
          </a:p>
          <a:p>
            <a:pPr lvl="0">
              <a:buNone/>
            </a:pPr>
            <a:endParaRPr lang="en-GB" sz="2100" dirty="0"/>
          </a:p>
          <a:p>
            <a:pPr lvl="0">
              <a:buNone/>
            </a:pPr>
            <a:endParaRPr lang="en-GB" sz="2100" dirty="0"/>
          </a:p>
          <a:p>
            <a:endParaRPr lang="en-GB" sz="2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130137-9351-4299-B5F3-E175AF78BF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lvl="0">
              <a:buNone/>
            </a:pPr>
            <a:r>
              <a:rPr lang="en-GB" sz="2800" dirty="0"/>
              <a:t>Offer your own opinion.</a:t>
            </a:r>
          </a:p>
          <a:p>
            <a:pPr lvl="0">
              <a:buNone/>
            </a:pPr>
            <a:r>
              <a:rPr lang="en-GB" sz="2800" dirty="0"/>
              <a:t>You may quote or paraphrase.</a:t>
            </a:r>
          </a:p>
          <a:p>
            <a:pPr lvl="0">
              <a:buNone/>
            </a:pPr>
            <a:r>
              <a:rPr lang="en-GB" sz="2800" dirty="0"/>
              <a:t>Be analytical rather than descriptive.</a:t>
            </a:r>
          </a:p>
          <a:p>
            <a:pPr lvl="0">
              <a:buNone/>
            </a:pPr>
            <a:r>
              <a:rPr lang="en-GB" sz="2800" dirty="0"/>
              <a:t>Consider in-depth rather than superficial. </a:t>
            </a:r>
          </a:p>
          <a:p>
            <a:pPr lvl="0">
              <a:buNone/>
            </a:pPr>
            <a:r>
              <a:rPr lang="en-GB" sz="2800" dirty="0"/>
              <a:t>Be succinct and clear.</a:t>
            </a:r>
          </a:p>
          <a:p>
            <a:pPr lvl="0">
              <a:buNone/>
            </a:pPr>
            <a:r>
              <a:rPr lang="en-GB" sz="2800" dirty="0"/>
              <a:t>Proof read each sentence.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 fontScale="90000"/>
          </a:bodyPr>
          <a:lstStyle/>
          <a:p>
            <a:r>
              <a:rPr lang="cy-GB" sz="2800" dirty="0"/>
              <a:t>Unrhyw gwestiynau? </a:t>
            </a:r>
            <a:r>
              <a:rPr lang="en-GB" sz="2800" dirty="0"/>
              <a:t>Any questions?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pPr lvl="0">
              <a:buNone/>
            </a:pPr>
            <a:endParaRPr lang="en-GB" sz="1700"/>
          </a:p>
          <a:p>
            <a:pPr>
              <a:buNone/>
            </a:pPr>
            <a:endParaRPr lang="en-GB" sz="17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" r="503" b="-1"/>
          <a:stretch/>
        </p:blipFill>
        <p:spPr bwMode="auto">
          <a:xfrm>
            <a:off x="4483341" y="799352"/>
            <a:ext cx="4069057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804" y="2389413"/>
            <a:ext cx="3342774" cy="3624943"/>
          </a:xfrm>
        </p:spPr>
        <p:txBody>
          <a:bodyPr anchor="ctr">
            <a:normAutofit fontScale="90000"/>
          </a:bodyPr>
          <a:lstStyle/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tabLst/>
              <a:defRPr/>
            </a:pP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Defnyddiwch restr ddarllen eich modwl</a:t>
            </a: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Gwnewch yn siŵr eich bod yn edrych ar awgrymiadau’r cylchgrawn </a:t>
            </a:r>
            <a:b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Gwiriwch y rhestr gyfeiriadau ar ddiwedd yr erthygl a ddewiswch i’w beirniadu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lang="en-GB" sz="4200" dirty="0" err="1">
                <a:solidFill>
                  <a:srgbClr val="FFFFFF"/>
                </a:solidFill>
              </a:rPr>
              <a:t>upporting</a:t>
            </a:r>
            <a:r>
              <a:rPr lang="en-GB" sz="4200" dirty="0">
                <a:solidFill>
                  <a:srgbClr val="FFFFFF"/>
                </a:solidFill>
              </a:rPr>
              <a:t>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2924" y="2503714"/>
            <a:ext cx="3578706" cy="3852635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Use your module reading list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Make sure you look at the journal suggestions</a:t>
            </a:r>
          </a:p>
          <a:p>
            <a:r>
              <a:rPr lang="en-GB" sz="2400" dirty="0">
                <a:solidFill>
                  <a:schemeClr val="tx1">
                    <a:alpha val="80000"/>
                  </a:schemeClr>
                </a:solidFill>
              </a:rPr>
              <a:t>Check the reference list at the end of the article you choose to critique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58831E-243B-48AD-87CF-A7C5EC3C0387}"/>
              </a:ext>
            </a:extLst>
          </p:cNvPr>
          <p:cNvSpPr txBox="1"/>
          <p:nvPr/>
        </p:nvSpPr>
        <p:spPr>
          <a:xfrm>
            <a:off x="933805" y="936171"/>
            <a:ext cx="6446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chemeClr val="bg1"/>
                </a:solidFill>
              </a:rPr>
              <a:t>Darllenwch, darllenwch a darllenwch ragor </a:t>
            </a:r>
          </a:p>
          <a:p>
            <a:r>
              <a:rPr lang="en-GB" sz="2000" dirty="0">
                <a:solidFill>
                  <a:schemeClr val="bg1"/>
                </a:solidFill>
              </a:rPr>
              <a:t>Read, read and read some more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4097-375A-4065-B3AB-0DB8EDE33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804" y="2672443"/>
            <a:ext cx="2738325" cy="2888285"/>
          </a:xfrm>
        </p:spPr>
        <p:txBody>
          <a:bodyPr anchor="ctr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B3116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Cynhelir tiwtorialau yr </a:t>
            </a:r>
            <a:r>
              <a:rPr lang="cy-GB" sz="1800" dirty="0">
                <a:solidFill>
                  <a:prstClr val="black">
                    <a:alpha val="80000"/>
                  </a:prstClr>
                </a:solidFill>
                <a:latin typeface="Century Gothic" panose="020B0502020202020204"/>
                <a:ea typeface="+mn-ea"/>
                <a:cs typeface="+mn-cs"/>
              </a:rPr>
              <a:t>wythnos nesaf</a:t>
            </a:r>
            <a:b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8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r>
              <a:rPr lang="cy-GB" sz="4900" dirty="0" err="1">
                <a:solidFill>
                  <a:srgbClr val="FFFFFF"/>
                </a:solidFill>
              </a:rPr>
              <a:t>orials</a:t>
            </a:r>
            <a:endParaRPr lang="cy-GB" sz="49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5D84E-35B4-4D20-AE80-F392FE97B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924" y="2939143"/>
            <a:ext cx="3578706" cy="341720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Tutorials will take place next week</a:t>
            </a:r>
          </a:p>
        </p:txBody>
      </p:sp>
    </p:spTree>
    <p:extLst>
      <p:ext uri="{BB962C8B-B14F-4D97-AF65-F5344CB8AC3E}">
        <p14:creationId xmlns:p14="http://schemas.microsoft.com/office/powerpoint/2010/main" val="3452413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315</TotalTime>
  <Words>1871</Words>
  <Application>Microsoft Office PowerPoint</Application>
  <PresentationFormat>On-screen Show (4:3)</PresentationFormat>
  <Paragraphs>247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Symbol</vt:lpstr>
      <vt:lpstr>Wingdings 3</vt:lpstr>
      <vt:lpstr>Ion Boardroom</vt:lpstr>
      <vt:lpstr>Ymchwil  Addysgol ECES5018 Asesiad  </vt:lpstr>
      <vt:lpstr>Educational Research ECES5018 Assessment </vt:lpstr>
      <vt:lpstr>Amcanion Objectives</vt:lpstr>
      <vt:lpstr>    Mind mMap meddwl – Pwrpas beirniadu?ap – The purpose of a critique?</vt:lpstr>
      <vt:lpstr>Yn gryno….dylech ystyried In a nutshell....you should consider </vt:lpstr>
      <vt:lpstr>Strwythuro’ch poster  Structuring your poster</vt:lpstr>
      <vt:lpstr>PowerPoint Presentation</vt:lpstr>
      <vt:lpstr>Cymorth defnyddiol 1 – YSGRIFENNU beirniadaeth  Helpful hints 1 – WRITING a critique</vt:lpstr>
      <vt:lpstr>Cymorth defnyddiol 2 – YSGRIFENNU beirniadaeth  Helpful hints 2 – WRITING a critique</vt:lpstr>
      <vt:lpstr>Cymorth defnyddiol 3 – YSGRIFENNU beirniadaeth  Helpful hints 3 – WRITING a critique</vt:lpstr>
      <vt:lpstr>Cymorth defnyddiol 4 – YSGRIFENNU beirniadaeth  Helpful hints 4 – WRITING a critique</vt:lpstr>
      <vt:lpstr>Dimensiynau pwysig i’ch beirniadaeth Important dimensions for your critique  </vt:lpstr>
      <vt:lpstr>Trafod erthygl ymarfer  Discussion of practice article</vt:lpstr>
      <vt:lpstr>Taflen – Sut i ysgrifennu beirniadaeth Handout – How  to write a critique</vt:lpstr>
      <vt:lpstr>Deilliannau Dysgu  Learning Outcomes</vt:lpstr>
      <vt:lpstr>Cofiwch … Remember …</vt:lpstr>
      <vt:lpstr>Unrhyw gwestiynau? Any questions? </vt:lpstr>
      <vt:lpstr>    Defnyddiwch restr ddarllen eich modwl Gwnewch yn siŵr eich bod yn edrych ar awgrymiadau’r cylchgrawn  Gwiriwch y rhestr gyfeiriadau ar ddiwedd yr erthygl a ddewiswch i’w beirniadu upporting literature</vt:lpstr>
      <vt:lpstr>Cynhelir tiwtorialau yr wythnos nesaf orials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Subject specialism</dc:title>
  <dc:creator>BETHANVJ</dc:creator>
  <cp:lastModifiedBy>Alison Murphy</cp:lastModifiedBy>
  <cp:revision>14</cp:revision>
  <cp:lastPrinted>2012-09-26T13:20:30Z</cp:lastPrinted>
  <dcterms:created xsi:type="dcterms:W3CDTF">2006-08-16T00:00:00Z</dcterms:created>
  <dcterms:modified xsi:type="dcterms:W3CDTF">2022-10-05T11:36:12Z</dcterms:modified>
</cp:coreProperties>
</file>