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9"/>
  </p:notesMasterIdLst>
  <p:sldIdLst>
    <p:sldId id="256" r:id="rId2"/>
    <p:sldId id="269" r:id="rId3"/>
    <p:sldId id="262" r:id="rId4"/>
    <p:sldId id="259" r:id="rId5"/>
    <p:sldId id="258" r:id="rId6"/>
    <p:sldId id="257" r:id="rId7"/>
    <p:sldId id="261" r:id="rId8"/>
    <p:sldId id="263" r:id="rId9"/>
    <p:sldId id="264" r:id="rId10"/>
    <p:sldId id="265" r:id="rId11"/>
    <p:sldId id="283" r:id="rId12"/>
    <p:sldId id="266" r:id="rId13"/>
    <p:sldId id="268" r:id="rId14"/>
    <p:sldId id="267" r:id="rId15"/>
    <p:sldId id="270" r:id="rId16"/>
    <p:sldId id="271" r:id="rId17"/>
    <p:sldId id="272" r:id="rId18"/>
    <p:sldId id="273" r:id="rId19"/>
    <p:sldId id="278" r:id="rId20"/>
    <p:sldId id="274" r:id="rId21"/>
    <p:sldId id="275" r:id="rId22"/>
    <p:sldId id="277" r:id="rId23"/>
    <p:sldId id="276" r:id="rId24"/>
    <p:sldId id="279" r:id="rId25"/>
    <p:sldId id="280" r:id="rId26"/>
    <p:sldId id="281" r:id="rId27"/>
    <p:sldId id="282" r:id="rId28"/>
  </p:sldIdLst>
  <p:sldSz cx="12192000" cy="6858000"/>
  <p:notesSz cx="6858000" cy="9144000"/>
  <p:custDataLst>
    <p:tags r:id="rId30"/>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3302" autoAdjust="0"/>
  </p:normalViewPr>
  <p:slideViewPr>
    <p:cSldViewPr snapToGrid="0">
      <p:cViewPr varScale="1">
        <p:scale>
          <a:sx n="76" d="100"/>
          <a:sy n="76" d="100"/>
        </p:scale>
        <p:origin x="531"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ags" Target="tags/tag1.xml"/><Relationship Id="rId35"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A193C5-C182-4FF7-B08D-FE846BA1CB74}" type="doc">
      <dgm:prSet loTypeId="urn:microsoft.com/office/officeart/2005/8/layout/cycle7" loCatId="cycle" qsTypeId="urn:microsoft.com/office/officeart/2005/8/quickstyle/3d1" qsCatId="3D" csTypeId="urn:microsoft.com/office/officeart/2005/8/colors/colorful4" csCatId="colorful" phldr="1"/>
      <dgm:spPr/>
      <dgm:t>
        <a:bodyPr/>
        <a:lstStyle/>
        <a:p>
          <a:endParaRPr lang="en-US"/>
        </a:p>
      </dgm:t>
    </dgm:pt>
    <dgm:pt modelId="{A6B5217F-3B5F-4EEA-9E21-A44E2F2DE0AF}">
      <dgm:prSet phldrT="[Text]"/>
      <dgm:spPr/>
      <dgm:t>
        <a:bodyPr/>
        <a:lstStyle/>
        <a:p>
          <a:r>
            <a:rPr lang="en-US" dirty="0"/>
            <a:t>Human capital</a:t>
          </a:r>
        </a:p>
      </dgm:t>
    </dgm:pt>
    <dgm:pt modelId="{636A6BD5-7AC2-4A92-BB55-1AD849169F7C}" type="parTrans" cxnId="{E28812CA-0F72-4002-9036-3584DC9DB372}">
      <dgm:prSet/>
      <dgm:spPr/>
      <dgm:t>
        <a:bodyPr/>
        <a:lstStyle/>
        <a:p>
          <a:endParaRPr lang="en-US"/>
        </a:p>
      </dgm:t>
    </dgm:pt>
    <dgm:pt modelId="{1FE478ED-1A30-4D45-A9EA-2F2DBE774894}" type="sibTrans" cxnId="{E28812CA-0F72-4002-9036-3584DC9DB372}">
      <dgm:prSet/>
      <dgm:spPr/>
      <dgm:t>
        <a:bodyPr/>
        <a:lstStyle/>
        <a:p>
          <a:endParaRPr lang="en-US"/>
        </a:p>
      </dgm:t>
    </dgm:pt>
    <dgm:pt modelId="{D5E46647-2BB9-4E60-9427-209BDE63B78C}">
      <dgm:prSet phldrT="[Text]"/>
      <dgm:spPr/>
      <dgm:t>
        <a:bodyPr/>
        <a:lstStyle/>
        <a:p>
          <a:r>
            <a:rPr lang="en-US"/>
            <a:t>Social capital</a:t>
          </a:r>
          <a:endParaRPr lang="en-US" dirty="0"/>
        </a:p>
      </dgm:t>
    </dgm:pt>
    <dgm:pt modelId="{3E517959-D3DD-4A12-9990-88986A108EF9}" type="parTrans" cxnId="{9993F864-0141-4A83-BC9E-1935EEF19544}">
      <dgm:prSet/>
      <dgm:spPr/>
      <dgm:t>
        <a:bodyPr/>
        <a:lstStyle/>
        <a:p>
          <a:endParaRPr lang="en-US"/>
        </a:p>
      </dgm:t>
    </dgm:pt>
    <dgm:pt modelId="{2958FF89-1DF4-438F-9920-748CB8E43FD1}" type="sibTrans" cxnId="{9993F864-0141-4A83-BC9E-1935EEF19544}">
      <dgm:prSet/>
      <dgm:spPr/>
      <dgm:t>
        <a:bodyPr/>
        <a:lstStyle/>
        <a:p>
          <a:endParaRPr lang="en-US"/>
        </a:p>
      </dgm:t>
    </dgm:pt>
    <dgm:pt modelId="{BBA2223E-AABA-43A7-88D8-58B960D28F9C}">
      <dgm:prSet phldrT="[Text]"/>
      <dgm:spPr/>
      <dgm:t>
        <a:bodyPr/>
        <a:lstStyle/>
        <a:p>
          <a:r>
            <a:rPr lang="en-US"/>
            <a:t>Identity capital</a:t>
          </a:r>
          <a:endParaRPr lang="en-US" dirty="0"/>
        </a:p>
      </dgm:t>
    </dgm:pt>
    <dgm:pt modelId="{20D0D50C-CF13-42DC-AA10-6643884238C9}" type="parTrans" cxnId="{C01FE921-A439-43B2-ACB7-BF6A52EA992B}">
      <dgm:prSet/>
      <dgm:spPr/>
      <dgm:t>
        <a:bodyPr/>
        <a:lstStyle/>
        <a:p>
          <a:endParaRPr lang="en-US"/>
        </a:p>
      </dgm:t>
    </dgm:pt>
    <dgm:pt modelId="{6C74540F-45A8-4DE7-BABC-150BC4E4F1CA}" type="sibTrans" cxnId="{C01FE921-A439-43B2-ACB7-BF6A52EA992B}">
      <dgm:prSet/>
      <dgm:spPr/>
      <dgm:t>
        <a:bodyPr/>
        <a:lstStyle/>
        <a:p>
          <a:endParaRPr lang="en-US"/>
        </a:p>
      </dgm:t>
    </dgm:pt>
    <dgm:pt modelId="{7CAD6C19-4314-4DD0-AD60-6E54D5B84852}" type="pres">
      <dgm:prSet presAssocID="{48A193C5-C182-4FF7-B08D-FE846BA1CB74}" presName="Name0" presStyleCnt="0">
        <dgm:presLayoutVars>
          <dgm:dir/>
          <dgm:resizeHandles val="exact"/>
        </dgm:presLayoutVars>
      </dgm:prSet>
      <dgm:spPr/>
    </dgm:pt>
    <dgm:pt modelId="{D686E4E2-54BB-4140-AE97-2B0FD93978DF}" type="pres">
      <dgm:prSet presAssocID="{A6B5217F-3B5F-4EEA-9E21-A44E2F2DE0AF}" presName="node" presStyleLbl="node1" presStyleIdx="0" presStyleCnt="3">
        <dgm:presLayoutVars>
          <dgm:bulletEnabled val="1"/>
        </dgm:presLayoutVars>
      </dgm:prSet>
      <dgm:spPr/>
    </dgm:pt>
    <dgm:pt modelId="{E4CB846D-1AA8-4AA3-A60B-828A653C1FB9}" type="pres">
      <dgm:prSet presAssocID="{1FE478ED-1A30-4D45-A9EA-2F2DBE774894}" presName="sibTrans" presStyleLbl="sibTrans2D1" presStyleIdx="0" presStyleCnt="3"/>
      <dgm:spPr/>
    </dgm:pt>
    <dgm:pt modelId="{D2ED17C2-6C55-4BD0-8990-670A88B7446D}" type="pres">
      <dgm:prSet presAssocID="{1FE478ED-1A30-4D45-A9EA-2F2DBE774894}" presName="connectorText" presStyleLbl="sibTrans2D1" presStyleIdx="0" presStyleCnt="3"/>
      <dgm:spPr/>
    </dgm:pt>
    <dgm:pt modelId="{2B381683-D204-40FC-A200-4096ECEBFE4B}" type="pres">
      <dgm:prSet presAssocID="{D5E46647-2BB9-4E60-9427-209BDE63B78C}" presName="node" presStyleLbl="node1" presStyleIdx="1" presStyleCnt="3">
        <dgm:presLayoutVars>
          <dgm:bulletEnabled val="1"/>
        </dgm:presLayoutVars>
      </dgm:prSet>
      <dgm:spPr/>
    </dgm:pt>
    <dgm:pt modelId="{6C8544D4-82C1-4A02-A63A-D1F4BBF2A061}" type="pres">
      <dgm:prSet presAssocID="{2958FF89-1DF4-438F-9920-748CB8E43FD1}" presName="sibTrans" presStyleLbl="sibTrans2D1" presStyleIdx="1" presStyleCnt="3"/>
      <dgm:spPr/>
    </dgm:pt>
    <dgm:pt modelId="{732FC9A9-FE4B-4299-AC4A-3057E83E047B}" type="pres">
      <dgm:prSet presAssocID="{2958FF89-1DF4-438F-9920-748CB8E43FD1}" presName="connectorText" presStyleLbl="sibTrans2D1" presStyleIdx="1" presStyleCnt="3"/>
      <dgm:spPr/>
    </dgm:pt>
    <dgm:pt modelId="{CFAD69BB-882B-4282-B638-BFE947B145EF}" type="pres">
      <dgm:prSet presAssocID="{BBA2223E-AABA-43A7-88D8-58B960D28F9C}" presName="node" presStyleLbl="node1" presStyleIdx="2" presStyleCnt="3">
        <dgm:presLayoutVars>
          <dgm:bulletEnabled val="1"/>
        </dgm:presLayoutVars>
      </dgm:prSet>
      <dgm:spPr/>
    </dgm:pt>
    <dgm:pt modelId="{E4662FF5-3DDF-4A78-AE95-38B6BC2B8B9E}" type="pres">
      <dgm:prSet presAssocID="{6C74540F-45A8-4DE7-BABC-150BC4E4F1CA}" presName="sibTrans" presStyleLbl="sibTrans2D1" presStyleIdx="2" presStyleCnt="3"/>
      <dgm:spPr/>
    </dgm:pt>
    <dgm:pt modelId="{3928948C-DEF6-49C4-8083-BFB4CE00DB1E}" type="pres">
      <dgm:prSet presAssocID="{6C74540F-45A8-4DE7-BABC-150BC4E4F1CA}" presName="connectorText" presStyleLbl="sibTrans2D1" presStyleIdx="2" presStyleCnt="3"/>
      <dgm:spPr/>
    </dgm:pt>
  </dgm:ptLst>
  <dgm:cxnLst>
    <dgm:cxn modelId="{C95C8603-AD17-4FEF-B526-F17C554F5A11}" type="presOf" srcId="{D5E46647-2BB9-4E60-9427-209BDE63B78C}" destId="{2B381683-D204-40FC-A200-4096ECEBFE4B}" srcOrd="0" destOrd="0" presId="urn:microsoft.com/office/officeart/2005/8/layout/cycle7"/>
    <dgm:cxn modelId="{7DA6940D-24F0-4A21-A563-42EBB12614D3}" type="presOf" srcId="{2958FF89-1DF4-438F-9920-748CB8E43FD1}" destId="{732FC9A9-FE4B-4299-AC4A-3057E83E047B}" srcOrd="1" destOrd="0" presId="urn:microsoft.com/office/officeart/2005/8/layout/cycle7"/>
    <dgm:cxn modelId="{C01FE921-A439-43B2-ACB7-BF6A52EA992B}" srcId="{48A193C5-C182-4FF7-B08D-FE846BA1CB74}" destId="{BBA2223E-AABA-43A7-88D8-58B960D28F9C}" srcOrd="2" destOrd="0" parTransId="{20D0D50C-CF13-42DC-AA10-6643884238C9}" sibTransId="{6C74540F-45A8-4DE7-BABC-150BC4E4F1CA}"/>
    <dgm:cxn modelId="{76B2D45B-BE89-44A9-8EBC-3FD814A6D394}" type="presOf" srcId="{1FE478ED-1A30-4D45-A9EA-2F2DBE774894}" destId="{E4CB846D-1AA8-4AA3-A60B-828A653C1FB9}" srcOrd="0" destOrd="0" presId="urn:microsoft.com/office/officeart/2005/8/layout/cycle7"/>
    <dgm:cxn modelId="{9993F864-0141-4A83-BC9E-1935EEF19544}" srcId="{48A193C5-C182-4FF7-B08D-FE846BA1CB74}" destId="{D5E46647-2BB9-4E60-9427-209BDE63B78C}" srcOrd="1" destOrd="0" parTransId="{3E517959-D3DD-4A12-9990-88986A108EF9}" sibTransId="{2958FF89-1DF4-438F-9920-748CB8E43FD1}"/>
    <dgm:cxn modelId="{C3F9D378-35AA-41AF-AA1C-53DF049E94D9}" type="presOf" srcId="{2958FF89-1DF4-438F-9920-748CB8E43FD1}" destId="{6C8544D4-82C1-4A02-A63A-D1F4BBF2A061}" srcOrd="0" destOrd="0" presId="urn:microsoft.com/office/officeart/2005/8/layout/cycle7"/>
    <dgm:cxn modelId="{8E987985-850D-42B3-A702-53C39D0007E1}" type="presOf" srcId="{6C74540F-45A8-4DE7-BABC-150BC4E4F1CA}" destId="{3928948C-DEF6-49C4-8083-BFB4CE00DB1E}" srcOrd="1" destOrd="0" presId="urn:microsoft.com/office/officeart/2005/8/layout/cycle7"/>
    <dgm:cxn modelId="{5E11F596-A8DF-47C8-B86B-68B8E82A8792}" type="presOf" srcId="{BBA2223E-AABA-43A7-88D8-58B960D28F9C}" destId="{CFAD69BB-882B-4282-B638-BFE947B145EF}" srcOrd="0" destOrd="0" presId="urn:microsoft.com/office/officeart/2005/8/layout/cycle7"/>
    <dgm:cxn modelId="{724D0099-801C-4435-817D-95779B745759}" type="presOf" srcId="{6C74540F-45A8-4DE7-BABC-150BC4E4F1CA}" destId="{E4662FF5-3DDF-4A78-AE95-38B6BC2B8B9E}" srcOrd="0" destOrd="0" presId="urn:microsoft.com/office/officeart/2005/8/layout/cycle7"/>
    <dgm:cxn modelId="{E28812CA-0F72-4002-9036-3584DC9DB372}" srcId="{48A193C5-C182-4FF7-B08D-FE846BA1CB74}" destId="{A6B5217F-3B5F-4EEA-9E21-A44E2F2DE0AF}" srcOrd="0" destOrd="0" parTransId="{636A6BD5-7AC2-4A92-BB55-1AD849169F7C}" sibTransId="{1FE478ED-1A30-4D45-A9EA-2F2DBE774894}"/>
    <dgm:cxn modelId="{978CBDCC-3E3C-43EA-B6A5-5013334AF7EA}" type="presOf" srcId="{48A193C5-C182-4FF7-B08D-FE846BA1CB74}" destId="{7CAD6C19-4314-4DD0-AD60-6E54D5B84852}" srcOrd="0" destOrd="0" presId="urn:microsoft.com/office/officeart/2005/8/layout/cycle7"/>
    <dgm:cxn modelId="{811517F0-CCDB-4438-91E3-EB20B6A5A737}" type="presOf" srcId="{A6B5217F-3B5F-4EEA-9E21-A44E2F2DE0AF}" destId="{D686E4E2-54BB-4140-AE97-2B0FD93978DF}" srcOrd="0" destOrd="0" presId="urn:microsoft.com/office/officeart/2005/8/layout/cycle7"/>
    <dgm:cxn modelId="{F173B5FD-5A57-40A4-B2D3-406B423F4F84}" type="presOf" srcId="{1FE478ED-1A30-4D45-A9EA-2F2DBE774894}" destId="{D2ED17C2-6C55-4BD0-8990-670A88B7446D}" srcOrd="1" destOrd="0" presId="urn:microsoft.com/office/officeart/2005/8/layout/cycle7"/>
    <dgm:cxn modelId="{5F34DBCC-20B9-4445-B46D-845AAEB0D771}" type="presParOf" srcId="{7CAD6C19-4314-4DD0-AD60-6E54D5B84852}" destId="{D686E4E2-54BB-4140-AE97-2B0FD93978DF}" srcOrd="0" destOrd="0" presId="urn:microsoft.com/office/officeart/2005/8/layout/cycle7"/>
    <dgm:cxn modelId="{DEE12CD8-AE01-4FDB-BF86-93A6383A5BD7}" type="presParOf" srcId="{7CAD6C19-4314-4DD0-AD60-6E54D5B84852}" destId="{E4CB846D-1AA8-4AA3-A60B-828A653C1FB9}" srcOrd="1" destOrd="0" presId="urn:microsoft.com/office/officeart/2005/8/layout/cycle7"/>
    <dgm:cxn modelId="{4B089B49-4492-4295-886F-4CCE5DD967A6}" type="presParOf" srcId="{E4CB846D-1AA8-4AA3-A60B-828A653C1FB9}" destId="{D2ED17C2-6C55-4BD0-8990-670A88B7446D}" srcOrd="0" destOrd="0" presId="urn:microsoft.com/office/officeart/2005/8/layout/cycle7"/>
    <dgm:cxn modelId="{A22C58D6-41BE-4CD5-9A19-AF25EA2491EE}" type="presParOf" srcId="{7CAD6C19-4314-4DD0-AD60-6E54D5B84852}" destId="{2B381683-D204-40FC-A200-4096ECEBFE4B}" srcOrd="2" destOrd="0" presId="urn:microsoft.com/office/officeart/2005/8/layout/cycle7"/>
    <dgm:cxn modelId="{2352237D-72E7-4FFB-A348-0C73C3971F99}" type="presParOf" srcId="{7CAD6C19-4314-4DD0-AD60-6E54D5B84852}" destId="{6C8544D4-82C1-4A02-A63A-D1F4BBF2A061}" srcOrd="3" destOrd="0" presId="urn:microsoft.com/office/officeart/2005/8/layout/cycle7"/>
    <dgm:cxn modelId="{5FD0B385-A390-487E-A4B0-C57743F372F4}" type="presParOf" srcId="{6C8544D4-82C1-4A02-A63A-D1F4BBF2A061}" destId="{732FC9A9-FE4B-4299-AC4A-3057E83E047B}" srcOrd="0" destOrd="0" presId="urn:microsoft.com/office/officeart/2005/8/layout/cycle7"/>
    <dgm:cxn modelId="{3FC5525B-E1ED-4CD2-A191-2E467C94C5A2}" type="presParOf" srcId="{7CAD6C19-4314-4DD0-AD60-6E54D5B84852}" destId="{CFAD69BB-882B-4282-B638-BFE947B145EF}" srcOrd="4" destOrd="0" presId="urn:microsoft.com/office/officeart/2005/8/layout/cycle7"/>
    <dgm:cxn modelId="{88A76586-4F1A-4BD1-8E15-2F1E92E34C0C}" type="presParOf" srcId="{7CAD6C19-4314-4DD0-AD60-6E54D5B84852}" destId="{E4662FF5-3DDF-4A78-AE95-38B6BC2B8B9E}" srcOrd="5" destOrd="0" presId="urn:microsoft.com/office/officeart/2005/8/layout/cycle7"/>
    <dgm:cxn modelId="{CFD9BFD7-788D-46DA-A30D-62680EDC14FA}" type="presParOf" srcId="{E4662FF5-3DDF-4A78-AE95-38B6BC2B8B9E}" destId="{3928948C-DEF6-49C4-8083-BFB4CE00DB1E}"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E18E748-9C9B-4B47-A21F-3121D501E91C}" type="doc">
      <dgm:prSet loTypeId="urn:microsoft.com/office/officeart/2005/8/layout/default" loCatId="list" qsTypeId="urn:microsoft.com/office/officeart/2005/8/quickstyle/simple3" qsCatId="simple" csTypeId="urn:microsoft.com/office/officeart/2005/8/colors/colorful5" csCatId="colorful"/>
      <dgm:spPr/>
      <dgm:t>
        <a:bodyPr/>
        <a:lstStyle/>
        <a:p>
          <a:endParaRPr lang="en-US"/>
        </a:p>
      </dgm:t>
    </dgm:pt>
    <dgm:pt modelId="{0FF0D98F-B06C-4394-9351-AC71884FADB2}">
      <dgm:prSet/>
      <dgm:spPr/>
      <dgm:t>
        <a:bodyPr/>
        <a:lstStyle/>
        <a:p>
          <a:r>
            <a:rPr lang="en-GB" dirty="0"/>
            <a:t>BNIM focusses on analysing the subjective</a:t>
          </a:r>
          <a:endParaRPr lang="en-US" dirty="0"/>
        </a:p>
      </dgm:t>
    </dgm:pt>
    <dgm:pt modelId="{BA7753FA-5E32-44B1-A874-0731B2F5E87A}" type="parTrans" cxnId="{E5253F30-B669-4674-B902-6D5D79F8E427}">
      <dgm:prSet/>
      <dgm:spPr/>
      <dgm:t>
        <a:bodyPr/>
        <a:lstStyle/>
        <a:p>
          <a:endParaRPr lang="en-US"/>
        </a:p>
      </dgm:t>
    </dgm:pt>
    <dgm:pt modelId="{801397E0-8208-425F-A6FC-23D7B71C6743}" type="sibTrans" cxnId="{E5253F30-B669-4674-B902-6D5D79F8E427}">
      <dgm:prSet/>
      <dgm:spPr/>
      <dgm:t>
        <a:bodyPr/>
        <a:lstStyle/>
        <a:p>
          <a:endParaRPr lang="en-US"/>
        </a:p>
      </dgm:t>
    </dgm:pt>
    <dgm:pt modelId="{DCBC8D9A-7FF2-4378-874C-DCC21F94E05E}">
      <dgm:prSet/>
      <dgm:spPr/>
      <dgm:t>
        <a:bodyPr/>
        <a:lstStyle/>
        <a:p>
          <a:r>
            <a:rPr lang="en-GB" dirty="0"/>
            <a:t>Grounded theory approach</a:t>
          </a:r>
          <a:endParaRPr lang="en-US" dirty="0"/>
        </a:p>
      </dgm:t>
    </dgm:pt>
    <dgm:pt modelId="{526811D7-5E3F-45F5-887A-BF7AB6030659}" type="parTrans" cxnId="{DA6A27E9-A466-49B0-BB15-9021BAD40BFC}">
      <dgm:prSet/>
      <dgm:spPr/>
      <dgm:t>
        <a:bodyPr/>
        <a:lstStyle/>
        <a:p>
          <a:endParaRPr lang="en-US"/>
        </a:p>
      </dgm:t>
    </dgm:pt>
    <dgm:pt modelId="{05480521-D79A-4011-A500-4AC82F0F7BBB}" type="sibTrans" cxnId="{DA6A27E9-A466-49B0-BB15-9021BAD40BFC}">
      <dgm:prSet/>
      <dgm:spPr/>
      <dgm:t>
        <a:bodyPr/>
        <a:lstStyle/>
        <a:p>
          <a:endParaRPr lang="en-US"/>
        </a:p>
      </dgm:t>
    </dgm:pt>
    <dgm:pt modelId="{F4E97F8D-0D07-4851-B5E0-407EB61A3898}">
      <dgm:prSet/>
      <dgm:spPr/>
      <dgm:t>
        <a:bodyPr/>
        <a:lstStyle/>
        <a:p>
          <a:r>
            <a:rPr lang="en-GB" dirty="0"/>
            <a:t>Need to look for new analytical framework</a:t>
          </a:r>
          <a:endParaRPr lang="en-US" dirty="0"/>
        </a:p>
      </dgm:t>
    </dgm:pt>
    <dgm:pt modelId="{960C5BEF-D8B8-44C5-9CB7-459FECC31E34}" type="parTrans" cxnId="{02B7DFAF-0101-41EA-83C4-1E17BC1CD1BB}">
      <dgm:prSet/>
      <dgm:spPr/>
      <dgm:t>
        <a:bodyPr/>
        <a:lstStyle/>
        <a:p>
          <a:endParaRPr lang="en-US"/>
        </a:p>
      </dgm:t>
    </dgm:pt>
    <dgm:pt modelId="{90B07DE6-B2F8-41C3-9282-FCBBBEC3B813}" type="sibTrans" cxnId="{02B7DFAF-0101-41EA-83C4-1E17BC1CD1BB}">
      <dgm:prSet/>
      <dgm:spPr/>
      <dgm:t>
        <a:bodyPr/>
        <a:lstStyle/>
        <a:p>
          <a:endParaRPr lang="en-US"/>
        </a:p>
      </dgm:t>
    </dgm:pt>
    <dgm:pt modelId="{52DF66A1-73A0-4C11-9238-C0541D599F1C}" type="pres">
      <dgm:prSet presAssocID="{5E18E748-9C9B-4B47-A21F-3121D501E91C}" presName="diagram" presStyleCnt="0">
        <dgm:presLayoutVars>
          <dgm:dir/>
          <dgm:resizeHandles val="exact"/>
        </dgm:presLayoutVars>
      </dgm:prSet>
      <dgm:spPr/>
    </dgm:pt>
    <dgm:pt modelId="{14F368CD-D3E8-4D3B-9ADC-D6D6FBB48DAD}" type="pres">
      <dgm:prSet presAssocID="{0FF0D98F-B06C-4394-9351-AC71884FADB2}" presName="node" presStyleLbl="node1" presStyleIdx="0" presStyleCnt="3">
        <dgm:presLayoutVars>
          <dgm:bulletEnabled val="1"/>
        </dgm:presLayoutVars>
      </dgm:prSet>
      <dgm:spPr/>
    </dgm:pt>
    <dgm:pt modelId="{E970D16E-3492-4FCA-8AAC-C943CC29AB93}" type="pres">
      <dgm:prSet presAssocID="{801397E0-8208-425F-A6FC-23D7B71C6743}" presName="sibTrans" presStyleCnt="0"/>
      <dgm:spPr/>
    </dgm:pt>
    <dgm:pt modelId="{079945B6-95DC-4998-B482-DFA6F79971BB}" type="pres">
      <dgm:prSet presAssocID="{DCBC8D9A-7FF2-4378-874C-DCC21F94E05E}" presName="node" presStyleLbl="node1" presStyleIdx="1" presStyleCnt="3">
        <dgm:presLayoutVars>
          <dgm:bulletEnabled val="1"/>
        </dgm:presLayoutVars>
      </dgm:prSet>
      <dgm:spPr/>
    </dgm:pt>
    <dgm:pt modelId="{90900B3F-E568-47E5-8E02-E0FFFB9E4F90}" type="pres">
      <dgm:prSet presAssocID="{05480521-D79A-4011-A500-4AC82F0F7BBB}" presName="sibTrans" presStyleCnt="0"/>
      <dgm:spPr/>
    </dgm:pt>
    <dgm:pt modelId="{8B070879-3B9D-40AA-91C3-0C955562FA21}" type="pres">
      <dgm:prSet presAssocID="{F4E97F8D-0D07-4851-B5E0-407EB61A3898}" presName="node" presStyleLbl="node1" presStyleIdx="2" presStyleCnt="3">
        <dgm:presLayoutVars>
          <dgm:bulletEnabled val="1"/>
        </dgm:presLayoutVars>
      </dgm:prSet>
      <dgm:spPr/>
    </dgm:pt>
  </dgm:ptLst>
  <dgm:cxnLst>
    <dgm:cxn modelId="{E5253F30-B669-4674-B902-6D5D79F8E427}" srcId="{5E18E748-9C9B-4B47-A21F-3121D501E91C}" destId="{0FF0D98F-B06C-4394-9351-AC71884FADB2}" srcOrd="0" destOrd="0" parTransId="{BA7753FA-5E32-44B1-A874-0731B2F5E87A}" sibTransId="{801397E0-8208-425F-A6FC-23D7B71C6743}"/>
    <dgm:cxn modelId="{4E74294A-D155-4DDE-8CED-87F538D453AD}" type="presOf" srcId="{DCBC8D9A-7FF2-4378-874C-DCC21F94E05E}" destId="{079945B6-95DC-4998-B482-DFA6F79971BB}" srcOrd="0" destOrd="0" presId="urn:microsoft.com/office/officeart/2005/8/layout/default"/>
    <dgm:cxn modelId="{0195BA4E-E19A-4365-AB43-881737DAE551}" type="presOf" srcId="{0FF0D98F-B06C-4394-9351-AC71884FADB2}" destId="{14F368CD-D3E8-4D3B-9ADC-D6D6FBB48DAD}" srcOrd="0" destOrd="0" presId="urn:microsoft.com/office/officeart/2005/8/layout/default"/>
    <dgm:cxn modelId="{02B7DFAF-0101-41EA-83C4-1E17BC1CD1BB}" srcId="{5E18E748-9C9B-4B47-A21F-3121D501E91C}" destId="{F4E97F8D-0D07-4851-B5E0-407EB61A3898}" srcOrd="2" destOrd="0" parTransId="{960C5BEF-D8B8-44C5-9CB7-459FECC31E34}" sibTransId="{90B07DE6-B2F8-41C3-9282-FCBBBEC3B813}"/>
    <dgm:cxn modelId="{E2346AC7-702D-440F-AA7E-C759AAA8D961}" type="presOf" srcId="{F4E97F8D-0D07-4851-B5E0-407EB61A3898}" destId="{8B070879-3B9D-40AA-91C3-0C955562FA21}" srcOrd="0" destOrd="0" presId="urn:microsoft.com/office/officeart/2005/8/layout/default"/>
    <dgm:cxn modelId="{DA6A27E9-A466-49B0-BB15-9021BAD40BFC}" srcId="{5E18E748-9C9B-4B47-A21F-3121D501E91C}" destId="{DCBC8D9A-7FF2-4378-874C-DCC21F94E05E}" srcOrd="1" destOrd="0" parTransId="{526811D7-5E3F-45F5-887A-BF7AB6030659}" sibTransId="{05480521-D79A-4011-A500-4AC82F0F7BBB}"/>
    <dgm:cxn modelId="{6C9019F6-6E1C-45CB-8D71-51A83CFDDEC6}" type="presOf" srcId="{5E18E748-9C9B-4B47-A21F-3121D501E91C}" destId="{52DF66A1-73A0-4C11-9238-C0541D599F1C}" srcOrd="0" destOrd="0" presId="urn:microsoft.com/office/officeart/2005/8/layout/default"/>
    <dgm:cxn modelId="{45F1C3F9-9CA5-4F2E-BE47-22DA52E67C5F}" type="presParOf" srcId="{52DF66A1-73A0-4C11-9238-C0541D599F1C}" destId="{14F368CD-D3E8-4D3B-9ADC-D6D6FBB48DAD}" srcOrd="0" destOrd="0" presId="urn:microsoft.com/office/officeart/2005/8/layout/default"/>
    <dgm:cxn modelId="{CA2BF910-D9AE-46B6-B6BC-3D3B3C4B8784}" type="presParOf" srcId="{52DF66A1-73A0-4C11-9238-C0541D599F1C}" destId="{E970D16E-3492-4FCA-8AAC-C943CC29AB93}" srcOrd="1" destOrd="0" presId="urn:microsoft.com/office/officeart/2005/8/layout/default"/>
    <dgm:cxn modelId="{3213E966-5F73-45E4-A562-BF037DA55333}" type="presParOf" srcId="{52DF66A1-73A0-4C11-9238-C0541D599F1C}" destId="{079945B6-95DC-4998-B482-DFA6F79971BB}" srcOrd="2" destOrd="0" presId="urn:microsoft.com/office/officeart/2005/8/layout/default"/>
    <dgm:cxn modelId="{42C779C9-77FC-45A0-843D-44FC5C4FDB4D}" type="presParOf" srcId="{52DF66A1-73A0-4C11-9238-C0541D599F1C}" destId="{90900B3F-E568-47E5-8E02-E0FFFB9E4F90}" srcOrd="3" destOrd="0" presId="urn:microsoft.com/office/officeart/2005/8/layout/default"/>
    <dgm:cxn modelId="{91D3088E-EEF2-4AF9-ACC6-C078BB5B4751}" type="presParOf" srcId="{52DF66A1-73A0-4C11-9238-C0541D599F1C}" destId="{8B070879-3B9D-40AA-91C3-0C955562FA21}"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86E4E2-54BB-4140-AE97-2B0FD93978DF}">
      <dsp:nvSpPr>
        <dsp:cNvPr id="0" name=""/>
        <dsp:cNvSpPr/>
      </dsp:nvSpPr>
      <dsp:spPr>
        <a:xfrm>
          <a:off x="2795258" y="726"/>
          <a:ext cx="1660514" cy="830257"/>
        </a:xfrm>
        <a:prstGeom prst="roundRect">
          <a:avLst>
            <a:gd name="adj" fmla="val 1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Human capital</a:t>
          </a:r>
        </a:p>
      </dsp:txBody>
      <dsp:txXfrm>
        <a:off x="2819575" y="25043"/>
        <a:ext cx="1611880" cy="781623"/>
      </dsp:txXfrm>
    </dsp:sp>
    <dsp:sp modelId="{E4CB846D-1AA8-4AA3-A60B-828A653C1FB9}">
      <dsp:nvSpPr>
        <dsp:cNvPr id="0" name=""/>
        <dsp:cNvSpPr/>
      </dsp:nvSpPr>
      <dsp:spPr>
        <a:xfrm rot="3600000">
          <a:off x="3878601" y="1457361"/>
          <a:ext cx="864228" cy="290590"/>
        </a:xfrm>
        <a:prstGeom prst="leftRightArrow">
          <a:avLst>
            <a:gd name="adj1" fmla="val 60000"/>
            <a:gd name="adj2" fmla="val 5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3965778" y="1515479"/>
        <a:ext cx="689874" cy="174354"/>
      </dsp:txXfrm>
    </dsp:sp>
    <dsp:sp modelId="{2B381683-D204-40FC-A200-4096ECEBFE4B}">
      <dsp:nvSpPr>
        <dsp:cNvPr id="0" name=""/>
        <dsp:cNvSpPr/>
      </dsp:nvSpPr>
      <dsp:spPr>
        <a:xfrm>
          <a:off x="4165658" y="2374329"/>
          <a:ext cx="1660514" cy="830257"/>
        </a:xfrm>
        <a:prstGeom prst="roundRect">
          <a:avLst>
            <a:gd name="adj" fmla="val 10000"/>
          </a:avLst>
        </a:prstGeom>
        <a:gradFill rotWithShape="0">
          <a:gsLst>
            <a:gs pos="0">
              <a:schemeClr val="accent4">
                <a:hueOff val="-246306"/>
                <a:satOff val="7355"/>
                <a:lumOff val="2843"/>
                <a:alphaOff val="0"/>
                <a:tint val="96000"/>
                <a:lumMod val="104000"/>
              </a:schemeClr>
            </a:gs>
            <a:gs pos="100000">
              <a:schemeClr val="accent4">
                <a:hueOff val="-246306"/>
                <a:satOff val="7355"/>
                <a:lumOff val="2843"/>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Social capital</a:t>
          </a:r>
          <a:endParaRPr lang="en-US" sz="2100" kern="1200" dirty="0"/>
        </a:p>
      </dsp:txBody>
      <dsp:txXfrm>
        <a:off x="4189975" y="2398646"/>
        <a:ext cx="1611880" cy="781623"/>
      </dsp:txXfrm>
    </dsp:sp>
    <dsp:sp modelId="{6C8544D4-82C1-4A02-A63A-D1F4BBF2A061}">
      <dsp:nvSpPr>
        <dsp:cNvPr id="0" name=""/>
        <dsp:cNvSpPr/>
      </dsp:nvSpPr>
      <dsp:spPr>
        <a:xfrm rot="10800000">
          <a:off x="3193401" y="2644162"/>
          <a:ext cx="864228" cy="290590"/>
        </a:xfrm>
        <a:prstGeom prst="leftRightArrow">
          <a:avLst>
            <a:gd name="adj1" fmla="val 60000"/>
            <a:gd name="adj2" fmla="val 50000"/>
          </a:avLst>
        </a:prstGeom>
        <a:gradFill rotWithShape="0">
          <a:gsLst>
            <a:gs pos="0">
              <a:schemeClr val="accent4">
                <a:hueOff val="-246306"/>
                <a:satOff val="7355"/>
                <a:lumOff val="2843"/>
                <a:alphaOff val="0"/>
                <a:tint val="96000"/>
                <a:lumMod val="104000"/>
              </a:schemeClr>
            </a:gs>
            <a:gs pos="100000">
              <a:schemeClr val="accent4">
                <a:hueOff val="-246306"/>
                <a:satOff val="7355"/>
                <a:lumOff val="2843"/>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3280578" y="2702280"/>
        <a:ext cx="689874" cy="174354"/>
      </dsp:txXfrm>
    </dsp:sp>
    <dsp:sp modelId="{CFAD69BB-882B-4282-B638-BFE947B145EF}">
      <dsp:nvSpPr>
        <dsp:cNvPr id="0" name=""/>
        <dsp:cNvSpPr/>
      </dsp:nvSpPr>
      <dsp:spPr>
        <a:xfrm>
          <a:off x="1424858" y="2374329"/>
          <a:ext cx="1660514" cy="830257"/>
        </a:xfrm>
        <a:prstGeom prst="roundRect">
          <a:avLst>
            <a:gd name="adj" fmla="val 10000"/>
          </a:avLst>
        </a:prstGeom>
        <a:gradFill rotWithShape="0">
          <a:gsLst>
            <a:gs pos="0">
              <a:schemeClr val="accent4">
                <a:hueOff val="-492612"/>
                <a:satOff val="14709"/>
                <a:lumOff val="5686"/>
                <a:alphaOff val="0"/>
                <a:tint val="96000"/>
                <a:lumMod val="104000"/>
              </a:schemeClr>
            </a:gs>
            <a:gs pos="100000">
              <a:schemeClr val="accent4">
                <a:hueOff val="-492612"/>
                <a:satOff val="14709"/>
                <a:lumOff val="5686"/>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Identity capital</a:t>
          </a:r>
          <a:endParaRPr lang="en-US" sz="2100" kern="1200" dirty="0"/>
        </a:p>
      </dsp:txBody>
      <dsp:txXfrm>
        <a:off x="1449175" y="2398646"/>
        <a:ext cx="1611880" cy="781623"/>
      </dsp:txXfrm>
    </dsp:sp>
    <dsp:sp modelId="{E4662FF5-3DDF-4A78-AE95-38B6BC2B8B9E}">
      <dsp:nvSpPr>
        <dsp:cNvPr id="0" name=""/>
        <dsp:cNvSpPr/>
      </dsp:nvSpPr>
      <dsp:spPr>
        <a:xfrm rot="18000000">
          <a:off x="2508201" y="1457361"/>
          <a:ext cx="864228" cy="290590"/>
        </a:xfrm>
        <a:prstGeom prst="leftRightArrow">
          <a:avLst>
            <a:gd name="adj1" fmla="val 60000"/>
            <a:gd name="adj2" fmla="val 50000"/>
          </a:avLst>
        </a:prstGeom>
        <a:gradFill rotWithShape="0">
          <a:gsLst>
            <a:gs pos="0">
              <a:schemeClr val="accent4">
                <a:hueOff val="-492612"/>
                <a:satOff val="14709"/>
                <a:lumOff val="5686"/>
                <a:alphaOff val="0"/>
                <a:tint val="96000"/>
                <a:lumMod val="104000"/>
              </a:schemeClr>
            </a:gs>
            <a:gs pos="100000">
              <a:schemeClr val="accent4">
                <a:hueOff val="-492612"/>
                <a:satOff val="14709"/>
                <a:lumOff val="5686"/>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2595378" y="1515479"/>
        <a:ext cx="689874" cy="1743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F368CD-D3E8-4D3B-9ADC-D6D6FBB48DAD}">
      <dsp:nvSpPr>
        <dsp:cNvPr id="0" name=""/>
        <dsp:cNvSpPr/>
      </dsp:nvSpPr>
      <dsp:spPr>
        <a:xfrm>
          <a:off x="834" y="518173"/>
          <a:ext cx="3252639" cy="1951583"/>
        </a:xfrm>
        <a:prstGeom prst="rect">
          <a:avLst/>
        </a:prstGeom>
        <a:solidFill>
          <a:schemeClr val="accent5">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BNIM focusses on analysing the subjective</a:t>
          </a:r>
          <a:endParaRPr lang="en-US" sz="3000" kern="1200" dirty="0"/>
        </a:p>
      </dsp:txBody>
      <dsp:txXfrm>
        <a:off x="834" y="518173"/>
        <a:ext cx="3252639" cy="1951583"/>
      </dsp:txXfrm>
    </dsp:sp>
    <dsp:sp modelId="{079945B6-95DC-4998-B482-DFA6F79971BB}">
      <dsp:nvSpPr>
        <dsp:cNvPr id="0" name=""/>
        <dsp:cNvSpPr/>
      </dsp:nvSpPr>
      <dsp:spPr>
        <a:xfrm>
          <a:off x="3578737" y="518173"/>
          <a:ext cx="3252639" cy="1951583"/>
        </a:xfrm>
        <a:prstGeom prst="rect">
          <a:avLst/>
        </a:prstGeom>
        <a:solidFill>
          <a:schemeClr val="accent5">
            <a:hueOff val="2404066"/>
            <a:satOff val="-4882"/>
            <a:lumOff val="3137"/>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Grounded theory approach</a:t>
          </a:r>
          <a:endParaRPr lang="en-US" sz="3000" kern="1200" dirty="0"/>
        </a:p>
      </dsp:txBody>
      <dsp:txXfrm>
        <a:off x="3578737" y="518173"/>
        <a:ext cx="3252639" cy="1951583"/>
      </dsp:txXfrm>
    </dsp:sp>
    <dsp:sp modelId="{8B070879-3B9D-40AA-91C3-0C955562FA21}">
      <dsp:nvSpPr>
        <dsp:cNvPr id="0" name=""/>
        <dsp:cNvSpPr/>
      </dsp:nvSpPr>
      <dsp:spPr>
        <a:xfrm>
          <a:off x="1789786" y="2795021"/>
          <a:ext cx="3252639" cy="1951583"/>
        </a:xfrm>
        <a:prstGeom prst="rect">
          <a:avLst/>
        </a:prstGeom>
        <a:solidFill>
          <a:schemeClr val="accent5">
            <a:hueOff val="4808133"/>
            <a:satOff val="-9764"/>
            <a:lumOff val="6275"/>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Need to look for new analytical framework</a:t>
          </a:r>
          <a:endParaRPr lang="en-US" sz="3000" kern="1200" dirty="0"/>
        </a:p>
      </dsp:txBody>
      <dsp:txXfrm>
        <a:off x="1789786" y="2795021"/>
        <a:ext cx="3252639" cy="1951583"/>
      </dsp:txXfrm>
    </dsp:sp>
  </dsp:spTree>
</dsp:drawing>
</file>

<file path=ppt/diagrams/layout1.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2-13T10:08:29.111"/>
    </inkml:context>
    <inkml:brush xml:id="br0">
      <inkml:brushProperty name="width" value="0.1" units="cm"/>
      <inkml:brushProperty name="height" value="0.1" units="cm"/>
      <inkml:brushProperty name="color" value="#AE198D"/>
      <inkml:brushProperty name="ignorePressure" value="1"/>
      <inkml:brushProperty name="inkEffects" value="galaxy"/>
      <inkml:brushProperty name="anchorX" value="0"/>
      <inkml:brushProperty name="anchorY" value="0"/>
      <inkml:brushProperty name="scaleFactor" value="0.5"/>
    </inkml:brush>
  </inkml:definitions>
  <inkml:trace contextRef="#ctx0" brushRef="#br0">741 265,'212'0,"-159"0,0 0,0 0,0 0,-1 0,1-52,0 52,0 0,0 0,0 0,0-53,0 53,0-53,0 53,0 0,52 0,-52 0,0 0,0 0,53 0,-53 0,0-53,53 53,0 0,-1-53,1 53,-53 0,53 0,-53 0,0 0,0 0,53 0,-54 0,1 0,0 0,53 0,0 0,-53 0,53 0,-53 0,0 0,-1 0,1 0,0 0,0 0,0 53,0-53,0 53,0 0,53-53,-106 53,53-53,-53 52,53-52,-1 53,1 0,0-53,-53 53,106-53,-106 53,53 0,0-53,-53 53,106-53,-106 53,53-53,0 53,0 0,-1 0,1-53,-53 53,53-1,0-52,-53 53,53-53,-53 53,53 0,0 0,-53 0,53-53,-53 53,53 0,0 0,0-53,-53 53,0 0,53 0,-53-1,0 1,52 0,-52 0,53-53,0 106,-53-53,53-53,-53 106,53-106,-53 53,0 0,53 0,-53-1,0 1,53 0,-53 0,0 0,106 0,-106 0,0 0,53 0,-53 0,0 0,0 0,106-53,-106 52,52-52,-52 53,53 0,-53 0,0 0,0 53,-53-53,53 0,-52 0,52 0,-53 0,53-159,-53 106,0 53,0 0,0-1,0-52,0 53,0 0,-53-53,53 53,1 0,-107 0,53 0,0-53,0 53,0 0,-52-53,52 53,53 0,-53 0,53-53,0 52,-53 1,54-53,-1 0,0 53,0-53,0 0,0 0,0 0,0 53,0-53,0 0,0 0,0 0,1 0,-1 0,0 0,0 0,0 0,0 0,0 0,0 0,0 0,0 0,0 0,0 0,1 0,-1 0,0 0,0 0,0 0,0-53,0 53,-53-53,0 53,1-53,52 53,0-52,-53 52,0 0,53-53,0 53,0 0,0-53,0 53,1 0,-1 0,53-53,-53 53,0 0,0-53,53 0,-53 53,0-53,0 0,0-53,53 265,0-53,-53-159,-53 0,54 0,-54 0,53 0,53 0,-106 53,106-53,-159 1,106-54,0 106,0-106,1 53,-1 0,0 53,0-53,53-53,-53 106,0-106,0 106,53-52,0-1,-53 53,53-53,0 0,0 0,-53 0,53 0,-53 0,53 0,0 0,-53 0,53 0,0 1,0-1,0 0,0 0,0-53,0 53,0 0,0 0,53 0,-53 0,53 53,-53-53,0 1,53-1,0 0,-53 0,53 53,-53-53,53 0,0 53,-53-53,53 53,-53-53,53 53,-53-53,0 0,53 53,-53-53,52 53,1-53,0 1,-53-1,0 0,53 53,-53-53,0 0,0 0,0 0,0 0,0 0,0 0,53 53,-53-53,53 53,0 0,-53-53,0 1,53 52,-53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2-13T14:27:07.01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1,'341'8,"112"9,-20 10,-85 8,-108 6,-95 3,-73 2,-55 0,-39 1,-15-1,-2 0,6-1,9 0,0-8,5-2,5 0,6 1,3 3,3 2,-5 2,-3 1,2 0,1 1,2-7</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2-13T14:27:09.569"/>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1,'16'0,"11"0,10 0,21 0,23 7,21 3,16 0,10-2,14-3,6-1,-8-2,-20-2,-22 0,-13 0,-14 0,-11-1,-8 1,10 0,2-1,5 1,6 0,5 0,13 0,-3 0,6 0,-5 0,-11 0,-12 0,-9 0,-7 0,-5 0,-3 0,-2 0,0 0,1 0,0 0,0 0,1 0,1 8,-1 2,-14 0,-14-3</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2-13T14:27:14.46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1564 1563,'-8'0,"-17"0,-12 0,-15 0,-14 0,-3 0,2 0,6 0,4 0,6 0,3 0,10-7,4-3,0 0,-2 2,-10 3,-4-6,-2-1,1 2,1 2,2 3,8-6,5-1,-1 3,-8 1,3-5,0 0,1 2,-2-4,8-8,0-7,0-7,5-4,8-2,7-2,-2-1,3 0,-5-8,1-9,3-2,4 3,4 4,3 4,2 5,1 2,1 1,-1 2,9 0,1 1,8 6,0 4,-3-2,4 6,-2 0,-3-2,3-4,-1-4,4 6,7 7,6 9,4 7,5 5,2-3,9-2,2-6,8 0,1 3,4 3,6 3,5 3,-2 3,-8 0,8 2,13-1,6 1,3 0,-1 7,-2 10,-2 9,-9 1,-12-5,-10-7,-9-5,-6-5,-3-4,-2-1,-1-2,0 0,1 7,8 3,3 8,0 0,-10 6,-4-2,-1-4,-1 2,2-1,-6 3,6 5,4 0,2 1,1 5,-1-4,-7 2,-3-5,0-7,1 2,3-3,1 3,-6 6,-2-1,-5 2,-1-3,-5 2,2-4,-4 2,-5 5,3-3,-2 2,-4 4,4-4,-1 9,5-2,-2 0,5-5,-2-1,-5 3,3 4,-3 2,-3 3,-4 2,-3 1,-11 1,-4 1,-9-1,-8 0,-7 0,-7 0,-3-8,-2-10,-8-2,-11 2,-2-3,3-6,-3 1,-6 6,-5-2,-13-5,-6-5,-9-5,-10 3,7 1,15-2,15-4,13 6,11 1,6-2,4-3,-5-3,-10-2,-10-2,-9-1,-5 0,-5-1,6 1,8-1,11 1,7 0,6 0,4 0,2 0,1 0,0 0,0 0,0-8,-1-2,0-7,0-1,-8-5,-3-5,1 1,2 5,2-1,9-4,5 3,8-3,1-4,-2-4,3-4,7-3,-1-2,2 0,5-2,4-7,4-2,3-7,2-9,8 1,2 5,9-3,7 4,-1 5,4-3,4-6,12 1,-2-3,6 2,11-2,3-4,-2 3,-4 5,-4 7,-4 14,-2 13,-1 14,-2 8,0 7,15 4,13 1,16 1,1 0,1-1,8-1,2 0,7 7,8 10,-8 9,-8 1,-4 2,-4 4,-2 12,-9 5,5 1,-12 0,-3-1,-6-2,-7-2,-4-1,-5-1,-10-1,-4 0,-8 1,0-1,2 0,-3 1,-6-1,-6 1,-6-1,-3 1,-3-1,-1 1,-9-1,-10 1,-2-1,-4-7,-7-10,-12-2,-6-5,-3 1,-7-2,-9-6,0-3,5-5,4-2,6-10,4-4,4 1,8-6,4-8,8-8,0 3,-10 5,-7-1,-3 5,-2 5,-8 5,6-3,4 0,2 3,0 3,2 3,6-6,3-1,6 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E21179-1C26-4C37-BAFA-37B533AD8F52}" type="datetimeFigureOut">
              <a:rPr lang="en-GB" smtClean="0"/>
              <a:t>02/02/2018</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117FAE-EE82-4CC0-8F26-4182578C9BA6}" type="slidenum">
              <a:rPr lang="en-GB" smtClean="0"/>
              <a:t>‹#›</a:t>
            </a:fld>
            <a:endParaRPr lang="en-GB" dirty="0"/>
          </a:p>
        </p:txBody>
      </p:sp>
    </p:spTree>
    <p:extLst>
      <p:ext uri="{BB962C8B-B14F-4D97-AF65-F5344CB8AC3E}">
        <p14:creationId xmlns:p14="http://schemas.microsoft.com/office/powerpoint/2010/main" val="2658401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117FAE-EE82-4CC0-8F26-4182578C9BA6}" type="slidenum">
              <a:rPr lang="en-GB" smtClean="0"/>
              <a:t>2</a:t>
            </a:fld>
            <a:endParaRPr lang="en-GB" dirty="0"/>
          </a:p>
        </p:txBody>
      </p:sp>
    </p:spTree>
    <p:extLst>
      <p:ext uri="{BB962C8B-B14F-4D97-AF65-F5344CB8AC3E}">
        <p14:creationId xmlns:p14="http://schemas.microsoft.com/office/powerpoint/2010/main" val="19607146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Usually based on Likert scale research pre and post intervention or baseline data. </a:t>
            </a:r>
          </a:p>
          <a:p>
            <a:r>
              <a:rPr lang="en-GB" dirty="0"/>
              <a:t>Used in schools</a:t>
            </a:r>
          </a:p>
          <a:p>
            <a:r>
              <a:rPr lang="en-GB" dirty="0"/>
              <a:t>Education</a:t>
            </a:r>
          </a:p>
        </p:txBody>
      </p:sp>
      <p:sp>
        <p:nvSpPr>
          <p:cNvPr id="4" name="Slide Number Placeholder 3"/>
          <p:cNvSpPr>
            <a:spLocks noGrp="1"/>
          </p:cNvSpPr>
          <p:nvPr>
            <p:ph type="sldNum" sz="quarter" idx="10"/>
          </p:nvPr>
        </p:nvSpPr>
        <p:spPr/>
        <p:txBody>
          <a:bodyPr/>
          <a:lstStyle/>
          <a:p>
            <a:fld id="{8F117FAE-EE82-4CC0-8F26-4182578C9BA6}" type="slidenum">
              <a:rPr lang="en-GB" smtClean="0"/>
              <a:t>3</a:t>
            </a:fld>
            <a:endParaRPr lang="en-GB"/>
          </a:p>
        </p:txBody>
      </p:sp>
    </p:spTree>
    <p:extLst>
      <p:ext uri="{BB962C8B-B14F-4D97-AF65-F5344CB8AC3E}">
        <p14:creationId xmlns:p14="http://schemas.microsoft.com/office/powerpoint/2010/main" val="7823114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have been numerous attempts in qualitative methodology to replicate or mimic the ‘holy trinity’ of positivist research namely validity, reliability and generalizability (Sparkes, 1998; </a:t>
            </a:r>
            <a:r>
              <a:rPr lang="en-GB" sz="1200" kern="1200" dirty="0" err="1">
                <a:solidFill>
                  <a:schemeClr val="tx1"/>
                </a:solidFill>
                <a:effectLst/>
                <a:latin typeface="+mn-lt"/>
                <a:ea typeface="+mn-ea"/>
                <a:cs typeface="+mn-cs"/>
              </a:rPr>
              <a:t>Kvale</a:t>
            </a:r>
            <a:r>
              <a:rPr lang="en-GB" sz="1200" kern="1200" dirty="0">
                <a:solidFill>
                  <a:schemeClr val="tx1"/>
                </a:solidFill>
                <a:effectLst/>
                <a:latin typeface="+mn-lt"/>
                <a:ea typeface="+mn-ea"/>
                <a:cs typeface="+mn-cs"/>
              </a:rPr>
              <a:t>, 1995; Tobin &amp; Begley, 2004)</a:t>
            </a:r>
            <a:endParaRPr lang="en-GB" dirty="0"/>
          </a:p>
        </p:txBody>
      </p:sp>
      <p:sp>
        <p:nvSpPr>
          <p:cNvPr id="4" name="Slide Number Placeholder 3"/>
          <p:cNvSpPr>
            <a:spLocks noGrp="1"/>
          </p:cNvSpPr>
          <p:nvPr>
            <p:ph type="sldNum" sz="quarter" idx="10"/>
          </p:nvPr>
        </p:nvSpPr>
        <p:spPr/>
        <p:txBody>
          <a:bodyPr/>
          <a:lstStyle/>
          <a:p>
            <a:fld id="{8F117FAE-EE82-4CC0-8F26-4182578C9BA6}" type="slidenum">
              <a:rPr lang="en-GB" smtClean="0"/>
              <a:t>4</a:t>
            </a:fld>
            <a:endParaRPr lang="en-GB" dirty="0"/>
          </a:p>
        </p:txBody>
      </p:sp>
    </p:spTree>
    <p:extLst>
      <p:ext uri="{BB962C8B-B14F-4D97-AF65-F5344CB8AC3E}">
        <p14:creationId xmlns:p14="http://schemas.microsoft.com/office/powerpoint/2010/main" val="31501302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Qualitative interviewing and its techniques are sometimes taken for granted (Brinkmann, 2013). At the start of the pilot, I was using a semi-structured interview design (Appendix __), but was failing to take into consideration what information was important for my research (Rubin &amp; Rubin, 2011).  As  Gubrium &amp; Holstein, (1995) suggest,. This is especially poignant within social constructionist inquiry.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There is a succinct epistemological difference in the way in which interviews are designed and data is collected, depending on the way in which knowledge is perceived.  Whilst I knew the study was situated in a social constructionist approach, I was using questions, which related to existing cognitive construct. This was an error of understanding. Likewise, although it is common in an interview process to use inductive and deductive approaches (Wengraf, 2001), I was regarding knowledge as something to be ‘mined’, looking for ‘nuggets’ of knowledge to fit my pre-existing descriptors, rather than a journey which is constructed during the data collection and analysis process (</a:t>
            </a:r>
            <a:r>
              <a:rPr lang="en-GB" sz="1200" kern="1200" dirty="0" err="1">
                <a:solidFill>
                  <a:schemeClr val="tx1"/>
                </a:solidFill>
                <a:effectLst/>
                <a:latin typeface="+mn-lt"/>
                <a:ea typeface="+mn-ea"/>
                <a:cs typeface="+mn-cs"/>
              </a:rPr>
              <a:t>Kvale</a:t>
            </a:r>
            <a:r>
              <a:rPr lang="en-GB" sz="1200" kern="1200" dirty="0">
                <a:solidFill>
                  <a:schemeClr val="tx1"/>
                </a:solidFill>
                <a:effectLst/>
                <a:latin typeface="+mn-lt"/>
                <a:ea typeface="+mn-ea"/>
                <a:cs typeface="+mn-cs"/>
              </a:rPr>
              <a:t> &amp; Brinkmann, 2009). </a:t>
            </a:r>
          </a:p>
          <a:p>
            <a:endParaRPr lang="en-GB" dirty="0"/>
          </a:p>
        </p:txBody>
      </p:sp>
      <p:sp>
        <p:nvSpPr>
          <p:cNvPr id="4" name="Slide Number Placeholder 3"/>
          <p:cNvSpPr>
            <a:spLocks noGrp="1"/>
          </p:cNvSpPr>
          <p:nvPr>
            <p:ph type="sldNum" sz="quarter" idx="10"/>
          </p:nvPr>
        </p:nvSpPr>
        <p:spPr/>
        <p:txBody>
          <a:bodyPr/>
          <a:lstStyle/>
          <a:p>
            <a:fld id="{8F117FAE-EE82-4CC0-8F26-4182578C9BA6}" type="slidenum">
              <a:rPr lang="en-GB" smtClean="0"/>
              <a:t>5</a:t>
            </a:fld>
            <a:endParaRPr lang="en-GB"/>
          </a:p>
        </p:txBody>
      </p:sp>
    </p:spTree>
    <p:extLst>
      <p:ext uri="{BB962C8B-B14F-4D97-AF65-F5344CB8AC3E}">
        <p14:creationId xmlns:p14="http://schemas.microsoft.com/office/powerpoint/2010/main" val="36006796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went from a long detailed story about her life and her issues, to me ploughing in with my own needs and the interview stalled. Then I would go on to another question that may have not had any resemblance to what had been said previously.</a:t>
            </a:r>
          </a:p>
          <a:p>
            <a:endParaRPr lang="en-GB" dirty="0"/>
          </a:p>
        </p:txBody>
      </p:sp>
      <p:sp>
        <p:nvSpPr>
          <p:cNvPr id="4" name="Slide Number Placeholder 3"/>
          <p:cNvSpPr>
            <a:spLocks noGrp="1"/>
          </p:cNvSpPr>
          <p:nvPr>
            <p:ph type="sldNum" sz="quarter" idx="10"/>
          </p:nvPr>
        </p:nvSpPr>
        <p:spPr/>
        <p:txBody>
          <a:bodyPr/>
          <a:lstStyle/>
          <a:p>
            <a:fld id="{8F117FAE-EE82-4CC0-8F26-4182578C9BA6}" type="slidenum">
              <a:rPr lang="en-GB" smtClean="0"/>
              <a:t>8</a:t>
            </a:fld>
            <a:endParaRPr lang="en-GB"/>
          </a:p>
        </p:txBody>
      </p:sp>
    </p:spTree>
    <p:extLst>
      <p:ext uri="{BB962C8B-B14F-4D97-AF65-F5344CB8AC3E}">
        <p14:creationId xmlns:p14="http://schemas.microsoft.com/office/powerpoint/2010/main" val="23144602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Narrative interviewing assumes there is knowledge and meaning about the world within stories</a:t>
            </a:r>
          </a:p>
          <a:p>
            <a:r>
              <a:rPr lang="en-GB" dirty="0"/>
              <a:t>The personal and social are always present (Dewey) even though they are constructed</a:t>
            </a:r>
          </a:p>
          <a:p>
            <a:r>
              <a:rPr lang="en-GB" dirty="0"/>
              <a:t>Both a phenomena under study and a method (</a:t>
            </a:r>
            <a:r>
              <a:rPr lang="en-GB" dirty="0" err="1"/>
              <a:t>Clandinin</a:t>
            </a:r>
            <a:r>
              <a:rPr lang="en-GB" dirty="0"/>
              <a:t> and </a:t>
            </a:r>
            <a:r>
              <a:rPr lang="en-GB" dirty="0" err="1"/>
              <a:t>Connolley</a:t>
            </a:r>
            <a:r>
              <a:rPr lang="en-GB" dirty="0"/>
              <a:t>, 2004) </a:t>
            </a:r>
          </a:p>
          <a:p>
            <a:endParaRPr lang="en-GB" dirty="0"/>
          </a:p>
        </p:txBody>
      </p:sp>
      <p:sp>
        <p:nvSpPr>
          <p:cNvPr id="4" name="Slide Number Placeholder 3"/>
          <p:cNvSpPr>
            <a:spLocks noGrp="1"/>
          </p:cNvSpPr>
          <p:nvPr>
            <p:ph type="sldNum" sz="quarter" idx="10"/>
          </p:nvPr>
        </p:nvSpPr>
        <p:spPr/>
        <p:txBody>
          <a:bodyPr/>
          <a:lstStyle/>
          <a:p>
            <a:fld id="{8F117FAE-EE82-4CC0-8F26-4182578C9BA6}" type="slidenum">
              <a:rPr lang="en-GB" smtClean="0"/>
              <a:t>9</a:t>
            </a:fld>
            <a:endParaRPr lang="en-GB" dirty="0"/>
          </a:p>
        </p:txBody>
      </p:sp>
    </p:spTree>
    <p:extLst>
      <p:ext uri="{BB962C8B-B14F-4D97-AF65-F5344CB8AC3E}">
        <p14:creationId xmlns:p14="http://schemas.microsoft.com/office/powerpoint/2010/main" val="7839648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are significant elements of people’s narratives that are not told, for many reasons, including shame, anger, diversion, and denial. There are some elements of life stories that are told at great length, which may signify a deep meaning for the storyteller, or it could signify them trying to divert their own painful histories somewhere less traumatic.  In </a:t>
            </a:r>
            <a:r>
              <a:rPr lang="en-GB" sz="1200" kern="1200" dirty="0" err="1">
                <a:solidFill>
                  <a:schemeClr val="tx1"/>
                </a:solidFill>
                <a:effectLst/>
                <a:latin typeface="+mn-lt"/>
                <a:ea typeface="+mn-ea"/>
                <a:cs typeface="+mn-cs"/>
              </a:rPr>
              <a:t>Portelli’s</a:t>
            </a:r>
            <a:r>
              <a:rPr lang="en-GB" sz="1200" kern="1200" dirty="0">
                <a:solidFill>
                  <a:schemeClr val="tx1"/>
                </a:solidFill>
                <a:effectLst/>
                <a:latin typeface="+mn-lt"/>
                <a:ea typeface="+mn-ea"/>
                <a:cs typeface="+mn-cs"/>
              </a:rPr>
              <a:t> (1991) work, he observed that the way in which the chronology of the story was told sometimes missed out important pieces of information (the killing of Luigi </a:t>
            </a:r>
            <a:r>
              <a:rPr lang="en-GB" sz="1200" kern="1200" dirty="0" err="1">
                <a:solidFill>
                  <a:schemeClr val="tx1"/>
                </a:solidFill>
                <a:effectLst/>
                <a:latin typeface="+mn-lt"/>
                <a:ea typeface="+mn-ea"/>
                <a:cs typeface="+mn-cs"/>
              </a:rPr>
              <a:t>Trastulli</a:t>
            </a:r>
            <a:r>
              <a:rPr lang="en-GB" sz="1200" kern="1200" dirty="0">
                <a:solidFill>
                  <a:schemeClr val="tx1"/>
                </a:solidFill>
                <a:effectLst/>
                <a:latin typeface="+mn-lt"/>
                <a:ea typeface="+mn-ea"/>
                <a:cs typeface="+mn-cs"/>
              </a:rPr>
              <a:t>), which made the researcher re-arrange their personal interpretation of an entire part of a town’s history. This warns a researcher not to stick to the coded ideas from their known literature searches prior to the narrative interviews, as seen in the pilot study. </a:t>
            </a:r>
          </a:p>
          <a:p>
            <a:endParaRPr lang="en-GB" dirty="0"/>
          </a:p>
        </p:txBody>
      </p:sp>
      <p:sp>
        <p:nvSpPr>
          <p:cNvPr id="4" name="Slide Number Placeholder 3"/>
          <p:cNvSpPr>
            <a:spLocks noGrp="1"/>
          </p:cNvSpPr>
          <p:nvPr>
            <p:ph type="sldNum" sz="quarter" idx="10"/>
          </p:nvPr>
        </p:nvSpPr>
        <p:spPr/>
        <p:txBody>
          <a:bodyPr/>
          <a:lstStyle/>
          <a:p>
            <a:fld id="{8F117FAE-EE82-4CC0-8F26-4182578C9BA6}" type="slidenum">
              <a:rPr lang="en-GB" smtClean="0"/>
              <a:t>11</a:t>
            </a:fld>
            <a:endParaRPr lang="en-GB" dirty="0"/>
          </a:p>
        </p:txBody>
      </p:sp>
    </p:spTree>
    <p:extLst>
      <p:ext uri="{BB962C8B-B14F-4D97-AF65-F5344CB8AC3E}">
        <p14:creationId xmlns:p14="http://schemas.microsoft.com/office/powerpoint/2010/main" val="22151548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Its history originates from the studies of Rosenthal (1998) and Schütze (1992) work of life stories of survivors of the Holocaust and Nazi soldiers, which uses “inter-narrative prompts”, without directing the interview on to a chosen topic of the researcher (Edwards &amp; Holland, 2013, p. 103). The method relies on asking a main “tell me about your life…” single question to induce a narrative (SQUIN), and a second sub-session asking about particular incident narratives (PIN) which is told within the main narrative and of interest to the researcher. At this point the researcher takes a passive role in the data collection, listening and logging PINs. A third sub-section may be applied if there are any further questions from the interview, however this is not always necessary.</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questions are formed in a particular way in the belief that each persons’ narrative has its own Gestalt. Although the term generates a cognitive psychological description, it promotes the idea that the whole (story) is greater than the parts (Holloway &amp; Jefferson, 2009). It argues there is a need to understand the structure of the narrative, before there can be any insight into the components of it. This is in polarity to the epistemological argument of ‘mining’ for certain ‘nuggets’ of knowledge and sees the text as a whole before breaking down into constituents.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methodology also focusses on the interpretation of the narrative. There are many factors that can influence narrative accounts and their interpretations (</a:t>
            </a:r>
            <a:r>
              <a:rPr lang="en-GB" sz="1200" kern="1200" dirty="0" err="1">
                <a:solidFill>
                  <a:schemeClr val="tx1"/>
                </a:solidFill>
                <a:effectLst/>
                <a:latin typeface="+mn-lt"/>
                <a:ea typeface="+mn-ea"/>
                <a:cs typeface="+mn-cs"/>
              </a:rPr>
              <a:t>Corbally</a:t>
            </a:r>
            <a:r>
              <a:rPr lang="en-GB" sz="1200" kern="1200" dirty="0">
                <a:solidFill>
                  <a:schemeClr val="tx1"/>
                </a:solidFill>
                <a:effectLst/>
                <a:latin typeface="+mn-lt"/>
                <a:ea typeface="+mn-ea"/>
                <a:cs typeface="+mn-cs"/>
              </a:rPr>
              <a:t> &amp; O’Neill, 2014; Fisher, 1978; Plummer, 2001; </a:t>
            </a:r>
            <a:r>
              <a:rPr lang="en-GB" sz="1200" kern="1200" dirty="0" err="1">
                <a:solidFill>
                  <a:schemeClr val="tx1"/>
                </a:solidFill>
                <a:effectLst/>
                <a:latin typeface="+mn-lt"/>
                <a:ea typeface="+mn-ea"/>
                <a:cs typeface="+mn-cs"/>
              </a:rPr>
              <a:t>Sandelowski</a:t>
            </a:r>
            <a:r>
              <a:rPr lang="en-GB" sz="1200" kern="1200" dirty="0">
                <a:solidFill>
                  <a:schemeClr val="tx1"/>
                </a:solidFill>
                <a:effectLst/>
                <a:latin typeface="+mn-lt"/>
                <a:ea typeface="+mn-ea"/>
                <a:cs typeface="+mn-cs"/>
              </a:rPr>
              <a:t>, 2002), not forgetting the ontological stances presented by social constructionism. The interpretive method from BNIM works in two sections: the chronological chain of events in the narrative, or the </a:t>
            </a:r>
            <a:r>
              <a:rPr lang="en-GB" sz="1200" i="1" kern="1200" dirty="0">
                <a:solidFill>
                  <a:schemeClr val="tx1"/>
                </a:solidFill>
                <a:effectLst/>
                <a:latin typeface="+mn-lt"/>
                <a:ea typeface="+mn-ea"/>
                <a:cs typeface="+mn-cs"/>
              </a:rPr>
              <a:t>lived life, </a:t>
            </a:r>
            <a:r>
              <a:rPr lang="en-GB" sz="1200" kern="1200" dirty="0">
                <a:solidFill>
                  <a:schemeClr val="tx1"/>
                </a:solidFill>
                <a:effectLst/>
                <a:latin typeface="+mn-lt"/>
                <a:ea typeface="+mn-ea"/>
                <a:cs typeface="+mn-cs"/>
              </a:rPr>
              <a:t>and the </a:t>
            </a:r>
            <a:r>
              <a:rPr lang="en-GB" sz="1200" i="1" kern="1200" dirty="0">
                <a:solidFill>
                  <a:schemeClr val="tx1"/>
                </a:solidFill>
                <a:effectLst/>
                <a:latin typeface="+mn-lt"/>
                <a:ea typeface="+mn-ea"/>
                <a:cs typeface="+mn-cs"/>
              </a:rPr>
              <a:t>told story</a:t>
            </a:r>
            <a:r>
              <a:rPr lang="en-GB" sz="1200" kern="1200" dirty="0">
                <a:solidFill>
                  <a:schemeClr val="tx1"/>
                </a:solidFill>
                <a:effectLst/>
                <a:latin typeface="+mn-lt"/>
                <a:ea typeface="+mn-ea"/>
                <a:cs typeface="+mn-cs"/>
              </a:rPr>
              <a:t>, which is the thematic order of the narration and its analysis (Jones, 2001). The case history in constructed (or reconstructed) by questioning how the lived life informs the told story (Jones, 2004), and therefore how identity capital resources are used and experienced by parents in the study.  It could be argued that the lived life and told story aspects of interpretation fits with the idea of “what” and “how” of active interviewing (Holstein &amp; </a:t>
            </a:r>
            <a:r>
              <a:rPr lang="en-GB" sz="1200" kern="1200" dirty="0" err="1">
                <a:solidFill>
                  <a:schemeClr val="tx1"/>
                </a:solidFill>
                <a:effectLst/>
                <a:latin typeface="+mn-lt"/>
                <a:ea typeface="+mn-ea"/>
                <a:cs typeface="+mn-cs"/>
              </a:rPr>
              <a:t>Gubrium</a:t>
            </a:r>
            <a:r>
              <a:rPr lang="en-GB" sz="1200" kern="1200" dirty="0">
                <a:solidFill>
                  <a:schemeClr val="tx1"/>
                </a:solidFill>
                <a:effectLst/>
                <a:latin typeface="+mn-lt"/>
                <a:ea typeface="+mn-ea"/>
                <a:cs typeface="+mn-cs"/>
              </a:rPr>
              <a:t>, 1995). Although the interview period is a more passive affair for the researcher and active for the participant, this is reversed during the interpretation process.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8F117FAE-EE82-4CC0-8F26-4182578C9BA6}" type="slidenum">
              <a:rPr lang="en-GB" smtClean="0"/>
              <a:t>12</a:t>
            </a:fld>
            <a:endParaRPr lang="en-GB" dirty="0"/>
          </a:p>
        </p:txBody>
      </p:sp>
    </p:spTree>
    <p:extLst>
      <p:ext uri="{BB962C8B-B14F-4D97-AF65-F5344CB8AC3E}">
        <p14:creationId xmlns:p14="http://schemas.microsoft.com/office/powerpoint/2010/main" val="20284374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Silverman’s codes for transcription (.) although these were used to analyse much smaller pieces of transcription</a:t>
            </a:r>
          </a:p>
          <a:p>
            <a:endParaRPr lang="en-GB" dirty="0"/>
          </a:p>
          <a:p>
            <a:r>
              <a:rPr lang="en-GB" sz="1200" kern="1200" dirty="0" err="1">
                <a:solidFill>
                  <a:schemeClr val="tx1"/>
                </a:solidFill>
                <a:effectLst/>
                <a:latin typeface="+mn-lt"/>
                <a:ea typeface="+mn-ea"/>
                <a:cs typeface="+mn-cs"/>
              </a:rPr>
              <a:t>Wengraf</a:t>
            </a:r>
            <a:r>
              <a:rPr lang="en-GB" sz="1200" kern="1200" dirty="0">
                <a:solidFill>
                  <a:schemeClr val="tx1"/>
                </a:solidFill>
                <a:effectLst/>
                <a:latin typeface="+mn-lt"/>
                <a:ea typeface="+mn-ea"/>
                <a:cs typeface="+mn-cs"/>
              </a:rPr>
              <a:t> (2004)</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In many </a:t>
            </a:r>
            <a:r>
              <a:rPr lang="en-GB" sz="1200" kern="1200" dirty="0" err="1">
                <a:solidFill>
                  <a:schemeClr val="tx1"/>
                </a:solidFill>
                <a:effectLst/>
                <a:latin typeface="+mn-lt"/>
                <a:ea typeface="+mn-ea"/>
                <a:cs typeface="+mn-cs"/>
              </a:rPr>
              <a:t>dscplines</a:t>
            </a:r>
            <a:r>
              <a:rPr lang="en-GB" sz="1200" kern="1200" dirty="0">
                <a:solidFill>
                  <a:schemeClr val="tx1"/>
                </a:solidFill>
                <a:effectLst/>
                <a:latin typeface="+mn-lt"/>
                <a:ea typeface="+mn-ea"/>
                <a:cs typeface="+mn-cs"/>
              </a:rPr>
              <a:t> from conversational analysis (CA)  (Jefferson, Silverman) and DA () there is a </a:t>
            </a:r>
            <a:r>
              <a:rPr lang="en-GB" sz="1200" kern="1200" dirty="0" err="1">
                <a:solidFill>
                  <a:schemeClr val="tx1"/>
                </a:solidFill>
                <a:effectLst/>
                <a:latin typeface="+mn-lt"/>
                <a:ea typeface="+mn-ea"/>
                <a:cs typeface="+mn-cs"/>
              </a:rPr>
              <a:t>concentional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sysytem</a:t>
            </a:r>
            <a:r>
              <a:rPr lang="en-GB" sz="1200" kern="1200" dirty="0">
                <a:solidFill>
                  <a:schemeClr val="tx1"/>
                </a:solidFill>
                <a:effectLst/>
                <a:latin typeface="+mn-lt"/>
                <a:ea typeface="+mn-ea"/>
                <a:cs typeface="+mn-cs"/>
              </a:rPr>
              <a:t> to show the </a:t>
            </a:r>
            <a:r>
              <a:rPr lang="en-GB" sz="1200" kern="1200" dirty="0" err="1">
                <a:solidFill>
                  <a:schemeClr val="tx1"/>
                </a:solidFill>
                <a:effectLst/>
                <a:latin typeface="+mn-lt"/>
                <a:ea typeface="+mn-ea"/>
                <a:cs typeface="+mn-cs"/>
              </a:rPr>
              <a:t>the</a:t>
            </a:r>
            <a:r>
              <a:rPr lang="en-GB" sz="1200" kern="1200" dirty="0">
                <a:solidFill>
                  <a:schemeClr val="tx1"/>
                </a:solidFill>
                <a:effectLst/>
                <a:latin typeface="+mn-lt"/>
                <a:ea typeface="+mn-ea"/>
                <a:cs typeface="+mn-cs"/>
              </a:rPr>
              <a:t> way a person speaks which can </a:t>
            </a:r>
            <a:r>
              <a:rPr lang="en-GB" sz="1200" kern="1200" dirty="0" err="1">
                <a:solidFill>
                  <a:schemeClr val="tx1"/>
                </a:solidFill>
                <a:effectLst/>
                <a:latin typeface="+mn-lt"/>
                <a:ea typeface="+mn-ea"/>
                <a:cs typeface="+mn-cs"/>
              </a:rPr>
              <a:t>opnly</a:t>
            </a:r>
            <a:r>
              <a:rPr lang="en-GB" sz="1200" kern="1200" dirty="0">
                <a:solidFill>
                  <a:schemeClr val="tx1"/>
                </a:solidFill>
                <a:effectLst/>
                <a:latin typeface="+mn-lt"/>
                <a:ea typeface="+mn-ea"/>
                <a:cs typeface="+mn-cs"/>
              </a:rPr>
              <a:t> enrich the way in which the interview transcript is interpreted.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However, these disciplines concentrate on small sections of text, whereas this study concentrates on a quite </a:t>
            </a:r>
            <a:r>
              <a:rPr lang="en-GB" sz="1200" kern="1200" dirty="0" err="1">
                <a:solidFill>
                  <a:schemeClr val="tx1"/>
                </a:solidFill>
                <a:effectLst/>
                <a:latin typeface="+mn-lt"/>
                <a:ea typeface="+mn-ea"/>
                <a:cs typeface="+mn-cs"/>
              </a:rPr>
              <a:t>lenghty</a:t>
            </a:r>
            <a:r>
              <a:rPr lang="en-GB" sz="1200" kern="1200" dirty="0">
                <a:solidFill>
                  <a:schemeClr val="tx1"/>
                </a:solidFill>
                <a:effectLst/>
                <a:latin typeface="+mn-lt"/>
                <a:ea typeface="+mn-ea"/>
                <a:cs typeface="+mn-cs"/>
              </a:rPr>
              <a:t> interview. There is no a need to enrich all the verbatim text with a full set of apparatus </a:t>
            </a:r>
            <a:r>
              <a:rPr lang="en-GB" sz="1200" kern="1200" dirty="0" err="1">
                <a:solidFill>
                  <a:schemeClr val="tx1"/>
                </a:solidFill>
                <a:effectLst/>
                <a:latin typeface="+mn-lt"/>
                <a:ea typeface="+mn-ea"/>
                <a:cs typeface="+mn-cs"/>
              </a:rPr>
              <a:t>hwoever</a:t>
            </a:r>
            <a:r>
              <a:rPr lang="en-GB" sz="1200" kern="1200" dirty="0">
                <a:solidFill>
                  <a:schemeClr val="tx1"/>
                </a:solidFill>
                <a:effectLst/>
                <a:latin typeface="+mn-lt"/>
                <a:ea typeface="+mn-ea"/>
                <a:cs typeface="+mn-cs"/>
              </a:rPr>
              <a:t> some </a:t>
            </a:r>
            <a:r>
              <a:rPr lang="en-GB" sz="1200" kern="1200" dirty="0" err="1">
                <a:solidFill>
                  <a:schemeClr val="tx1"/>
                </a:solidFill>
                <a:effectLst/>
                <a:latin typeface="+mn-lt"/>
                <a:ea typeface="+mn-ea"/>
                <a:cs typeface="+mn-cs"/>
              </a:rPr>
              <a:t>transcritpuion</a:t>
            </a:r>
            <a:r>
              <a:rPr lang="en-GB" sz="1200" kern="1200" dirty="0">
                <a:solidFill>
                  <a:schemeClr val="tx1"/>
                </a:solidFill>
                <a:effectLst/>
                <a:latin typeface="+mn-lt"/>
                <a:ea typeface="+mn-ea"/>
                <a:cs typeface="+mn-cs"/>
              </a:rPr>
              <a:t> symbols and intonations are useful.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This text uses a shortened version of Silverman’s transcription symbols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It is worth noting that each preparation of a transcription is only just a partial representation of speech and in itself a transformation that includes and excludes the features of speech into text. The way in which a person gesticulates, moves their body and such is also not captured on tape (</a:t>
            </a:r>
            <a:r>
              <a:rPr lang="en-GB" sz="1200" kern="1200" dirty="0" err="1">
                <a:solidFill>
                  <a:schemeClr val="tx1"/>
                </a:solidFill>
                <a:effectLst/>
                <a:latin typeface="+mn-lt"/>
                <a:ea typeface="+mn-ea"/>
                <a:cs typeface="+mn-cs"/>
              </a:rPr>
              <a:t>Mischler</a:t>
            </a:r>
            <a:r>
              <a:rPr lang="en-GB" sz="1200" kern="1200" dirty="0">
                <a:solidFill>
                  <a:schemeClr val="tx1"/>
                </a:solidFill>
                <a:effectLst/>
                <a:latin typeface="+mn-lt"/>
                <a:ea typeface="+mn-ea"/>
                <a:cs typeface="+mn-cs"/>
              </a:rPr>
              <a:t>, 1986). This was observed in the pilot studies and was noted in the way a participant will start to gesticulate, raise their voice, draw pictures in the sky, move their chairs when they were "in a PIN". I noted these in my interview notes with an </a:t>
            </a:r>
            <a:r>
              <a:rPr lang="en-GB" sz="1200" kern="1200" dirty="0" err="1">
                <a:solidFill>
                  <a:schemeClr val="tx1"/>
                </a:solidFill>
                <a:effectLst/>
                <a:latin typeface="+mn-lt"/>
                <a:ea typeface="+mn-ea"/>
                <a:cs typeface="+mn-cs"/>
              </a:rPr>
              <a:t>asteriks</a:t>
            </a:r>
            <a:r>
              <a:rPr lang="en-GB" sz="1200" kern="1200" dirty="0">
                <a:solidFill>
                  <a:schemeClr val="tx1"/>
                </a:solidFill>
                <a:effectLst/>
                <a:latin typeface="+mn-lt"/>
                <a:ea typeface="+mn-ea"/>
                <a:cs typeface="+mn-cs"/>
              </a:rPr>
              <a:t> and this then was translated on to the transcription.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Also instant session debriefing notes were taken to capture the moments of importance which can help recall the non talk of the interview.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Kowal, S and O'Connell, D - </a:t>
            </a:r>
            <a:r>
              <a:rPr lang="en-GB" sz="1200" i="1" kern="1200" dirty="0">
                <a:solidFill>
                  <a:schemeClr val="tx1"/>
                </a:solidFill>
                <a:effectLst/>
                <a:latin typeface="+mn-lt"/>
                <a:ea typeface="+mn-ea"/>
                <a:cs typeface="+mn-cs"/>
              </a:rPr>
              <a:t>The transcription of conversations</a:t>
            </a:r>
            <a:r>
              <a:rPr lang="en-GB" sz="1200" kern="1200" dirty="0">
                <a:solidFill>
                  <a:schemeClr val="tx1"/>
                </a:solidFill>
                <a:effectLst/>
                <a:latin typeface="+mn-lt"/>
                <a:ea typeface="+mn-ea"/>
                <a:cs typeface="+mn-cs"/>
              </a:rPr>
              <a:t> in Flick et al (2007)</a:t>
            </a:r>
          </a:p>
          <a:p>
            <a:r>
              <a:rPr lang="en-GB" sz="1200" kern="1200" dirty="0">
                <a:solidFill>
                  <a:schemeClr val="tx1"/>
                </a:solidFill>
                <a:effectLst/>
                <a:latin typeface="+mn-lt"/>
                <a:ea typeface="+mn-ea"/>
                <a:cs typeface="+mn-cs"/>
              </a:rPr>
              <a:t>Some basic rules of transcription:</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Only use the features of conversational behaviour that would need to be analyse: my analytical framework may look a the experiences of men - the sentences or sayings they may use to describe their experiences etc. but there would be no need to use additional symbols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2. The internal shape of the words should not be broken up by additional symbols.</a:t>
            </a:r>
          </a:p>
          <a:p>
            <a:r>
              <a:rPr lang="en-GB" sz="1200" kern="1200" dirty="0">
                <a:solidFill>
                  <a:schemeClr val="tx1"/>
                </a:solidFill>
                <a:effectLst/>
                <a:latin typeface="+mn-lt"/>
                <a:ea typeface="+mn-ea"/>
                <a:cs typeface="+mn-cs"/>
              </a:rPr>
              <a:t>Subjective perceptions of the researcher must not be added in the transcription as objective measurements (so me saying he said it in a sad way)</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3. Be mindful that transcripts can be transcribed unreliably. (Lindsey and </a:t>
            </a:r>
            <a:r>
              <a:rPr lang="en-GB" sz="1200" kern="1200" dirty="0" err="1">
                <a:solidFill>
                  <a:schemeClr val="tx1"/>
                </a:solidFill>
                <a:effectLst/>
                <a:latin typeface="+mn-lt"/>
                <a:ea typeface="+mn-ea"/>
                <a:cs typeface="+mn-cs"/>
              </a:rPr>
              <a:t>O'connell</a:t>
            </a:r>
            <a:r>
              <a:rPr lang="en-GB" sz="1200" kern="1200" dirty="0">
                <a:solidFill>
                  <a:schemeClr val="tx1"/>
                </a:solidFill>
                <a:effectLst/>
                <a:latin typeface="+mn-lt"/>
                <a:ea typeface="+mn-ea"/>
                <a:cs typeface="+mn-cs"/>
              </a:rPr>
              <a:t> 1995) </a:t>
            </a:r>
          </a:p>
          <a:p>
            <a:endParaRPr lang="en-GB" dirty="0"/>
          </a:p>
        </p:txBody>
      </p:sp>
      <p:sp>
        <p:nvSpPr>
          <p:cNvPr id="4" name="Slide Number Placeholder 3"/>
          <p:cNvSpPr>
            <a:spLocks noGrp="1"/>
          </p:cNvSpPr>
          <p:nvPr>
            <p:ph type="sldNum" sz="quarter" idx="10"/>
          </p:nvPr>
        </p:nvSpPr>
        <p:spPr/>
        <p:txBody>
          <a:bodyPr/>
          <a:lstStyle/>
          <a:p>
            <a:fld id="{8F117FAE-EE82-4CC0-8F26-4182578C9BA6}" type="slidenum">
              <a:rPr lang="en-GB" smtClean="0"/>
              <a:t>13</a:t>
            </a:fld>
            <a:endParaRPr lang="en-GB"/>
          </a:p>
        </p:txBody>
      </p:sp>
    </p:spTree>
    <p:extLst>
      <p:ext uri="{BB962C8B-B14F-4D97-AF65-F5344CB8AC3E}">
        <p14:creationId xmlns:p14="http://schemas.microsoft.com/office/powerpoint/2010/main" val="5287995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117FAE-EE82-4CC0-8F26-4182578C9BA6}" type="slidenum">
              <a:rPr lang="en-GB" smtClean="0"/>
              <a:t>23</a:t>
            </a:fld>
            <a:endParaRPr lang="en-GB" dirty="0"/>
          </a:p>
        </p:txBody>
      </p:sp>
    </p:spTree>
    <p:extLst>
      <p:ext uri="{BB962C8B-B14F-4D97-AF65-F5344CB8AC3E}">
        <p14:creationId xmlns:p14="http://schemas.microsoft.com/office/powerpoint/2010/main" val="8802646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 careful using CQDAS for qualitative interview things as it’s a great form of coding but you may lose the nuances of the “whole” such as in narrative.</a:t>
            </a:r>
          </a:p>
        </p:txBody>
      </p:sp>
      <p:sp>
        <p:nvSpPr>
          <p:cNvPr id="4" name="Slide Number Placeholder 3"/>
          <p:cNvSpPr>
            <a:spLocks noGrp="1"/>
          </p:cNvSpPr>
          <p:nvPr>
            <p:ph type="sldNum" sz="quarter" idx="10"/>
          </p:nvPr>
        </p:nvSpPr>
        <p:spPr/>
        <p:txBody>
          <a:bodyPr/>
          <a:lstStyle/>
          <a:p>
            <a:fld id="{8F117FAE-EE82-4CC0-8F26-4182578C9BA6}" type="slidenum">
              <a:rPr lang="en-GB" smtClean="0"/>
              <a:t>26</a:t>
            </a:fld>
            <a:endParaRPr lang="en-GB" dirty="0"/>
          </a:p>
        </p:txBody>
      </p:sp>
    </p:spTree>
    <p:extLst>
      <p:ext uri="{BB962C8B-B14F-4D97-AF65-F5344CB8AC3E}">
        <p14:creationId xmlns:p14="http://schemas.microsoft.com/office/powerpoint/2010/main" val="9698905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2/2/2018</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customXml" Target="../ink/ink2.xml"/><Relationship Id="rId7" Type="http://schemas.openxmlformats.org/officeDocument/2006/relationships/customXml" Target="../ink/ink4.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customXml" Target="../ink/ink3.xml"/><Relationship Id="rId4" Type="http://schemas.openxmlformats.org/officeDocument/2006/relationships/image" Target="../media/image7.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E4CC4-02F1-4253-8986-B5ECBF9CAD7B}"/>
              </a:ext>
            </a:extLst>
          </p:cNvPr>
          <p:cNvSpPr>
            <a:spLocks noGrp="1"/>
          </p:cNvSpPr>
          <p:nvPr>
            <p:ph type="ctrTitle"/>
          </p:nvPr>
        </p:nvSpPr>
        <p:spPr>
          <a:xfrm>
            <a:off x="3984877" y="4215063"/>
            <a:ext cx="8915399" cy="2262781"/>
          </a:xfrm>
        </p:spPr>
        <p:txBody>
          <a:bodyPr>
            <a:normAutofit/>
          </a:bodyPr>
          <a:lstStyle/>
          <a:p>
            <a:r>
              <a:rPr lang="en-GB" sz="3200" dirty="0"/>
              <a:t>How is identity capital constructed in fathers’ biographical narratives?</a:t>
            </a:r>
          </a:p>
        </p:txBody>
      </p:sp>
      <p:sp>
        <p:nvSpPr>
          <p:cNvPr id="3" name="Subtitle 2">
            <a:extLst>
              <a:ext uri="{FF2B5EF4-FFF2-40B4-BE49-F238E27FC236}">
                <a16:creationId xmlns:a16="http://schemas.microsoft.com/office/drawing/2014/main" id="{BE324FFD-29B4-40E0-B993-0A1B143714EF}"/>
              </a:ext>
            </a:extLst>
          </p:cNvPr>
          <p:cNvSpPr>
            <a:spLocks noGrp="1"/>
          </p:cNvSpPr>
          <p:nvPr>
            <p:ph type="subTitle" idx="1"/>
          </p:nvPr>
        </p:nvSpPr>
        <p:spPr>
          <a:xfrm>
            <a:off x="1915444" y="1896710"/>
            <a:ext cx="8915399" cy="1126283"/>
          </a:xfrm>
        </p:spPr>
        <p:txBody>
          <a:bodyPr>
            <a:noAutofit/>
          </a:bodyPr>
          <a:lstStyle/>
          <a:p>
            <a:pPr algn="ctr"/>
            <a:r>
              <a:rPr lang="en-GB" sz="4000" dirty="0">
                <a:solidFill>
                  <a:schemeClr val="tx1"/>
                </a:solidFill>
              </a:rPr>
              <a:t>From jumpy interview questions to the use of biographical narrative interpretive method (BNIM)     </a:t>
            </a:r>
          </a:p>
        </p:txBody>
      </p:sp>
    </p:spTree>
    <p:extLst>
      <p:ext uri="{BB962C8B-B14F-4D97-AF65-F5344CB8AC3E}">
        <p14:creationId xmlns:p14="http://schemas.microsoft.com/office/powerpoint/2010/main" val="17385153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ACBF4-2389-4CDD-834A-30AF4CDD1976}"/>
              </a:ext>
            </a:extLst>
          </p:cNvPr>
          <p:cNvSpPr>
            <a:spLocks noGrp="1"/>
          </p:cNvSpPr>
          <p:nvPr>
            <p:ph type="title"/>
          </p:nvPr>
        </p:nvSpPr>
        <p:spPr/>
        <p:txBody>
          <a:bodyPr/>
          <a:lstStyle/>
          <a:p>
            <a:r>
              <a:rPr lang="en-GB" dirty="0"/>
              <a:t>Research Study	</a:t>
            </a:r>
          </a:p>
        </p:txBody>
      </p:sp>
      <p:sp>
        <p:nvSpPr>
          <p:cNvPr id="3" name="Content Placeholder 2">
            <a:extLst>
              <a:ext uri="{FF2B5EF4-FFF2-40B4-BE49-F238E27FC236}">
                <a16:creationId xmlns:a16="http://schemas.microsoft.com/office/drawing/2014/main" id="{0185FB89-41DB-4735-8C94-82854620B058}"/>
              </a:ext>
            </a:extLst>
          </p:cNvPr>
          <p:cNvSpPr>
            <a:spLocks noGrp="1"/>
          </p:cNvSpPr>
          <p:nvPr>
            <p:ph idx="1"/>
          </p:nvPr>
        </p:nvSpPr>
        <p:spPr>
          <a:xfrm>
            <a:off x="2589212" y="1764631"/>
            <a:ext cx="8915400" cy="3777622"/>
          </a:xfrm>
        </p:spPr>
        <p:txBody>
          <a:bodyPr>
            <a:noAutofit/>
          </a:bodyPr>
          <a:lstStyle/>
          <a:p>
            <a:r>
              <a:rPr lang="en-GB" sz="2400" dirty="0"/>
              <a:t>6 fathers living in Flying Start areas</a:t>
            </a:r>
          </a:p>
          <a:p>
            <a:r>
              <a:rPr lang="en-GB" sz="2400" dirty="0"/>
              <a:t>Supported by Integrated Family Support Services (IFSS)</a:t>
            </a:r>
          </a:p>
          <a:p>
            <a:r>
              <a:rPr lang="en-GB" sz="2400" dirty="0"/>
              <a:t>Group or one to one support</a:t>
            </a:r>
          </a:p>
          <a:p>
            <a:r>
              <a:rPr lang="en-GB" sz="2400" dirty="0"/>
              <a:t>Literature tends to focus on risk, child health, educational attainment or employment</a:t>
            </a:r>
          </a:p>
          <a:p>
            <a:r>
              <a:rPr lang="en-GB" sz="2400" dirty="0"/>
              <a:t>View of such fathers either based on objective views,  deficit models and words such as ‘aspiration’ or ‘engagement’</a:t>
            </a:r>
          </a:p>
          <a:p>
            <a:r>
              <a:rPr lang="en-GB" sz="2400" dirty="0"/>
              <a:t>Lack of focus on the life stories of fathers as people in their own right</a:t>
            </a:r>
          </a:p>
          <a:p>
            <a:pPr marL="0" indent="0">
              <a:buNone/>
            </a:pPr>
            <a:endParaRPr lang="en-GB" sz="2400" dirty="0"/>
          </a:p>
        </p:txBody>
      </p:sp>
    </p:spTree>
    <p:extLst>
      <p:ext uri="{BB962C8B-B14F-4D97-AF65-F5344CB8AC3E}">
        <p14:creationId xmlns:p14="http://schemas.microsoft.com/office/powerpoint/2010/main" val="28775519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14507-2EEC-47AA-B2D7-C4719780E02B}"/>
              </a:ext>
            </a:extLst>
          </p:cNvPr>
          <p:cNvSpPr>
            <a:spLocks noGrp="1"/>
          </p:cNvSpPr>
          <p:nvPr>
            <p:ph type="title"/>
          </p:nvPr>
        </p:nvSpPr>
        <p:spPr/>
        <p:txBody>
          <a:bodyPr/>
          <a:lstStyle/>
          <a:p>
            <a:r>
              <a:rPr lang="en-GB" dirty="0"/>
              <a:t>Identity capital literature:</a:t>
            </a:r>
          </a:p>
        </p:txBody>
      </p:sp>
      <p:sp>
        <p:nvSpPr>
          <p:cNvPr id="4" name="Content Placeholder 2">
            <a:extLst>
              <a:ext uri="{FF2B5EF4-FFF2-40B4-BE49-F238E27FC236}">
                <a16:creationId xmlns:a16="http://schemas.microsoft.com/office/drawing/2014/main" id="{FD70D43F-AE87-43E2-A21A-9C90AE1B381F}"/>
              </a:ext>
            </a:extLst>
          </p:cNvPr>
          <p:cNvSpPr>
            <a:spLocks noGrp="1"/>
          </p:cNvSpPr>
          <p:nvPr>
            <p:ph idx="1"/>
          </p:nvPr>
        </p:nvSpPr>
        <p:spPr>
          <a:xfrm>
            <a:off x="137942" y="80211"/>
            <a:ext cx="5958058" cy="5824816"/>
          </a:xfrm>
        </p:spPr>
        <p:txBody>
          <a:bodyPr>
            <a:normAutofit lnSpcReduction="10000"/>
          </a:bodyPr>
          <a:lstStyle/>
          <a:p>
            <a:endParaRPr lang="en-GB" dirty="0"/>
          </a:p>
          <a:p>
            <a:endParaRPr lang="en-GB" dirty="0"/>
          </a:p>
          <a:p>
            <a:endParaRPr lang="en-GB" dirty="0"/>
          </a:p>
          <a:p>
            <a:endParaRPr lang="en-GB" sz="2000" dirty="0">
              <a:solidFill>
                <a:schemeClr val="tx1"/>
              </a:solidFill>
            </a:endParaRPr>
          </a:p>
          <a:p>
            <a:r>
              <a:rPr lang="en-GB" sz="2000" dirty="0">
                <a:solidFill>
                  <a:schemeClr val="tx1"/>
                </a:solidFill>
              </a:rPr>
              <a:t>Psychological constructs: ‘intangible’ identity resources; self-esteem, internal locus of control, and sense of purpose in life  (Côté, 1997; 2002; 2005; Côté and Schwartz, 2002; Côté and Levinge, 2016).</a:t>
            </a:r>
          </a:p>
          <a:p>
            <a:endParaRPr lang="en-GB" sz="2000" dirty="0">
              <a:solidFill>
                <a:schemeClr val="tx1"/>
              </a:solidFill>
            </a:endParaRPr>
          </a:p>
          <a:p>
            <a:r>
              <a:rPr lang="en-GB" sz="2000" dirty="0">
                <a:solidFill>
                  <a:schemeClr val="tx1"/>
                </a:solidFill>
              </a:rPr>
              <a:t>“How individuals can negotiate life passages in increasingly individualistic, complex world” (Côté 1996, p. 435).</a:t>
            </a:r>
          </a:p>
          <a:p>
            <a:endParaRPr lang="en-GB" sz="2000" dirty="0">
              <a:solidFill>
                <a:schemeClr val="tx1"/>
              </a:solidFill>
            </a:endParaRPr>
          </a:p>
          <a:p>
            <a:r>
              <a:rPr lang="en-GB" sz="2000" dirty="0">
                <a:solidFill>
                  <a:schemeClr val="tx1"/>
                </a:solidFill>
              </a:rPr>
              <a:t>“Set of psychosocial skills” (Côté &amp; Levine, 2002, p. 157) or “a set of strengths” (Côté &amp; Levine, 2002, p. 164).</a:t>
            </a:r>
          </a:p>
          <a:p>
            <a:pPr marL="0" indent="0">
              <a:buNone/>
            </a:pPr>
            <a:endParaRPr lang="en-GB" dirty="0"/>
          </a:p>
        </p:txBody>
      </p:sp>
      <p:graphicFrame>
        <p:nvGraphicFramePr>
          <p:cNvPr id="5" name="Content Placeholder 4">
            <a:extLst>
              <a:ext uri="{FF2B5EF4-FFF2-40B4-BE49-F238E27FC236}">
                <a16:creationId xmlns:a16="http://schemas.microsoft.com/office/drawing/2014/main" id="{F3064D3A-9B17-4D0A-BFBF-16AF6113A57D}"/>
              </a:ext>
            </a:extLst>
          </p:cNvPr>
          <p:cNvGraphicFramePr>
            <a:graphicFrameLocks/>
          </p:cNvGraphicFramePr>
          <p:nvPr>
            <p:extLst>
              <p:ext uri="{D42A27DB-BD31-4B8C-83A1-F6EECF244321}">
                <p14:modId xmlns:p14="http://schemas.microsoft.com/office/powerpoint/2010/main" val="3783507659"/>
              </p:ext>
            </p:extLst>
          </p:nvPr>
        </p:nvGraphicFramePr>
        <p:xfrm>
          <a:off x="5633201" y="1826343"/>
          <a:ext cx="7251032" cy="32053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73C0254D-6BE9-43B2-B1E1-3738CF6B6918}"/>
              </a:ext>
            </a:extLst>
          </p:cNvPr>
          <p:cNvSpPr txBox="1"/>
          <p:nvPr/>
        </p:nvSpPr>
        <p:spPr>
          <a:xfrm>
            <a:off x="7434343" y="5582400"/>
            <a:ext cx="3278462" cy="369332"/>
          </a:xfrm>
          <a:prstGeom prst="rect">
            <a:avLst/>
          </a:prstGeom>
          <a:noFill/>
        </p:spPr>
        <p:txBody>
          <a:bodyPr wrap="none" rtlCol="0">
            <a:spAutoFit/>
          </a:bodyPr>
          <a:lstStyle/>
          <a:p>
            <a:r>
              <a:rPr lang="en-GB" dirty="0"/>
              <a:t>(Schuller and Watson, 2009)</a:t>
            </a:r>
          </a:p>
        </p:txBody>
      </p:sp>
    </p:spTree>
    <p:extLst>
      <p:ext uri="{BB962C8B-B14F-4D97-AF65-F5344CB8AC3E}">
        <p14:creationId xmlns:p14="http://schemas.microsoft.com/office/powerpoint/2010/main" val="26451781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C2AE1-3D66-4F0B-95A7-C9C4778D144B}"/>
              </a:ext>
            </a:extLst>
          </p:cNvPr>
          <p:cNvSpPr>
            <a:spLocks noGrp="1"/>
          </p:cNvSpPr>
          <p:nvPr>
            <p:ph type="title"/>
          </p:nvPr>
        </p:nvSpPr>
        <p:spPr/>
        <p:txBody>
          <a:bodyPr/>
          <a:lstStyle/>
          <a:p>
            <a:r>
              <a:rPr lang="en-GB" dirty="0"/>
              <a:t>Positioning – a social constructionist approach</a:t>
            </a:r>
          </a:p>
        </p:txBody>
      </p:sp>
      <p:sp>
        <p:nvSpPr>
          <p:cNvPr id="3" name="Content Placeholder 2">
            <a:extLst>
              <a:ext uri="{FF2B5EF4-FFF2-40B4-BE49-F238E27FC236}">
                <a16:creationId xmlns:a16="http://schemas.microsoft.com/office/drawing/2014/main" id="{12D31916-AC85-4D04-8ABB-A205F88FA95C}"/>
              </a:ext>
            </a:extLst>
          </p:cNvPr>
          <p:cNvSpPr>
            <a:spLocks noGrp="1"/>
          </p:cNvSpPr>
          <p:nvPr>
            <p:ph idx="1"/>
          </p:nvPr>
        </p:nvSpPr>
        <p:spPr/>
        <p:txBody>
          <a:bodyPr/>
          <a:lstStyle/>
          <a:p>
            <a:r>
              <a:rPr lang="en-GB" sz="2400" dirty="0"/>
              <a:t>Influenced by Gergen – </a:t>
            </a:r>
            <a:r>
              <a:rPr lang="en-GB" sz="2400" i="1" dirty="0"/>
              <a:t>Relational Beings </a:t>
            </a:r>
            <a:r>
              <a:rPr lang="en-GB" sz="2400" dirty="0"/>
              <a:t>(2009)</a:t>
            </a:r>
          </a:p>
          <a:p>
            <a:pPr marL="0" indent="0">
              <a:buNone/>
            </a:pPr>
            <a:endParaRPr lang="en-GB" sz="2400" dirty="0"/>
          </a:p>
          <a:p>
            <a:r>
              <a:rPr lang="en-US" sz="2400" dirty="0"/>
              <a:t>The purpose of this research is not to ‘find’ an absolute truth</a:t>
            </a:r>
          </a:p>
          <a:p>
            <a:pPr marL="0" indent="0">
              <a:buNone/>
            </a:pPr>
            <a:endParaRPr lang="en-US" sz="2400" dirty="0"/>
          </a:p>
          <a:p>
            <a:r>
              <a:rPr lang="en-US" sz="2400" dirty="0"/>
              <a:t>However, it was difficult to shift away from default thinking</a:t>
            </a:r>
          </a:p>
          <a:p>
            <a:endParaRPr lang="en-GB" i="1" dirty="0"/>
          </a:p>
          <a:p>
            <a:endParaRPr lang="en-GB" dirty="0"/>
          </a:p>
        </p:txBody>
      </p:sp>
    </p:spTree>
    <p:extLst>
      <p:ext uri="{BB962C8B-B14F-4D97-AF65-F5344CB8AC3E}">
        <p14:creationId xmlns:p14="http://schemas.microsoft.com/office/powerpoint/2010/main" val="14188723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754C70-8110-418E-BB7D-17ACC56AD76B}"/>
              </a:ext>
            </a:extLst>
          </p:cNvPr>
          <p:cNvSpPr>
            <a:spLocks noGrp="1"/>
          </p:cNvSpPr>
          <p:nvPr>
            <p:ph idx="1"/>
          </p:nvPr>
        </p:nvSpPr>
        <p:spPr>
          <a:xfrm>
            <a:off x="2685465" y="481263"/>
            <a:ext cx="8832767" cy="4884527"/>
          </a:xfrm>
        </p:spPr>
        <p:txBody>
          <a:bodyPr>
            <a:normAutofit lnSpcReduction="10000"/>
          </a:bodyPr>
          <a:lstStyle/>
          <a:p>
            <a:endParaRPr lang="en-GB" sz="2400" dirty="0">
              <a:latin typeface="Century Gothic" panose="020B0502020202020204" pitchFamily="34" charset="0"/>
            </a:endParaRPr>
          </a:p>
          <a:p>
            <a:r>
              <a:rPr lang="en-GB" sz="2400" dirty="0">
                <a:solidFill>
                  <a:schemeClr val="tx1"/>
                </a:solidFill>
                <a:latin typeface="Century Gothic" panose="020B0502020202020204" pitchFamily="34" charset="0"/>
              </a:rPr>
              <a:t>Qualitative interviewing and its techniques are sometimes taken for granted (Brinkmann, 2013)</a:t>
            </a:r>
          </a:p>
          <a:p>
            <a:pPr marL="0" indent="0">
              <a:buNone/>
            </a:pPr>
            <a:endParaRPr lang="en-GB" sz="2400" dirty="0">
              <a:solidFill>
                <a:schemeClr val="tx1"/>
              </a:solidFill>
              <a:latin typeface="Century Gothic" panose="020B0502020202020204" pitchFamily="34" charset="0"/>
            </a:endParaRPr>
          </a:p>
          <a:p>
            <a:r>
              <a:rPr lang="en-GB" sz="2400" dirty="0">
                <a:solidFill>
                  <a:schemeClr val="tx1"/>
                </a:solidFill>
                <a:latin typeface="Century Gothic" panose="020B0502020202020204" pitchFamily="34" charset="0"/>
              </a:rPr>
              <a:t>There is a misconception that asking a ‘correct’ question, will stimulate a ‘correct’ answer (Gubrium &amp; Holstein, 1995)</a:t>
            </a:r>
          </a:p>
          <a:p>
            <a:pPr marL="0" indent="0">
              <a:buNone/>
            </a:pPr>
            <a:endParaRPr lang="en-GB" sz="2400" dirty="0">
              <a:solidFill>
                <a:schemeClr val="tx1"/>
              </a:solidFill>
              <a:latin typeface="Century Gothic" panose="020B0502020202020204" pitchFamily="34" charset="0"/>
            </a:endParaRPr>
          </a:p>
          <a:p>
            <a:r>
              <a:rPr lang="en-GB" sz="2400" dirty="0">
                <a:solidFill>
                  <a:schemeClr val="tx1"/>
                </a:solidFill>
                <a:latin typeface="Century Gothic" panose="020B0502020202020204" pitchFamily="34" charset="0"/>
              </a:rPr>
              <a:t>There are succinct epistemological differences in the way in which interviews are designed and data is collected, depending on the way in which knowledge is perceived</a:t>
            </a:r>
          </a:p>
          <a:p>
            <a:pPr marL="0" indent="0">
              <a:buNone/>
            </a:pPr>
            <a:endParaRPr lang="en-GB" dirty="0"/>
          </a:p>
        </p:txBody>
      </p:sp>
    </p:spTree>
    <p:extLst>
      <p:ext uri="{BB962C8B-B14F-4D97-AF65-F5344CB8AC3E}">
        <p14:creationId xmlns:p14="http://schemas.microsoft.com/office/powerpoint/2010/main" val="37772364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32404-DE07-4FDA-95CB-6A2EE545B24D}"/>
              </a:ext>
            </a:extLst>
          </p:cNvPr>
          <p:cNvSpPr>
            <a:spLocks noGrp="1"/>
          </p:cNvSpPr>
          <p:nvPr>
            <p:ph type="title"/>
          </p:nvPr>
        </p:nvSpPr>
        <p:spPr/>
        <p:txBody>
          <a:bodyPr/>
          <a:lstStyle/>
          <a:p>
            <a:r>
              <a:rPr lang="en-GB" dirty="0"/>
              <a:t>The pilot study</a:t>
            </a:r>
          </a:p>
        </p:txBody>
      </p:sp>
      <p:sp>
        <p:nvSpPr>
          <p:cNvPr id="3" name="Content Placeholder 2">
            <a:extLst>
              <a:ext uri="{FF2B5EF4-FFF2-40B4-BE49-F238E27FC236}">
                <a16:creationId xmlns:a16="http://schemas.microsoft.com/office/drawing/2014/main" id="{767AD1E6-9667-4D2C-8ECB-3C77A6D71B7B}"/>
              </a:ext>
            </a:extLst>
          </p:cNvPr>
          <p:cNvSpPr>
            <a:spLocks noGrp="1"/>
          </p:cNvSpPr>
          <p:nvPr>
            <p:ph idx="1"/>
          </p:nvPr>
        </p:nvSpPr>
        <p:spPr>
          <a:xfrm>
            <a:off x="2236285" y="1620252"/>
            <a:ext cx="8915400" cy="4395537"/>
          </a:xfrm>
        </p:spPr>
        <p:txBody>
          <a:bodyPr>
            <a:normAutofit/>
          </a:bodyPr>
          <a:lstStyle/>
          <a:p>
            <a:r>
              <a:rPr lang="en-GB" sz="2000" dirty="0">
                <a:solidFill>
                  <a:schemeClr val="tx1"/>
                </a:solidFill>
              </a:rPr>
              <a:t>9 months in total</a:t>
            </a:r>
          </a:p>
          <a:p>
            <a:r>
              <a:rPr lang="en-GB" sz="2000" dirty="0">
                <a:solidFill>
                  <a:schemeClr val="tx1"/>
                </a:solidFill>
              </a:rPr>
              <a:t>Development of methodology and conceptual framework</a:t>
            </a:r>
          </a:p>
          <a:p>
            <a:r>
              <a:rPr lang="en-GB" sz="2000" dirty="0">
                <a:solidFill>
                  <a:schemeClr val="tx1"/>
                </a:solidFill>
              </a:rPr>
              <a:t>Moved from F/M parents to solely male</a:t>
            </a:r>
          </a:p>
          <a:p>
            <a:r>
              <a:rPr lang="en-GB" sz="2000" dirty="0">
                <a:solidFill>
                  <a:schemeClr val="tx1"/>
                </a:solidFill>
              </a:rPr>
              <a:t>Initially focus group interview - 9 mothers*</a:t>
            </a:r>
          </a:p>
          <a:p>
            <a:r>
              <a:rPr lang="en-GB" sz="2000" dirty="0">
                <a:solidFill>
                  <a:schemeClr val="tx1"/>
                </a:solidFill>
              </a:rPr>
              <a:t>One to one interviews semi structured interview questions related to my understanding of identity capital from literature </a:t>
            </a:r>
          </a:p>
          <a:p>
            <a:r>
              <a:rPr lang="en-GB" sz="2000" dirty="0">
                <a:solidFill>
                  <a:schemeClr val="tx1"/>
                </a:solidFill>
              </a:rPr>
              <a:t>BNIM</a:t>
            </a:r>
          </a:p>
          <a:p>
            <a:pPr marL="0" indent="0">
              <a:buNone/>
            </a:pPr>
            <a:r>
              <a:rPr lang="en-GB" sz="2000" dirty="0">
                <a:solidFill>
                  <a:schemeClr val="tx1"/>
                </a:solidFill>
              </a:rPr>
              <a:t>6 parents from IFSS full one to one interviews</a:t>
            </a:r>
          </a:p>
          <a:p>
            <a:pPr marL="0" indent="0">
              <a:buNone/>
            </a:pPr>
            <a:r>
              <a:rPr lang="en-GB" sz="2000" dirty="0">
                <a:solidFill>
                  <a:schemeClr val="tx1"/>
                </a:solidFill>
              </a:rPr>
              <a:t>5x10 min friend interviews to hone in on the technique</a:t>
            </a:r>
          </a:p>
          <a:p>
            <a:pPr marL="0" indent="0">
              <a:buNone/>
            </a:pPr>
            <a:r>
              <a:rPr lang="en-GB" sz="2000" dirty="0">
                <a:solidFill>
                  <a:schemeClr val="tx1"/>
                </a:solidFill>
              </a:rPr>
              <a:t>5 days BNIM training with Tom Wengraf</a:t>
            </a:r>
          </a:p>
          <a:p>
            <a:endParaRPr lang="en-GB" sz="2000" dirty="0"/>
          </a:p>
        </p:txBody>
      </p:sp>
    </p:spTree>
    <p:extLst>
      <p:ext uri="{BB962C8B-B14F-4D97-AF65-F5344CB8AC3E}">
        <p14:creationId xmlns:p14="http://schemas.microsoft.com/office/powerpoint/2010/main" val="13176557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A44C337-3893-4B29-A265-B1329150B6A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2" name="Group 11">
            <a:extLst>
              <a:ext uri="{FF2B5EF4-FFF2-40B4-BE49-F238E27FC236}">
                <a16:creationId xmlns:a16="http://schemas.microsoft.com/office/drawing/2014/main" id="{81E0B358-1267-4844-8B3D-B7A279B4175A}"/>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13" name="Freeform 11">
              <a:extLst>
                <a:ext uri="{FF2B5EF4-FFF2-40B4-BE49-F238E27FC236}">
                  <a16:creationId xmlns:a16="http://schemas.microsoft.com/office/drawing/2014/main" id="{B24AA06A-F1A5-4BB3-9486-9AE7A53B3F28}"/>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4" name="Freeform 12">
              <a:extLst>
                <a:ext uri="{FF2B5EF4-FFF2-40B4-BE49-F238E27FC236}">
                  <a16:creationId xmlns:a16="http://schemas.microsoft.com/office/drawing/2014/main" id="{BDF97590-C600-44CB-9303-4A3679F5169E}"/>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5" name="Freeform 13">
              <a:extLst>
                <a:ext uri="{FF2B5EF4-FFF2-40B4-BE49-F238E27FC236}">
                  <a16:creationId xmlns:a16="http://schemas.microsoft.com/office/drawing/2014/main" id="{A9BBE156-3FFA-4DC4-8468-35BD28DDC605}"/>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6" name="Freeform 14">
              <a:extLst>
                <a:ext uri="{FF2B5EF4-FFF2-40B4-BE49-F238E27FC236}">
                  <a16:creationId xmlns:a16="http://schemas.microsoft.com/office/drawing/2014/main" id="{F7960DE5-3810-4B1E-B1E2-3BAFEA91EDD4}"/>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7" name="Freeform 15">
              <a:extLst>
                <a:ext uri="{FF2B5EF4-FFF2-40B4-BE49-F238E27FC236}">
                  <a16:creationId xmlns:a16="http://schemas.microsoft.com/office/drawing/2014/main" id="{359E957C-CE11-446F-8AA7-B3E98390B89F}"/>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8" name="Freeform 16">
              <a:extLst>
                <a:ext uri="{FF2B5EF4-FFF2-40B4-BE49-F238E27FC236}">
                  <a16:creationId xmlns:a16="http://schemas.microsoft.com/office/drawing/2014/main" id="{A3E9FE34-CA9E-4443-BEBF-D1B9A1C6C24D}"/>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9" name="Freeform 17">
              <a:extLst>
                <a:ext uri="{FF2B5EF4-FFF2-40B4-BE49-F238E27FC236}">
                  <a16:creationId xmlns:a16="http://schemas.microsoft.com/office/drawing/2014/main" id="{4F39D814-8A48-4509-BDEB-826F10659156}"/>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0" name="Freeform 18">
              <a:extLst>
                <a:ext uri="{FF2B5EF4-FFF2-40B4-BE49-F238E27FC236}">
                  <a16:creationId xmlns:a16="http://schemas.microsoft.com/office/drawing/2014/main" id="{8C6D08C0-8C49-4B87-9CF4-A1F08714FACF}"/>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1" name="Freeform 19">
              <a:extLst>
                <a:ext uri="{FF2B5EF4-FFF2-40B4-BE49-F238E27FC236}">
                  <a16:creationId xmlns:a16="http://schemas.microsoft.com/office/drawing/2014/main" id="{308C612B-4C0D-4863-B9CD-F86ABAA1B2BC}"/>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2" name="Freeform 20">
              <a:extLst>
                <a:ext uri="{FF2B5EF4-FFF2-40B4-BE49-F238E27FC236}">
                  <a16:creationId xmlns:a16="http://schemas.microsoft.com/office/drawing/2014/main" id="{600B1EC8-1B55-4390-A183-C33B5E2273BB}"/>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3" name="Freeform 21">
              <a:extLst>
                <a:ext uri="{FF2B5EF4-FFF2-40B4-BE49-F238E27FC236}">
                  <a16:creationId xmlns:a16="http://schemas.microsoft.com/office/drawing/2014/main" id="{1790A225-91E1-4BE5-A801-5F1E32721C5B}"/>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4" name="Freeform 22">
              <a:extLst>
                <a:ext uri="{FF2B5EF4-FFF2-40B4-BE49-F238E27FC236}">
                  <a16:creationId xmlns:a16="http://schemas.microsoft.com/office/drawing/2014/main" id="{DFFC46A2-6BBF-47FD-BC17-5EE1DF7CB906}"/>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6" name="Group 25">
            <a:extLst>
              <a:ext uri="{FF2B5EF4-FFF2-40B4-BE49-F238E27FC236}">
                <a16:creationId xmlns:a16="http://schemas.microsoft.com/office/drawing/2014/main" id="{AF44CA9C-80E8-44E1-A79C-D6EBFC73BCA0}"/>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27" name="Freeform 27">
              <a:extLst>
                <a:ext uri="{FF2B5EF4-FFF2-40B4-BE49-F238E27FC236}">
                  <a16:creationId xmlns:a16="http://schemas.microsoft.com/office/drawing/2014/main" id="{8CB9417F-98D9-4998-B00B-A5932E4C7D73}"/>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8" name="Freeform 28">
              <a:extLst>
                <a:ext uri="{FF2B5EF4-FFF2-40B4-BE49-F238E27FC236}">
                  <a16:creationId xmlns:a16="http://schemas.microsoft.com/office/drawing/2014/main" id="{FA79AA3D-583E-4A1E-AF7E-CBD980F5963B}"/>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9" name="Freeform 29">
              <a:extLst>
                <a:ext uri="{FF2B5EF4-FFF2-40B4-BE49-F238E27FC236}">
                  <a16:creationId xmlns:a16="http://schemas.microsoft.com/office/drawing/2014/main" id="{D80C9F17-A6B2-4A12-BC77-F84264A669FA}"/>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0" name="Freeform 30">
              <a:extLst>
                <a:ext uri="{FF2B5EF4-FFF2-40B4-BE49-F238E27FC236}">
                  <a16:creationId xmlns:a16="http://schemas.microsoft.com/office/drawing/2014/main" id="{949C9A53-ED97-44CE-BDD5-ED2489211608}"/>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1" name="Freeform 31">
              <a:extLst>
                <a:ext uri="{FF2B5EF4-FFF2-40B4-BE49-F238E27FC236}">
                  <a16:creationId xmlns:a16="http://schemas.microsoft.com/office/drawing/2014/main" id="{0F9FDAE7-225B-4072-8907-6EAA06174457}"/>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2" name="Freeform 32">
              <a:extLst>
                <a:ext uri="{FF2B5EF4-FFF2-40B4-BE49-F238E27FC236}">
                  <a16:creationId xmlns:a16="http://schemas.microsoft.com/office/drawing/2014/main" id="{9D49818B-8EA3-4B41-9783-EFE0C618C363}"/>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3" name="Freeform 33">
              <a:extLst>
                <a:ext uri="{FF2B5EF4-FFF2-40B4-BE49-F238E27FC236}">
                  <a16:creationId xmlns:a16="http://schemas.microsoft.com/office/drawing/2014/main" id="{01903E65-D822-4457-B0A5-2F4168224164}"/>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4" name="Freeform 34">
              <a:extLst>
                <a:ext uri="{FF2B5EF4-FFF2-40B4-BE49-F238E27FC236}">
                  <a16:creationId xmlns:a16="http://schemas.microsoft.com/office/drawing/2014/main" id="{A5CF9DAB-75BF-43D9-B1E7-817D1FAA0003}"/>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5" name="Freeform 35">
              <a:extLst>
                <a:ext uri="{FF2B5EF4-FFF2-40B4-BE49-F238E27FC236}">
                  <a16:creationId xmlns:a16="http://schemas.microsoft.com/office/drawing/2014/main" id="{BB22916D-4BCF-4A4C-8714-A2564D34C369}"/>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6" name="Freeform 36">
              <a:extLst>
                <a:ext uri="{FF2B5EF4-FFF2-40B4-BE49-F238E27FC236}">
                  <a16:creationId xmlns:a16="http://schemas.microsoft.com/office/drawing/2014/main" id="{4CD9F734-569E-44E7-BD53-6214E0F18C8F}"/>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7" name="Freeform 37">
              <a:extLst>
                <a:ext uri="{FF2B5EF4-FFF2-40B4-BE49-F238E27FC236}">
                  <a16:creationId xmlns:a16="http://schemas.microsoft.com/office/drawing/2014/main" id="{7A5DAACB-2F42-40C8-BF6A-75B79299F902}"/>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8" name="Freeform 38">
              <a:extLst>
                <a:ext uri="{FF2B5EF4-FFF2-40B4-BE49-F238E27FC236}">
                  <a16:creationId xmlns:a16="http://schemas.microsoft.com/office/drawing/2014/main" id="{AD78E0F9-8568-4672-A22F-4ED5B1A96F59}"/>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0" name="Rectangle 39">
            <a:extLst>
              <a:ext uri="{FF2B5EF4-FFF2-40B4-BE49-F238E27FC236}">
                <a16:creationId xmlns:a16="http://schemas.microsoft.com/office/drawing/2014/main" id="{AA5CD610-ED7C-4CED-A9A1-174432C88AF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2" name="Freeform 11">
            <a:extLst>
              <a:ext uri="{FF2B5EF4-FFF2-40B4-BE49-F238E27FC236}">
                <a16:creationId xmlns:a16="http://schemas.microsoft.com/office/drawing/2014/main" id="{0C4379BF-8C7A-480A-BC36-DA55D92A935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2" name="Title 1">
            <a:extLst>
              <a:ext uri="{FF2B5EF4-FFF2-40B4-BE49-F238E27FC236}">
                <a16:creationId xmlns:a16="http://schemas.microsoft.com/office/drawing/2014/main" id="{2E9AB1E6-ABEE-4B9D-A636-A639717E486F}"/>
              </a:ext>
            </a:extLst>
          </p:cNvPr>
          <p:cNvSpPr>
            <a:spLocks noGrp="1"/>
          </p:cNvSpPr>
          <p:nvPr>
            <p:ph type="title"/>
          </p:nvPr>
        </p:nvSpPr>
        <p:spPr>
          <a:xfrm>
            <a:off x="6483096" y="624110"/>
            <a:ext cx="5021516" cy="1280890"/>
          </a:xfrm>
        </p:spPr>
        <p:txBody>
          <a:bodyPr>
            <a:normAutofit/>
          </a:bodyPr>
          <a:lstStyle/>
          <a:p>
            <a:pPr>
              <a:lnSpc>
                <a:spcPct val="90000"/>
              </a:lnSpc>
            </a:pPr>
            <a:r>
              <a:rPr lang="en-GB" sz="2800"/>
              <a:t>Initial one to one interviews – the start of the change</a:t>
            </a:r>
          </a:p>
        </p:txBody>
      </p:sp>
      <p:sp>
        <p:nvSpPr>
          <p:cNvPr id="3" name="Content Placeholder 2">
            <a:extLst>
              <a:ext uri="{FF2B5EF4-FFF2-40B4-BE49-F238E27FC236}">
                <a16:creationId xmlns:a16="http://schemas.microsoft.com/office/drawing/2014/main" id="{5B1EE0A6-4377-42B7-BE23-1E4BC382D931}"/>
              </a:ext>
            </a:extLst>
          </p:cNvPr>
          <p:cNvSpPr>
            <a:spLocks noGrp="1"/>
          </p:cNvSpPr>
          <p:nvPr>
            <p:ph idx="1"/>
          </p:nvPr>
        </p:nvSpPr>
        <p:spPr>
          <a:xfrm>
            <a:off x="6433281" y="1593956"/>
            <a:ext cx="5977175" cy="4178675"/>
          </a:xfrm>
        </p:spPr>
        <p:txBody>
          <a:bodyPr>
            <a:normAutofit lnSpcReduction="10000"/>
          </a:bodyPr>
          <a:lstStyle/>
          <a:p>
            <a:r>
              <a:rPr lang="en-GB" sz="2400" dirty="0"/>
              <a:t>List of questions based on initial “tell me about yourself” and literature review of current definitions of identity capital </a:t>
            </a:r>
          </a:p>
          <a:p>
            <a:pPr marL="0" indent="0">
              <a:buNone/>
            </a:pPr>
            <a:endParaRPr lang="en-GB" sz="2400" dirty="0"/>
          </a:p>
          <a:p>
            <a:r>
              <a:rPr lang="en-GB" sz="2400" dirty="0"/>
              <a:t>Listening ears for any phrase that would peak my interest and fit into the predefined definition</a:t>
            </a:r>
          </a:p>
          <a:p>
            <a:pPr marL="0" indent="0">
              <a:buNone/>
            </a:pPr>
            <a:endParaRPr lang="en-GB" sz="2400" dirty="0"/>
          </a:p>
          <a:p>
            <a:r>
              <a:rPr lang="en-GB" sz="2400" dirty="0"/>
              <a:t>Follow up questions on these</a:t>
            </a:r>
          </a:p>
          <a:p>
            <a:endParaRPr lang="en-GB" dirty="0"/>
          </a:p>
        </p:txBody>
      </p:sp>
      <p:pic>
        <p:nvPicPr>
          <p:cNvPr id="39" name="Picture 38" descr="A young boy wearing a hat&#10;&#10;Description generated with high confidence">
            <a:extLst>
              <a:ext uri="{FF2B5EF4-FFF2-40B4-BE49-F238E27FC236}">
                <a16:creationId xmlns:a16="http://schemas.microsoft.com/office/drawing/2014/main" id="{23421A07-C185-408D-8608-704F5EC24EE6}"/>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52628" y="1100061"/>
            <a:ext cx="4553533" cy="5057080"/>
          </a:xfrm>
          <a:prstGeom prst="rect">
            <a:avLst/>
          </a:prstGeom>
        </p:spPr>
      </p:pic>
    </p:spTree>
    <p:extLst>
      <p:ext uri="{BB962C8B-B14F-4D97-AF65-F5344CB8AC3E}">
        <p14:creationId xmlns:p14="http://schemas.microsoft.com/office/powerpoint/2010/main" val="28878732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44254-3A01-4BBE-AC6A-D6E81A34C9DB}"/>
              </a:ext>
            </a:extLst>
          </p:cNvPr>
          <p:cNvSpPr>
            <a:spLocks noGrp="1"/>
          </p:cNvSpPr>
          <p:nvPr>
            <p:ph type="title"/>
          </p:nvPr>
        </p:nvSpPr>
        <p:spPr>
          <a:xfrm>
            <a:off x="2294020" y="161661"/>
            <a:ext cx="8911687" cy="1280890"/>
          </a:xfrm>
        </p:spPr>
        <p:txBody>
          <a:bodyPr>
            <a:normAutofit/>
          </a:bodyPr>
          <a:lstStyle/>
          <a:p>
            <a:pPr algn="ctr"/>
            <a:r>
              <a:rPr lang="en-GB" sz="2400" dirty="0"/>
              <a:t>Jumpy questions provide jumpy answers</a:t>
            </a:r>
          </a:p>
        </p:txBody>
      </p:sp>
      <p:pic>
        <p:nvPicPr>
          <p:cNvPr id="4" name="Content Placeholder 3">
            <a:extLst>
              <a:ext uri="{FF2B5EF4-FFF2-40B4-BE49-F238E27FC236}">
                <a16:creationId xmlns:a16="http://schemas.microsoft.com/office/drawing/2014/main" id="{A221B4DA-6B21-4D46-9340-153A299311F7}"/>
              </a:ext>
            </a:extLst>
          </p:cNvPr>
          <p:cNvPicPr>
            <a:picLocks noGrp="1" noChangeAspect="1"/>
          </p:cNvPicPr>
          <p:nvPr>
            <p:ph idx="1"/>
          </p:nvPr>
        </p:nvPicPr>
        <p:blipFill>
          <a:blip r:embed="rId3"/>
          <a:stretch>
            <a:fillRect/>
          </a:stretch>
        </p:blipFill>
        <p:spPr>
          <a:xfrm>
            <a:off x="2294020" y="802106"/>
            <a:ext cx="9336505" cy="5905164"/>
          </a:xfrm>
          <a:prstGeom prst="rect">
            <a:avLst/>
          </a:prstGeom>
        </p:spPr>
      </p:pic>
    </p:spTree>
    <p:extLst>
      <p:ext uri="{BB962C8B-B14F-4D97-AF65-F5344CB8AC3E}">
        <p14:creationId xmlns:p14="http://schemas.microsoft.com/office/powerpoint/2010/main" val="12978081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05124-0ECD-4E36-A1C8-754144B37633}"/>
              </a:ext>
            </a:extLst>
          </p:cNvPr>
          <p:cNvSpPr>
            <a:spLocks noGrp="1"/>
          </p:cNvSpPr>
          <p:nvPr>
            <p:ph type="title"/>
          </p:nvPr>
        </p:nvSpPr>
        <p:spPr>
          <a:xfrm>
            <a:off x="786063" y="174932"/>
            <a:ext cx="8911687" cy="1280890"/>
          </a:xfrm>
        </p:spPr>
        <p:txBody>
          <a:bodyPr/>
          <a:lstStyle/>
          <a:p>
            <a:r>
              <a:rPr lang="en-GB" dirty="0"/>
              <a:t>Lessons:</a:t>
            </a:r>
          </a:p>
        </p:txBody>
      </p:sp>
      <p:sp>
        <p:nvSpPr>
          <p:cNvPr id="3" name="Content Placeholder 2">
            <a:extLst>
              <a:ext uri="{FF2B5EF4-FFF2-40B4-BE49-F238E27FC236}">
                <a16:creationId xmlns:a16="http://schemas.microsoft.com/office/drawing/2014/main" id="{6BA16C25-67D6-4E0E-A2B1-B33E185C66A2}"/>
              </a:ext>
            </a:extLst>
          </p:cNvPr>
          <p:cNvSpPr>
            <a:spLocks noGrp="1"/>
          </p:cNvSpPr>
          <p:nvPr>
            <p:ph idx="1"/>
          </p:nvPr>
        </p:nvSpPr>
        <p:spPr>
          <a:xfrm>
            <a:off x="417095" y="1039966"/>
            <a:ext cx="10988842" cy="5245768"/>
          </a:xfrm>
        </p:spPr>
        <p:txBody>
          <a:bodyPr>
            <a:normAutofit fontScale="62500" lnSpcReduction="20000"/>
          </a:bodyPr>
          <a:lstStyle/>
          <a:p>
            <a:pPr marL="0" indent="0">
              <a:buNone/>
            </a:pPr>
            <a:endParaRPr lang="en-GB" sz="2600" dirty="0"/>
          </a:p>
          <a:p>
            <a:r>
              <a:rPr lang="en-GB" sz="3800" dirty="0">
                <a:solidFill>
                  <a:schemeClr val="tx1"/>
                </a:solidFill>
              </a:rPr>
              <a:t>Using the interview solely for coding, strips meaning from the socio-relational aspect of the participants story (Holloway &amp; Jefferson, 2009; Mischler, 1986)</a:t>
            </a:r>
          </a:p>
          <a:p>
            <a:pPr marL="0" indent="0">
              <a:buNone/>
            </a:pPr>
            <a:endParaRPr lang="en-GB" sz="3800" dirty="0">
              <a:solidFill>
                <a:schemeClr val="tx1"/>
              </a:solidFill>
            </a:endParaRPr>
          </a:p>
          <a:p>
            <a:r>
              <a:rPr lang="en-GB" sz="3800" dirty="0">
                <a:solidFill>
                  <a:schemeClr val="tx1"/>
                </a:solidFill>
              </a:rPr>
              <a:t>Light bulb moment: confidence, self esteem, and locus of control are ‘inside’ psychological cognitive constructs. The study is focussed on the relational aspect. The ‘outside’ constructs. This led to a shift in the conceptual framework. Identity capital became </a:t>
            </a:r>
            <a:r>
              <a:rPr lang="en-GB" sz="3800" b="1" i="1" dirty="0">
                <a:solidFill>
                  <a:schemeClr val="tx1"/>
                </a:solidFill>
              </a:rPr>
              <a:t>relational</a:t>
            </a:r>
            <a:endParaRPr lang="en-GB" sz="3800" dirty="0">
              <a:solidFill>
                <a:schemeClr val="tx1"/>
              </a:solidFill>
            </a:endParaRPr>
          </a:p>
          <a:p>
            <a:pPr marL="0" indent="0">
              <a:buNone/>
            </a:pPr>
            <a:endParaRPr lang="en-GB" sz="3800" dirty="0">
              <a:solidFill>
                <a:schemeClr val="tx1"/>
              </a:solidFill>
            </a:endParaRPr>
          </a:p>
          <a:p>
            <a:r>
              <a:rPr lang="en-GB" sz="3800" dirty="0">
                <a:solidFill>
                  <a:schemeClr val="tx1"/>
                </a:solidFill>
              </a:rPr>
              <a:t>‘Finding’ or ‘mining’ for ‘inside’ psyhological constructs whilst claiming to be concerned with the relational, social constructions</a:t>
            </a:r>
          </a:p>
          <a:p>
            <a:pPr marL="0" indent="0">
              <a:buNone/>
            </a:pPr>
            <a:endParaRPr lang="en-GB" sz="3800" dirty="0">
              <a:solidFill>
                <a:schemeClr val="tx1"/>
              </a:solidFill>
            </a:endParaRPr>
          </a:p>
          <a:p>
            <a:r>
              <a:rPr lang="en-GB" sz="3800" dirty="0">
                <a:solidFill>
                  <a:schemeClr val="tx1"/>
                </a:solidFill>
              </a:rPr>
              <a:t> A turn to narrative inquiry - the whole is greater than the parts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7210666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862EE-0C6E-4403-B104-846194568120}"/>
              </a:ext>
            </a:extLst>
          </p:cNvPr>
          <p:cNvSpPr>
            <a:spLocks noGrp="1"/>
          </p:cNvSpPr>
          <p:nvPr>
            <p:ph type="title"/>
          </p:nvPr>
        </p:nvSpPr>
        <p:spPr>
          <a:xfrm>
            <a:off x="545433" y="0"/>
            <a:ext cx="10459452" cy="1280890"/>
          </a:xfrm>
        </p:spPr>
        <p:txBody>
          <a:bodyPr/>
          <a:lstStyle/>
          <a:p>
            <a:pPr algn="ctr"/>
            <a:r>
              <a:rPr lang="en-GB" dirty="0"/>
              <a:t>The turn to Biographical Narrative Interpretation Method (BNIM)</a:t>
            </a:r>
          </a:p>
        </p:txBody>
      </p:sp>
      <p:sp>
        <p:nvSpPr>
          <p:cNvPr id="3" name="Content Placeholder 2">
            <a:extLst>
              <a:ext uri="{FF2B5EF4-FFF2-40B4-BE49-F238E27FC236}">
                <a16:creationId xmlns:a16="http://schemas.microsoft.com/office/drawing/2014/main" id="{057C7DB1-9F05-4EBC-9291-C82F736FA4F8}"/>
              </a:ext>
            </a:extLst>
          </p:cNvPr>
          <p:cNvSpPr>
            <a:spLocks noGrp="1"/>
          </p:cNvSpPr>
          <p:nvPr>
            <p:ph idx="1"/>
          </p:nvPr>
        </p:nvSpPr>
        <p:spPr>
          <a:xfrm>
            <a:off x="128337" y="1267327"/>
            <a:ext cx="11376275" cy="5293894"/>
          </a:xfrm>
        </p:spPr>
        <p:txBody>
          <a:bodyPr>
            <a:normAutofit fontScale="85000" lnSpcReduction="20000"/>
          </a:bodyPr>
          <a:lstStyle/>
          <a:p>
            <a:r>
              <a:rPr lang="en-GB" sz="2400" dirty="0"/>
              <a:t>“</a:t>
            </a:r>
            <a:r>
              <a:rPr lang="en-GB" sz="2600" dirty="0"/>
              <a:t>Tell me about your life story” initial questions were always fruitful</a:t>
            </a:r>
          </a:p>
          <a:p>
            <a:pPr marL="0" indent="0">
              <a:buNone/>
            </a:pPr>
            <a:endParaRPr lang="en-GB" sz="2600" dirty="0"/>
          </a:p>
          <a:p>
            <a:r>
              <a:rPr lang="en-GB" sz="2600" dirty="0"/>
              <a:t>Predefined questions made assumptions about knowledge and reality that are based on </a:t>
            </a:r>
            <a:r>
              <a:rPr lang="en-GB" sz="2600" b="1" dirty="0"/>
              <a:t>my</a:t>
            </a:r>
            <a:r>
              <a:rPr lang="en-GB" sz="2600" dirty="0"/>
              <a:t> pre-existing knowledge. They failed to take into account the participant a whole being, with different epistemological constructions.</a:t>
            </a:r>
          </a:p>
          <a:p>
            <a:pPr marL="0" indent="0">
              <a:buNone/>
            </a:pPr>
            <a:endParaRPr lang="en-GB" sz="2600" dirty="0"/>
          </a:p>
          <a:p>
            <a:r>
              <a:rPr lang="en-GB" sz="2600" dirty="0"/>
              <a:t> Using narrative inquiry changes the focus from a “knowledge-privileged investigator” to a semi-passive participant in a story telling process (Jones, 2004, p. 36)</a:t>
            </a:r>
          </a:p>
          <a:p>
            <a:pPr marL="0" indent="0">
              <a:buNone/>
            </a:pPr>
            <a:endParaRPr lang="en-GB" sz="2600" dirty="0"/>
          </a:p>
          <a:p>
            <a:r>
              <a:rPr lang="en-GB" sz="2600" dirty="0"/>
              <a:t>The researcher does not find narratives but participates in their creation (Riessman, 2008) </a:t>
            </a:r>
          </a:p>
          <a:p>
            <a:pPr marL="0" indent="0">
              <a:buNone/>
            </a:pPr>
            <a:endParaRPr lang="en-GB" sz="2600" dirty="0"/>
          </a:p>
          <a:p>
            <a:r>
              <a:rPr lang="en-GB" sz="2600" dirty="0"/>
              <a:t>Although a more passive method, can be argued an active interview – interviewer is part of the construction (Holstein and Gubrium, 1995)</a:t>
            </a:r>
          </a:p>
          <a:p>
            <a:endParaRPr lang="en-GB" dirty="0"/>
          </a:p>
        </p:txBody>
      </p:sp>
    </p:spTree>
    <p:extLst>
      <p:ext uri="{BB962C8B-B14F-4D97-AF65-F5344CB8AC3E}">
        <p14:creationId xmlns:p14="http://schemas.microsoft.com/office/powerpoint/2010/main" val="21300327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C4D52-2AED-4095-AAE1-E1731F2641C9}"/>
              </a:ext>
            </a:extLst>
          </p:cNvPr>
          <p:cNvSpPr>
            <a:spLocks noGrp="1"/>
          </p:cNvSpPr>
          <p:nvPr>
            <p:ph type="title"/>
          </p:nvPr>
        </p:nvSpPr>
        <p:spPr>
          <a:xfrm>
            <a:off x="2368335" y="211026"/>
            <a:ext cx="8911687" cy="1280890"/>
          </a:xfrm>
        </p:spPr>
        <p:txBody>
          <a:bodyPr/>
          <a:lstStyle/>
          <a:p>
            <a:r>
              <a:rPr lang="en-GB" dirty="0"/>
              <a:t>…But, what about the ’Truth’ ?</a:t>
            </a:r>
          </a:p>
        </p:txBody>
      </p:sp>
      <p:sp>
        <p:nvSpPr>
          <p:cNvPr id="3" name="Content Placeholder 2">
            <a:extLst>
              <a:ext uri="{FF2B5EF4-FFF2-40B4-BE49-F238E27FC236}">
                <a16:creationId xmlns:a16="http://schemas.microsoft.com/office/drawing/2014/main" id="{75387CF9-619B-4589-950B-3FC9EED079F6}"/>
              </a:ext>
            </a:extLst>
          </p:cNvPr>
          <p:cNvSpPr>
            <a:spLocks noGrp="1"/>
          </p:cNvSpPr>
          <p:nvPr>
            <p:ph idx="1"/>
          </p:nvPr>
        </p:nvSpPr>
        <p:spPr>
          <a:xfrm>
            <a:off x="1767054" y="721895"/>
            <a:ext cx="9512968" cy="5925079"/>
          </a:xfrm>
        </p:spPr>
        <p:txBody>
          <a:bodyPr>
            <a:normAutofit/>
          </a:bodyPr>
          <a:lstStyle/>
          <a:p>
            <a:pPr marL="0" indent="0">
              <a:buNone/>
            </a:pPr>
            <a:endParaRPr lang="en-GB" dirty="0"/>
          </a:p>
          <a:p>
            <a:r>
              <a:rPr lang="en-GB" sz="2000" dirty="0"/>
              <a:t>Stories do not reveal ‘Truths’ that show ‘what exactly happened’</a:t>
            </a:r>
          </a:p>
          <a:p>
            <a:pPr marL="0" indent="0">
              <a:buNone/>
            </a:pPr>
            <a:endParaRPr lang="en-GB" sz="2000" dirty="0"/>
          </a:p>
          <a:p>
            <a:r>
              <a:rPr lang="en-GB" sz="2000" dirty="0"/>
              <a:t>Give us insight into how the world is constructed at a certain point in time, by certain people. </a:t>
            </a:r>
          </a:p>
          <a:p>
            <a:pPr marL="0" indent="0">
              <a:buNone/>
            </a:pPr>
            <a:endParaRPr lang="en-GB" sz="2000" dirty="0"/>
          </a:p>
          <a:p>
            <a:r>
              <a:rPr lang="en-GB" sz="2000" dirty="0"/>
              <a:t> There are always a possibility of deceit or emboldenment, and stories are performed differently in different contexts (Andrews, et al., 2013) –  This can be said for most of the methods used in research.</a:t>
            </a:r>
          </a:p>
          <a:p>
            <a:pPr marL="0" indent="0">
              <a:buNone/>
            </a:pPr>
            <a:endParaRPr lang="en-GB" sz="2000" dirty="0"/>
          </a:p>
          <a:p>
            <a:r>
              <a:rPr lang="en-GB" sz="2000" dirty="0"/>
              <a:t>When this happens it can tell a lot about the socio relational world. </a:t>
            </a:r>
          </a:p>
          <a:p>
            <a:endParaRPr lang="en-GB" sz="2000" dirty="0"/>
          </a:p>
          <a:p>
            <a:r>
              <a:rPr lang="en-GB" sz="2000" dirty="0"/>
              <a:t>Makes for great analysis and thinking: Why would they embolden a story? Why leave things out? Why say they hate someone but the story says differently?</a:t>
            </a:r>
          </a:p>
          <a:p>
            <a:endParaRPr lang="en-GB"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4781284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46F010-D160-4609-8979-FFD8C1EA6C4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1B8C4F6-C3AC-4C94-8EC7-E4F7B7E9CDB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B789310-9859-4942-98C8-3D2F12AAAE73}"/>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id="{FE9E5460-2AA9-4786-B69C-23DBEF356809}"/>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4" name="Freeform 12">
              <a:extLst>
                <a:ext uri="{FF2B5EF4-FFF2-40B4-BE49-F238E27FC236}">
                  <a16:creationId xmlns:a16="http://schemas.microsoft.com/office/drawing/2014/main" id="{E344A2AF-3860-4427-B13E-98021C17ABF4}"/>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5" name="Freeform 13">
              <a:extLst>
                <a:ext uri="{FF2B5EF4-FFF2-40B4-BE49-F238E27FC236}">
                  <a16:creationId xmlns:a16="http://schemas.microsoft.com/office/drawing/2014/main" id="{DDBDD44E-1DC0-48AB-8FEC-E098D919740C}"/>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6" name="Freeform 14">
              <a:extLst>
                <a:ext uri="{FF2B5EF4-FFF2-40B4-BE49-F238E27FC236}">
                  <a16:creationId xmlns:a16="http://schemas.microsoft.com/office/drawing/2014/main" id="{3151FF3E-5E3F-4D82-A684-0003BACEA854}"/>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7" name="Freeform 15">
              <a:extLst>
                <a:ext uri="{FF2B5EF4-FFF2-40B4-BE49-F238E27FC236}">
                  <a16:creationId xmlns:a16="http://schemas.microsoft.com/office/drawing/2014/main" id="{C6CBF27E-7F0C-4489-95A7-82DE1C0460A9}"/>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8" name="Freeform 16">
              <a:extLst>
                <a:ext uri="{FF2B5EF4-FFF2-40B4-BE49-F238E27FC236}">
                  <a16:creationId xmlns:a16="http://schemas.microsoft.com/office/drawing/2014/main" id="{233BE304-221E-425E-A484-4B2E5F405B8F}"/>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9" name="Freeform 17">
              <a:extLst>
                <a:ext uri="{FF2B5EF4-FFF2-40B4-BE49-F238E27FC236}">
                  <a16:creationId xmlns:a16="http://schemas.microsoft.com/office/drawing/2014/main" id="{10D5734E-EAEA-4A08-86A9-39BD5563EC2D}"/>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0" name="Freeform 18">
              <a:extLst>
                <a:ext uri="{FF2B5EF4-FFF2-40B4-BE49-F238E27FC236}">
                  <a16:creationId xmlns:a16="http://schemas.microsoft.com/office/drawing/2014/main" id="{4D47FE86-98D1-4E35-86E4-16E9A19A64E8}"/>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1" name="Freeform 19">
              <a:extLst>
                <a:ext uri="{FF2B5EF4-FFF2-40B4-BE49-F238E27FC236}">
                  <a16:creationId xmlns:a16="http://schemas.microsoft.com/office/drawing/2014/main" id="{F00661F9-B224-4DB1-8EFB-ABF9402BDEF6}"/>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2" name="Freeform 20">
              <a:extLst>
                <a:ext uri="{FF2B5EF4-FFF2-40B4-BE49-F238E27FC236}">
                  <a16:creationId xmlns:a16="http://schemas.microsoft.com/office/drawing/2014/main" id="{679DCB4E-8D36-4B7A-AF0C-8399F113AE93}"/>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3" name="Freeform 21">
              <a:extLst>
                <a:ext uri="{FF2B5EF4-FFF2-40B4-BE49-F238E27FC236}">
                  <a16:creationId xmlns:a16="http://schemas.microsoft.com/office/drawing/2014/main" id="{4FAD51F6-D24C-4FD6-BEAE-41F0E5A8253C}"/>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4" name="Freeform 22">
              <a:extLst>
                <a:ext uri="{FF2B5EF4-FFF2-40B4-BE49-F238E27FC236}">
                  <a16:creationId xmlns:a16="http://schemas.microsoft.com/office/drawing/2014/main" id="{87AC773F-6D31-458A-9DD7-76566C8A9CAA}"/>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26" name="Group 25">
            <a:extLst>
              <a:ext uri="{FF2B5EF4-FFF2-40B4-BE49-F238E27FC236}">
                <a16:creationId xmlns:a16="http://schemas.microsoft.com/office/drawing/2014/main" id="{6F1CEC7A-E419-4950-AA57-B00546C29CAF}"/>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27" name="Freeform 27">
              <a:extLst>
                <a:ext uri="{FF2B5EF4-FFF2-40B4-BE49-F238E27FC236}">
                  <a16:creationId xmlns:a16="http://schemas.microsoft.com/office/drawing/2014/main" id="{7AE7DCD1-5235-45E8-B229-15A3E3962E7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28" name="Freeform 28">
              <a:extLst>
                <a:ext uri="{FF2B5EF4-FFF2-40B4-BE49-F238E27FC236}">
                  <a16:creationId xmlns:a16="http://schemas.microsoft.com/office/drawing/2014/main" id="{C82E58C3-65A5-4079-BF94-E675AA410CD8}"/>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29" name="Freeform 29">
              <a:extLst>
                <a:ext uri="{FF2B5EF4-FFF2-40B4-BE49-F238E27FC236}">
                  <a16:creationId xmlns:a16="http://schemas.microsoft.com/office/drawing/2014/main" id="{7AABE1FA-6DC8-4A47-AC5C-F05B9C111C20}"/>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0" name="Freeform 30">
              <a:extLst>
                <a:ext uri="{FF2B5EF4-FFF2-40B4-BE49-F238E27FC236}">
                  <a16:creationId xmlns:a16="http://schemas.microsoft.com/office/drawing/2014/main" id="{17BB7298-8900-4C67-B800-BD241F0199B7}"/>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1" name="Freeform 31">
              <a:extLst>
                <a:ext uri="{FF2B5EF4-FFF2-40B4-BE49-F238E27FC236}">
                  <a16:creationId xmlns:a16="http://schemas.microsoft.com/office/drawing/2014/main" id="{EE3442F8-53C2-490C-94EF-E423ECB957FD}"/>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32" name="Freeform 32">
              <a:extLst>
                <a:ext uri="{FF2B5EF4-FFF2-40B4-BE49-F238E27FC236}">
                  <a16:creationId xmlns:a16="http://schemas.microsoft.com/office/drawing/2014/main" id="{3DBEA916-8B10-493A-8CBF-9B5FA2A4A027}"/>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33" name="Freeform 33">
              <a:extLst>
                <a:ext uri="{FF2B5EF4-FFF2-40B4-BE49-F238E27FC236}">
                  <a16:creationId xmlns:a16="http://schemas.microsoft.com/office/drawing/2014/main" id="{248DB27B-F9EA-4F81-A746-7D57B768E0A5}"/>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34" name="Freeform 34">
              <a:extLst>
                <a:ext uri="{FF2B5EF4-FFF2-40B4-BE49-F238E27FC236}">
                  <a16:creationId xmlns:a16="http://schemas.microsoft.com/office/drawing/2014/main" id="{998E5C90-2A81-4013-AE09-2023B4407C85}"/>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35" name="Freeform 35">
              <a:extLst>
                <a:ext uri="{FF2B5EF4-FFF2-40B4-BE49-F238E27FC236}">
                  <a16:creationId xmlns:a16="http://schemas.microsoft.com/office/drawing/2014/main" id="{86A8318B-7607-4519-8EEB-C7DD50965317}"/>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36" name="Freeform 36">
              <a:extLst>
                <a:ext uri="{FF2B5EF4-FFF2-40B4-BE49-F238E27FC236}">
                  <a16:creationId xmlns:a16="http://schemas.microsoft.com/office/drawing/2014/main" id="{5009FB1B-4865-45DB-8727-F012E3ACA55A}"/>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37" name="Freeform 37">
              <a:extLst>
                <a:ext uri="{FF2B5EF4-FFF2-40B4-BE49-F238E27FC236}">
                  <a16:creationId xmlns:a16="http://schemas.microsoft.com/office/drawing/2014/main" id="{5B209B64-3A98-4B1A-857A-2368AFED67CD}"/>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38" name="Freeform 38">
              <a:extLst>
                <a:ext uri="{FF2B5EF4-FFF2-40B4-BE49-F238E27FC236}">
                  <a16:creationId xmlns:a16="http://schemas.microsoft.com/office/drawing/2014/main" id="{EB3B5D03-7AE3-411C-A820-6844E7D0C614}"/>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40" name="Freeform 11">
            <a:extLst>
              <a:ext uri="{FF2B5EF4-FFF2-40B4-BE49-F238E27FC236}">
                <a16:creationId xmlns:a16="http://schemas.microsoft.com/office/drawing/2014/main" id="{91328346-8BAD-4616-B50B-5CFDA5648D6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 name="Title 1">
            <a:extLst>
              <a:ext uri="{FF2B5EF4-FFF2-40B4-BE49-F238E27FC236}">
                <a16:creationId xmlns:a16="http://schemas.microsoft.com/office/drawing/2014/main" id="{564DA3D1-1BE4-478E-93D0-481EBDFD2D08}"/>
              </a:ext>
            </a:extLst>
          </p:cNvPr>
          <p:cNvSpPr>
            <a:spLocks noGrp="1"/>
          </p:cNvSpPr>
          <p:nvPr>
            <p:ph type="title"/>
          </p:nvPr>
        </p:nvSpPr>
        <p:spPr>
          <a:xfrm>
            <a:off x="2383899" y="211872"/>
            <a:ext cx="9780877" cy="1280890"/>
          </a:xfrm>
        </p:spPr>
        <p:txBody>
          <a:bodyPr>
            <a:normAutofit/>
          </a:bodyPr>
          <a:lstStyle/>
          <a:p>
            <a:pPr algn="ctr"/>
            <a:r>
              <a:rPr lang="en-GB" sz="3200" dirty="0"/>
              <a:t>BNIM – 3 stage process	(Wengraf, 2004)</a:t>
            </a:r>
          </a:p>
        </p:txBody>
      </p:sp>
      <p:sp>
        <p:nvSpPr>
          <p:cNvPr id="3" name="Content Placeholder 2">
            <a:extLst>
              <a:ext uri="{FF2B5EF4-FFF2-40B4-BE49-F238E27FC236}">
                <a16:creationId xmlns:a16="http://schemas.microsoft.com/office/drawing/2014/main" id="{EDFABE27-E746-4F5A-8612-42642C910E7A}"/>
              </a:ext>
            </a:extLst>
          </p:cNvPr>
          <p:cNvSpPr>
            <a:spLocks noGrp="1"/>
          </p:cNvSpPr>
          <p:nvPr>
            <p:ph idx="1"/>
          </p:nvPr>
        </p:nvSpPr>
        <p:spPr>
          <a:xfrm>
            <a:off x="3442363" y="1329200"/>
            <a:ext cx="8131550" cy="3777622"/>
          </a:xfrm>
        </p:spPr>
        <p:txBody>
          <a:bodyPr>
            <a:noAutofit/>
          </a:bodyPr>
          <a:lstStyle/>
          <a:p>
            <a:r>
              <a:rPr lang="en-GB" sz="2400" dirty="0"/>
              <a:t>SS1  Main narrative inducing question:</a:t>
            </a:r>
          </a:p>
          <a:p>
            <a:pPr marL="0" indent="0">
              <a:buNone/>
            </a:pPr>
            <a:endParaRPr lang="en-GB" sz="2800" dirty="0"/>
          </a:p>
          <a:p>
            <a:pPr marL="0" indent="0">
              <a:buNone/>
            </a:pPr>
            <a:r>
              <a:rPr lang="en-GB" sz="2800" i="1" dirty="0"/>
              <a:t>As you know, I’m researching the world of fathers. So, I want you to tell me your life story, all the events and experiences up until now. Start wherever you like. I’ll listen first and I won’t interrupt. I’ll just take notes for after you’ve finished telling me about your experiences.</a:t>
            </a:r>
          </a:p>
        </p:txBody>
      </p:sp>
    </p:spTree>
    <p:extLst>
      <p:ext uri="{BB962C8B-B14F-4D97-AF65-F5344CB8AC3E}">
        <p14:creationId xmlns:p14="http://schemas.microsoft.com/office/powerpoint/2010/main" val="256939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bg>
      <p:bgPr>
        <a:gradFill rotWithShape="1">
          <a:gsLst>
            <a:gs pos="10000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D8E70-C226-41B9-97A4-1E895FE43D56}"/>
              </a:ext>
            </a:extLst>
          </p:cNvPr>
          <p:cNvSpPr>
            <a:spLocks noGrp="1"/>
          </p:cNvSpPr>
          <p:nvPr>
            <p:ph type="title"/>
          </p:nvPr>
        </p:nvSpPr>
        <p:spPr>
          <a:xfrm>
            <a:off x="272716" y="158889"/>
            <a:ext cx="8911687" cy="1280890"/>
          </a:xfrm>
        </p:spPr>
        <p:txBody>
          <a:bodyPr>
            <a:normAutofit/>
          </a:bodyPr>
          <a:lstStyle/>
          <a:p>
            <a:r>
              <a:rPr lang="en-GB" sz="2800" dirty="0"/>
              <a:t>J’s transcript (SS1: 1:58 min)</a:t>
            </a:r>
          </a:p>
        </p:txBody>
      </p:sp>
      <p:sp>
        <p:nvSpPr>
          <p:cNvPr id="3" name="Content Placeholder 2">
            <a:extLst>
              <a:ext uri="{FF2B5EF4-FFF2-40B4-BE49-F238E27FC236}">
                <a16:creationId xmlns:a16="http://schemas.microsoft.com/office/drawing/2014/main" id="{A6655864-4D21-4D71-8ED8-2306F17C0369}"/>
              </a:ext>
            </a:extLst>
          </p:cNvPr>
          <p:cNvSpPr>
            <a:spLocks noGrp="1"/>
          </p:cNvSpPr>
          <p:nvPr>
            <p:ph idx="1"/>
          </p:nvPr>
        </p:nvSpPr>
        <p:spPr>
          <a:xfrm>
            <a:off x="272716" y="526618"/>
            <a:ext cx="11646568" cy="5804764"/>
          </a:xfrm>
        </p:spPr>
        <p:txBody>
          <a:bodyPr>
            <a:normAutofit/>
          </a:bodyPr>
          <a:lstStyle/>
          <a:p>
            <a:pPr marL="0" indent="0">
              <a:buNone/>
            </a:pPr>
            <a:endParaRPr lang="en-GB" dirty="0"/>
          </a:p>
          <a:p>
            <a:r>
              <a:rPr lang="en-GB" sz="2000" dirty="0"/>
              <a:t>yep. (10) &lt;laughs&gt; Um, one of four (5). I describe myself as the black sheep of the family. Um (3) Grew up in a... I would call it a loud household, quite a lot of shouting growing up. (8). Umm, went through the alcohol and drugs at quite a young age, about 14-13-14 (3) Ran away from home. Done the usual teenage rebellion. </a:t>
            </a:r>
          </a:p>
          <a:p>
            <a:r>
              <a:rPr lang="en-GB" sz="2000" dirty="0"/>
              <a:t>J: uhhuh...</a:t>
            </a:r>
          </a:p>
          <a:p>
            <a:pPr marL="0" indent="0">
              <a:buNone/>
            </a:pPr>
            <a:endParaRPr lang="en-GB" sz="2000" dirty="0"/>
          </a:p>
          <a:p>
            <a:r>
              <a:rPr lang="en-GB" sz="2000" dirty="0"/>
              <a:t>I spent a lot of time with my nan and bamps growing up (5). My nan was the one who taught me how to cook. My gramps taught me a lot about cars… left home when I was 16. Never really looked back ((laughed)). Uhh, moved to America when I was 20 (2) come home 6 months later, with a pregnant girlfriend. My now ex. Who has my eldest son (4). We separated when he was 10 months old. It was at that point with me the shit hit the fan. Um, depression, suicidal sort of bad time in life. Um, six years of court to try and get access to him, constantly up and down with mental health. And ended up with nothing. I don't even get to write to him, well, I can write to him but that’s about it. Um, married now, two other boys who I ADORE (2) and too many animals ((laughs)). I don't know what sort of depth you want? Umm...</a:t>
            </a:r>
          </a:p>
          <a:p>
            <a:pPr marL="0" indent="0">
              <a:buNone/>
            </a:pPr>
            <a:endParaRPr lang="en-GB" dirty="0"/>
          </a:p>
        </p:txBody>
      </p:sp>
    </p:spTree>
    <p:extLst>
      <p:ext uri="{BB962C8B-B14F-4D97-AF65-F5344CB8AC3E}">
        <p14:creationId xmlns:p14="http://schemas.microsoft.com/office/powerpoint/2010/main" val="1428098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46F010-D160-4609-8979-FFD8C1EA6C4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9">
            <a:extLst>
              <a:ext uri="{FF2B5EF4-FFF2-40B4-BE49-F238E27FC236}">
                <a16:creationId xmlns:a16="http://schemas.microsoft.com/office/drawing/2014/main" id="{81B8C4F6-C3AC-4C94-8EC7-E4F7B7E9CDB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11">
            <a:extLst>
              <a:ext uri="{FF2B5EF4-FFF2-40B4-BE49-F238E27FC236}">
                <a16:creationId xmlns:a16="http://schemas.microsoft.com/office/drawing/2014/main" id="{0B789310-9859-4942-98C8-3D2F12AAAE73}"/>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id="{FE9E5460-2AA9-4786-B69C-23DBEF356809}"/>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41" name="Freeform 12">
              <a:extLst>
                <a:ext uri="{FF2B5EF4-FFF2-40B4-BE49-F238E27FC236}">
                  <a16:creationId xmlns:a16="http://schemas.microsoft.com/office/drawing/2014/main" id="{E344A2AF-3860-4427-B13E-98021C17ABF4}"/>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5" name="Freeform 13">
              <a:extLst>
                <a:ext uri="{FF2B5EF4-FFF2-40B4-BE49-F238E27FC236}">
                  <a16:creationId xmlns:a16="http://schemas.microsoft.com/office/drawing/2014/main" id="{DDBDD44E-1DC0-48AB-8FEC-E098D919740C}"/>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6" name="Freeform 14">
              <a:extLst>
                <a:ext uri="{FF2B5EF4-FFF2-40B4-BE49-F238E27FC236}">
                  <a16:creationId xmlns:a16="http://schemas.microsoft.com/office/drawing/2014/main" id="{3151FF3E-5E3F-4D82-A684-0003BACEA854}"/>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7" name="Freeform 15">
              <a:extLst>
                <a:ext uri="{FF2B5EF4-FFF2-40B4-BE49-F238E27FC236}">
                  <a16:creationId xmlns:a16="http://schemas.microsoft.com/office/drawing/2014/main" id="{C6CBF27E-7F0C-4489-95A7-82DE1C0460A9}"/>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8" name="Freeform 16">
              <a:extLst>
                <a:ext uri="{FF2B5EF4-FFF2-40B4-BE49-F238E27FC236}">
                  <a16:creationId xmlns:a16="http://schemas.microsoft.com/office/drawing/2014/main" id="{233BE304-221E-425E-A484-4B2E5F405B8F}"/>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9" name="Freeform 17">
              <a:extLst>
                <a:ext uri="{FF2B5EF4-FFF2-40B4-BE49-F238E27FC236}">
                  <a16:creationId xmlns:a16="http://schemas.microsoft.com/office/drawing/2014/main" id="{10D5734E-EAEA-4A08-86A9-39BD5563EC2D}"/>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0" name="Freeform 18">
              <a:extLst>
                <a:ext uri="{FF2B5EF4-FFF2-40B4-BE49-F238E27FC236}">
                  <a16:creationId xmlns:a16="http://schemas.microsoft.com/office/drawing/2014/main" id="{4D47FE86-98D1-4E35-86E4-16E9A19A64E8}"/>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42" name="Freeform 19">
              <a:extLst>
                <a:ext uri="{FF2B5EF4-FFF2-40B4-BE49-F238E27FC236}">
                  <a16:creationId xmlns:a16="http://schemas.microsoft.com/office/drawing/2014/main" id="{F00661F9-B224-4DB1-8EFB-ABF9402BDEF6}"/>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2" name="Freeform 20">
              <a:extLst>
                <a:ext uri="{FF2B5EF4-FFF2-40B4-BE49-F238E27FC236}">
                  <a16:creationId xmlns:a16="http://schemas.microsoft.com/office/drawing/2014/main" id="{679DCB4E-8D36-4B7A-AF0C-8399F113AE93}"/>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3" name="Freeform 21">
              <a:extLst>
                <a:ext uri="{FF2B5EF4-FFF2-40B4-BE49-F238E27FC236}">
                  <a16:creationId xmlns:a16="http://schemas.microsoft.com/office/drawing/2014/main" id="{4FAD51F6-D24C-4FD6-BEAE-41F0E5A8253C}"/>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4" name="Freeform 22">
              <a:extLst>
                <a:ext uri="{FF2B5EF4-FFF2-40B4-BE49-F238E27FC236}">
                  <a16:creationId xmlns:a16="http://schemas.microsoft.com/office/drawing/2014/main" id="{87AC773F-6D31-458A-9DD7-76566C8A9CAA}"/>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26" name="Group 25">
            <a:extLst>
              <a:ext uri="{FF2B5EF4-FFF2-40B4-BE49-F238E27FC236}">
                <a16:creationId xmlns:a16="http://schemas.microsoft.com/office/drawing/2014/main" id="{6F1CEC7A-E419-4950-AA57-B00546C29CAF}"/>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27" name="Freeform 27">
              <a:extLst>
                <a:ext uri="{FF2B5EF4-FFF2-40B4-BE49-F238E27FC236}">
                  <a16:creationId xmlns:a16="http://schemas.microsoft.com/office/drawing/2014/main" id="{7AE7DCD1-5235-45E8-B229-15A3E3962E7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28" name="Freeform 28">
              <a:extLst>
                <a:ext uri="{FF2B5EF4-FFF2-40B4-BE49-F238E27FC236}">
                  <a16:creationId xmlns:a16="http://schemas.microsoft.com/office/drawing/2014/main" id="{C82E58C3-65A5-4079-BF94-E675AA410CD8}"/>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29" name="Freeform 29">
              <a:extLst>
                <a:ext uri="{FF2B5EF4-FFF2-40B4-BE49-F238E27FC236}">
                  <a16:creationId xmlns:a16="http://schemas.microsoft.com/office/drawing/2014/main" id="{7AABE1FA-6DC8-4A47-AC5C-F05B9C111C20}"/>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0" name="Freeform 30">
              <a:extLst>
                <a:ext uri="{FF2B5EF4-FFF2-40B4-BE49-F238E27FC236}">
                  <a16:creationId xmlns:a16="http://schemas.microsoft.com/office/drawing/2014/main" id="{17BB7298-8900-4C67-B800-BD241F0199B7}"/>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1" name="Freeform 31">
              <a:extLst>
                <a:ext uri="{FF2B5EF4-FFF2-40B4-BE49-F238E27FC236}">
                  <a16:creationId xmlns:a16="http://schemas.microsoft.com/office/drawing/2014/main" id="{EE3442F8-53C2-490C-94EF-E423ECB957FD}"/>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32" name="Freeform 32">
              <a:extLst>
                <a:ext uri="{FF2B5EF4-FFF2-40B4-BE49-F238E27FC236}">
                  <a16:creationId xmlns:a16="http://schemas.microsoft.com/office/drawing/2014/main" id="{3DBEA916-8B10-493A-8CBF-9B5FA2A4A027}"/>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33" name="Freeform 33">
              <a:extLst>
                <a:ext uri="{FF2B5EF4-FFF2-40B4-BE49-F238E27FC236}">
                  <a16:creationId xmlns:a16="http://schemas.microsoft.com/office/drawing/2014/main" id="{248DB27B-F9EA-4F81-A746-7D57B768E0A5}"/>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34" name="Freeform 34">
              <a:extLst>
                <a:ext uri="{FF2B5EF4-FFF2-40B4-BE49-F238E27FC236}">
                  <a16:creationId xmlns:a16="http://schemas.microsoft.com/office/drawing/2014/main" id="{998E5C90-2A81-4013-AE09-2023B4407C85}"/>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35" name="Freeform 35">
              <a:extLst>
                <a:ext uri="{FF2B5EF4-FFF2-40B4-BE49-F238E27FC236}">
                  <a16:creationId xmlns:a16="http://schemas.microsoft.com/office/drawing/2014/main" id="{86A8318B-7607-4519-8EEB-C7DD50965317}"/>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36" name="Freeform 36">
              <a:extLst>
                <a:ext uri="{FF2B5EF4-FFF2-40B4-BE49-F238E27FC236}">
                  <a16:creationId xmlns:a16="http://schemas.microsoft.com/office/drawing/2014/main" id="{5009FB1B-4865-45DB-8727-F012E3ACA55A}"/>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37" name="Freeform 37">
              <a:extLst>
                <a:ext uri="{FF2B5EF4-FFF2-40B4-BE49-F238E27FC236}">
                  <a16:creationId xmlns:a16="http://schemas.microsoft.com/office/drawing/2014/main" id="{5B209B64-3A98-4B1A-857A-2368AFED67CD}"/>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38" name="Freeform 38">
              <a:extLst>
                <a:ext uri="{FF2B5EF4-FFF2-40B4-BE49-F238E27FC236}">
                  <a16:creationId xmlns:a16="http://schemas.microsoft.com/office/drawing/2014/main" id="{EB3B5D03-7AE3-411C-A820-6844E7D0C614}"/>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40" name="Freeform 11">
            <a:extLst>
              <a:ext uri="{FF2B5EF4-FFF2-40B4-BE49-F238E27FC236}">
                <a16:creationId xmlns:a16="http://schemas.microsoft.com/office/drawing/2014/main" id="{91328346-8BAD-4616-B50B-5CFDA5648D6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 name="Title 1">
            <a:extLst>
              <a:ext uri="{FF2B5EF4-FFF2-40B4-BE49-F238E27FC236}">
                <a16:creationId xmlns:a16="http://schemas.microsoft.com/office/drawing/2014/main" id="{7EE5BA41-8E4E-4D12-A807-85280A900748}"/>
              </a:ext>
            </a:extLst>
          </p:cNvPr>
          <p:cNvSpPr>
            <a:spLocks noGrp="1"/>
          </p:cNvSpPr>
          <p:nvPr>
            <p:ph type="title"/>
          </p:nvPr>
        </p:nvSpPr>
        <p:spPr>
          <a:xfrm>
            <a:off x="3373062" y="624110"/>
            <a:ext cx="8131550" cy="1280890"/>
          </a:xfrm>
        </p:spPr>
        <p:txBody>
          <a:bodyPr>
            <a:normAutofit/>
          </a:bodyPr>
          <a:lstStyle/>
          <a:p>
            <a:r>
              <a:rPr lang="en-GB" dirty="0"/>
              <a:t>SS1 Notepad</a:t>
            </a:r>
          </a:p>
        </p:txBody>
      </p:sp>
      <p:sp>
        <p:nvSpPr>
          <p:cNvPr id="3" name="Content Placeholder 2">
            <a:extLst>
              <a:ext uri="{FF2B5EF4-FFF2-40B4-BE49-F238E27FC236}">
                <a16:creationId xmlns:a16="http://schemas.microsoft.com/office/drawing/2014/main" id="{4778D7D7-785C-482A-BCED-7F8A97DD3173}"/>
              </a:ext>
            </a:extLst>
          </p:cNvPr>
          <p:cNvSpPr>
            <a:spLocks noGrp="1"/>
          </p:cNvSpPr>
          <p:nvPr>
            <p:ph idx="1"/>
          </p:nvPr>
        </p:nvSpPr>
        <p:spPr>
          <a:xfrm>
            <a:off x="3285125" y="1535117"/>
            <a:ext cx="8131550" cy="4622024"/>
          </a:xfrm>
        </p:spPr>
        <p:txBody>
          <a:bodyPr>
            <a:noAutofit/>
          </a:bodyPr>
          <a:lstStyle/>
          <a:p>
            <a:r>
              <a:rPr lang="en-GB" sz="2400" dirty="0"/>
              <a:t>Writing down verbatim all salient points that could lead to further Particular Incident Narratives (PINs)</a:t>
            </a:r>
          </a:p>
          <a:p>
            <a:r>
              <a:rPr lang="en-GB" sz="2400" dirty="0"/>
              <a:t>After it has finished, take about 10 mins to think about the ones most important to the study</a:t>
            </a:r>
          </a:p>
          <a:p>
            <a:r>
              <a:rPr lang="en-GB" sz="2400" dirty="0"/>
              <a:t>Use the first, the last, and some in the middle</a:t>
            </a:r>
          </a:p>
          <a:p>
            <a:r>
              <a:rPr lang="en-GB" sz="2400" dirty="0"/>
              <a:t>The beauty of the technique is that the person will tell their story regardless of which one that is picked.</a:t>
            </a:r>
          </a:p>
          <a:p>
            <a:r>
              <a:rPr lang="en-GB" sz="2400" dirty="0"/>
              <a:t>Has to be in order </a:t>
            </a:r>
          </a:p>
          <a:p>
            <a:r>
              <a:rPr lang="en-GB" sz="2400" dirty="0"/>
              <a:t>From these, further narratives are told and the process is used </a:t>
            </a:r>
          </a:p>
        </p:txBody>
      </p:sp>
    </p:spTree>
    <p:extLst>
      <p:ext uri="{BB962C8B-B14F-4D97-AF65-F5344CB8AC3E}">
        <p14:creationId xmlns:p14="http://schemas.microsoft.com/office/powerpoint/2010/main" val="23147900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text on a white background&#10;&#10;Description generated with high confidence">
            <a:extLst>
              <a:ext uri="{FF2B5EF4-FFF2-40B4-BE49-F238E27FC236}">
                <a16:creationId xmlns:a16="http://schemas.microsoft.com/office/drawing/2014/main" id="{AC3894B2-279A-4BD1-972E-668452253F9B}"/>
              </a:ext>
            </a:extLst>
          </p:cNvPr>
          <p:cNvPicPr>
            <a:picLocks noGrp="1" noChangeAspect="1"/>
          </p:cNvPicPr>
          <p:nvPr>
            <p:ph idx="1"/>
          </p:nvPr>
        </p:nvPicPr>
        <p:blipFill>
          <a:blip r:embed="rId2"/>
          <a:stretch>
            <a:fillRect/>
          </a:stretch>
        </p:blipFill>
        <p:spPr>
          <a:xfrm>
            <a:off x="0" y="1"/>
            <a:ext cx="12069058" cy="6857999"/>
          </a:xfrm>
        </p:spPr>
      </p:pic>
      <mc:AlternateContent xmlns:mc="http://schemas.openxmlformats.org/markup-compatibility/2006" xmlns:p14="http://schemas.microsoft.com/office/powerpoint/2010/main" xmlns:aink="http://schemas.microsoft.com/office/drawing/2016/ink">
        <mc:Choice Requires="p14 aink">
          <p:contentPart p14:bwMode="auto" r:id="rId3">
            <p14:nvContentPartPr>
              <p14:cNvPr id="6" name="Ink 5">
                <a:extLst>
                  <a:ext uri="{FF2B5EF4-FFF2-40B4-BE49-F238E27FC236}">
                    <a16:creationId xmlns:a16="http://schemas.microsoft.com/office/drawing/2014/main" id="{1367438E-8D7A-44C8-978F-84FB30BAC2D6}"/>
                  </a:ext>
                </a:extLst>
              </p14:cNvPr>
              <p14:cNvContentPartPr/>
              <p14:nvPr/>
            </p14:nvContentPartPr>
            <p14:xfrm>
              <a:off x="7581780" y="552150"/>
              <a:ext cx="2286360" cy="1524240"/>
            </p14:xfrm>
          </p:contentPart>
        </mc:Choice>
        <mc:Fallback xmlns="">
          <p:pic>
            <p:nvPicPr>
              <p:cNvPr id="6" name="Ink 5">
                <a:extLst>
                  <a:ext uri="{FF2B5EF4-FFF2-40B4-BE49-F238E27FC236}">
                    <a16:creationId xmlns:a16="http://schemas.microsoft.com/office/drawing/2014/main" id="{1367438E-8D7A-44C8-978F-84FB30BAC2D6}"/>
                  </a:ext>
                </a:extLst>
              </p:cNvPr>
              <p:cNvPicPr/>
              <p:nvPr/>
            </p:nvPicPr>
            <p:blipFill>
              <a:blip r:embed="rId4"/>
              <a:stretch>
                <a:fillRect/>
              </a:stretch>
            </p:blipFill>
            <p:spPr>
              <a:xfrm>
                <a:off x="7563780" y="534510"/>
                <a:ext cx="2322000" cy="1559880"/>
              </a:xfrm>
              <a:prstGeom prst="rect">
                <a:avLst/>
              </a:prstGeom>
            </p:spPr>
          </p:pic>
        </mc:Fallback>
      </mc:AlternateContent>
    </p:spTree>
    <p:extLst>
      <p:ext uri="{BB962C8B-B14F-4D97-AF65-F5344CB8AC3E}">
        <p14:creationId xmlns:p14="http://schemas.microsoft.com/office/powerpoint/2010/main" val="22644412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8140CEFB-4735-48FC-91D9-8498B771AC2F}"/>
              </a:ext>
            </a:extLst>
          </p:cNvPr>
          <p:cNvGraphicFramePr>
            <a:graphicFrameLocks noGrp="1"/>
          </p:cNvGraphicFramePr>
          <p:nvPr>
            <p:ph idx="1"/>
            <p:extLst>
              <p:ext uri="{D42A27DB-BD31-4B8C-83A1-F6EECF244321}">
                <p14:modId xmlns:p14="http://schemas.microsoft.com/office/powerpoint/2010/main" val="3116261777"/>
              </p:ext>
            </p:extLst>
          </p:nvPr>
        </p:nvGraphicFramePr>
        <p:xfrm>
          <a:off x="0" y="0"/>
          <a:ext cx="12192000" cy="6858000"/>
        </p:xfrm>
        <a:graphic>
          <a:graphicData uri="http://schemas.openxmlformats.org/drawingml/2006/table">
            <a:tbl>
              <a:tblPr firstRow="1" firstCol="1" bandRow="1">
                <a:tableStyleId>{5C22544A-7EE6-4342-B048-85BDC9FD1C3A}</a:tableStyleId>
              </a:tblPr>
              <a:tblGrid>
                <a:gridCol w="2303839">
                  <a:extLst>
                    <a:ext uri="{9D8B030D-6E8A-4147-A177-3AD203B41FA5}">
                      <a16:colId xmlns:a16="http://schemas.microsoft.com/office/drawing/2014/main" val="2269030217"/>
                    </a:ext>
                  </a:extLst>
                </a:gridCol>
                <a:gridCol w="2781508">
                  <a:extLst>
                    <a:ext uri="{9D8B030D-6E8A-4147-A177-3AD203B41FA5}">
                      <a16:colId xmlns:a16="http://schemas.microsoft.com/office/drawing/2014/main" val="1866312860"/>
                    </a:ext>
                  </a:extLst>
                </a:gridCol>
                <a:gridCol w="3513221">
                  <a:extLst>
                    <a:ext uri="{9D8B030D-6E8A-4147-A177-3AD203B41FA5}">
                      <a16:colId xmlns:a16="http://schemas.microsoft.com/office/drawing/2014/main" val="3389582405"/>
                    </a:ext>
                  </a:extLst>
                </a:gridCol>
                <a:gridCol w="3593432">
                  <a:extLst>
                    <a:ext uri="{9D8B030D-6E8A-4147-A177-3AD203B41FA5}">
                      <a16:colId xmlns:a16="http://schemas.microsoft.com/office/drawing/2014/main" val="3529857484"/>
                    </a:ext>
                  </a:extLst>
                </a:gridCol>
              </a:tblGrid>
              <a:tr h="6858000">
                <a:tc>
                  <a:txBody>
                    <a:bodyPr/>
                    <a:lstStyle/>
                    <a:p>
                      <a:pPr>
                        <a:lnSpc>
                          <a:spcPct val="107000"/>
                        </a:lnSpc>
                        <a:spcAft>
                          <a:spcPts val="0"/>
                        </a:spcAft>
                      </a:pPr>
                      <a:r>
                        <a:rPr lang="en-GB" sz="1100" dirty="0">
                          <a:effectLst/>
                        </a:rPr>
                        <a:t> </a:t>
                      </a:r>
                    </a:p>
                    <a:p>
                      <a:pPr>
                        <a:lnSpc>
                          <a:spcPct val="107000"/>
                        </a:lnSpc>
                        <a:spcAft>
                          <a:spcPts val="0"/>
                        </a:spcAft>
                      </a:pPr>
                      <a:r>
                        <a:rPr lang="en-GB" sz="1100" dirty="0">
                          <a:effectLst/>
                        </a:rPr>
                        <a:t> </a:t>
                      </a:r>
                    </a:p>
                    <a:p>
                      <a:pPr>
                        <a:lnSpc>
                          <a:spcPct val="107000"/>
                        </a:lnSpc>
                        <a:spcAft>
                          <a:spcPts val="0"/>
                        </a:spcAft>
                      </a:pPr>
                      <a:r>
                        <a:rPr lang="en-GB" sz="2400" dirty="0">
                          <a:effectLst/>
                        </a:rPr>
                        <a:t>You said……</a:t>
                      </a:r>
                    </a:p>
                    <a:p>
                      <a:pPr>
                        <a:lnSpc>
                          <a:spcPct val="107000"/>
                        </a:lnSpc>
                        <a:spcAft>
                          <a:spcPts val="0"/>
                        </a:spcAft>
                      </a:pPr>
                      <a:r>
                        <a:rPr lang="en-GB" sz="1100" dirty="0">
                          <a:effectLst/>
                        </a:rPr>
                        <a:t> </a:t>
                      </a:r>
                    </a:p>
                    <a:p>
                      <a:pPr>
                        <a:lnSpc>
                          <a:spcPct val="107000"/>
                        </a:lnSpc>
                        <a:spcAft>
                          <a:spcPts val="0"/>
                        </a:spcAft>
                      </a:pPr>
                      <a:r>
                        <a:rPr lang="en-GB" sz="1100" dirty="0">
                          <a:effectLst/>
                        </a:rPr>
                        <a:t> </a:t>
                      </a:r>
                    </a:p>
                    <a:p>
                      <a:pPr>
                        <a:lnSpc>
                          <a:spcPct val="107000"/>
                        </a:lnSpc>
                        <a:spcAft>
                          <a:spcPts val="0"/>
                        </a:spcAft>
                      </a:pPr>
                      <a:r>
                        <a:rPr lang="en-GB" sz="1100" dirty="0">
                          <a:effectLst/>
                        </a:rPr>
                        <a:t> </a:t>
                      </a:r>
                    </a:p>
                    <a:p>
                      <a:pPr>
                        <a:lnSpc>
                          <a:spcPct val="107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SS2 questions </a:t>
                      </a:r>
                    </a:p>
                  </a:txBody>
                  <a:tcPr marL="68580" marR="68580" marT="0" marB="0">
                    <a:solidFill>
                      <a:schemeClr val="accent2"/>
                    </a:solidFill>
                  </a:tcPr>
                </a:tc>
                <a:tc>
                  <a:txBody>
                    <a:bodyPr/>
                    <a:lstStyle/>
                    <a:p>
                      <a:pPr>
                        <a:lnSpc>
                          <a:spcPct val="107000"/>
                        </a:lnSpc>
                        <a:spcAft>
                          <a:spcPts val="0"/>
                        </a:spcAft>
                      </a:pPr>
                      <a:r>
                        <a:rPr lang="en-GB" sz="1100" dirty="0">
                          <a:effectLst/>
                        </a:rPr>
                        <a:t> </a:t>
                      </a:r>
                    </a:p>
                    <a:p>
                      <a:pPr>
                        <a:lnSpc>
                          <a:spcPct val="107000"/>
                        </a:lnSpc>
                        <a:spcAft>
                          <a:spcPts val="0"/>
                        </a:spcAft>
                      </a:pPr>
                      <a:r>
                        <a:rPr lang="en-GB" sz="1100" dirty="0">
                          <a:effectLst/>
                        </a:rPr>
                        <a:t> </a:t>
                      </a:r>
                    </a:p>
                    <a:p>
                      <a:pPr>
                        <a:lnSpc>
                          <a:spcPct val="107000"/>
                        </a:lnSpc>
                        <a:spcAft>
                          <a:spcPts val="0"/>
                        </a:spcAft>
                      </a:pPr>
                      <a:endParaRPr lang="en-GB" sz="2400" dirty="0">
                        <a:effectLst/>
                      </a:endParaRPr>
                    </a:p>
                    <a:p>
                      <a:pPr>
                        <a:lnSpc>
                          <a:spcPct val="107000"/>
                        </a:lnSpc>
                        <a:spcAft>
                          <a:spcPts val="0"/>
                        </a:spcAft>
                      </a:pPr>
                      <a:r>
                        <a:rPr lang="en-GB" sz="2400" dirty="0">
                          <a:effectLst/>
                        </a:rPr>
                        <a:t>Do you remember </a:t>
                      </a:r>
                    </a:p>
                    <a:p>
                      <a:pPr>
                        <a:lnSpc>
                          <a:spcPct val="107000"/>
                        </a:lnSpc>
                        <a:spcAft>
                          <a:spcPts val="0"/>
                        </a:spcAft>
                      </a:pPr>
                      <a:endParaRPr lang="en-GB" sz="2400" dirty="0">
                        <a:effectLst/>
                      </a:endParaRPr>
                    </a:p>
                    <a:p>
                      <a:pPr>
                        <a:lnSpc>
                          <a:spcPct val="107000"/>
                        </a:lnSpc>
                        <a:spcAft>
                          <a:spcPts val="0"/>
                        </a:spcAft>
                      </a:pPr>
                      <a:r>
                        <a:rPr lang="en-GB" sz="2400" dirty="0">
                          <a:effectLst/>
                        </a:rPr>
                        <a:t>a/ any / that particular/ any more detail about</a:t>
                      </a:r>
                    </a:p>
                    <a:p>
                      <a:pPr>
                        <a:lnSpc>
                          <a:spcPct val="107000"/>
                        </a:lnSpc>
                        <a:spcAft>
                          <a:spcPts val="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PINS</a:t>
                      </a:r>
                    </a:p>
                  </a:txBody>
                  <a:tcPr marL="68580" marR="68580" marT="0" marB="0"/>
                </a:tc>
                <a:tc>
                  <a:txBody>
                    <a:bodyPr/>
                    <a:lstStyle/>
                    <a:p>
                      <a:pPr>
                        <a:lnSpc>
                          <a:spcPct val="107000"/>
                        </a:lnSpc>
                        <a:spcAft>
                          <a:spcPts val="0"/>
                        </a:spcAft>
                      </a:pPr>
                      <a:endParaRPr lang="en-GB" sz="2400" dirty="0">
                        <a:effectLst/>
                      </a:endParaRPr>
                    </a:p>
                    <a:p>
                      <a:pPr>
                        <a:lnSpc>
                          <a:spcPct val="107000"/>
                        </a:lnSpc>
                        <a:spcAft>
                          <a:spcPts val="0"/>
                        </a:spcAft>
                      </a:pPr>
                      <a:r>
                        <a:rPr lang="en-GB" sz="1400" dirty="0">
                          <a:effectLst/>
                        </a:rPr>
                        <a:t>(Most commonly used)</a:t>
                      </a:r>
                    </a:p>
                    <a:p>
                      <a:pPr>
                        <a:lnSpc>
                          <a:spcPct val="107000"/>
                        </a:lnSpc>
                        <a:spcAft>
                          <a:spcPts val="0"/>
                        </a:spcAft>
                      </a:pPr>
                      <a:endParaRPr lang="en-GB" sz="2400" dirty="0">
                        <a:effectLst/>
                      </a:endParaRPr>
                    </a:p>
                    <a:p>
                      <a:pPr>
                        <a:lnSpc>
                          <a:spcPct val="107000"/>
                        </a:lnSpc>
                        <a:spcAft>
                          <a:spcPts val="0"/>
                        </a:spcAft>
                      </a:pPr>
                      <a:r>
                        <a:rPr lang="en-GB" sz="2400" dirty="0">
                          <a:effectLst/>
                        </a:rPr>
                        <a:t>…time / example / situation / phase / period</a:t>
                      </a:r>
                    </a:p>
                    <a:p>
                      <a:pPr>
                        <a:lnSpc>
                          <a:spcPct val="107000"/>
                        </a:lnSpc>
                        <a:spcAft>
                          <a:spcPts val="0"/>
                        </a:spcAft>
                      </a:pPr>
                      <a:r>
                        <a:rPr lang="en-GB" sz="2400" dirty="0">
                          <a:effectLst/>
                        </a:rPr>
                        <a:t> </a:t>
                      </a:r>
                    </a:p>
                    <a:p>
                      <a:pPr>
                        <a:lnSpc>
                          <a:spcPct val="107000"/>
                        </a:lnSpc>
                        <a:spcAft>
                          <a:spcPts val="0"/>
                        </a:spcAft>
                      </a:pPr>
                      <a:r>
                        <a:rPr lang="en-GB" sz="1400" b="1" dirty="0">
                          <a:effectLst/>
                        </a:rPr>
                        <a:t>(Best)</a:t>
                      </a:r>
                    </a:p>
                    <a:p>
                      <a:pPr>
                        <a:lnSpc>
                          <a:spcPct val="107000"/>
                        </a:lnSpc>
                        <a:spcAft>
                          <a:spcPts val="0"/>
                        </a:spcAft>
                      </a:pPr>
                      <a:r>
                        <a:rPr lang="en-GB" sz="1400" b="1" dirty="0">
                          <a:effectLst/>
                        </a:rPr>
                        <a:t> </a:t>
                      </a:r>
                    </a:p>
                    <a:p>
                      <a:pPr>
                        <a:lnSpc>
                          <a:spcPct val="107000"/>
                        </a:lnSpc>
                        <a:spcAft>
                          <a:spcPts val="0"/>
                        </a:spcAft>
                      </a:pPr>
                      <a:r>
                        <a:rPr lang="en-GB" sz="2400" dirty="0">
                          <a:effectLst/>
                        </a:rPr>
                        <a:t>…occasion / moment / incident / event / day / happening</a:t>
                      </a:r>
                    </a:p>
                    <a:p>
                      <a:pPr>
                        <a:lnSpc>
                          <a:spcPct val="107000"/>
                        </a:lnSpc>
                        <a:spcAft>
                          <a:spcPts val="0"/>
                        </a:spcAft>
                      </a:pPr>
                      <a:r>
                        <a:rPr lang="en-GB" sz="2400" dirty="0">
                          <a:effectLst/>
                        </a:rPr>
                        <a:t> </a:t>
                      </a:r>
                    </a:p>
                    <a:p>
                      <a:pPr>
                        <a:lnSpc>
                          <a:spcPct val="107000"/>
                        </a:lnSpc>
                        <a:spcAft>
                          <a:spcPts val="0"/>
                        </a:spcAft>
                      </a:pPr>
                      <a:r>
                        <a:rPr lang="en-GB" sz="1100" dirty="0">
                          <a:effectLst/>
                        </a:rPr>
                        <a:t> </a:t>
                      </a:r>
                    </a:p>
                    <a:p>
                      <a:pPr>
                        <a:lnSpc>
                          <a:spcPct val="107000"/>
                        </a:lnSpc>
                        <a:spcAft>
                          <a:spcPts val="0"/>
                        </a:spcAft>
                      </a:pPr>
                      <a:r>
                        <a:rPr lang="en-GB" sz="1100" dirty="0">
                          <a:effectLst/>
                        </a:rPr>
                        <a:t> </a:t>
                      </a:r>
                    </a:p>
                    <a:p>
                      <a:pPr>
                        <a:lnSpc>
                          <a:spcPct val="107000"/>
                        </a:lnSpc>
                        <a:spcAft>
                          <a:spcPts val="0"/>
                        </a:spcAft>
                      </a:pPr>
                      <a:r>
                        <a:rPr lang="en-GB" sz="1100" dirty="0">
                          <a:effectLst/>
                        </a:rPr>
                        <a:t> </a:t>
                      </a:r>
                    </a:p>
                    <a:p>
                      <a:pPr>
                        <a:lnSpc>
                          <a:spcPct val="107000"/>
                        </a:lnSpc>
                        <a:spcAft>
                          <a:spcPts val="0"/>
                        </a:spcAft>
                      </a:pPr>
                      <a:r>
                        <a:rPr lang="en-GB" sz="1100" dirty="0">
                          <a:effectLst/>
                        </a:rPr>
                        <a:t> </a:t>
                      </a:r>
                    </a:p>
                    <a:p>
                      <a:pPr>
                        <a:lnSpc>
                          <a:spcPct val="107000"/>
                        </a:lnSpc>
                        <a:spcAft>
                          <a:spcPts val="0"/>
                        </a:spcAft>
                      </a:pPr>
                      <a:r>
                        <a:rPr lang="en-GB" sz="1100" dirty="0">
                          <a:effectLst/>
                        </a:rPr>
                        <a:t> </a:t>
                      </a:r>
                    </a:p>
                    <a:p>
                      <a:pPr>
                        <a:lnSpc>
                          <a:spcPct val="107000"/>
                        </a:lnSpc>
                        <a:spcAft>
                          <a:spcPts val="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4"/>
                    </a:solidFill>
                  </a:tcPr>
                </a:tc>
                <a:tc>
                  <a:txBody>
                    <a:bodyPr/>
                    <a:lstStyle/>
                    <a:p>
                      <a:pPr>
                        <a:lnSpc>
                          <a:spcPct val="107000"/>
                        </a:lnSpc>
                        <a:spcAft>
                          <a:spcPts val="0"/>
                        </a:spcAft>
                      </a:pPr>
                      <a:r>
                        <a:rPr lang="en-GB" sz="1100" dirty="0">
                          <a:effectLst/>
                        </a:rPr>
                        <a:t> </a:t>
                      </a:r>
                    </a:p>
                    <a:p>
                      <a:pPr>
                        <a:lnSpc>
                          <a:spcPct val="107000"/>
                        </a:lnSpc>
                        <a:spcAft>
                          <a:spcPts val="0"/>
                        </a:spcAft>
                      </a:pPr>
                      <a:r>
                        <a:rPr lang="en-GB" sz="1100" dirty="0">
                          <a:effectLst/>
                        </a:rPr>
                        <a:t> </a:t>
                      </a:r>
                    </a:p>
                    <a:p>
                      <a:pPr>
                        <a:lnSpc>
                          <a:spcPct val="107000"/>
                        </a:lnSpc>
                        <a:spcAft>
                          <a:spcPts val="0"/>
                        </a:spcAft>
                      </a:pPr>
                      <a:endParaRPr lang="en-GB" sz="1100" dirty="0">
                        <a:effectLst/>
                      </a:endParaRPr>
                    </a:p>
                    <a:p>
                      <a:pPr>
                        <a:lnSpc>
                          <a:spcPct val="107000"/>
                        </a:lnSpc>
                        <a:spcAft>
                          <a:spcPts val="0"/>
                        </a:spcAft>
                      </a:pPr>
                      <a:endParaRPr lang="en-GB" sz="1100" dirty="0">
                        <a:effectLst/>
                      </a:endParaRPr>
                    </a:p>
                    <a:p>
                      <a:pPr>
                        <a:lnSpc>
                          <a:spcPct val="107000"/>
                        </a:lnSpc>
                        <a:spcAft>
                          <a:spcPts val="0"/>
                        </a:spcAft>
                      </a:pPr>
                      <a:endParaRPr lang="en-GB" sz="1100" dirty="0">
                        <a:effectLst/>
                      </a:endParaRPr>
                    </a:p>
                    <a:p>
                      <a:pPr>
                        <a:lnSpc>
                          <a:spcPct val="107000"/>
                        </a:lnSpc>
                        <a:spcAft>
                          <a:spcPts val="0"/>
                        </a:spcAft>
                      </a:pPr>
                      <a:endParaRPr lang="en-GB" sz="2400" dirty="0">
                        <a:effectLst/>
                      </a:endParaRPr>
                    </a:p>
                    <a:p>
                      <a:pPr>
                        <a:lnSpc>
                          <a:spcPct val="107000"/>
                        </a:lnSpc>
                        <a:spcAft>
                          <a:spcPts val="0"/>
                        </a:spcAft>
                      </a:pPr>
                      <a:r>
                        <a:rPr lang="en-GB" sz="2400" dirty="0">
                          <a:effectLst/>
                        </a:rPr>
                        <a:t>…particularly strongly?</a:t>
                      </a:r>
                    </a:p>
                    <a:p>
                      <a:pPr>
                        <a:lnSpc>
                          <a:spcPct val="107000"/>
                        </a:lnSpc>
                        <a:spcAft>
                          <a:spcPts val="0"/>
                        </a:spcAft>
                      </a:pPr>
                      <a:endParaRPr lang="en-GB" sz="2400" dirty="0">
                        <a:effectLst/>
                      </a:endParaRPr>
                    </a:p>
                    <a:p>
                      <a:pPr>
                        <a:lnSpc>
                          <a:spcPct val="107000"/>
                        </a:lnSpc>
                        <a:spcAft>
                          <a:spcPts val="0"/>
                        </a:spcAft>
                      </a:pPr>
                      <a:r>
                        <a:rPr lang="en-GB" sz="2400" dirty="0">
                          <a:effectLst/>
                        </a:rPr>
                        <a:t>…when / how it all happened?</a:t>
                      </a:r>
                    </a:p>
                    <a:p>
                      <a:pPr>
                        <a:lnSpc>
                          <a:spcPct val="107000"/>
                        </a:lnSpc>
                        <a:spcAft>
                          <a:spcPts val="0"/>
                        </a:spcAft>
                      </a:pPr>
                      <a:endParaRPr lang="en-GB" sz="2400" dirty="0">
                        <a:effectLst/>
                      </a:endParaRPr>
                    </a:p>
                    <a:p>
                      <a:pPr>
                        <a:lnSpc>
                          <a:spcPct val="107000"/>
                        </a:lnSpc>
                        <a:spcAft>
                          <a:spcPts val="0"/>
                        </a:spcAft>
                      </a:pPr>
                      <a:r>
                        <a:rPr lang="en-GB" sz="2400" dirty="0">
                          <a:effectLst/>
                        </a:rPr>
                        <a:t>… when you felt that way?</a:t>
                      </a:r>
                    </a:p>
                    <a:p>
                      <a:pPr>
                        <a:lnSpc>
                          <a:spcPct val="107000"/>
                        </a:lnSpc>
                        <a:spcAft>
                          <a:spcPts val="0"/>
                        </a:spcAft>
                      </a:pPr>
                      <a:endParaRPr lang="en-GB" sz="2400" dirty="0">
                        <a:effectLst/>
                      </a:endParaRPr>
                    </a:p>
                    <a:p>
                      <a:pPr>
                        <a:lnSpc>
                          <a:spcPct val="107000"/>
                        </a:lnSpc>
                        <a:spcAft>
                          <a:spcPts val="0"/>
                        </a:spcAft>
                      </a:pPr>
                      <a:r>
                        <a:rPr lang="en-GB" sz="2400" dirty="0">
                          <a:effectLst/>
                        </a:rPr>
                        <a:t> </a:t>
                      </a:r>
                    </a:p>
                    <a:p>
                      <a:pPr>
                        <a:lnSpc>
                          <a:spcPct val="107000"/>
                        </a:lnSpc>
                        <a:spcAft>
                          <a:spcPts val="0"/>
                        </a:spcAft>
                      </a:pPr>
                      <a:r>
                        <a:rPr lang="en-GB" sz="2000" i="1" dirty="0">
                          <a:effectLst/>
                        </a:rPr>
                        <a:t>[what exactly happened?]</a:t>
                      </a:r>
                    </a:p>
                    <a:p>
                      <a:pPr>
                        <a:lnSpc>
                          <a:spcPct val="107000"/>
                        </a:lnSpc>
                        <a:spcAft>
                          <a:spcPts val="0"/>
                        </a:spcAft>
                      </a:pPr>
                      <a:r>
                        <a:rPr lang="en-GB" sz="2000" i="1" dirty="0">
                          <a:effectLst/>
                        </a:rPr>
                        <a:t>[any more detail about how it all came about?]</a:t>
                      </a:r>
                    </a:p>
                    <a:p>
                      <a:pPr>
                        <a:lnSpc>
                          <a:spcPct val="107000"/>
                        </a:lnSpc>
                        <a:spcAft>
                          <a:spcPts val="0"/>
                        </a:spcAft>
                      </a:pPr>
                      <a:r>
                        <a:rPr lang="en-GB" sz="2000" i="1" dirty="0">
                          <a:effectLst/>
                        </a:rPr>
                        <a:t>[any more about that?]</a:t>
                      </a:r>
                    </a:p>
                    <a:p>
                      <a:pPr>
                        <a:lnSpc>
                          <a:spcPct val="107000"/>
                        </a:lnSpc>
                        <a:spcAft>
                          <a:spcPts val="0"/>
                        </a:spcAft>
                      </a:pPr>
                      <a:r>
                        <a:rPr lang="en-GB" sz="1100" dirty="0">
                          <a:effectLst/>
                        </a:rPr>
                        <a:t> </a:t>
                      </a:r>
                    </a:p>
                    <a:p>
                      <a:pPr>
                        <a:lnSpc>
                          <a:spcPct val="107000"/>
                        </a:lnSpc>
                        <a:spcAft>
                          <a:spcPts val="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solidFill>
                  </a:tcPr>
                </a:tc>
                <a:extLst>
                  <a:ext uri="{0D108BD9-81ED-4DB2-BD59-A6C34878D82A}">
                    <a16:rowId xmlns:a16="http://schemas.microsoft.com/office/drawing/2014/main" val="1254807568"/>
                  </a:ext>
                </a:extLst>
              </a:tr>
            </a:tbl>
          </a:graphicData>
        </a:graphic>
      </p:graphicFrame>
    </p:spTree>
    <p:extLst>
      <p:ext uri="{BB962C8B-B14F-4D97-AF65-F5344CB8AC3E}">
        <p14:creationId xmlns:p14="http://schemas.microsoft.com/office/powerpoint/2010/main" val="41472659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0E533-49F9-4CD6-9AD2-878A5AAD7AF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7B562E8-46D5-474C-B793-FDF527BA3CA6}"/>
              </a:ext>
            </a:extLst>
          </p:cNvPr>
          <p:cNvSpPr>
            <a:spLocks noGrp="1"/>
          </p:cNvSpPr>
          <p:nvPr>
            <p:ph idx="1"/>
          </p:nvPr>
        </p:nvSpPr>
        <p:spPr/>
        <p:txBody>
          <a:bodyPr/>
          <a:lstStyle/>
          <a:p>
            <a:endParaRPr lang="en-GB" dirty="0"/>
          </a:p>
        </p:txBody>
      </p:sp>
      <p:pic>
        <p:nvPicPr>
          <p:cNvPr id="9" name="Picture 8">
            <a:extLst>
              <a:ext uri="{FF2B5EF4-FFF2-40B4-BE49-F238E27FC236}">
                <a16:creationId xmlns:a16="http://schemas.microsoft.com/office/drawing/2014/main" id="{7542433F-31F4-4429-926F-6ABE84AB62A3}"/>
              </a:ext>
            </a:extLst>
          </p:cNvPr>
          <p:cNvPicPr>
            <a:picLocks noChangeAspect="1"/>
          </p:cNvPicPr>
          <p:nvPr/>
        </p:nvPicPr>
        <p:blipFill>
          <a:blip r:embed="rId2"/>
          <a:stretch>
            <a:fillRect/>
          </a:stretch>
        </p:blipFill>
        <p:spPr>
          <a:xfrm>
            <a:off x="0" y="-55563"/>
            <a:ext cx="12192000" cy="6969125"/>
          </a:xfrm>
          <a:prstGeom prst="rect">
            <a:avLst/>
          </a:prstGeom>
        </p:spPr>
      </p:pic>
    </p:spTree>
    <p:extLst>
      <p:ext uri="{BB962C8B-B14F-4D97-AF65-F5344CB8AC3E}">
        <p14:creationId xmlns:p14="http://schemas.microsoft.com/office/powerpoint/2010/main" val="3424741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855ED-2D1A-47CC-A765-D1E0B2884AD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B792FFD-43DF-4DC9-A35E-A9AA20AED71B}"/>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836BE45D-5942-4A11-A2A6-07235860B5C7}"/>
              </a:ext>
            </a:extLst>
          </p:cNvPr>
          <p:cNvPicPr>
            <a:picLocks noChangeAspect="1"/>
          </p:cNvPicPr>
          <p:nvPr/>
        </p:nvPicPr>
        <p:blipFill>
          <a:blip r:embed="rId2"/>
          <a:stretch>
            <a:fillRect/>
          </a:stretch>
        </p:blipFill>
        <p:spPr>
          <a:xfrm>
            <a:off x="0" y="10533"/>
            <a:ext cx="12304295" cy="6847468"/>
          </a:xfrm>
          <a:prstGeom prst="rect">
            <a:avLst/>
          </a:prstGeom>
        </p:spPr>
      </p:pic>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CC950A1D-131A-4657-8131-D06BA50CE940}"/>
                  </a:ext>
                </a:extLst>
              </p14:cNvPr>
              <p14:cNvContentPartPr/>
              <p14:nvPr/>
            </p14:nvContentPartPr>
            <p14:xfrm>
              <a:off x="10780295" y="1250937"/>
              <a:ext cx="738000" cy="335160"/>
            </p14:xfrm>
          </p:contentPart>
        </mc:Choice>
        <mc:Fallback xmlns="">
          <p:pic>
            <p:nvPicPr>
              <p:cNvPr id="6" name="Ink 5">
                <a:extLst>
                  <a:ext uri="{FF2B5EF4-FFF2-40B4-BE49-F238E27FC236}">
                    <a16:creationId xmlns:a16="http://schemas.microsoft.com/office/drawing/2014/main" id="{CC950A1D-131A-4657-8131-D06BA50CE940}"/>
                  </a:ext>
                </a:extLst>
              </p:cNvPr>
              <p:cNvPicPr/>
              <p:nvPr/>
            </p:nvPicPr>
            <p:blipFill>
              <a:blip r:embed="rId4"/>
              <a:stretch>
                <a:fillRect/>
              </a:stretch>
            </p:blipFill>
            <p:spPr>
              <a:xfrm>
                <a:off x="10726295" y="1143297"/>
                <a:ext cx="845640" cy="5508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AFCF245D-4682-44CB-9B2A-486A5516303B}"/>
                  </a:ext>
                </a:extLst>
              </p14:cNvPr>
              <p14:cNvContentPartPr/>
              <p14:nvPr/>
            </p14:nvContentPartPr>
            <p14:xfrm>
              <a:off x="10764095" y="1475577"/>
              <a:ext cx="1060560" cy="29160"/>
            </p14:xfrm>
          </p:contentPart>
        </mc:Choice>
        <mc:Fallback xmlns="">
          <p:pic>
            <p:nvPicPr>
              <p:cNvPr id="7" name="Ink 6">
                <a:extLst>
                  <a:ext uri="{FF2B5EF4-FFF2-40B4-BE49-F238E27FC236}">
                    <a16:creationId xmlns:a16="http://schemas.microsoft.com/office/drawing/2014/main" id="{AFCF245D-4682-44CB-9B2A-486A5516303B}"/>
                  </a:ext>
                </a:extLst>
              </p:cNvPr>
              <p:cNvPicPr/>
              <p:nvPr/>
            </p:nvPicPr>
            <p:blipFill>
              <a:blip r:embed="rId6"/>
              <a:stretch>
                <a:fillRect/>
              </a:stretch>
            </p:blipFill>
            <p:spPr>
              <a:xfrm>
                <a:off x="10710095" y="1367937"/>
                <a:ext cx="1168200" cy="2448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8" name="Ink 7">
                <a:extLst>
                  <a:ext uri="{FF2B5EF4-FFF2-40B4-BE49-F238E27FC236}">
                    <a16:creationId xmlns:a16="http://schemas.microsoft.com/office/drawing/2014/main" id="{3346D507-8089-499C-AD96-8D05D20F00DD}"/>
                  </a:ext>
                </a:extLst>
              </p14:cNvPr>
              <p14:cNvContentPartPr/>
              <p14:nvPr/>
            </p14:nvContentPartPr>
            <p14:xfrm>
              <a:off x="10618295" y="1153737"/>
              <a:ext cx="1236960" cy="692280"/>
            </p14:xfrm>
          </p:contentPart>
        </mc:Choice>
        <mc:Fallback xmlns="">
          <p:pic>
            <p:nvPicPr>
              <p:cNvPr id="8" name="Ink 7">
                <a:extLst>
                  <a:ext uri="{FF2B5EF4-FFF2-40B4-BE49-F238E27FC236}">
                    <a16:creationId xmlns:a16="http://schemas.microsoft.com/office/drawing/2014/main" id="{3346D507-8089-499C-AD96-8D05D20F00DD}"/>
                  </a:ext>
                </a:extLst>
              </p:cNvPr>
              <p:cNvPicPr/>
              <p:nvPr/>
            </p:nvPicPr>
            <p:blipFill>
              <a:blip r:embed="rId8"/>
              <a:stretch>
                <a:fillRect/>
              </a:stretch>
            </p:blipFill>
            <p:spPr>
              <a:xfrm>
                <a:off x="10564655" y="1045737"/>
                <a:ext cx="1344600" cy="907920"/>
              </a:xfrm>
              <a:prstGeom prst="rect">
                <a:avLst/>
              </a:prstGeom>
            </p:spPr>
          </p:pic>
        </mc:Fallback>
      </mc:AlternateContent>
    </p:spTree>
    <p:extLst>
      <p:ext uri="{BB962C8B-B14F-4D97-AF65-F5344CB8AC3E}">
        <p14:creationId xmlns:p14="http://schemas.microsoft.com/office/powerpoint/2010/main" val="32825071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BF301-C131-45E7-9FC1-4C48831DF071}"/>
              </a:ext>
            </a:extLst>
          </p:cNvPr>
          <p:cNvSpPr>
            <a:spLocks noGrp="1"/>
          </p:cNvSpPr>
          <p:nvPr>
            <p:ph type="title"/>
          </p:nvPr>
        </p:nvSpPr>
        <p:spPr/>
        <p:txBody>
          <a:bodyPr/>
          <a:lstStyle/>
          <a:p>
            <a:r>
              <a:rPr lang="en-GB" dirty="0"/>
              <a:t>SS3 </a:t>
            </a:r>
          </a:p>
        </p:txBody>
      </p:sp>
      <p:sp>
        <p:nvSpPr>
          <p:cNvPr id="3" name="Content Placeholder 2">
            <a:extLst>
              <a:ext uri="{FF2B5EF4-FFF2-40B4-BE49-F238E27FC236}">
                <a16:creationId xmlns:a16="http://schemas.microsoft.com/office/drawing/2014/main" id="{4A8A5B54-4BDD-4F45-A3C3-2765145001E7}"/>
              </a:ext>
            </a:extLst>
          </p:cNvPr>
          <p:cNvSpPr>
            <a:spLocks noGrp="1"/>
          </p:cNvSpPr>
          <p:nvPr>
            <p:ph idx="1"/>
          </p:nvPr>
        </p:nvSpPr>
        <p:spPr/>
        <p:txBody>
          <a:bodyPr>
            <a:normAutofit/>
          </a:bodyPr>
          <a:lstStyle/>
          <a:p>
            <a:r>
              <a:rPr lang="en-GB" sz="2400" dirty="0"/>
              <a:t>Chronological questions, the how’s, where’s and when’s</a:t>
            </a:r>
          </a:p>
          <a:p>
            <a:r>
              <a:rPr lang="en-GB" sz="2400" dirty="0"/>
              <a:t>Can be semi structured if needed for the project</a:t>
            </a:r>
          </a:p>
        </p:txBody>
      </p:sp>
    </p:spTree>
    <p:extLst>
      <p:ext uri="{BB962C8B-B14F-4D97-AF65-F5344CB8AC3E}">
        <p14:creationId xmlns:p14="http://schemas.microsoft.com/office/powerpoint/2010/main" val="31135666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6246ED-0535-4496-A8F6-1E80CC4EB85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3D9AEEE-1CCD-43C0-BA3E-16D60A6E23C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1">
            <a:extLst>
              <a:ext uri="{FF2B5EF4-FFF2-40B4-BE49-F238E27FC236}">
                <a16:creationId xmlns:a16="http://schemas.microsoft.com/office/drawing/2014/main" id="{60F880A6-33D3-4EEC-A780-B73559B9F24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 name="Title 1">
            <a:extLst>
              <a:ext uri="{FF2B5EF4-FFF2-40B4-BE49-F238E27FC236}">
                <a16:creationId xmlns:a16="http://schemas.microsoft.com/office/drawing/2014/main" id="{4C32FE58-23C6-4378-AC9D-59A4524B6220}"/>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Analytical framework</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369530323"/>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1955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B2CF5-F290-4009-BEF9-83CA3C4A69B1}"/>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3944A40A-24EE-4A18-9D26-29A41E9195DE}"/>
              </a:ext>
            </a:extLst>
          </p:cNvPr>
          <p:cNvSpPr>
            <a:spLocks noGrp="1"/>
          </p:cNvSpPr>
          <p:nvPr>
            <p:ph idx="1"/>
          </p:nvPr>
        </p:nvSpPr>
        <p:spPr/>
        <p:txBody>
          <a:bodyPr/>
          <a:lstStyle/>
          <a:p>
            <a:endParaRPr lang="en-GB" dirty="0"/>
          </a:p>
        </p:txBody>
      </p:sp>
      <p:pic>
        <p:nvPicPr>
          <p:cNvPr id="4" name="Picture 3">
            <a:extLst>
              <a:ext uri="{FF2B5EF4-FFF2-40B4-BE49-F238E27FC236}">
                <a16:creationId xmlns:a16="http://schemas.microsoft.com/office/drawing/2014/main" id="{7CC719A2-E9D2-40A1-85EC-D905FFB9E28A}"/>
              </a:ext>
            </a:extLst>
          </p:cNvPr>
          <p:cNvPicPr>
            <a:picLocks noChangeAspect="1"/>
          </p:cNvPicPr>
          <p:nvPr/>
        </p:nvPicPr>
        <p:blipFill>
          <a:blip r:embed="rId2"/>
          <a:stretch>
            <a:fillRect/>
          </a:stretch>
        </p:blipFill>
        <p:spPr>
          <a:xfrm>
            <a:off x="0" y="0"/>
            <a:ext cx="12215561" cy="6858000"/>
          </a:xfrm>
          <a:prstGeom prst="rect">
            <a:avLst/>
          </a:prstGeom>
        </p:spPr>
      </p:pic>
    </p:spTree>
    <p:extLst>
      <p:ext uri="{BB962C8B-B14F-4D97-AF65-F5344CB8AC3E}">
        <p14:creationId xmlns:p14="http://schemas.microsoft.com/office/powerpoint/2010/main" val="40096033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CD02F-E88A-41BE-B1D6-0C8F5BC8BC94}"/>
              </a:ext>
            </a:extLst>
          </p:cNvPr>
          <p:cNvSpPr>
            <a:spLocks noGrp="1"/>
          </p:cNvSpPr>
          <p:nvPr>
            <p:ph type="title"/>
          </p:nvPr>
        </p:nvSpPr>
        <p:spPr>
          <a:xfrm>
            <a:off x="2272083" y="1105373"/>
            <a:ext cx="8911687" cy="1280890"/>
          </a:xfrm>
        </p:spPr>
        <p:txBody>
          <a:bodyPr>
            <a:normAutofit fontScale="90000"/>
          </a:bodyPr>
          <a:lstStyle/>
          <a:p>
            <a:r>
              <a:rPr lang="en-GB" dirty="0"/>
              <a:t>TQ’s show the underpinning knowledge of the research question from related literature prior to the commencement of the field study. </a:t>
            </a:r>
            <a:br>
              <a:rPr lang="en-GB" dirty="0"/>
            </a:br>
            <a:br>
              <a:rPr lang="en-GB" dirty="0"/>
            </a:br>
            <a:r>
              <a:rPr lang="en-GB" dirty="0"/>
              <a:t>TQ’s then relate to main thematic categories to be assigned to the first round of thematic coding (Kuckartz, 2014)</a:t>
            </a:r>
          </a:p>
        </p:txBody>
      </p:sp>
    </p:spTree>
    <p:extLst>
      <p:ext uri="{BB962C8B-B14F-4D97-AF65-F5344CB8AC3E}">
        <p14:creationId xmlns:p14="http://schemas.microsoft.com/office/powerpoint/2010/main" val="24814191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A73B7-7E55-48D5-B121-7902D16538E4}"/>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C7F0C6C8-E8E9-46AD-904D-4771CED4870D}"/>
              </a:ext>
            </a:extLst>
          </p:cNvPr>
          <p:cNvSpPr>
            <a:spLocks noGrp="1"/>
          </p:cNvSpPr>
          <p:nvPr>
            <p:ph idx="1"/>
          </p:nvPr>
        </p:nvSpPr>
        <p:spPr/>
        <p:txBody>
          <a:bodyPr/>
          <a:lstStyle/>
          <a:p>
            <a:endParaRPr lang="en-GB" dirty="0"/>
          </a:p>
        </p:txBody>
      </p:sp>
      <p:pic>
        <p:nvPicPr>
          <p:cNvPr id="6" name="Picture 5">
            <a:extLst>
              <a:ext uri="{FF2B5EF4-FFF2-40B4-BE49-F238E27FC236}">
                <a16:creationId xmlns:a16="http://schemas.microsoft.com/office/drawing/2014/main" id="{F61C5CAC-9CED-4D0D-8EE0-DE7B6E0CC5CE}"/>
              </a:ext>
            </a:extLst>
          </p:cNvPr>
          <p:cNvPicPr>
            <a:picLocks noChangeAspect="1"/>
          </p:cNvPicPr>
          <p:nvPr/>
        </p:nvPicPr>
        <p:blipFill>
          <a:blip r:embed="rId3"/>
          <a:stretch>
            <a:fillRect/>
          </a:stretch>
        </p:blipFill>
        <p:spPr>
          <a:xfrm>
            <a:off x="0" y="0"/>
            <a:ext cx="12192000" cy="7058526"/>
          </a:xfrm>
          <a:prstGeom prst="rect">
            <a:avLst/>
          </a:prstGeom>
        </p:spPr>
      </p:pic>
    </p:spTree>
    <p:extLst>
      <p:ext uri="{BB962C8B-B14F-4D97-AF65-F5344CB8AC3E}">
        <p14:creationId xmlns:p14="http://schemas.microsoft.com/office/powerpoint/2010/main" val="7347453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D9DAF22-E94E-4C06-BB48-FF2B4FCD5C19}"/>
              </a:ext>
            </a:extLst>
          </p:cNvPr>
          <p:cNvPicPr>
            <a:picLocks noChangeAspect="1"/>
          </p:cNvPicPr>
          <p:nvPr/>
        </p:nvPicPr>
        <p:blipFill>
          <a:blip r:embed="rId2"/>
          <a:stretch>
            <a:fillRect/>
          </a:stretch>
        </p:blipFill>
        <p:spPr>
          <a:xfrm>
            <a:off x="0" y="41666"/>
            <a:ext cx="12192000" cy="6774668"/>
          </a:xfrm>
          <a:prstGeom prst="rect">
            <a:avLst/>
          </a:prstGeom>
        </p:spPr>
      </p:pic>
    </p:spTree>
    <p:extLst>
      <p:ext uri="{BB962C8B-B14F-4D97-AF65-F5344CB8AC3E}">
        <p14:creationId xmlns:p14="http://schemas.microsoft.com/office/powerpoint/2010/main" val="38522949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65406-084D-4BC5-BE54-C8E885183292}"/>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4F1A5048-7F0E-432C-B744-448273D0084B}"/>
              </a:ext>
            </a:extLst>
          </p:cNvPr>
          <p:cNvSpPr>
            <a:spLocks noGrp="1"/>
          </p:cNvSpPr>
          <p:nvPr>
            <p:ph idx="1"/>
          </p:nvPr>
        </p:nvSpPr>
        <p:spPr/>
        <p:txBody>
          <a:bodyPr/>
          <a:lstStyle/>
          <a:p>
            <a:endParaRPr lang="en-GB" dirty="0"/>
          </a:p>
        </p:txBody>
      </p:sp>
      <p:pic>
        <p:nvPicPr>
          <p:cNvPr id="6" name="Picture 5">
            <a:extLst>
              <a:ext uri="{FF2B5EF4-FFF2-40B4-BE49-F238E27FC236}">
                <a16:creationId xmlns:a16="http://schemas.microsoft.com/office/drawing/2014/main" id="{852BAAF1-7E4D-4B48-BC66-F5BA99F2361B}"/>
              </a:ext>
            </a:extLst>
          </p:cNvPr>
          <p:cNvPicPr>
            <a:picLocks noChangeAspect="1"/>
          </p:cNvPicPr>
          <p:nvPr/>
        </p:nvPicPr>
        <p:blipFill>
          <a:blip r:embed="rId2"/>
          <a:stretch>
            <a:fillRect/>
          </a:stretch>
        </p:blipFill>
        <p:spPr>
          <a:xfrm>
            <a:off x="-28732" y="0"/>
            <a:ext cx="12220732" cy="6858000"/>
          </a:xfrm>
          <a:prstGeom prst="rect">
            <a:avLst/>
          </a:prstGeom>
        </p:spPr>
      </p:pic>
    </p:spTree>
    <p:extLst>
      <p:ext uri="{BB962C8B-B14F-4D97-AF65-F5344CB8AC3E}">
        <p14:creationId xmlns:p14="http://schemas.microsoft.com/office/powerpoint/2010/main" val="38835541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B160C-BA2E-46F5-87F3-A724DBD61074}"/>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9ACFFA9C-3F47-4EE9-BD45-C4D259253A8B}"/>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7D998012-378F-41DE-9404-D21C97542060}"/>
              </a:ext>
            </a:extLst>
          </p:cNvPr>
          <p:cNvPicPr>
            <a:picLocks noChangeAspect="1"/>
          </p:cNvPicPr>
          <p:nvPr/>
        </p:nvPicPr>
        <p:blipFill>
          <a:blip r:embed="rId3"/>
          <a:stretch>
            <a:fillRect/>
          </a:stretch>
        </p:blipFill>
        <p:spPr>
          <a:xfrm>
            <a:off x="3635" y="1"/>
            <a:ext cx="12129761" cy="6858000"/>
          </a:xfrm>
          <a:prstGeom prst="rect">
            <a:avLst/>
          </a:prstGeom>
        </p:spPr>
      </p:pic>
    </p:spTree>
    <p:extLst>
      <p:ext uri="{BB962C8B-B14F-4D97-AF65-F5344CB8AC3E}">
        <p14:creationId xmlns:p14="http://schemas.microsoft.com/office/powerpoint/2010/main" val="42449145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8E3CE-A1C8-4B36-8A8B-C8BF73AEE25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299BF07-0D98-4F39-A6BD-B902B1B90E6E}"/>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494A9D00-AC2C-4A7B-AF7D-40E9861B8E6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99481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0</TotalTime>
  <Words>1739</Words>
  <Application>Microsoft Office PowerPoint</Application>
  <PresentationFormat>Widescreen</PresentationFormat>
  <Paragraphs>244</Paragraphs>
  <Slides>27</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Calibri</vt:lpstr>
      <vt:lpstr>Century Gothic</vt:lpstr>
      <vt:lpstr>Times New Roman</vt:lpstr>
      <vt:lpstr>Wingdings 3</vt:lpstr>
      <vt:lpstr>Wisp</vt:lpstr>
      <vt:lpstr>How is identity capital constructed in fathers’ biographical narratives?</vt:lpstr>
      <vt:lpstr>Research Study </vt:lpstr>
      <vt:lpstr>Identity capital literature:</vt:lpstr>
      <vt:lpstr>Positioning – a social constructionist approach</vt:lpstr>
      <vt:lpstr>PowerPoint Presentation</vt:lpstr>
      <vt:lpstr>The pilot study</vt:lpstr>
      <vt:lpstr>Initial one to one interviews – the start of the change</vt:lpstr>
      <vt:lpstr>Jumpy questions provide jumpy answers</vt:lpstr>
      <vt:lpstr>Lessons:</vt:lpstr>
      <vt:lpstr>The turn to Biographical Narrative Interpretation Method (BNIM)</vt:lpstr>
      <vt:lpstr>…But, what about the ’Truth’ ?</vt:lpstr>
      <vt:lpstr>BNIM – 3 stage process (Wengraf, 2004)</vt:lpstr>
      <vt:lpstr>J’s transcript (SS1: 1:58 min)</vt:lpstr>
      <vt:lpstr>SS1 Notepad</vt:lpstr>
      <vt:lpstr>PowerPoint Presentation</vt:lpstr>
      <vt:lpstr>PowerPoint Presentation</vt:lpstr>
      <vt:lpstr>PowerPoint Presentation</vt:lpstr>
      <vt:lpstr>PowerPoint Presentation</vt:lpstr>
      <vt:lpstr>SS3 </vt:lpstr>
      <vt:lpstr>Analytical framework</vt:lpstr>
      <vt:lpstr>PowerPoint Presentation</vt:lpstr>
      <vt:lpstr>TQ’s show the underpinning knowledge of the research question from related literature prior to the commencement of the field study.   TQ’s then relate to main thematic categories to be assigned to the first round of thematic coding (Kuckartz, 2014)</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is identity capital constructed in fathers biographical narratives?</dc:title>
  <dc:creator>Jessica Pitman (1503004)</dc:creator>
  <cp:lastModifiedBy>Louis Dare</cp:lastModifiedBy>
  <cp:revision>54</cp:revision>
  <dcterms:created xsi:type="dcterms:W3CDTF">2017-12-11T10:14:59Z</dcterms:created>
  <dcterms:modified xsi:type="dcterms:W3CDTF">2018-02-02T11:56:26Z</dcterms:modified>
</cp:coreProperties>
</file>