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5119350" cy="1069181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144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59505E9-3785-FDDB-F335-34A45B0B30E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962396" cy="3444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3F2358-5B7C-44F0-824C-96940FD6020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5180011" y="0"/>
            <a:ext cx="3962396" cy="3444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1913A46-C7FE-43E1-AB0D-20A1EAD088DF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5E09B03-EBF4-6F95-3660-81C19FE3E9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935288" y="857250"/>
            <a:ext cx="3273423" cy="2314574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87FD33A-8B74-6C68-B28E-B19F7B549561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914400" y="3300417"/>
            <a:ext cx="7315200" cy="27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D8443-79F7-CFA8-35B9-F566C8612AF9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6513508"/>
            <a:ext cx="3962396" cy="3444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AA6479-28F1-034A-05D4-017BFAA1557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5180011" y="6513508"/>
            <a:ext cx="3962396" cy="3444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DF5B7078-A5D8-4BBD-B60F-E3C0A12249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65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1238893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26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619441" marR="0" lvl="1" indent="0" algn="l" defTabSz="1238893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26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1238893" marR="0" lvl="2" indent="0" algn="l" defTabSz="1238893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26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858344" marR="0" lvl="3" indent="0" algn="l" defTabSz="1238893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26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2477786" marR="0" lvl="4" indent="0" algn="l" defTabSz="1238893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26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C7E98E-B09F-0078-371F-46320EBF89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935288" y="857250"/>
            <a:ext cx="3273425" cy="231457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4D3643-CDA1-6CA1-09DA-12B508626C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C611F-3303-8364-C7F1-24E8576A2DEA}"/>
              </a:ext>
            </a:extLst>
          </p:cNvPr>
          <p:cNvSpPr txBox="1"/>
          <p:nvPr/>
        </p:nvSpPr>
        <p:spPr>
          <a:xfrm>
            <a:off x="5180011" y="6513508"/>
            <a:ext cx="3962396" cy="3444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64AB9ED-4772-4802-A151-D1772D2F5D23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7FCEE-95A8-3BB9-7020-CFF79360EF4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33947" y="1749795"/>
            <a:ext cx="12851443" cy="3722339"/>
          </a:xfrm>
        </p:spPr>
        <p:txBody>
          <a:bodyPr anchor="b" anchorCtr="1"/>
          <a:lstStyle>
            <a:lvl1pPr algn="ctr">
              <a:defRPr sz="9354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03146A-48A0-E730-D5AF-F5CFBFE770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89918" y="5615677"/>
            <a:ext cx="11339510" cy="2581378"/>
          </a:xfrm>
        </p:spPr>
        <p:txBody>
          <a:bodyPr anchorCtr="1"/>
          <a:lstStyle>
            <a:lvl1pPr marL="0" indent="0" algn="ctr">
              <a:buNone/>
              <a:defRPr sz="3742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76B0F-091E-84A8-3BE1-87FCAD4A91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E87870-95DE-46CB-9500-9716BBD1253C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46D7D-72C1-932C-4B01-962B25D9C6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E92C6-FFDC-2B33-FF7E-8D58C7EF39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4041B3-5120-4E77-A1C1-EBFC20C423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07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C417-07BC-C75A-6DD2-934DED8F277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A3AF5-BFE4-6D24-2258-97148647F75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7AF24-4EDA-6DF5-6F68-FC3AC13D32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1DAC4B-1A70-4DAE-9168-7FE9947E742A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4679C-0198-82F5-09E6-274B463E71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116BF-76F9-152C-CCF8-66F7BB9AEE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FA3A85-16AC-45B5-A6E2-62AEE74BD1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8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F986D-95D0-01B7-D6A7-E72A1A73B0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1580" y="2665530"/>
            <a:ext cx="13040441" cy="4447495"/>
          </a:xfrm>
        </p:spPr>
        <p:txBody>
          <a:bodyPr anchor="b"/>
          <a:lstStyle>
            <a:lvl1pPr>
              <a:defRPr sz="9354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52187-F284-03A0-F733-722C9F07657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31580" y="7155106"/>
            <a:ext cx="13040441" cy="2338834"/>
          </a:xfrm>
        </p:spPr>
        <p:txBody>
          <a:bodyPr/>
          <a:lstStyle>
            <a:lvl1pPr marL="0" indent="0">
              <a:buNone/>
              <a:defRPr sz="3742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80F83-1A55-F4AB-31BA-51A01E4BD1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6FE108-FF4D-445D-A335-A069691298A0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29F10-D76F-BB83-3596-8DC8FC687E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BBD22-10C4-F8BA-72C2-BA328C0785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CB3CC0-991B-49EB-BAEE-FF85D6BECA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80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CDFBD-732A-7E93-450F-9C15FB36740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DFD38-9B3D-FA8C-8453-A4DDD52C1B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39453" y="2846198"/>
            <a:ext cx="6425726" cy="67838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11E29B-2A4D-4EA6-AC13-12CE9082339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654168" y="2846198"/>
            <a:ext cx="6425726" cy="67838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CD7C-9C10-D564-2756-2633E34FF6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A980BD-8E7A-4755-96DA-4E9412522C1F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0B01E-0065-EE2F-CDCF-66D8B11529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80736-AAA5-6A41-46BB-827CAF6616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0D434F-D079-4EFE-9868-43EC23CFC4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985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870F8-190A-7B8D-6B67-E588C491B7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1428" y="569241"/>
            <a:ext cx="13040441" cy="206658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3B7594-A1A9-08FE-26AB-EDA83A83CA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41428" y="2620981"/>
            <a:ext cx="6396191" cy="1284503"/>
          </a:xfrm>
        </p:spPr>
        <p:txBody>
          <a:bodyPr anchor="b"/>
          <a:lstStyle>
            <a:lvl1pPr marL="0" indent="0">
              <a:buNone/>
              <a:defRPr sz="3742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377454-C101-1DC0-757B-8DB3326192A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41428" y="3905484"/>
            <a:ext cx="6396191" cy="57443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140E0F-3580-4451-93D6-B92D616C1C2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7654168" y="2620981"/>
            <a:ext cx="6427692" cy="1284503"/>
          </a:xfrm>
        </p:spPr>
        <p:txBody>
          <a:bodyPr anchor="b"/>
          <a:lstStyle>
            <a:lvl1pPr marL="0" indent="0">
              <a:buNone/>
              <a:defRPr sz="3742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166AF8-B2E4-17E5-009E-27AEE3E0F76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7654168" y="3905484"/>
            <a:ext cx="6427692" cy="57443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0EA2D3-488D-AFEC-1748-E249F4F184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3CFE08-B112-4F4E-A483-426DE6664C04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613BED-9AE5-CD6F-7E68-73BFC497A1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FB6673-6259-42C7-AA77-E7DFDACFCA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0B3529-2ED5-4DA6-9308-C42EB03E73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910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37634-4ECD-EA52-DAD1-1903CB14B9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451CE7-66EC-15C3-D9AF-672EF25E3F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E36765-CBEC-45A2-ABB1-75B6B08E4664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FD0699-3012-2C70-0EE3-DE2C7E9C24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7DA45-767F-3BB0-667B-A00E2D8FC7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CA640B-E3BF-417F-A607-68A4028C48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719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98DA8B-A79E-21DE-0627-08D9987386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E3847D-8A1D-441D-8258-EA0714A16940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F0674-17DE-A7E4-7641-C87F20A14C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B0ADA3-2E5C-6DE2-D5F3-C3317DBE4B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3C5F21-28AD-49A7-865C-E1192AB067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2472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D1DC0-0B7A-31FB-0189-742782279F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1428" y="712783"/>
            <a:ext cx="4876385" cy="2494757"/>
          </a:xfrm>
        </p:spPr>
        <p:txBody>
          <a:bodyPr anchor="b"/>
          <a:lstStyle>
            <a:lvl1pPr>
              <a:defRPr sz="4989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175ED-0FCF-24B2-D438-B3B949FD21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27692" y="1539428"/>
            <a:ext cx="7654168" cy="7598115"/>
          </a:xfrm>
        </p:spPr>
        <p:txBody>
          <a:bodyPr/>
          <a:lstStyle>
            <a:lvl1pPr>
              <a:defRPr sz="4989"/>
            </a:lvl1pPr>
            <a:lvl2pPr>
              <a:defRPr sz="4365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D14A6B-89F5-278C-152F-920F5A215E6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41428" y="3207541"/>
            <a:ext cx="4876385" cy="5942374"/>
          </a:xfrm>
        </p:spPr>
        <p:txBody>
          <a:bodyPr/>
          <a:lstStyle>
            <a:lvl1pPr marL="0" indent="0">
              <a:buNone/>
              <a:defRPr sz="2494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FC7689-E871-3DB5-BD96-0D2F90DB6F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4B6D4F-4FF3-4217-8753-05A36229FD7D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6957FE-2F5D-BFBE-D1A4-BDAD349101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B1D68B-15F0-822B-4023-540DE447C3F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0043CA-70FA-418F-8D81-AD779B5A1D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57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B7772-04AB-2086-7A79-ADDF876515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1428" y="712783"/>
            <a:ext cx="4876385" cy="2494757"/>
          </a:xfrm>
        </p:spPr>
        <p:txBody>
          <a:bodyPr anchor="b"/>
          <a:lstStyle>
            <a:lvl1pPr>
              <a:defRPr sz="4989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521039-C6F0-20AA-B57C-20058757F59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427692" y="1539428"/>
            <a:ext cx="7654168" cy="7598115"/>
          </a:xfrm>
        </p:spPr>
        <p:txBody>
          <a:bodyPr/>
          <a:lstStyle>
            <a:lvl1pPr marL="0" indent="0">
              <a:buNone/>
              <a:defRPr sz="4989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9076A-EF0E-45C9-F99E-E3D820F5A71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41428" y="3207541"/>
            <a:ext cx="4876385" cy="5942374"/>
          </a:xfrm>
        </p:spPr>
        <p:txBody>
          <a:bodyPr/>
          <a:lstStyle>
            <a:lvl1pPr marL="0" indent="0">
              <a:buNone/>
              <a:defRPr sz="2494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D08955-F06E-3951-FDCF-13B9AA9147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2C6D4D-5407-4A90-9321-648CECD99DB3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EF1948-E5EA-7949-6831-2E330E4B25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AF693B-1A53-7A7D-4A29-B255E7C750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48D4F4-F561-41A7-B17B-F1F84C4378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63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62D07-EA1A-1A49-8C1D-87AB5B08A6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85A25B-27B4-B862-230C-0D4949FB632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8FAA0-B045-EC17-DBFA-049E7A7BC9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ACDAAD-AFAB-44E9-B326-D8EB3A1142BC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C56CA-87C4-A14C-E33F-80BC7EF4E0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A9F1E-F283-2EE2-682A-5DF7894C09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A0051C-AA8F-4858-BF4D-3541B753EE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13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3335D3-7DA1-98ED-7BC4-849F94EBFDF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10819784" y="569241"/>
            <a:ext cx="3260110" cy="906081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5FAEAB-4483-D055-345F-0E38095A708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039453" y="569241"/>
            <a:ext cx="9591333" cy="906081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AA7A0-741A-A4D9-F7E7-300F2B041E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1E2822-F727-48DF-9097-2215CCDC80A1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5D624-1DF0-D89E-D6D8-7F22C8F3FC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743FD-15A5-3BFC-DB68-8F6C7154DB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7200BF-9FCF-434A-B688-BC485E8F2B5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546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5A5846-BE3E-6003-3B16-58DE7FDAFF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9453" y="569241"/>
            <a:ext cx="13040441" cy="206658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E36E9-ABB0-3566-1924-CED9D982CAA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39453" y="2846198"/>
            <a:ext cx="13040441" cy="67838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70F9D-8328-AB32-AD90-03E00EBEBD2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39453" y="9909727"/>
            <a:ext cx="3401851" cy="56924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71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9D9256A-5B66-4CDB-83EF-B409DB770054}" type="datetime1">
              <a:rPr lang="en-GB"/>
              <a:pPr lvl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47DAB-4EA5-2376-5AAA-705AFD716F1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008287" y="9909727"/>
            <a:ext cx="5102781" cy="56924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71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79A6B-E51B-3C0C-EA0B-CD316FD3670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678043" y="9909727"/>
            <a:ext cx="3401851" cy="56924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71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1E0E929-A48E-4730-8E31-82B23358821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1425549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686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356387" marR="0" lvl="0" indent="-356387" algn="l" defTabSz="1425549" rtl="0" fontAlgn="auto" hangingPunct="1">
        <a:lnSpc>
          <a:spcPct val="90000"/>
        </a:lnSpc>
        <a:spcBef>
          <a:spcPts val="1560"/>
        </a:spcBef>
        <a:spcAft>
          <a:spcPts val="0"/>
        </a:spcAft>
        <a:buSzPct val="100000"/>
        <a:buFont typeface="Arial" pitchFamily="34"/>
        <a:buChar char="•"/>
        <a:tabLst/>
        <a:defRPr lang="en-GB" sz="4365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1069162" marR="0" lvl="1" indent="-356387" algn="l" defTabSz="1425549" rtl="0" fontAlgn="auto" hangingPunct="1">
        <a:lnSpc>
          <a:spcPct val="90000"/>
        </a:lnSpc>
        <a:spcBef>
          <a:spcPts val="780"/>
        </a:spcBef>
        <a:spcAft>
          <a:spcPts val="0"/>
        </a:spcAft>
        <a:buSzPct val="100000"/>
        <a:buFont typeface="Arial" pitchFamily="34"/>
        <a:buChar char="•"/>
        <a:tabLst/>
        <a:defRPr lang="en-GB" sz="3742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781937" marR="0" lvl="2" indent="-356387" algn="l" defTabSz="1425549" rtl="0" fontAlgn="auto" hangingPunct="1">
        <a:lnSpc>
          <a:spcPct val="90000"/>
        </a:lnSpc>
        <a:spcBef>
          <a:spcPts val="780"/>
        </a:spcBef>
        <a:spcAft>
          <a:spcPts val="0"/>
        </a:spcAft>
        <a:buSzPct val="100000"/>
        <a:buFont typeface="Arial" pitchFamily="34"/>
        <a:buChar char="•"/>
        <a:tabLst/>
        <a:defRPr lang="en-GB" sz="3118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2494711" marR="0" lvl="3" indent="-356387" algn="l" defTabSz="1425549" rtl="0" fontAlgn="auto" hangingPunct="1">
        <a:lnSpc>
          <a:spcPct val="90000"/>
        </a:lnSpc>
        <a:spcBef>
          <a:spcPts val="780"/>
        </a:spcBef>
        <a:spcAft>
          <a:spcPts val="0"/>
        </a:spcAft>
        <a:buSzPct val="100000"/>
        <a:buFont typeface="Arial" pitchFamily="34"/>
        <a:buChar char="•"/>
        <a:tabLst/>
        <a:defRPr lang="en-GB" sz="2806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3207486" marR="0" lvl="4" indent="-356387" algn="l" defTabSz="1425549" rtl="0" fontAlgn="auto" hangingPunct="1">
        <a:lnSpc>
          <a:spcPct val="90000"/>
        </a:lnSpc>
        <a:spcBef>
          <a:spcPts val="780"/>
        </a:spcBef>
        <a:spcAft>
          <a:spcPts val="0"/>
        </a:spcAft>
        <a:buSzPct val="100000"/>
        <a:buFont typeface="Arial" pitchFamily="34"/>
        <a:buChar char="•"/>
        <a:tabLst/>
        <a:defRPr lang="en-GB" sz="2806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D221FD56-E46F-A422-BB20-E6BDBBAFE85B}"/>
              </a:ext>
            </a:extLst>
          </p:cNvPr>
          <p:cNvSpPr txBox="1"/>
          <p:nvPr/>
        </p:nvSpPr>
        <p:spPr>
          <a:xfrm>
            <a:off x="3210558" y="337349"/>
            <a:ext cx="8698230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Improving Master Data Efficiency using Lean Thinking: MSI (Magic-SAP Integration)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41AD293E-9D3E-148E-827F-6396E00D05B5}"/>
              </a:ext>
            </a:extLst>
          </p:cNvPr>
          <p:cNvSpPr txBox="1"/>
          <p:nvPr/>
        </p:nvSpPr>
        <p:spPr>
          <a:xfrm>
            <a:off x="210458" y="757424"/>
            <a:ext cx="14698440" cy="1015660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1. Introduction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Master Data creation is a critical function within supply chain operations at Cytiva, enabling accurate material planning, procurement, and production activities. The implementation of MSI (Magic-SAP Integration) aimed to enhance data governance by introducing Magic as the master system.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However, post-MSI implementation has increased process complexity, resulting in additional process steps, duplication of work, and extended lead times. Lean Thinking focuses on identifying and eliminating non-value-adding activities (Womack and Jones, 2003). This report analyses the MSI process using Lean principles to identify waste and improve efficiency.</a:t>
            </a:r>
          </a:p>
        </p:txBody>
      </p:sp>
      <p:sp>
        <p:nvSpPr>
          <p:cNvPr id="4" name="TextBox 14">
            <a:extLst>
              <a:ext uri="{FF2B5EF4-FFF2-40B4-BE49-F238E27FC236}">
                <a16:creationId xmlns:a16="http://schemas.microsoft.com/office/drawing/2014/main" id="{104DE354-FAB5-D874-513A-4FC5858B1EEF}"/>
              </a:ext>
            </a:extLst>
          </p:cNvPr>
          <p:cNvSpPr txBox="1"/>
          <p:nvPr/>
        </p:nvSpPr>
        <p:spPr>
          <a:xfrm>
            <a:off x="210458" y="1863730"/>
            <a:ext cx="756194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2. Current Process Value Stream (POST-MSI)</a:t>
            </a:r>
          </a:p>
        </p:txBody>
      </p:sp>
      <p:sp>
        <p:nvSpPr>
          <p:cNvPr id="5" name="TextBox 15">
            <a:extLst>
              <a:ext uri="{FF2B5EF4-FFF2-40B4-BE49-F238E27FC236}">
                <a16:creationId xmlns:a16="http://schemas.microsoft.com/office/drawing/2014/main" id="{BDF4EE6B-B43D-AEA0-C8F9-89817572716E}"/>
              </a:ext>
            </a:extLst>
          </p:cNvPr>
          <p:cNvSpPr txBox="1"/>
          <p:nvPr/>
        </p:nvSpPr>
        <p:spPr>
          <a:xfrm>
            <a:off x="210458" y="4784122"/>
            <a:ext cx="4762496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All information is according to the Cytiva monthly SLA reports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Issues: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Multiple Magic entries across teams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High waiting times (SLA-driven delays)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12+ process steps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System duplication (ACMS + Magic + SAP + Oracle)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068F3BAC-E041-73F1-0D68-1176D9B0D8A8}"/>
              </a:ext>
            </a:extLst>
          </p:cNvPr>
          <p:cNvSpPr txBox="1"/>
          <p:nvPr/>
        </p:nvSpPr>
        <p:spPr>
          <a:xfrm>
            <a:off x="205922" y="1885392"/>
            <a:ext cx="4762496" cy="4029961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TextBox 28">
            <a:extLst>
              <a:ext uri="{FF2B5EF4-FFF2-40B4-BE49-F238E27FC236}">
                <a16:creationId xmlns:a16="http://schemas.microsoft.com/office/drawing/2014/main" id="{2FE8C9B0-F395-7E32-8E58-83D8EEB69744}"/>
              </a:ext>
            </a:extLst>
          </p:cNvPr>
          <p:cNvSpPr txBox="1"/>
          <p:nvPr/>
        </p:nvSpPr>
        <p:spPr>
          <a:xfrm>
            <a:off x="4986561" y="1896666"/>
            <a:ext cx="497023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3. Waste Identification (9 Wastes of Lean)</a:t>
            </a:r>
            <a:r>
              <a:rPr lang="en-GB" sz="12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</p:txBody>
      </p:sp>
      <p:sp>
        <p:nvSpPr>
          <p:cNvPr id="8" name="TextBox 33">
            <a:extLst>
              <a:ext uri="{FF2B5EF4-FFF2-40B4-BE49-F238E27FC236}">
                <a16:creationId xmlns:a16="http://schemas.microsoft.com/office/drawing/2014/main" id="{0C173D98-CC46-2EA0-B38A-EFD169045A27}"/>
              </a:ext>
            </a:extLst>
          </p:cNvPr>
          <p:cNvSpPr txBox="1"/>
          <p:nvPr/>
        </p:nvSpPr>
        <p:spPr>
          <a:xfrm>
            <a:off x="5072286" y="4375760"/>
            <a:ext cx="4254502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Lean Thinking identifies waste as any activity that does not add value to the customer (Ohno, 1988). The nine wastes framework (Womack and Jones, 2003) provides a structured approach to identifying inefficiencies within processes, which can be applied to the MSI process to highlight areas of non-value-adding activities.</a:t>
            </a:r>
          </a:p>
        </p:txBody>
      </p:sp>
      <p:sp>
        <p:nvSpPr>
          <p:cNvPr id="9" name="TextBox 34">
            <a:extLst>
              <a:ext uri="{FF2B5EF4-FFF2-40B4-BE49-F238E27FC236}">
                <a16:creationId xmlns:a16="http://schemas.microsoft.com/office/drawing/2014/main" id="{2E88FE20-35DD-9DA3-7F9F-8C0C6F9CC921}"/>
              </a:ext>
            </a:extLst>
          </p:cNvPr>
          <p:cNvSpPr txBox="1"/>
          <p:nvPr/>
        </p:nvSpPr>
        <p:spPr>
          <a:xfrm>
            <a:off x="5046628" y="1885392"/>
            <a:ext cx="4254502" cy="4029961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TextBox 38">
            <a:extLst>
              <a:ext uri="{FF2B5EF4-FFF2-40B4-BE49-F238E27FC236}">
                <a16:creationId xmlns:a16="http://schemas.microsoft.com/office/drawing/2014/main" id="{C70FBF5F-65AE-D20B-1FA7-33FA98812CC3}"/>
              </a:ext>
            </a:extLst>
          </p:cNvPr>
          <p:cNvSpPr txBox="1"/>
          <p:nvPr/>
        </p:nvSpPr>
        <p:spPr>
          <a:xfrm>
            <a:off x="9549673" y="1876796"/>
            <a:ext cx="4056744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4. Lean Process Redesign (Future State)</a:t>
            </a:r>
          </a:p>
        </p:txBody>
      </p:sp>
      <p:sp>
        <p:nvSpPr>
          <p:cNvPr id="11" name="TextBox 40">
            <a:extLst>
              <a:ext uri="{FF2B5EF4-FFF2-40B4-BE49-F238E27FC236}">
                <a16:creationId xmlns:a16="http://schemas.microsoft.com/office/drawing/2014/main" id="{1057EC85-09A6-9C0E-E2A5-7DDF8A6EDEE1}"/>
              </a:ext>
            </a:extLst>
          </p:cNvPr>
          <p:cNvSpPr txBox="1"/>
          <p:nvPr/>
        </p:nvSpPr>
        <p:spPr>
          <a:xfrm>
            <a:off x="12911904" y="2169542"/>
            <a:ext cx="1996985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Improvement: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Lead time 11.5 days -&gt; approx. 2 days     (approx. 80% reduction)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Process steps: 12 -&gt; 6 (- 50%)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2" name="TextBox 42">
            <a:extLst>
              <a:ext uri="{FF2B5EF4-FFF2-40B4-BE49-F238E27FC236}">
                <a16:creationId xmlns:a16="http://schemas.microsoft.com/office/drawing/2014/main" id="{7BBBCA0B-18C5-BB31-0FDB-7794F348821C}"/>
              </a:ext>
            </a:extLst>
          </p:cNvPr>
          <p:cNvSpPr txBox="1"/>
          <p:nvPr/>
        </p:nvSpPr>
        <p:spPr>
          <a:xfrm>
            <a:off x="9545311" y="3754947"/>
            <a:ext cx="5490213" cy="212365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Implement a single point of data entry to eliminate duplicate Magic entries across multiple teams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Reduce handovers by consolidating responsibilities within fewer roles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Introduce system integration between Magic and SAP to remove manual duplication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Standardise units of measure (UoM) to eliminate conversion delays and errors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Automate validation and approval steps to reduce waiting times between stages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Streamline process flow by removing non-value-adding steps identified in the waste analysis</a:t>
            </a:r>
          </a:p>
        </p:txBody>
      </p:sp>
      <p:sp>
        <p:nvSpPr>
          <p:cNvPr id="13" name="TextBox 44">
            <a:extLst>
              <a:ext uri="{FF2B5EF4-FFF2-40B4-BE49-F238E27FC236}">
                <a16:creationId xmlns:a16="http://schemas.microsoft.com/office/drawing/2014/main" id="{878D7F41-56F8-C9E1-068F-7AE03B29B8A4}"/>
              </a:ext>
            </a:extLst>
          </p:cNvPr>
          <p:cNvSpPr txBox="1"/>
          <p:nvPr/>
        </p:nvSpPr>
        <p:spPr>
          <a:xfrm>
            <a:off x="9423943" y="1885392"/>
            <a:ext cx="5490213" cy="4029961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4" name="TextBox 46">
            <a:extLst>
              <a:ext uri="{FF2B5EF4-FFF2-40B4-BE49-F238E27FC236}">
                <a16:creationId xmlns:a16="http://schemas.microsoft.com/office/drawing/2014/main" id="{A744CF4A-70CC-53EA-897F-5B3C12DEC888}"/>
              </a:ext>
            </a:extLst>
          </p:cNvPr>
          <p:cNvSpPr txBox="1"/>
          <p:nvPr/>
        </p:nvSpPr>
        <p:spPr>
          <a:xfrm>
            <a:off x="205922" y="6003904"/>
            <a:ext cx="4771567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5.0 Performance Impact of Lean Improvements</a:t>
            </a:r>
          </a:p>
        </p:txBody>
      </p:sp>
      <p:sp>
        <p:nvSpPr>
          <p:cNvPr id="15" name="TextBox 48">
            <a:extLst>
              <a:ext uri="{FF2B5EF4-FFF2-40B4-BE49-F238E27FC236}">
                <a16:creationId xmlns:a16="http://schemas.microsoft.com/office/drawing/2014/main" id="{B63737A5-BC9B-750F-5FBD-0BD43CE3B30F}"/>
              </a:ext>
            </a:extLst>
          </p:cNvPr>
          <p:cNvSpPr txBox="1"/>
          <p:nvPr/>
        </p:nvSpPr>
        <p:spPr>
          <a:xfrm>
            <a:off x="205922" y="6202302"/>
            <a:ext cx="1204957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proposed future value stream significantly reduces process complexity, lead time, and total processing effort, demonstrating the effectiveness of Lean-based improvements.</a:t>
            </a:r>
          </a:p>
        </p:txBody>
      </p:sp>
      <p:pic>
        <p:nvPicPr>
          <p:cNvPr id="16" name="Picture 55">
            <a:extLst>
              <a:ext uri="{FF2B5EF4-FFF2-40B4-BE49-F238E27FC236}">
                <a16:creationId xmlns:a16="http://schemas.microsoft.com/office/drawing/2014/main" id="{A7001480-56E2-92DF-040B-FC4072D71C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4239" y="6546573"/>
            <a:ext cx="2956703" cy="222169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57">
            <a:extLst>
              <a:ext uri="{FF2B5EF4-FFF2-40B4-BE49-F238E27FC236}">
                <a16:creationId xmlns:a16="http://schemas.microsoft.com/office/drawing/2014/main" id="{BA0F7B69-6A8E-355F-796A-90881DF2A7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922" y="6479301"/>
            <a:ext cx="3012957" cy="22889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59">
            <a:extLst>
              <a:ext uri="{FF2B5EF4-FFF2-40B4-BE49-F238E27FC236}">
                <a16:creationId xmlns:a16="http://schemas.microsoft.com/office/drawing/2014/main" id="{405A94EB-C85E-21F1-3EF3-9DBB20240D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699" y="6541562"/>
            <a:ext cx="2968069" cy="22112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61">
            <a:extLst>
              <a:ext uri="{FF2B5EF4-FFF2-40B4-BE49-F238E27FC236}">
                <a16:creationId xmlns:a16="http://schemas.microsoft.com/office/drawing/2014/main" id="{DA8FE24F-716C-9F70-899B-99A38D57F8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52632" y="6543391"/>
            <a:ext cx="2981556" cy="222169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0" name="TextBox 63">
            <a:extLst>
              <a:ext uri="{FF2B5EF4-FFF2-40B4-BE49-F238E27FC236}">
                <a16:creationId xmlns:a16="http://schemas.microsoft.com/office/drawing/2014/main" id="{F4F2D7E5-F91E-C381-B979-CFB0F22119A3}"/>
              </a:ext>
            </a:extLst>
          </p:cNvPr>
          <p:cNvSpPr txBox="1"/>
          <p:nvPr/>
        </p:nvSpPr>
        <p:spPr>
          <a:xfrm>
            <a:off x="205922" y="9037829"/>
            <a:ext cx="263887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6. </a:t>
            </a: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Proposed Improvements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Eliminate duplicate Magic entries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Reduce handovers between teams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Integrate Magic &amp; SAP systems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Standardise data entry processes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- Automate validation steps</a:t>
            </a:r>
          </a:p>
        </p:txBody>
      </p:sp>
      <p:sp>
        <p:nvSpPr>
          <p:cNvPr id="21" name="TextBox 65">
            <a:extLst>
              <a:ext uri="{FF2B5EF4-FFF2-40B4-BE49-F238E27FC236}">
                <a16:creationId xmlns:a16="http://schemas.microsoft.com/office/drawing/2014/main" id="{8E0E874D-810F-FDF8-B593-4CEE1A2F8248}"/>
              </a:ext>
            </a:extLst>
          </p:cNvPr>
          <p:cNvSpPr txBox="1"/>
          <p:nvPr/>
        </p:nvSpPr>
        <p:spPr>
          <a:xfrm>
            <a:off x="2844798" y="8966670"/>
            <a:ext cx="342536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7. </a:t>
            </a: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Sustaining Improvement through PDCA</a:t>
            </a:r>
          </a:p>
        </p:txBody>
      </p:sp>
      <p:sp>
        <p:nvSpPr>
          <p:cNvPr id="22" name="TextBox 68">
            <a:extLst>
              <a:ext uri="{FF2B5EF4-FFF2-40B4-BE49-F238E27FC236}">
                <a16:creationId xmlns:a16="http://schemas.microsoft.com/office/drawing/2014/main" id="{85462FD1-B4D2-B756-FC46-3A56C7092860}"/>
              </a:ext>
            </a:extLst>
          </p:cNvPr>
          <p:cNvSpPr txBox="1"/>
          <p:nvPr/>
        </p:nvSpPr>
        <p:spPr>
          <a:xfrm>
            <a:off x="9161775" y="9105165"/>
            <a:ext cx="253821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8. Benefits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Lead time reduction (~80%)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duplication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Improved data accuracy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Increased efficiency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Better resource utilisation</a:t>
            </a:r>
          </a:p>
        </p:txBody>
      </p:sp>
      <p:sp>
        <p:nvSpPr>
          <p:cNvPr id="23" name="TextBox 70">
            <a:extLst>
              <a:ext uri="{FF2B5EF4-FFF2-40B4-BE49-F238E27FC236}">
                <a16:creationId xmlns:a16="http://schemas.microsoft.com/office/drawing/2014/main" id="{486C9656-D2F5-B97C-A673-BEE2A99720FA}"/>
              </a:ext>
            </a:extLst>
          </p:cNvPr>
          <p:cNvSpPr txBox="1"/>
          <p:nvPr/>
        </p:nvSpPr>
        <p:spPr>
          <a:xfrm>
            <a:off x="11254554" y="8752819"/>
            <a:ext cx="3780970" cy="19389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9. References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Ohno, T. (1988)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Toyota Production System: Beyond Large-Scale Production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New York: Productivity Press. Womack, J.P. and Jones, D.T. (2003)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Lean Thinking: Banish Waste and Create Wealth in Your Corporation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Simon &amp; Schuster. Liker, J.K. (2004)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Toyota Way: 14 Management Principles from the World’s Greatest Manufacturer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New York: McGraw-Hill. Deming, W.E. (1986) </a:t>
            </a:r>
            <a:r>
              <a:rPr lang="en-GB" sz="12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Out of the Crisis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Cambridge, MA: MIT Press.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24" name="TextBox 72">
            <a:extLst>
              <a:ext uri="{FF2B5EF4-FFF2-40B4-BE49-F238E27FC236}">
                <a16:creationId xmlns:a16="http://schemas.microsoft.com/office/drawing/2014/main" id="{BA9AB1F4-A1FD-1302-154F-AE1A4A5919FA}"/>
              </a:ext>
            </a:extLst>
          </p:cNvPr>
          <p:cNvSpPr txBox="1"/>
          <p:nvPr/>
        </p:nvSpPr>
        <p:spPr>
          <a:xfrm>
            <a:off x="5299524" y="9222492"/>
            <a:ext cx="3862251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Continuous improvement is a fundamental principle of Lean Thinking, ensuring that process enhancements are sustained and further optimised over time (Deming, 1986). The PDCA (Plan-Do-Check-Act) cycle provides a structured approach to continuously monitor performance, identify inefficiencies, and implement corrective actions within the MSI process.</a:t>
            </a:r>
          </a:p>
        </p:txBody>
      </p:sp>
      <p:sp>
        <p:nvSpPr>
          <p:cNvPr id="25" name="TextBox 76">
            <a:extLst>
              <a:ext uri="{FF2B5EF4-FFF2-40B4-BE49-F238E27FC236}">
                <a16:creationId xmlns:a16="http://schemas.microsoft.com/office/drawing/2014/main" id="{4FC3844A-DD9E-F563-D750-E8F99D307760}"/>
              </a:ext>
            </a:extLst>
          </p:cNvPr>
          <p:cNvSpPr txBox="1"/>
          <p:nvPr/>
        </p:nvSpPr>
        <p:spPr>
          <a:xfrm>
            <a:off x="205922" y="6003904"/>
            <a:ext cx="14702975" cy="2799271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6" name="TextBox 77">
            <a:extLst>
              <a:ext uri="{FF2B5EF4-FFF2-40B4-BE49-F238E27FC236}">
                <a16:creationId xmlns:a16="http://schemas.microsoft.com/office/drawing/2014/main" id="{9D886100-E298-E287-0528-1A3140467227}"/>
              </a:ext>
            </a:extLst>
          </p:cNvPr>
          <p:cNvSpPr txBox="1"/>
          <p:nvPr/>
        </p:nvSpPr>
        <p:spPr>
          <a:xfrm>
            <a:off x="205922" y="8966670"/>
            <a:ext cx="2638876" cy="1384995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7" name="TextBox 78">
            <a:extLst>
              <a:ext uri="{FF2B5EF4-FFF2-40B4-BE49-F238E27FC236}">
                <a16:creationId xmlns:a16="http://schemas.microsoft.com/office/drawing/2014/main" id="{4825B0C5-3F3C-03DF-7140-BAD167681E2A}"/>
              </a:ext>
            </a:extLst>
          </p:cNvPr>
          <p:cNvSpPr txBox="1"/>
          <p:nvPr/>
        </p:nvSpPr>
        <p:spPr>
          <a:xfrm>
            <a:off x="2844798" y="8966670"/>
            <a:ext cx="6210303" cy="1650446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8" name="TextBox 79">
            <a:extLst>
              <a:ext uri="{FF2B5EF4-FFF2-40B4-BE49-F238E27FC236}">
                <a16:creationId xmlns:a16="http://schemas.microsoft.com/office/drawing/2014/main" id="{B7B2D367-3351-22D4-B453-E0F26C05EA0C}"/>
              </a:ext>
            </a:extLst>
          </p:cNvPr>
          <p:cNvSpPr txBox="1"/>
          <p:nvPr/>
        </p:nvSpPr>
        <p:spPr>
          <a:xfrm>
            <a:off x="9161775" y="8966670"/>
            <a:ext cx="2092778" cy="1650446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9" name="TextBox 80">
            <a:extLst>
              <a:ext uri="{FF2B5EF4-FFF2-40B4-BE49-F238E27FC236}">
                <a16:creationId xmlns:a16="http://schemas.microsoft.com/office/drawing/2014/main" id="{E74A96D8-59D9-5B83-CFC6-A727FDFDA89A}"/>
              </a:ext>
            </a:extLst>
          </p:cNvPr>
          <p:cNvSpPr txBox="1"/>
          <p:nvPr/>
        </p:nvSpPr>
        <p:spPr>
          <a:xfrm>
            <a:off x="11254554" y="8803175"/>
            <a:ext cx="3761018" cy="1813931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graphicFrame>
        <p:nvGraphicFramePr>
          <p:cNvPr id="30" name="Table 12">
            <a:extLst>
              <a:ext uri="{FF2B5EF4-FFF2-40B4-BE49-F238E27FC236}">
                <a16:creationId xmlns:a16="http://schemas.microsoft.com/office/drawing/2014/main" id="{A128C173-B28F-2E25-759F-1BBA43FDD0E5}"/>
              </a:ext>
            </a:extLst>
          </p:cNvPr>
          <p:cNvGraphicFramePr>
            <a:graphicFrameLocks noGrp="1"/>
          </p:cNvGraphicFramePr>
          <p:nvPr/>
        </p:nvGraphicFramePr>
        <p:xfrm>
          <a:off x="210458" y="2118801"/>
          <a:ext cx="4762495" cy="262085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108204">
                  <a:extLst>
                    <a:ext uri="{9D8B030D-6E8A-4147-A177-3AD203B41FA5}">
                      <a16:colId xmlns:a16="http://schemas.microsoft.com/office/drawing/2014/main" val="2152022259"/>
                    </a:ext>
                  </a:extLst>
                </a:gridCol>
                <a:gridCol w="1447796">
                  <a:extLst>
                    <a:ext uri="{9D8B030D-6E8A-4147-A177-3AD203B41FA5}">
                      <a16:colId xmlns:a16="http://schemas.microsoft.com/office/drawing/2014/main" val="2879990616"/>
                    </a:ext>
                  </a:extLst>
                </a:gridCol>
                <a:gridCol w="1206495">
                  <a:extLst>
                    <a:ext uri="{9D8B030D-6E8A-4147-A177-3AD203B41FA5}">
                      <a16:colId xmlns:a16="http://schemas.microsoft.com/office/drawing/2014/main" val="2879618544"/>
                    </a:ext>
                  </a:extLst>
                </a:gridCol>
              </a:tblGrid>
              <a:tr h="198123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200" b="1" i="0" u="none" strike="noStrike">
                          <a:solidFill>
                            <a:srgbClr val="F2F2F2"/>
                          </a:solidFill>
                          <a:latin typeface="Arial" pitchFamily="34"/>
                        </a:rPr>
                        <a:t>Process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200" b="1" i="0" u="none" strike="noStrike">
                          <a:solidFill>
                            <a:srgbClr val="F2F2F2"/>
                          </a:solidFill>
                          <a:latin typeface="Arial" pitchFamily="34"/>
                        </a:rPr>
                        <a:t>Process Time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200" b="1" i="0" u="none" strike="noStrike">
                          <a:solidFill>
                            <a:srgbClr val="F2F2F2"/>
                          </a:solidFill>
                          <a:latin typeface="Arial" pitchFamily="34"/>
                        </a:rPr>
                        <a:t>Waiting (SLA's)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99085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ACMS Creation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60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24h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55801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Part request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5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24h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093269"/>
                  </a:ext>
                </a:extLst>
              </a:tr>
              <a:tr h="22817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Magic entry (EC-part) MMDM Team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20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24h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126269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Magic entry Data Steward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25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24h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387872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Magic entry PC-Part MMDM Team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20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24h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758724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SAP Entry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25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12h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16954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Routing Entry 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15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12h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072195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Costing 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30 min 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24h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391650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Approval 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5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8h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851206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Bioprod/Oracle Entry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60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48h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718079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Classification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20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48h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573774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Release/Activation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10 min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-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965716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Total 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295 minutes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b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11 days 8 hours</a:t>
                      </a:r>
                    </a:p>
                  </a:txBody>
                  <a:tcPr marL="7616" marR="7616" marT="7616" marB="0" anchor="b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1743051"/>
                  </a:ext>
                </a:extLst>
              </a:tr>
            </a:tbl>
          </a:graphicData>
        </a:graphic>
      </p:graphicFrame>
      <p:graphicFrame>
        <p:nvGraphicFramePr>
          <p:cNvPr id="31" name="Table 31">
            <a:extLst>
              <a:ext uri="{FF2B5EF4-FFF2-40B4-BE49-F238E27FC236}">
                <a16:creationId xmlns:a16="http://schemas.microsoft.com/office/drawing/2014/main" id="{6283FBC1-046E-6DFD-E199-3259775297AC}"/>
              </a:ext>
            </a:extLst>
          </p:cNvPr>
          <p:cNvGraphicFramePr>
            <a:graphicFrameLocks noGrp="1"/>
          </p:cNvGraphicFramePr>
          <p:nvPr/>
        </p:nvGraphicFramePr>
        <p:xfrm>
          <a:off x="5072286" y="2193535"/>
          <a:ext cx="4254491" cy="1996436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092195">
                  <a:extLst>
                    <a:ext uri="{9D8B030D-6E8A-4147-A177-3AD203B41FA5}">
                      <a16:colId xmlns:a16="http://schemas.microsoft.com/office/drawing/2014/main" val="1014345389"/>
                    </a:ext>
                  </a:extLst>
                </a:gridCol>
                <a:gridCol w="3162296">
                  <a:extLst>
                    <a:ext uri="{9D8B030D-6E8A-4147-A177-3AD203B41FA5}">
                      <a16:colId xmlns:a16="http://schemas.microsoft.com/office/drawing/2014/main" val="1561673560"/>
                    </a:ext>
                  </a:extLst>
                </a:gridCol>
              </a:tblGrid>
              <a:tr h="182880"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rial" pitchFamily="34"/>
                        </a:rPr>
                        <a:t>Waste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rial" pitchFamily="34"/>
                        </a:rPr>
                        <a:t>MSI Example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581545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Waiting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11+ day lead time (SLA delays)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289180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Overprocessing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Multiple Magic entries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72889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Motion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Increased handovers across teams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011946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Defects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Risk of errors across multiple entries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69380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Transportation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Data transfer between systems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184608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Overproduction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Duplicate records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930250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Inventory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Backlog due to long SLAs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2548581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Skills waste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Admin work instead of value-added tasks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180876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Extra activities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rial" pitchFamily="34"/>
                        </a:rPr>
                        <a:t>Rework &amp; corrections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8940827"/>
                  </a:ext>
                </a:extLst>
              </a:tr>
            </a:tbl>
          </a:graphicData>
        </a:graphic>
      </p:graphicFrame>
      <p:graphicFrame>
        <p:nvGraphicFramePr>
          <p:cNvPr id="32" name="Table 39">
            <a:extLst>
              <a:ext uri="{FF2B5EF4-FFF2-40B4-BE49-F238E27FC236}">
                <a16:creationId xmlns:a16="http://schemas.microsoft.com/office/drawing/2014/main" id="{8EB37F53-2A9D-7246-46B0-65ABEEB9411E}"/>
              </a:ext>
            </a:extLst>
          </p:cNvPr>
          <p:cNvGraphicFramePr>
            <a:graphicFrameLocks noGrp="1"/>
          </p:cNvGraphicFramePr>
          <p:nvPr/>
        </p:nvGraphicFramePr>
        <p:xfrm>
          <a:off x="9545311" y="2150010"/>
          <a:ext cx="3302008" cy="1554297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257300">
                  <a:extLst>
                    <a:ext uri="{9D8B030D-6E8A-4147-A177-3AD203B41FA5}">
                      <a16:colId xmlns:a16="http://schemas.microsoft.com/office/drawing/2014/main" val="2113916164"/>
                    </a:ext>
                  </a:extLst>
                </a:gridCol>
                <a:gridCol w="1193804">
                  <a:extLst>
                    <a:ext uri="{9D8B030D-6E8A-4147-A177-3AD203B41FA5}">
                      <a16:colId xmlns:a16="http://schemas.microsoft.com/office/drawing/2014/main" val="3719394991"/>
                    </a:ext>
                  </a:extLst>
                </a:gridCol>
                <a:gridCol w="850904">
                  <a:extLst>
                    <a:ext uri="{9D8B030D-6E8A-4147-A177-3AD203B41FA5}">
                      <a16:colId xmlns:a16="http://schemas.microsoft.com/office/drawing/2014/main" val="2454181584"/>
                    </a:ext>
                  </a:extLst>
                </a:gridCol>
              </a:tblGrid>
              <a:tr h="274137"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Process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Process Time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Waiting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498681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Part Request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5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4h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982516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Single Magic Entry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30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8h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566831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SAP Integration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20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4h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95157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Automated Validation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5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2h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88765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Approval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5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1h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902841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Release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10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-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849761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Total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75 min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~1–2 days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5093017"/>
                  </a:ext>
                </a:extLst>
              </a:tr>
            </a:tbl>
          </a:graphicData>
        </a:graphic>
      </p:graphicFrame>
      <p:graphicFrame>
        <p:nvGraphicFramePr>
          <p:cNvPr id="33" name="Table 66">
            <a:extLst>
              <a:ext uri="{FF2B5EF4-FFF2-40B4-BE49-F238E27FC236}">
                <a16:creationId xmlns:a16="http://schemas.microsoft.com/office/drawing/2014/main" id="{EF394519-3CB0-10CF-A94A-8C2E3BE92189}"/>
              </a:ext>
            </a:extLst>
          </p:cNvPr>
          <p:cNvGraphicFramePr>
            <a:graphicFrameLocks noGrp="1"/>
          </p:cNvGraphicFramePr>
          <p:nvPr/>
        </p:nvGraphicFramePr>
        <p:xfrm>
          <a:off x="2975430" y="9436909"/>
          <a:ext cx="2324092" cy="914400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634995">
                  <a:extLst>
                    <a:ext uri="{9D8B030D-6E8A-4147-A177-3AD203B41FA5}">
                      <a16:colId xmlns:a16="http://schemas.microsoft.com/office/drawing/2014/main" val="3897602545"/>
                    </a:ext>
                  </a:extLst>
                </a:gridCol>
                <a:gridCol w="1689097">
                  <a:extLst>
                    <a:ext uri="{9D8B030D-6E8A-4147-A177-3AD203B41FA5}">
                      <a16:colId xmlns:a16="http://schemas.microsoft.com/office/drawing/2014/main" val="1238310800"/>
                    </a:ext>
                  </a:extLst>
                </a:gridCol>
              </a:tblGrid>
              <a:tr h="182880"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Stage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ctr">
                        <a:buNone/>
                      </a:pPr>
                      <a:r>
                        <a:rPr lang="en-GB" sz="1100" b="1" i="0" u="none" strike="noStrike">
                          <a:solidFill>
                            <a:srgbClr val="F2F2F2"/>
                          </a:solidFill>
                          <a:latin typeface="Aptos Narrow" pitchFamily="34"/>
                        </a:rPr>
                        <a:t>Action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15C9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02037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Plan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Analyse MSI inefficiencies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609433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Do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Reduce steps &amp; duplication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183245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Check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Monitor lead time &amp; errors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19798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Act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Aptos Narrow" pitchFamily="34"/>
                        </a:rPr>
                        <a:t>Continuous optimisation</a:t>
                      </a:r>
                    </a:p>
                  </a:txBody>
                  <a:tcPr marL="7616" marR="7616" marT="7616" marB="0" anchor="ctr">
                    <a:lnL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264068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114</TotalTime>
  <Words>790</Words>
  <Application>Microsoft Office PowerPoint</Application>
  <PresentationFormat>Widescreen</PresentationFormat>
  <Paragraphs>138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Aptos Narrow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Natalia Schwenk (2514150)</dc:creator>
  <cp:lastModifiedBy>Schwenk, Natalia</cp:lastModifiedBy>
  <cp:revision>2</cp:revision>
  <dcterms:created xsi:type="dcterms:W3CDTF">2026-03-30T13:09:36Z</dcterms:created>
  <dcterms:modified xsi:type="dcterms:W3CDTF">2026-03-31T08:15:24Z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31ef649-45d3-4e5d-80df-d43468de9a5e_Enabled">
    <vt:lpwstr>true</vt:lpwstr>
  </property>
  <property fmtid="{D5CDD505-2E9C-101B-9397-08002B2CF9AE}" pid="3" name="MSIP_Label_631ef649-45d3-4e5d-80df-d43468de9a5e_SetDate">
    <vt:lpwstr>2026-03-31T08:15:24Z</vt:lpwstr>
  </property>
  <property fmtid="{D5CDD505-2E9C-101B-9397-08002B2CF9AE}" pid="4" name="MSIP_Label_631ef649-45d3-4e5d-80df-d43468de9a5e_Method">
    <vt:lpwstr>Privileged</vt:lpwstr>
  </property>
  <property fmtid="{D5CDD505-2E9C-101B-9397-08002B2CF9AE}" pid="5" name="MSIP_Label_631ef649-45d3-4e5d-80df-d43468de9a5e_Name">
    <vt:lpwstr>Unclassified</vt:lpwstr>
  </property>
  <property fmtid="{D5CDD505-2E9C-101B-9397-08002B2CF9AE}" pid="6" name="MSIP_Label_631ef649-45d3-4e5d-80df-d43468de9a5e_SiteId">
    <vt:lpwstr>771c9c47-7f24-44dc-958e-34f8713a8394</vt:lpwstr>
  </property>
  <property fmtid="{D5CDD505-2E9C-101B-9397-08002B2CF9AE}" pid="7" name="MSIP_Label_631ef649-45d3-4e5d-80df-d43468de9a5e_ActionId">
    <vt:lpwstr>4fdca3e5-6cc1-4c43-9bdb-c618abca13a3</vt:lpwstr>
  </property>
  <property fmtid="{D5CDD505-2E9C-101B-9397-08002B2CF9AE}" pid="8" name="MSIP_Label_631ef649-45d3-4e5d-80df-d43468de9a5e_ContentBits">
    <vt:lpwstr>0</vt:lpwstr>
  </property>
  <property fmtid="{D5CDD505-2E9C-101B-9397-08002B2CF9AE}" pid="9" name="MSIP_Label_631ef649-45d3-4e5d-80df-d43468de9a5e_Tag">
    <vt:lpwstr>10, 0, 1, 1</vt:lpwstr>
  </property>
</Properties>
</file>