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sldIdLst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03AC78A-2635-B98F-60F6-618D847BF29A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2B362B1-820A-B7BA-25C0-033F4A891FD1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4DD99425-344D-4CB2-8D86-2FB96EEDA418}" type="datetime1">
              <a:rPr lang="en-GB"/>
              <a:pPr lvl="0"/>
              <a:t>15/03/2026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5350A3BC-B88B-45A7-18D5-45731F6F493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411766DD-F137-B45A-F8FF-A38437700070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CC3194-E9FF-1BCE-B3A5-D2EBE26EEA60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AC9593-387C-6B00-EEA9-F244A4F26D26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42A010F4-A9D0-461A-9F5E-DFBE1CC8F9A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58243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5176FB2-14F5-ECEB-DD10-FED085923CF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AD5C8C2-64F9-7D90-88CF-12C18737F399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C9B3ED-6A5F-CAB5-3B1F-E56621CD0CBE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71489A20-20B4-4E66-9F13-74047B5A4953}" type="slidenum">
              <a:t>8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3E6DA01-F54F-E2E2-3C78-3A2DDE87BBE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AE44351-D60E-945E-5303-C2B4895607B9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EB9EB7-418C-AFBF-4202-D9EB3C38F71C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CA7D32F-D87F-4FC9-8E54-10D34C6F8C32}" type="slidenum">
              <a:t>11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3E029B42-A978-8841-B8A9-335D964C5EF9}"/>
              </a:ext>
            </a:extLst>
          </p:cNvPr>
          <p:cNvGrpSpPr/>
          <p:nvPr/>
        </p:nvGrpSpPr>
        <p:grpSpPr>
          <a:xfrm>
            <a:off x="8" y="-8467"/>
            <a:ext cx="12191997" cy="6866467"/>
            <a:chOff x="8" y="-8467"/>
            <a:chExt cx="12191997" cy="6866467"/>
          </a:xfrm>
        </p:grpSpPr>
        <p:cxnSp>
          <p:nvCxnSpPr>
            <p:cNvPr id="3" name="Straight Connector 31">
              <a:extLst>
                <a:ext uri="{FF2B5EF4-FFF2-40B4-BE49-F238E27FC236}">
                  <a16:creationId xmlns:a16="http://schemas.microsoft.com/office/drawing/2014/main" id="{C159592F-FB6E-0536-FC6F-664BC0A8D6D1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BFBFBF"/>
              </a:solidFill>
              <a:prstDash val="solid"/>
            </a:ln>
          </p:spPr>
        </p:cxnSp>
        <p:cxnSp>
          <p:nvCxnSpPr>
            <p:cNvPr id="4" name="Straight Connector 20">
              <a:extLst>
                <a:ext uri="{FF2B5EF4-FFF2-40B4-BE49-F238E27FC236}">
                  <a16:creationId xmlns:a16="http://schemas.microsoft.com/office/drawing/2014/main" id="{6A8DE84C-16A7-2893-E7A6-62BD10573408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D9D9D9"/>
              </a:solidFill>
              <a:prstDash val="solid"/>
            </a:ln>
          </p:spPr>
        </p:cxnSp>
        <p:sp>
          <p:nvSpPr>
            <p:cNvPr id="5" name="Rectangle 23">
              <a:extLst>
                <a:ext uri="{FF2B5EF4-FFF2-40B4-BE49-F238E27FC236}">
                  <a16:creationId xmlns:a16="http://schemas.microsoft.com/office/drawing/2014/main" id="{B7D2D627-26E0-4DAC-52D6-98E5A8D7ED09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3007349"/>
                <a:gd name="f14" fmla="*/ f11 1 6866467"/>
                <a:gd name="f15" fmla="*/ f8 1 f13"/>
                <a:gd name="f16" fmla="*/ f9 1 f13"/>
                <a:gd name="f17" fmla="*/ f8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90C226">
                <a:alpha val="30000"/>
              </a:srgbClr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6" name="Rectangle 25">
              <a:extLst>
                <a:ext uri="{FF2B5EF4-FFF2-40B4-BE49-F238E27FC236}">
                  <a16:creationId xmlns:a16="http://schemas.microsoft.com/office/drawing/2014/main" id="{ECCFF48C-BE32-597A-8166-3F938743AFF0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2573311"/>
                <a:gd name="f14" fmla="*/ f11 1 6866467"/>
                <a:gd name="f15" fmla="*/ f8 1 f13"/>
                <a:gd name="f16" fmla="*/ f9 1 f13"/>
                <a:gd name="f17" fmla="*/ f8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20000"/>
              </a:srgbClr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7" name="Isosceles Triangle 26">
              <a:extLst>
                <a:ext uri="{FF2B5EF4-FFF2-40B4-BE49-F238E27FC236}">
                  <a16:creationId xmlns:a16="http://schemas.microsoft.com/office/drawing/2014/main" id="{04620B2A-DECD-F227-F734-EB62DEBBAD6F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>
                <a:gd name="f8" fmla="val 100000"/>
              </a:avLst>
              <a:gdLst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val 100000"/>
                <a:gd name="f9" fmla="+- 0 0 -360"/>
                <a:gd name="f10" fmla="+- 0 0 -270"/>
                <a:gd name="f11" fmla="+- 0 0 -180"/>
                <a:gd name="f12" fmla="+- 0 0 -90"/>
                <a:gd name="f13" fmla="abs f4"/>
                <a:gd name="f14" fmla="abs f5"/>
                <a:gd name="f15" fmla="abs f6"/>
                <a:gd name="f16" fmla="val f7"/>
                <a:gd name="f17" fmla="val f8"/>
                <a:gd name="f18" fmla="*/ f9 f1 1"/>
                <a:gd name="f19" fmla="*/ f10 f1 1"/>
                <a:gd name="f20" fmla="*/ f11 f1 1"/>
                <a:gd name="f21" fmla="*/ f12 f1 1"/>
                <a:gd name="f22" fmla="?: f13 f4 1"/>
                <a:gd name="f23" fmla="?: f14 f5 1"/>
                <a:gd name="f24" fmla="?: f15 f6 1"/>
                <a:gd name="f25" fmla="*/ f18 1 f3"/>
                <a:gd name="f26" fmla="*/ f19 1 f3"/>
                <a:gd name="f27" fmla="*/ f20 1 f3"/>
                <a:gd name="f28" fmla="*/ f21 1 f3"/>
                <a:gd name="f29" fmla="*/ f22 1 21600"/>
                <a:gd name="f30" fmla="*/ f23 1 21600"/>
                <a:gd name="f31" fmla="*/ 21600 f22 1"/>
                <a:gd name="f32" fmla="*/ 21600 f23 1"/>
                <a:gd name="f33" fmla="+- f25 0 f2"/>
                <a:gd name="f34" fmla="+- f26 0 f2"/>
                <a:gd name="f35" fmla="+- f27 0 f2"/>
                <a:gd name="f36" fmla="+- f28 0 f2"/>
                <a:gd name="f37" fmla="min f30 f29"/>
                <a:gd name="f38" fmla="*/ f31 1 f24"/>
                <a:gd name="f39" fmla="*/ f32 1 f24"/>
                <a:gd name="f40" fmla="val f38"/>
                <a:gd name="f41" fmla="val f39"/>
                <a:gd name="f42" fmla="*/ f16 f37 1"/>
                <a:gd name="f43" fmla="+- f41 0 f16"/>
                <a:gd name="f44" fmla="+- f40 0 f16"/>
                <a:gd name="f45" fmla="*/ f41 f37 1"/>
                <a:gd name="f46" fmla="*/ f40 f37 1"/>
                <a:gd name="f47" fmla="*/ f43 1 2"/>
                <a:gd name="f48" fmla="*/ f44 1 2"/>
                <a:gd name="f49" fmla="*/ f44 f17 1"/>
                <a:gd name="f50" fmla="+- f16 f47 0"/>
                <a:gd name="f51" fmla="*/ f49 1 200000"/>
                <a:gd name="f52" fmla="*/ f49 1 100000"/>
                <a:gd name="f53" fmla="+- f51 f48 0"/>
                <a:gd name="f54" fmla="*/ f51 f37 1"/>
                <a:gd name="f55" fmla="*/ f50 f37 1"/>
                <a:gd name="f56" fmla="*/ f52 f37 1"/>
                <a:gd name="f57" fmla="*/ f53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56" y="f42"/>
                </a:cxn>
                <a:cxn ang="f34">
                  <a:pos x="f54" y="f55"/>
                </a:cxn>
                <a:cxn ang="f35">
                  <a:pos x="f42" y="f45"/>
                </a:cxn>
                <a:cxn ang="f35">
                  <a:pos x="f56" y="f45"/>
                </a:cxn>
                <a:cxn ang="f35">
                  <a:pos x="f46" y="f45"/>
                </a:cxn>
                <a:cxn ang="f36">
                  <a:pos x="f57" y="f55"/>
                </a:cxn>
              </a:cxnLst>
              <a:rect l="f54" t="f55" r="f57" b="f45"/>
              <a:pathLst>
                <a:path>
                  <a:moveTo>
                    <a:pt x="f42" y="f45"/>
                  </a:moveTo>
                  <a:lnTo>
                    <a:pt x="f56" y="f42"/>
                  </a:lnTo>
                  <a:lnTo>
                    <a:pt x="f46" y="f45"/>
                  </a:lnTo>
                  <a:close/>
                </a:path>
              </a:pathLst>
            </a:custGeom>
            <a:solidFill>
              <a:srgbClr val="54A021">
                <a:alpha val="72000"/>
              </a:srgbClr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8" name="Rectangle 27">
              <a:extLst>
                <a:ext uri="{FF2B5EF4-FFF2-40B4-BE49-F238E27FC236}">
                  <a16:creationId xmlns:a16="http://schemas.microsoft.com/office/drawing/2014/main" id="{15B3A5F7-D505-58E8-8BA4-322F2CB32151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2858013"/>
                <a:gd name="f14" fmla="*/ f11 1 6866467"/>
                <a:gd name="f15" fmla="*/ f8 1 f13"/>
                <a:gd name="f16" fmla="*/ f9 1 f13"/>
                <a:gd name="f17" fmla="*/ f8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3F7819">
                <a:alpha val="70000"/>
              </a:srgbClr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9" name="Rectangle 28">
              <a:extLst>
                <a:ext uri="{FF2B5EF4-FFF2-40B4-BE49-F238E27FC236}">
                  <a16:creationId xmlns:a16="http://schemas.microsoft.com/office/drawing/2014/main" id="{F1FA49C9-409F-0270-A3BA-CABE88B06E90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1290094"/>
                <a:gd name="f14" fmla="*/ f11 1 6858000"/>
                <a:gd name="f15" fmla="*/ f8 1 f13"/>
                <a:gd name="f16" fmla="*/ f9 1 f13"/>
                <a:gd name="f17" fmla="*/ f8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C0E474">
                <a:alpha val="70000"/>
              </a:srgbClr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0" name="Rectangle 29">
              <a:extLst>
                <a:ext uri="{FF2B5EF4-FFF2-40B4-BE49-F238E27FC236}">
                  <a16:creationId xmlns:a16="http://schemas.microsoft.com/office/drawing/2014/main" id="{E52A281B-1716-8F78-225A-9CF499BAC73B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1249825"/>
                <a:gd name="f14" fmla="*/ f11 1 6858000"/>
                <a:gd name="f15" fmla="*/ f8 1 f13"/>
                <a:gd name="f16" fmla="*/ f9 1 f13"/>
                <a:gd name="f17" fmla="*/ f8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65000"/>
              </a:srgbClr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1" name="Isosceles Triangle 30">
              <a:extLst>
                <a:ext uri="{FF2B5EF4-FFF2-40B4-BE49-F238E27FC236}">
                  <a16:creationId xmlns:a16="http://schemas.microsoft.com/office/drawing/2014/main" id="{585DBEA7-0F4B-7F5A-C8CC-38911E5CD636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>
                <a:gd name="f8" fmla="val 100000"/>
              </a:avLst>
              <a:gdLst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val 100000"/>
                <a:gd name="f9" fmla="+- 0 0 -360"/>
                <a:gd name="f10" fmla="+- 0 0 -270"/>
                <a:gd name="f11" fmla="+- 0 0 -180"/>
                <a:gd name="f12" fmla="+- 0 0 -90"/>
                <a:gd name="f13" fmla="abs f4"/>
                <a:gd name="f14" fmla="abs f5"/>
                <a:gd name="f15" fmla="abs f6"/>
                <a:gd name="f16" fmla="val f7"/>
                <a:gd name="f17" fmla="val f8"/>
                <a:gd name="f18" fmla="*/ f9 f1 1"/>
                <a:gd name="f19" fmla="*/ f10 f1 1"/>
                <a:gd name="f20" fmla="*/ f11 f1 1"/>
                <a:gd name="f21" fmla="*/ f12 f1 1"/>
                <a:gd name="f22" fmla="?: f13 f4 1"/>
                <a:gd name="f23" fmla="?: f14 f5 1"/>
                <a:gd name="f24" fmla="?: f15 f6 1"/>
                <a:gd name="f25" fmla="*/ f18 1 f3"/>
                <a:gd name="f26" fmla="*/ f19 1 f3"/>
                <a:gd name="f27" fmla="*/ f20 1 f3"/>
                <a:gd name="f28" fmla="*/ f21 1 f3"/>
                <a:gd name="f29" fmla="*/ f22 1 21600"/>
                <a:gd name="f30" fmla="*/ f23 1 21600"/>
                <a:gd name="f31" fmla="*/ 21600 f22 1"/>
                <a:gd name="f32" fmla="*/ 21600 f23 1"/>
                <a:gd name="f33" fmla="+- f25 0 f2"/>
                <a:gd name="f34" fmla="+- f26 0 f2"/>
                <a:gd name="f35" fmla="+- f27 0 f2"/>
                <a:gd name="f36" fmla="+- f28 0 f2"/>
                <a:gd name="f37" fmla="min f30 f29"/>
                <a:gd name="f38" fmla="*/ f31 1 f24"/>
                <a:gd name="f39" fmla="*/ f32 1 f24"/>
                <a:gd name="f40" fmla="val f38"/>
                <a:gd name="f41" fmla="val f39"/>
                <a:gd name="f42" fmla="*/ f16 f37 1"/>
                <a:gd name="f43" fmla="+- f41 0 f16"/>
                <a:gd name="f44" fmla="+- f40 0 f16"/>
                <a:gd name="f45" fmla="*/ f41 f37 1"/>
                <a:gd name="f46" fmla="*/ f40 f37 1"/>
                <a:gd name="f47" fmla="*/ f43 1 2"/>
                <a:gd name="f48" fmla="*/ f44 1 2"/>
                <a:gd name="f49" fmla="*/ f44 f17 1"/>
                <a:gd name="f50" fmla="+- f16 f47 0"/>
                <a:gd name="f51" fmla="*/ f49 1 200000"/>
                <a:gd name="f52" fmla="*/ f49 1 100000"/>
                <a:gd name="f53" fmla="+- f51 f48 0"/>
                <a:gd name="f54" fmla="*/ f51 f37 1"/>
                <a:gd name="f55" fmla="*/ f50 f37 1"/>
                <a:gd name="f56" fmla="*/ f52 f37 1"/>
                <a:gd name="f57" fmla="*/ f53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56" y="f42"/>
                </a:cxn>
                <a:cxn ang="f34">
                  <a:pos x="f54" y="f55"/>
                </a:cxn>
                <a:cxn ang="f35">
                  <a:pos x="f42" y="f45"/>
                </a:cxn>
                <a:cxn ang="f35">
                  <a:pos x="f56" y="f45"/>
                </a:cxn>
                <a:cxn ang="f35">
                  <a:pos x="f46" y="f45"/>
                </a:cxn>
                <a:cxn ang="f36">
                  <a:pos x="f57" y="f55"/>
                </a:cxn>
              </a:cxnLst>
              <a:rect l="f54" t="f55" r="f57" b="f45"/>
              <a:pathLst>
                <a:path>
                  <a:moveTo>
                    <a:pt x="f42" y="f45"/>
                  </a:moveTo>
                  <a:lnTo>
                    <a:pt x="f56" y="f42"/>
                  </a:lnTo>
                  <a:lnTo>
                    <a:pt x="f46" y="f45"/>
                  </a:lnTo>
                  <a:close/>
                </a:path>
              </a:pathLst>
            </a:custGeom>
            <a:solidFill>
              <a:srgbClr val="90C226">
                <a:alpha val="80000"/>
              </a:srgbClr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2" name="Isosceles Triangle 18">
              <a:extLst>
                <a:ext uri="{FF2B5EF4-FFF2-40B4-BE49-F238E27FC236}">
                  <a16:creationId xmlns:a16="http://schemas.microsoft.com/office/drawing/2014/main" id="{56B6D1F4-EB9B-1BF3-D6ED-DBEE2FE6A916}"/>
                </a:ext>
              </a:extLst>
            </p:cNvPr>
            <p:cNvSpPr/>
            <p:nvPr/>
          </p:nvSpPr>
          <p:spPr>
            <a:xfrm rot="10799991">
              <a:off x="8" y="0"/>
              <a:ext cx="842592" cy="5666152"/>
            </a:xfrm>
            <a:custGeom>
              <a:avLst>
                <a:gd name="f8" fmla="val 100000"/>
              </a:avLst>
              <a:gdLst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val 100000"/>
                <a:gd name="f9" fmla="+- 0 0 -360"/>
                <a:gd name="f10" fmla="+- 0 0 -270"/>
                <a:gd name="f11" fmla="+- 0 0 -180"/>
                <a:gd name="f12" fmla="+- 0 0 -90"/>
                <a:gd name="f13" fmla="abs f4"/>
                <a:gd name="f14" fmla="abs f5"/>
                <a:gd name="f15" fmla="abs f6"/>
                <a:gd name="f16" fmla="val f7"/>
                <a:gd name="f17" fmla="val f8"/>
                <a:gd name="f18" fmla="*/ f9 f1 1"/>
                <a:gd name="f19" fmla="*/ f10 f1 1"/>
                <a:gd name="f20" fmla="*/ f11 f1 1"/>
                <a:gd name="f21" fmla="*/ f12 f1 1"/>
                <a:gd name="f22" fmla="?: f13 f4 1"/>
                <a:gd name="f23" fmla="?: f14 f5 1"/>
                <a:gd name="f24" fmla="?: f15 f6 1"/>
                <a:gd name="f25" fmla="*/ f18 1 f3"/>
                <a:gd name="f26" fmla="*/ f19 1 f3"/>
                <a:gd name="f27" fmla="*/ f20 1 f3"/>
                <a:gd name="f28" fmla="*/ f21 1 f3"/>
                <a:gd name="f29" fmla="*/ f22 1 21600"/>
                <a:gd name="f30" fmla="*/ f23 1 21600"/>
                <a:gd name="f31" fmla="*/ 21600 f22 1"/>
                <a:gd name="f32" fmla="*/ 21600 f23 1"/>
                <a:gd name="f33" fmla="+- f25 0 f2"/>
                <a:gd name="f34" fmla="+- f26 0 f2"/>
                <a:gd name="f35" fmla="+- f27 0 f2"/>
                <a:gd name="f36" fmla="+- f28 0 f2"/>
                <a:gd name="f37" fmla="min f30 f29"/>
                <a:gd name="f38" fmla="*/ f31 1 f24"/>
                <a:gd name="f39" fmla="*/ f32 1 f24"/>
                <a:gd name="f40" fmla="val f38"/>
                <a:gd name="f41" fmla="val f39"/>
                <a:gd name="f42" fmla="*/ f16 f37 1"/>
                <a:gd name="f43" fmla="+- f41 0 f16"/>
                <a:gd name="f44" fmla="+- f40 0 f16"/>
                <a:gd name="f45" fmla="*/ f41 f37 1"/>
                <a:gd name="f46" fmla="*/ f40 f37 1"/>
                <a:gd name="f47" fmla="*/ f43 1 2"/>
                <a:gd name="f48" fmla="*/ f44 1 2"/>
                <a:gd name="f49" fmla="*/ f44 f17 1"/>
                <a:gd name="f50" fmla="+- f16 f47 0"/>
                <a:gd name="f51" fmla="*/ f49 1 200000"/>
                <a:gd name="f52" fmla="*/ f49 1 100000"/>
                <a:gd name="f53" fmla="+- f51 f48 0"/>
                <a:gd name="f54" fmla="*/ f51 f37 1"/>
                <a:gd name="f55" fmla="*/ f50 f37 1"/>
                <a:gd name="f56" fmla="*/ f52 f37 1"/>
                <a:gd name="f57" fmla="*/ f53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56" y="f42"/>
                </a:cxn>
                <a:cxn ang="f34">
                  <a:pos x="f54" y="f55"/>
                </a:cxn>
                <a:cxn ang="f35">
                  <a:pos x="f42" y="f45"/>
                </a:cxn>
                <a:cxn ang="f35">
                  <a:pos x="f56" y="f45"/>
                </a:cxn>
                <a:cxn ang="f35">
                  <a:pos x="f46" y="f45"/>
                </a:cxn>
                <a:cxn ang="f36">
                  <a:pos x="f57" y="f55"/>
                </a:cxn>
              </a:cxnLst>
              <a:rect l="f54" t="f55" r="f57" b="f45"/>
              <a:pathLst>
                <a:path>
                  <a:moveTo>
                    <a:pt x="f42" y="f45"/>
                  </a:moveTo>
                  <a:lnTo>
                    <a:pt x="f56" y="f42"/>
                  </a:lnTo>
                  <a:lnTo>
                    <a:pt x="f46" y="f45"/>
                  </a:lnTo>
                  <a:close/>
                </a:path>
              </a:pathLst>
            </a:custGeom>
            <a:solidFill>
              <a:srgbClr val="90C226">
                <a:alpha val="85000"/>
              </a:srgbClr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C3D0FAA0-6FA1-CAA0-05D9-F3AE2E50AD38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07068" y="2404533"/>
            <a:ext cx="7766931" cy="1646304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FEEE2B4F-0E92-F53E-DEBF-4BB7BDEF6F0D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07068" y="4050828"/>
            <a:ext cx="7766931" cy="1096895"/>
          </a:xfrm>
        </p:spPr>
        <p:txBody>
          <a:bodyPr/>
          <a:lstStyle>
            <a:lvl1pPr marL="0" indent="0" algn="r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61BA0B74-CFC4-51D7-DC1A-447D0A309CC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37637F-D11F-46CA-8749-457D9272C55D}" type="datetime2">
              <a:rPr lang="en-US"/>
              <a:pPr lvl="0"/>
              <a:t>Sunday, March 15, 2026</a:t>
            </a:fld>
            <a:endParaRPr lang="en-US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58BCACF8-006D-935F-9298-5FC8780831F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</a:t>
            </a:r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28C90983-2F1B-D907-76AE-C4D508AD158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9A72B4A-7B49-451F-8E39-80A1B693497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31786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E3B32E-CA41-56BD-FEF7-FEDA139A400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0D188E-01E7-D38D-C30F-0CA45DD8E2FC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57F2E7-9C65-84F2-7887-0273BFB318B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F76F8C8-91BD-4625-B19D-AFD34061B17F}" type="datetime2">
              <a:rPr lang="en-US"/>
              <a:pPr lvl="0"/>
              <a:t>Sunday, March 15,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1DBFA3-6AE0-14F7-D74B-597C001B913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848FF4-48AE-2713-3B21-3C091AB221D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567D1D5-3BB5-437D-A0B9-B3137293EC0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8419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DBA760-3E99-E337-E475-95F37BD539D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2700863"/>
            <a:ext cx="8596667" cy="1826578"/>
          </a:xfrm>
        </p:spPr>
        <p:txBody>
          <a:bodyPr anchor="b"/>
          <a:lstStyle>
            <a:lvl1pPr>
              <a:defRPr sz="40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EBC61-B62B-36AA-76AA-2801EE4BE5F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7332" y="4527450"/>
            <a:ext cx="8596667" cy="860395"/>
          </a:xfrm>
        </p:spPr>
        <p:txBody>
          <a:bodyPr/>
          <a:lstStyle>
            <a:lvl1pPr marL="0" indent="0">
              <a:buNone/>
              <a:defRPr sz="2000">
                <a:solidFill>
                  <a:srgbClr val="7F7F7F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7E06FA-E88D-E45A-C085-EFCCF276C7E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18A6BCF-CB2D-4F24-AB85-68CAAFA3BBA9}" type="datetime2">
              <a:rPr lang="en-US"/>
              <a:pPr lvl="0"/>
              <a:t>Sunday, March 15,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BEA5F9-52F4-60B9-0C7F-1EFC0F8A860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86E16F-E967-44C2-E55B-6C328340CD9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90F7B17-03EE-4EF3-9CD7-5F9226D7579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1044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C86DE5-795F-24AC-285E-E5D41FD2468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342BA8-C94E-0394-5DDC-C31723797B4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77332" y="2160590"/>
            <a:ext cx="4184038" cy="388076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B026C8-E101-BFF6-282C-53918EC556D3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089971" y="2160590"/>
            <a:ext cx="4184038" cy="388076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C813BC-1091-DBB3-FC30-F063581A8AD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F654BF6-6C8A-4A1C-9A2C-8BC7E8D36814}" type="datetime2">
              <a:rPr lang="en-US"/>
              <a:pPr lvl="0"/>
              <a:t>Sunday, March 15,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5AFC6E-E0EB-4673-0FAC-48BAB054A2F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A8A252-07CF-D1FC-D4CE-188493521AB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2A6EF9B-DD40-45DD-BABE-CC3DACEA515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75486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18471-BCEB-3C48-00B2-130992229F6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0B579A-E247-A7E5-C629-76C828813AE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5741" y="2160983"/>
            <a:ext cx="4185620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D1242B-2351-1453-39BD-0B0C163D4CE5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75741" y="2737247"/>
            <a:ext cx="4185620" cy="330412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6D5F4BD-ACDB-F272-BB7A-4D0CBA3DDF2F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5088379" y="2160983"/>
            <a:ext cx="4185620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83E7226-0527-B2D2-7EE5-7AF92AB34370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5088379" y="2737247"/>
            <a:ext cx="4185620" cy="330412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0B55567-DE0F-25A0-C530-D99A70D127E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2FDDC4-B0C0-409D-B2C9-362F32EE8B60}" type="datetime2">
              <a:rPr lang="en-US"/>
              <a:pPr lvl="0"/>
              <a:t>Sunday, March 15, 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9DAD6CC-C5FC-3667-BDD5-2C6C3D99783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67BDA36-98C1-0928-1A27-996542D2CE6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2ED9442-B3F4-492B-9A12-0987072693E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2874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818866-CA38-6755-7C15-E02625468AD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D5CA8C2-3882-70AE-6A5B-2554C752663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C80A860-29C2-43FD-A9B9-5C0C4AEC0947}" type="datetime2">
              <a:rPr lang="en-US"/>
              <a:pPr lvl="0"/>
              <a:t>Sunday, March 15, 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85B097-FBDD-9947-7A86-03BF711D4F1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18E1CA-8BE0-D401-9F02-81091A96A08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7073EB-C6F5-4CD5-9A44-8F6DDCC5958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88060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EA224D4-4809-4372-88D5-652B447961B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E8A2F31-725D-47E0-8152-1844EB349492}" type="datetime2">
              <a:rPr lang="en-US"/>
              <a:pPr lvl="0"/>
              <a:t>Sunday, March 15, 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142123C-2D30-966B-A6E4-64CC82B0AB5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CC55BA-EE8B-9B2E-168E-718CEC4923A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DF3AF05-3889-48B2-9037-D2D371657A9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002900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D5E2C1-4578-2DF7-BB82-EFCB722A90D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1498601"/>
            <a:ext cx="3854525" cy="1278468"/>
          </a:xfrm>
        </p:spPr>
        <p:txBody>
          <a:bodyPr anchor="b"/>
          <a:lstStyle>
            <a:lvl1pPr>
              <a:defRPr sz="20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C79108-D2EF-1E81-C418-E231563B3AC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760457" y="514926"/>
            <a:ext cx="4513542" cy="552643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48FF6D-7841-299E-E9CE-3E7C4EE0682A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77332" y="2777069"/>
            <a:ext cx="3854525" cy="2584451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777AE9-BD98-5F26-0F44-9A71458455C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64C7EA7-210E-41C5-AC21-2D19892159BC}" type="datetime2">
              <a:rPr lang="en-US"/>
              <a:pPr lvl="0"/>
              <a:t>Sunday, March 15,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AA51ED-80AB-C77A-7661-A87539EAEE7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9C1AD9-8E63-1D09-714A-24AA5603291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A47F13-4343-48D5-B977-DBF9F10A7C7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46850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EF584-EE97-15A1-45DE-730E514CB72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4800600"/>
            <a:ext cx="8596667" cy="566735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8528BBA-28EE-C53E-1EB3-E3E98F196AC9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677332" y="609603"/>
            <a:ext cx="8596667" cy="3845719"/>
          </a:xfrm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1C6F80-013A-69E6-8FC2-6A3A16E590CD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77332" y="5367335"/>
            <a:ext cx="8596667" cy="674022"/>
          </a:xfrm>
        </p:spPr>
        <p:txBody>
          <a:bodyPr/>
          <a:lstStyle>
            <a:lvl1pPr marL="0" indent="0">
              <a:buNone/>
              <a:defRPr sz="12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D29FA5-9986-8E44-8CDC-51839636378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7AE0772-CCA9-47E0-88CA-C49412D978A7}" type="datetime2">
              <a:rPr lang="en-US"/>
              <a:pPr lvl="0"/>
              <a:t>Sunday, March 15,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3EE2F-45C3-5AEC-7023-0AFE8EA9982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1CDBBD-3C91-4406-C34B-9C56BD6ED26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330EC56-0213-4301-A14F-30F3C0DE6FD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83863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F90B5-2D5E-AD7C-2A96-BDDB5F729AB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609603"/>
            <a:ext cx="8596667" cy="3403597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3ED021-631D-8861-DB6F-86CBAE06B7C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470401"/>
            <a:ext cx="8596667" cy="1570957"/>
          </a:xfrm>
        </p:spPr>
        <p:txBody>
          <a:bodyPr anchor="ctr"/>
          <a:lstStyle>
            <a:lvl1pPr marL="0" indent="0"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79B163-717D-B626-EDE7-CB125576B5A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4CBA0C8-BD5C-47A9-B8A6-1F9E2B9EB0B1}" type="datetime2">
              <a:rPr lang="en-US"/>
              <a:pPr lvl="0"/>
              <a:t>Sunday, March 15,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44EAFF-1DDF-976B-16A2-881051E9DCA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539808-58DA-3814-55B7-03E8895ED5A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BFE3480-B0A9-469B-9E41-E67B794F0F2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57612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2CEE70-B695-0150-9290-CA3B8702914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1334" y="609603"/>
            <a:ext cx="8094131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8D6ACD75-0372-1982-DA90-D5765BA8944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366141" y="3632197"/>
            <a:ext cx="7224528" cy="381003"/>
          </a:xfrm>
        </p:spPr>
        <p:txBody>
          <a:bodyPr anchor="ctr">
            <a:noAutofit/>
          </a:bodyPr>
          <a:lstStyle>
            <a:lvl1pPr marL="0" indent="0">
              <a:buNone/>
              <a:defRPr sz="1600">
                <a:solidFill>
                  <a:srgbClr val="7F7F7F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1DECEB6-C90E-43E3-0C03-7EDAA65FA87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470401"/>
            <a:ext cx="8596667" cy="1570957"/>
          </a:xfrm>
        </p:spPr>
        <p:txBody>
          <a:bodyPr anchor="ctr"/>
          <a:lstStyle>
            <a:lvl1pPr marL="0" indent="0"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C94585E-5AC9-FDCE-5135-F2D6538250C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351F50E-E1FC-4EF9-8ADC-09B8FDEE5A2F}" type="datetime2">
              <a:rPr lang="en-US"/>
              <a:pPr lvl="0"/>
              <a:t>Sunday, March 15, 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5F90DBA9-ECA5-B801-92A6-2C16D51EB9E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C31499AE-9FCC-6EC6-53A2-0B4E3B92310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2EC696F-7E95-41CB-839F-07B2CA3B0FAB}" type="slidenum">
              <a:t>‹#›</a:t>
            </a:fld>
            <a:endParaRPr lang="en-US"/>
          </a:p>
        </p:txBody>
      </p:sp>
      <p:sp>
        <p:nvSpPr>
          <p:cNvPr id="8" name="TextBox 19">
            <a:extLst>
              <a:ext uri="{FF2B5EF4-FFF2-40B4-BE49-F238E27FC236}">
                <a16:creationId xmlns:a16="http://schemas.microsoft.com/office/drawing/2014/main" id="{A3061908-22D3-4820-B426-7DD9C73B60F9}"/>
              </a:ext>
            </a:extLst>
          </p:cNvPr>
          <p:cNvSpPr txBox="1"/>
          <p:nvPr/>
        </p:nvSpPr>
        <p:spPr>
          <a:xfrm>
            <a:off x="541873" y="790379"/>
            <a:ext cx="609603" cy="584777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9" name="TextBox 21">
            <a:extLst>
              <a:ext uri="{FF2B5EF4-FFF2-40B4-BE49-F238E27FC236}">
                <a16:creationId xmlns:a16="http://schemas.microsoft.com/office/drawing/2014/main" id="{409A8E73-B570-88B9-2709-8E3294A07959}"/>
              </a:ext>
            </a:extLst>
          </p:cNvPr>
          <p:cNvSpPr txBox="1"/>
          <p:nvPr/>
        </p:nvSpPr>
        <p:spPr>
          <a:xfrm>
            <a:off x="8893015" y="2886559"/>
            <a:ext cx="609603" cy="584777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”</a:t>
            </a:r>
            <a:endParaRPr lang="en-US" sz="1800" b="0" i="0" u="none" strike="noStrike" kern="1200" cap="none" spc="0" baseline="0">
              <a:solidFill>
                <a:srgbClr val="C0E474"/>
              </a:solidFill>
              <a:uFillTx/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811845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FBA54-A647-807D-A47C-C887370EC31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1931990"/>
            <a:ext cx="8596667" cy="2595460"/>
          </a:xfrm>
        </p:spPr>
        <p:txBody>
          <a:bodyPr anchor="b"/>
          <a:lstStyle>
            <a:lvl1pPr>
              <a:defRPr sz="4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51D271-9669-CF30-F6A7-BC4B442BBF5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3F000D-1B22-2EEA-7F6D-6876023985F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3C473D9-5324-41E1-AC98-2F7B88A2D5D1}" type="datetime2">
              <a:rPr lang="en-US"/>
              <a:pPr lvl="0"/>
              <a:t>Sunday, March 15,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34D7E5-295D-2D4D-D616-E0FFB89B597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5977FF-2DA5-BD47-B60A-0F77085F7F2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03A9EB1-009D-4D07-986C-11593D9FE76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9953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170D43-737C-D109-0E98-6B04BBD3D4B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1334" y="609603"/>
            <a:ext cx="8094131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6C0C7D19-F0D8-24B6-D9C5-2B5B926E250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013201"/>
            <a:ext cx="8596667" cy="514249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DF6A7BF-F735-1959-0C06-62EA4E2FBB0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4C65035-8227-15B1-F8D9-284959F127C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716AD13-DAC7-4C9D-99A1-25066FB71B79}" type="datetime2">
              <a:rPr lang="en-US"/>
              <a:pPr lvl="0"/>
              <a:t>Sunday, March 15, 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A374EC67-9CA2-388A-13C9-2B1E6962CC1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7B2F4156-1DD4-99CC-1DA0-B57BC86A938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D5CDFE3-A8A3-418F-8ECD-2743523106E6}" type="slidenum">
              <a:t>‹#›</a:t>
            </a:fld>
            <a:endParaRPr lang="en-US"/>
          </a:p>
        </p:txBody>
      </p:sp>
      <p:sp>
        <p:nvSpPr>
          <p:cNvPr id="8" name="TextBox 23">
            <a:extLst>
              <a:ext uri="{FF2B5EF4-FFF2-40B4-BE49-F238E27FC236}">
                <a16:creationId xmlns:a16="http://schemas.microsoft.com/office/drawing/2014/main" id="{B42612C3-8F47-D669-B37E-158F9B382C6A}"/>
              </a:ext>
            </a:extLst>
          </p:cNvPr>
          <p:cNvSpPr txBox="1"/>
          <p:nvPr/>
        </p:nvSpPr>
        <p:spPr>
          <a:xfrm>
            <a:off x="541873" y="790379"/>
            <a:ext cx="609603" cy="584777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9" name="TextBox 24">
            <a:extLst>
              <a:ext uri="{FF2B5EF4-FFF2-40B4-BE49-F238E27FC236}">
                <a16:creationId xmlns:a16="http://schemas.microsoft.com/office/drawing/2014/main" id="{C2B305B1-81CA-437B-1041-224F26A5F396}"/>
              </a:ext>
            </a:extLst>
          </p:cNvPr>
          <p:cNvSpPr txBox="1"/>
          <p:nvPr/>
        </p:nvSpPr>
        <p:spPr>
          <a:xfrm>
            <a:off x="8893015" y="2886559"/>
            <a:ext cx="609603" cy="584777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297467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5775A4-9F73-B31B-F859-E4BCB711722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609603"/>
            <a:ext cx="8588200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A5C90786-54E8-B1DB-1BB7-F83CB7638BC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013201"/>
            <a:ext cx="8596667" cy="514249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90C226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1789EBF-5312-BEEA-17F7-88245904B9C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C3A57E2-D25F-603A-5578-CA939F52087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4101E31-1CF1-47D3-A90A-60AD998A691A}" type="datetime2">
              <a:rPr lang="en-US"/>
              <a:pPr lvl="0"/>
              <a:t>Sunday, March 15, 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7C1DAD01-63E0-D818-004E-18FAC73584E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21FE401-1693-3557-60E4-D8FD08BB188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DB31FF1-C2C1-4CA2-855A-A9433EEA0CF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17116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6D4DF-64CB-6D2B-B60F-151C06298EE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BAA6D2-395F-79EB-1A54-615C9043A2FA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C70A3B-2903-11A0-31FC-8550FFC473D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DF3FF19-3AF2-4317-984E-8288291D77D4}" type="datetime2">
              <a:rPr lang="en-US"/>
              <a:pPr lvl="0"/>
              <a:t>Sunday, March 15,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7FAD29-C8B2-0A25-7572-3AD728F0CB2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6C9F26-7437-1897-5739-2918C5C834B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3D6BDA8-5D01-4930-B0E5-C8146674FEA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13325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3D55810-3C7C-5931-FFD1-1E00D747A9DA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7967670" y="609603"/>
            <a:ext cx="1304739" cy="5251454"/>
          </a:xfrm>
        </p:spPr>
        <p:txBody>
          <a:bodyPr vert="eaVert" anchor="ctr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B3697D-93C0-6CB1-B248-3D0A404EA4FC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77332" y="609603"/>
            <a:ext cx="7060146" cy="525145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3E5700-510D-9C33-9447-667F008E0DF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9D0E2F8-A834-41C0-84DD-FC727C68F29A}" type="datetime2">
              <a:rPr lang="en-US"/>
              <a:pPr lvl="0"/>
              <a:t>Sunday, March 15,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E4F711-5986-71AF-6C04-400F99A9101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D8B1E8-3C1C-FA63-6CFA-C7F2EC9D23C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0CFA1FF-9247-4A20-87A5-763AAF6A210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2142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2B90DC8A-94E4-0947-4AB1-E6F1ADF59A3C}"/>
              </a:ext>
            </a:extLst>
          </p:cNvPr>
          <p:cNvGrpSpPr/>
          <p:nvPr/>
        </p:nvGrpSpPr>
        <p:grpSpPr>
          <a:xfrm>
            <a:off x="0" y="-8467"/>
            <a:ext cx="12192005" cy="6866467"/>
            <a:chOff x="0" y="-8467"/>
            <a:chExt cx="12192005" cy="6866467"/>
          </a:xfrm>
        </p:grpSpPr>
        <p:cxnSp>
          <p:nvCxnSpPr>
            <p:cNvPr id="3" name="Straight Connector 19">
              <a:extLst>
                <a:ext uri="{FF2B5EF4-FFF2-40B4-BE49-F238E27FC236}">
                  <a16:creationId xmlns:a16="http://schemas.microsoft.com/office/drawing/2014/main" id="{DF5D4A28-31E8-BA98-B537-BD7EA6627276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BFBFBF"/>
              </a:solidFill>
              <a:prstDash val="solid"/>
            </a:ln>
          </p:spPr>
        </p:cxnSp>
        <p:cxnSp>
          <p:nvCxnSpPr>
            <p:cNvPr id="4" name="Straight Connector 20">
              <a:extLst>
                <a:ext uri="{FF2B5EF4-FFF2-40B4-BE49-F238E27FC236}">
                  <a16:creationId xmlns:a16="http://schemas.microsoft.com/office/drawing/2014/main" id="{DE082C96-E7A7-C8B9-FC75-2903B0A8D8A6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D9D9D9"/>
              </a:solidFill>
              <a:prstDash val="solid"/>
            </a:ln>
          </p:spPr>
        </p:cxnSp>
        <p:sp>
          <p:nvSpPr>
            <p:cNvPr id="5" name="Rectangle 23">
              <a:extLst>
                <a:ext uri="{FF2B5EF4-FFF2-40B4-BE49-F238E27FC236}">
                  <a16:creationId xmlns:a16="http://schemas.microsoft.com/office/drawing/2014/main" id="{F4521671-273D-EF71-D8A5-0A04021D5D13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3007349"/>
                <a:gd name="f14" fmla="*/ f11 1 6866467"/>
                <a:gd name="f15" fmla="*/ f8 1 f13"/>
                <a:gd name="f16" fmla="*/ f9 1 f13"/>
                <a:gd name="f17" fmla="*/ f8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90C226">
                <a:alpha val="30000"/>
              </a:srgbClr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endParaRPr>
            </a:p>
          </p:txBody>
        </p:sp>
        <p:sp>
          <p:nvSpPr>
            <p:cNvPr id="6" name="Rectangle 25">
              <a:extLst>
                <a:ext uri="{FF2B5EF4-FFF2-40B4-BE49-F238E27FC236}">
                  <a16:creationId xmlns:a16="http://schemas.microsoft.com/office/drawing/2014/main" id="{483C7D06-61D1-BED3-C56B-579AB954A284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2573311"/>
                <a:gd name="f14" fmla="*/ f11 1 6866467"/>
                <a:gd name="f15" fmla="*/ f8 1 f13"/>
                <a:gd name="f16" fmla="*/ f9 1 f13"/>
                <a:gd name="f17" fmla="*/ f8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20000"/>
              </a:srgbClr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endParaRPr>
            </a:p>
          </p:txBody>
        </p:sp>
        <p:sp>
          <p:nvSpPr>
            <p:cNvPr id="7" name="Isosceles Triangle 23">
              <a:extLst>
                <a:ext uri="{FF2B5EF4-FFF2-40B4-BE49-F238E27FC236}">
                  <a16:creationId xmlns:a16="http://schemas.microsoft.com/office/drawing/2014/main" id="{B38155F9-7CEF-6401-FAAB-0EE1B3A9F104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>
                <a:gd name="f8" fmla="val 100000"/>
              </a:avLst>
              <a:gdLst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val 100000"/>
                <a:gd name="f9" fmla="+- 0 0 -360"/>
                <a:gd name="f10" fmla="+- 0 0 -270"/>
                <a:gd name="f11" fmla="+- 0 0 -180"/>
                <a:gd name="f12" fmla="+- 0 0 -90"/>
                <a:gd name="f13" fmla="abs f4"/>
                <a:gd name="f14" fmla="abs f5"/>
                <a:gd name="f15" fmla="abs f6"/>
                <a:gd name="f16" fmla="val f7"/>
                <a:gd name="f17" fmla="val f8"/>
                <a:gd name="f18" fmla="*/ f9 f1 1"/>
                <a:gd name="f19" fmla="*/ f10 f1 1"/>
                <a:gd name="f20" fmla="*/ f11 f1 1"/>
                <a:gd name="f21" fmla="*/ f12 f1 1"/>
                <a:gd name="f22" fmla="?: f13 f4 1"/>
                <a:gd name="f23" fmla="?: f14 f5 1"/>
                <a:gd name="f24" fmla="?: f15 f6 1"/>
                <a:gd name="f25" fmla="*/ f18 1 f3"/>
                <a:gd name="f26" fmla="*/ f19 1 f3"/>
                <a:gd name="f27" fmla="*/ f20 1 f3"/>
                <a:gd name="f28" fmla="*/ f21 1 f3"/>
                <a:gd name="f29" fmla="*/ f22 1 21600"/>
                <a:gd name="f30" fmla="*/ f23 1 21600"/>
                <a:gd name="f31" fmla="*/ 21600 f22 1"/>
                <a:gd name="f32" fmla="*/ 21600 f23 1"/>
                <a:gd name="f33" fmla="+- f25 0 f2"/>
                <a:gd name="f34" fmla="+- f26 0 f2"/>
                <a:gd name="f35" fmla="+- f27 0 f2"/>
                <a:gd name="f36" fmla="+- f28 0 f2"/>
                <a:gd name="f37" fmla="min f30 f29"/>
                <a:gd name="f38" fmla="*/ f31 1 f24"/>
                <a:gd name="f39" fmla="*/ f32 1 f24"/>
                <a:gd name="f40" fmla="val f38"/>
                <a:gd name="f41" fmla="val f39"/>
                <a:gd name="f42" fmla="*/ f16 f37 1"/>
                <a:gd name="f43" fmla="+- f41 0 f16"/>
                <a:gd name="f44" fmla="+- f40 0 f16"/>
                <a:gd name="f45" fmla="*/ f41 f37 1"/>
                <a:gd name="f46" fmla="*/ f40 f37 1"/>
                <a:gd name="f47" fmla="*/ f43 1 2"/>
                <a:gd name="f48" fmla="*/ f44 1 2"/>
                <a:gd name="f49" fmla="*/ f44 f17 1"/>
                <a:gd name="f50" fmla="+- f16 f47 0"/>
                <a:gd name="f51" fmla="*/ f49 1 200000"/>
                <a:gd name="f52" fmla="*/ f49 1 100000"/>
                <a:gd name="f53" fmla="+- f51 f48 0"/>
                <a:gd name="f54" fmla="*/ f51 f37 1"/>
                <a:gd name="f55" fmla="*/ f50 f37 1"/>
                <a:gd name="f56" fmla="*/ f52 f37 1"/>
                <a:gd name="f57" fmla="*/ f53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56" y="f42"/>
                </a:cxn>
                <a:cxn ang="f34">
                  <a:pos x="f54" y="f55"/>
                </a:cxn>
                <a:cxn ang="f35">
                  <a:pos x="f42" y="f45"/>
                </a:cxn>
                <a:cxn ang="f35">
                  <a:pos x="f56" y="f45"/>
                </a:cxn>
                <a:cxn ang="f35">
                  <a:pos x="f46" y="f45"/>
                </a:cxn>
                <a:cxn ang="f36">
                  <a:pos x="f57" y="f55"/>
                </a:cxn>
              </a:cxnLst>
              <a:rect l="f54" t="f55" r="f57" b="f45"/>
              <a:pathLst>
                <a:path>
                  <a:moveTo>
                    <a:pt x="f42" y="f45"/>
                  </a:moveTo>
                  <a:lnTo>
                    <a:pt x="f56" y="f42"/>
                  </a:lnTo>
                  <a:lnTo>
                    <a:pt x="f46" y="f45"/>
                  </a:lnTo>
                  <a:close/>
                </a:path>
              </a:pathLst>
            </a:custGeom>
            <a:solidFill>
              <a:srgbClr val="54A021">
                <a:alpha val="72000"/>
              </a:srgbClr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endParaRPr>
            </a:p>
          </p:txBody>
        </p:sp>
        <p:sp>
          <p:nvSpPr>
            <p:cNvPr id="8" name="Rectangle 27">
              <a:extLst>
                <a:ext uri="{FF2B5EF4-FFF2-40B4-BE49-F238E27FC236}">
                  <a16:creationId xmlns:a16="http://schemas.microsoft.com/office/drawing/2014/main" id="{327ABD76-7768-4815-9259-D960A29B2A42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2858013"/>
                <a:gd name="f14" fmla="*/ f11 1 6866467"/>
                <a:gd name="f15" fmla="*/ f8 1 f13"/>
                <a:gd name="f16" fmla="*/ f9 1 f13"/>
                <a:gd name="f17" fmla="*/ f8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3F7819">
                <a:alpha val="70000"/>
              </a:srgbClr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endParaRPr>
            </a:p>
          </p:txBody>
        </p:sp>
        <p:sp>
          <p:nvSpPr>
            <p:cNvPr id="9" name="Rectangle 28">
              <a:extLst>
                <a:ext uri="{FF2B5EF4-FFF2-40B4-BE49-F238E27FC236}">
                  <a16:creationId xmlns:a16="http://schemas.microsoft.com/office/drawing/2014/main" id="{82B26E38-7FB1-08BC-ABF4-D358968559A6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1290094"/>
                <a:gd name="f14" fmla="*/ f11 1 6858000"/>
                <a:gd name="f15" fmla="*/ f8 1 f13"/>
                <a:gd name="f16" fmla="*/ f9 1 f13"/>
                <a:gd name="f17" fmla="*/ f8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C0E474">
                <a:alpha val="70000"/>
              </a:srgbClr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endParaRPr>
            </a:p>
          </p:txBody>
        </p:sp>
        <p:sp>
          <p:nvSpPr>
            <p:cNvPr id="10" name="Rectangle 29">
              <a:extLst>
                <a:ext uri="{FF2B5EF4-FFF2-40B4-BE49-F238E27FC236}">
                  <a16:creationId xmlns:a16="http://schemas.microsoft.com/office/drawing/2014/main" id="{01A6E4ED-6F55-BD7F-AA30-08E4F45C2649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1249825"/>
                <a:gd name="f14" fmla="*/ f11 1 6858000"/>
                <a:gd name="f15" fmla="*/ f8 1 f13"/>
                <a:gd name="f16" fmla="*/ f9 1 f13"/>
                <a:gd name="f17" fmla="*/ f8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65000"/>
              </a:srgbClr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endParaRPr>
            </a:p>
          </p:txBody>
        </p:sp>
        <p:sp>
          <p:nvSpPr>
            <p:cNvPr id="11" name="Isosceles Triangle 27">
              <a:extLst>
                <a:ext uri="{FF2B5EF4-FFF2-40B4-BE49-F238E27FC236}">
                  <a16:creationId xmlns:a16="http://schemas.microsoft.com/office/drawing/2014/main" id="{8FB13472-F7BC-690D-6785-689B85A4FACC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>
                <a:gd name="f8" fmla="val 100000"/>
              </a:avLst>
              <a:gdLst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val 100000"/>
                <a:gd name="f9" fmla="+- 0 0 -360"/>
                <a:gd name="f10" fmla="+- 0 0 -270"/>
                <a:gd name="f11" fmla="+- 0 0 -180"/>
                <a:gd name="f12" fmla="+- 0 0 -90"/>
                <a:gd name="f13" fmla="abs f4"/>
                <a:gd name="f14" fmla="abs f5"/>
                <a:gd name="f15" fmla="abs f6"/>
                <a:gd name="f16" fmla="val f7"/>
                <a:gd name="f17" fmla="val f8"/>
                <a:gd name="f18" fmla="*/ f9 f1 1"/>
                <a:gd name="f19" fmla="*/ f10 f1 1"/>
                <a:gd name="f20" fmla="*/ f11 f1 1"/>
                <a:gd name="f21" fmla="*/ f12 f1 1"/>
                <a:gd name="f22" fmla="?: f13 f4 1"/>
                <a:gd name="f23" fmla="?: f14 f5 1"/>
                <a:gd name="f24" fmla="?: f15 f6 1"/>
                <a:gd name="f25" fmla="*/ f18 1 f3"/>
                <a:gd name="f26" fmla="*/ f19 1 f3"/>
                <a:gd name="f27" fmla="*/ f20 1 f3"/>
                <a:gd name="f28" fmla="*/ f21 1 f3"/>
                <a:gd name="f29" fmla="*/ f22 1 21600"/>
                <a:gd name="f30" fmla="*/ f23 1 21600"/>
                <a:gd name="f31" fmla="*/ 21600 f22 1"/>
                <a:gd name="f32" fmla="*/ 21600 f23 1"/>
                <a:gd name="f33" fmla="+- f25 0 f2"/>
                <a:gd name="f34" fmla="+- f26 0 f2"/>
                <a:gd name="f35" fmla="+- f27 0 f2"/>
                <a:gd name="f36" fmla="+- f28 0 f2"/>
                <a:gd name="f37" fmla="min f30 f29"/>
                <a:gd name="f38" fmla="*/ f31 1 f24"/>
                <a:gd name="f39" fmla="*/ f32 1 f24"/>
                <a:gd name="f40" fmla="val f38"/>
                <a:gd name="f41" fmla="val f39"/>
                <a:gd name="f42" fmla="*/ f16 f37 1"/>
                <a:gd name="f43" fmla="+- f41 0 f16"/>
                <a:gd name="f44" fmla="+- f40 0 f16"/>
                <a:gd name="f45" fmla="*/ f41 f37 1"/>
                <a:gd name="f46" fmla="*/ f40 f37 1"/>
                <a:gd name="f47" fmla="*/ f43 1 2"/>
                <a:gd name="f48" fmla="*/ f44 1 2"/>
                <a:gd name="f49" fmla="*/ f44 f17 1"/>
                <a:gd name="f50" fmla="+- f16 f47 0"/>
                <a:gd name="f51" fmla="*/ f49 1 200000"/>
                <a:gd name="f52" fmla="*/ f49 1 100000"/>
                <a:gd name="f53" fmla="+- f51 f48 0"/>
                <a:gd name="f54" fmla="*/ f51 f37 1"/>
                <a:gd name="f55" fmla="*/ f50 f37 1"/>
                <a:gd name="f56" fmla="*/ f52 f37 1"/>
                <a:gd name="f57" fmla="*/ f53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56" y="f42"/>
                </a:cxn>
                <a:cxn ang="f34">
                  <a:pos x="f54" y="f55"/>
                </a:cxn>
                <a:cxn ang="f35">
                  <a:pos x="f42" y="f45"/>
                </a:cxn>
                <a:cxn ang="f35">
                  <a:pos x="f56" y="f45"/>
                </a:cxn>
                <a:cxn ang="f35">
                  <a:pos x="f46" y="f45"/>
                </a:cxn>
                <a:cxn ang="f36">
                  <a:pos x="f57" y="f55"/>
                </a:cxn>
              </a:cxnLst>
              <a:rect l="f54" t="f55" r="f57" b="f45"/>
              <a:pathLst>
                <a:path>
                  <a:moveTo>
                    <a:pt x="f42" y="f45"/>
                  </a:moveTo>
                  <a:lnTo>
                    <a:pt x="f56" y="f42"/>
                  </a:lnTo>
                  <a:lnTo>
                    <a:pt x="f46" y="f45"/>
                  </a:lnTo>
                  <a:close/>
                </a:path>
              </a:pathLst>
            </a:custGeom>
            <a:solidFill>
              <a:srgbClr val="90C226">
                <a:alpha val="80000"/>
              </a:srgbClr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endParaRPr>
            </a:p>
          </p:txBody>
        </p:sp>
        <p:sp>
          <p:nvSpPr>
            <p:cNvPr id="12" name="Isosceles Triangle 28">
              <a:extLst>
                <a:ext uri="{FF2B5EF4-FFF2-40B4-BE49-F238E27FC236}">
                  <a16:creationId xmlns:a16="http://schemas.microsoft.com/office/drawing/2014/main" id="{C8C626E3-170E-1FDE-BEB0-6BE72D4B854C}"/>
                </a:ext>
              </a:extLst>
            </p:cNvPr>
            <p:cNvSpPr/>
            <p:nvPr/>
          </p:nvSpPr>
          <p:spPr>
            <a:xfrm>
              <a:off x="0" y="4013201"/>
              <a:ext cx="448732" cy="2844798"/>
            </a:xfrm>
            <a:custGeom>
              <a:avLst>
                <a:gd name="f8" fmla="val 0"/>
              </a:avLst>
              <a:gdLst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val 0"/>
                <a:gd name="f9" fmla="+- 0 0 -360"/>
                <a:gd name="f10" fmla="+- 0 0 -270"/>
                <a:gd name="f11" fmla="+- 0 0 -180"/>
                <a:gd name="f12" fmla="+- 0 0 -90"/>
                <a:gd name="f13" fmla="abs f4"/>
                <a:gd name="f14" fmla="abs f5"/>
                <a:gd name="f15" fmla="abs f6"/>
                <a:gd name="f16" fmla="val f7"/>
                <a:gd name="f17" fmla="val f8"/>
                <a:gd name="f18" fmla="*/ f9 f1 1"/>
                <a:gd name="f19" fmla="*/ f10 f1 1"/>
                <a:gd name="f20" fmla="*/ f11 f1 1"/>
                <a:gd name="f21" fmla="*/ f12 f1 1"/>
                <a:gd name="f22" fmla="?: f13 f4 1"/>
                <a:gd name="f23" fmla="?: f14 f5 1"/>
                <a:gd name="f24" fmla="?: f15 f6 1"/>
                <a:gd name="f25" fmla="*/ f18 1 f3"/>
                <a:gd name="f26" fmla="*/ f19 1 f3"/>
                <a:gd name="f27" fmla="*/ f20 1 f3"/>
                <a:gd name="f28" fmla="*/ f21 1 f3"/>
                <a:gd name="f29" fmla="*/ f22 1 21600"/>
                <a:gd name="f30" fmla="*/ f23 1 21600"/>
                <a:gd name="f31" fmla="*/ 21600 f22 1"/>
                <a:gd name="f32" fmla="*/ 21600 f23 1"/>
                <a:gd name="f33" fmla="+- f25 0 f2"/>
                <a:gd name="f34" fmla="+- f26 0 f2"/>
                <a:gd name="f35" fmla="+- f27 0 f2"/>
                <a:gd name="f36" fmla="+- f28 0 f2"/>
                <a:gd name="f37" fmla="min f30 f29"/>
                <a:gd name="f38" fmla="*/ f31 1 f24"/>
                <a:gd name="f39" fmla="*/ f32 1 f24"/>
                <a:gd name="f40" fmla="val f38"/>
                <a:gd name="f41" fmla="val f39"/>
                <a:gd name="f42" fmla="*/ f16 f37 1"/>
                <a:gd name="f43" fmla="+- f41 0 f16"/>
                <a:gd name="f44" fmla="+- f40 0 f16"/>
                <a:gd name="f45" fmla="*/ f41 f37 1"/>
                <a:gd name="f46" fmla="*/ f40 f37 1"/>
                <a:gd name="f47" fmla="*/ f43 1 2"/>
                <a:gd name="f48" fmla="*/ f44 1 2"/>
                <a:gd name="f49" fmla="*/ f44 f17 1"/>
                <a:gd name="f50" fmla="+- f16 f47 0"/>
                <a:gd name="f51" fmla="*/ f49 1 200000"/>
                <a:gd name="f52" fmla="*/ f49 1 100000"/>
                <a:gd name="f53" fmla="+- f51 f48 0"/>
                <a:gd name="f54" fmla="*/ f51 f37 1"/>
                <a:gd name="f55" fmla="*/ f50 f37 1"/>
                <a:gd name="f56" fmla="*/ f52 f37 1"/>
                <a:gd name="f57" fmla="*/ f53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56" y="f42"/>
                </a:cxn>
                <a:cxn ang="f34">
                  <a:pos x="f54" y="f55"/>
                </a:cxn>
                <a:cxn ang="f35">
                  <a:pos x="f42" y="f45"/>
                </a:cxn>
                <a:cxn ang="f35">
                  <a:pos x="f56" y="f45"/>
                </a:cxn>
                <a:cxn ang="f35">
                  <a:pos x="f46" y="f45"/>
                </a:cxn>
                <a:cxn ang="f36">
                  <a:pos x="f57" y="f55"/>
                </a:cxn>
              </a:cxnLst>
              <a:rect l="f54" t="f55" r="f57" b="f45"/>
              <a:pathLst>
                <a:path>
                  <a:moveTo>
                    <a:pt x="f42" y="f45"/>
                  </a:moveTo>
                  <a:lnTo>
                    <a:pt x="f56" y="f42"/>
                  </a:lnTo>
                  <a:lnTo>
                    <a:pt x="f46" y="f45"/>
                  </a:lnTo>
                  <a:close/>
                </a:path>
              </a:pathLst>
            </a:custGeom>
            <a:solidFill>
              <a:srgbClr val="90C226">
                <a:alpha val="85000"/>
              </a:srgbClr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endParaRPr>
            </a:p>
          </p:txBody>
        </p:sp>
      </p:grpSp>
      <p:sp>
        <p:nvSpPr>
          <p:cNvPr id="13" name="Title Placeholder 1">
            <a:extLst>
              <a:ext uri="{FF2B5EF4-FFF2-40B4-BE49-F238E27FC236}">
                <a16:creationId xmlns:a16="http://schemas.microsoft.com/office/drawing/2014/main" id="{0453600E-1439-1A27-F854-331347155D0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609603"/>
            <a:ext cx="8596667" cy="132079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8458761A-E706-1FA4-6457-5EFBA3F2DD2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7332" y="2160590"/>
            <a:ext cx="8596667" cy="388076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FDCF819D-19C1-C6C7-6FB1-C758535833A7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205133" y="6041358"/>
            <a:ext cx="91194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898989"/>
                </a:solidFill>
                <a:uFillTx/>
                <a:latin typeface="Trebuchet MS"/>
              </a:defRPr>
            </a:lvl1pPr>
          </a:lstStyle>
          <a:p>
            <a:pPr lvl="0"/>
            <a:fld id="{61AB4F13-088E-4A46-BBE8-C3A8CA3C951E}" type="datetime2">
              <a:rPr lang="en-US"/>
              <a:pPr lvl="0"/>
              <a:t>Sunday, March 15, 2026</a:t>
            </a:fld>
            <a:endParaRPr lang="en-US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489AABCF-F550-56D0-0C1D-1B33EAE14940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677332" y="6041358"/>
            <a:ext cx="6297609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898989"/>
                </a:solidFill>
                <a:uFillTx/>
                <a:latin typeface="Trebuchet MS"/>
              </a:defRPr>
            </a:lvl1pPr>
          </a:lstStyle>
          <a:p>
            <a:pPr lvl="0"/>
            <a:r>
              <a:rPr lang="en-US"/>
              <a:t>Sample Footer</a:t>
            </a:r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7132B5EC-5493-7728-5166-34A9D885EABF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590659" y="6041358"/>
            <a:ext cx="68334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90C226"/>
                </a:solidFill>
                <a:uFillTx/>
                <a:latin typeface="Trebuchet MS"/>
              </a:defRPr>
            </a:lvl1pPr>
          </a:lstStyle>
          <a:p>
            <a:pPr lvl="0"/>
            <a:fld id="{A4BCF52B-7538-400C-BEDE-B13A812D45BB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marL="0" marR="0" lvl="0" indent="0" algn="l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GB" sz="3600" b="0" i="0" u="none" strike="noStrike" kern="1200" cap="none" spc="0" baseline="0">
          <a:solidFill>
            <a:srgbClr val="90C226"/>
          </a:solidFill>
          <a:uFillTx/>
          <a:latin typeface="Trebuchet MS"/>
        </a:defRPr>
      </a:lvl1pPr>
    </p:titleStyle>
    <p:bodyStyle>
      <a:lvl1pPr marL="342900" marR="0" lvl="0" indent="-3429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GB" sz="1800" b="0" i="0" u="none" strike="noStrike" kern="1200" cap="none" spc="0" baseline="0">
          <a:solidFill>
            <a:srgbClr val="404040"/>
          </a:solidFill>
          <a:uFillTx/>
          <a:latin typeface="Trebuchet MS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GB" sz="1600" b="0" i="0" u="none" strike="noStrike" kern="1200" cap="none" spc="0" baseline="0">
          <a:solidFill>
            <a:srgbClr val="404040"/>
          </a:solidFill>
          <a:uFillTx/>
          <a:latin typeface="Trebuchet MS"/>
        </a:defRPr>
      </a:lvl2pPr>
      <a:lvl3pPr marL="1143000" marR="0" lvl="2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GB" sz="1400" b="0" i="0" u="none" strike="noStrike" kern="1200" cap="none" spc="0" baseline="0">
          <a:solidFill>
            <a:srgbClr val="404040"/>
          </a:solidFill>
          <a:uFillTx/>
          <a:latin typeface="Trebuchet MS"/>
        </a:defRPr>
      </a:lvl3pPr>
      <a:lvl4pPr marL="1600200" marR="0" lvl="3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GB" sz="1200" b="0" i="0" u="none" strike="noStrike" kern="1200" cap="none" spc="0" baseline="0">
          <a:solidFill>
            <a:srgbClr val="404040"/>
          </a:solidFill>
          <a:uFillTx/>
          <a:latin typeface="Trebuchet MS"/>
        </a:defRPr>
      </a:lvl4pPr>
      <a:lvl5pPr marL="2057400" marR="0" lvl="4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GB" sz="1200" b="0" i="0" u="none" strike="noStrike" kern="1200" cap="none" spc="0" baseline="0">
          <a:solidFill>
            <a:srgbClr val="404040"/>
          </a:solidFill>
          <a:uFillTx/>
          <a:latin typeface="Trebuchet M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8D121B9-E707-61D1-2DD7-2BF850DECD66}"/>
              </a:ext>
            </a:extLst>
          </p:cNvPr>
          <p:cNvSpPr txBox="1"/>
          <p:nvPr/>
        </p:nvSpPr>
        <p:spPr>
          <a:xfrm>
            <a:off x="3429000" y="250371"/>
            <a:ext cx="8762996" cy="5693868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54A021"/>
                </a:solidFill>
                <a:uFillTx/>
                <a:latin typeface="Trebuchet MS"/>
              </a:rPr>
              <a:t>             Psychological Perspectives on 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54A021"/>
                </a:solidFill>
                <a:uFillTx/>
                <a:latin typeface="Trebuchet MS"/>
              </a:rPr>
              <a:t>            Lifespan  Development: Jenny’s 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54A021"/>
                </a:solidFill>
                <a:uFillTx/>
                <a:latin typeface="Trebuchet MS"/>
              </a:rPr>
              <a:t>                               Case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1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1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1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54A021"/>
                </a:solidFill>
                <a:uFillTx/>
                <a:latin typeface="Trebuchet MS"/>
              </a:rPr>
              <a:t>Module Title</a:t>
            </a:r>
            <a:r>
              <a:rPr lang="en-GB" sz="2000" b="1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:</a:t>
            </a: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 Psychology in Health and Social Care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54A021"/>
                </a:solidFill>
                <a:uFillTx/>
                <a:latin typeface="Trebuchet MS"/>
              </a:rPr>
              <a:t>Module Code</a:t>
            </a:r>
            <a:r>
              <a:rPr lang="en-GB" sz="2000" b="1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: LCHS4010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1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54A021"/>
                </a:solidFill>
                <a:uFillTx/>
                <a:latin typeface="Trebuchet MS"/>
              </a:rPr>
              <a:t>Assignment 1</a:t>
            </a:r>
            <a:r>
              <a:rPr lang="en-GB" sz="2000" b="1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: Individual Presentation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1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54A021"/>
                </a:solidFill>
                <a:uFillTx/>
                <a:latin typeface="Trebuchet MS"/>
              </a:rPr>
              <a:t>Student name</a:t>
            </a:r>
            <a:r>
              <a:rPr lang="en-GB" sz="2000" b="1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: Ebenezer Akinyemi Moses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1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54A021"/>
                </a:solidFill>
                <a:uFillTx/>
                <a:latin typeface="Trebuchet MS"/>
              </a:rPr>
              <a:t>Student ID</a:t>
            </a:r>
            <a:r>
              <a:rPr lang="en-GB" sz="2000" b="1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: 2436083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1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54A021"/>
                </a:solidFill>
                <a:uFillTx/>
                <a:latin typeface="Trebuchet MS"/>
              </a:rPr>
              <a:t>Lecturer’s Name:</a:t>
            </a:r>
            <a:r>
              <a:rPr lang="en-GB" sz="2000" b="1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 Dr Farah Wiita</a:t>
            </a: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19DAAA7-CE57-E8B8-E602-868C71E616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968" y="152403"/>
            <a:ext cx="3600056" cy="1890028"/>
          </a:xfrm>
          <a:prstGeom prst="rect">
            <a:avLst/>
          </a:prstGeom>
          <a:noFill/>
          <a:ln cap="rnd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B4EA026-3C75-05BC-BA8A-CE886EC7C41C}"/>
              </a:ext>
            </a:extLst>
          </p:cNvPr>
          <p:cNvSpPr txBox="1"/>
          <p:nvPr/>
        </p:nvSpPr>
        <p:spPr>
          <a:xfrm>
            <a:off x="1850571" y="1240968"/>
            <a:ext cx="6792684" cy="1354217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                 Acknowledge use of AI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        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                           I’m declaring that no AI was used.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3">
            <a:extLst>
              <a:ext uri="{FF2B5EF4-FFF2-40B4-BE49-F238E27FC236}">
                <a16:creationId xmlns:a16="http://schemas.microsoft.com/office/drawing/2014/main" id="{B8E4C99A-121E-95B3-BA1E-D30992D21F03}"/>
              </a:ext>
            </a:extLst>
          </p:cNvPr>
          <p:cNvSpPr/>
          <p:nvPr/>
        </p:nvSpPr>
        <p:spPr>
          <a:xfrm>
            <a:off x="566059" y="65315"/>
            <a:ext cx="9285512" cy="6792684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90C226"/>
          </a:solidFill>
          <a:ln w="19046" cap="rnd">
            <a:solidFill>
              <a:srgbClr val="3A500A"/>
            </a:solidFill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1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                     </a:t>
            </a:r>
            <a:r>
              <a:rPr lang="en-GB" sz="2800" b="1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Introduction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800" b="1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Who is Jenny?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 </a:t>
            </a:r>
          </a:p>
          <a:p>
            <a:pPr marL="457200" marR="0" lvl="1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16-year-old girl</a:t>
            </a:r>
          </a:p>
          <a:p>
            <a:pPr marL="457200" marR="0" lvl="1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Caring for her mother (mobility and memory issues) for 5 years since her father’s death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Selected Theory</a:t>
            </a: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: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 Piaget’s Cognitive Development Theory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Aims</a:t>
            </a: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: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 </a:t>
            </a:r>
          </a:p>
          <a:p>
            <a:pPr marL="457200" marR="0" lvl="1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To understand the impact of Jenny’s caring role on her development</a:t>
            </a:r>
          </a:p>
          <a:p>
            <a:pPr marL="457200" marR="0" lvl="1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To apply Piaget’s theory to Jenny’s situation</a:t>
            </a:r>
          </a:p>
          <a:p>
            <a:pPr marL="457200" marR="0" lvl="1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To propose effective support strategies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2">
            <a:extLst>
              <a:ext uri="{FF2B5EF4-FFF2-40B4-BE49-F238E27FC236}">
                <a16:creationId xmlns:a16="http://schemas.microsoft.com/office/drawing/2014/main" id="{F6DA0492-2701-AB69-C43C-0CBC82A89905}"/>
              </a:ext>
            </a:extLst>
          </p:cNvPr>
          <p:cNvSpPr/>
          <p:nvPr/>
        </p:nvSpPr>
        <p:spPr>
          <a:xfrm>
            <a:off x="4005940" y="-97968"/>
            <a:ext cx="8262253" cy="652054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90C226"/>
          </a:solidFill>
          <a:ln w="19046" cap="rnd">
            <a:solidFill>
              <a:srgbClr val="3A500A"/>
            </a:solidFill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Piaget’s Cognitive Development Theory – Overview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1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Proposed by:</a:t>
            </a: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 </a:t>
            </a:r>
            <a:r>
              <a:rPr lang="en-GB" sz="2000" b="0" i="0" u="none" strike="noStrike" kern="1200" cap="none" spc="0" baseline="0">
                <a:solidFill>
                  <a:srgbClr val="EBEBEB"/>
                </a:solidFill>
                <a:uFillTx/>
                <a:latin typeface="Trebuchet MS"/>
              </a:rPr>
              <a:t>Jean Piaget (1896–1980)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Focus: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 How children construct a mental model of the world; stages of cognitive development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Key Concepts</a:t>
            </a: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: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 </a:t>
            </a:r>
          </a:p>
          <a:p>
            <a:pPr marL="457200" marR="0" lvl="1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Stages: Sensorimotor, Preoperational, Concrete Operational, Formal Operational</a:t>
            </a:r>
          </a:p>
          <a:p>
            <a:pPr marL="457200" marR="0" lvl="1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Assimilation, Accommodation, Equilibration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Relevance to Early Years: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 </a:t>
            </a:r>
          </a:p>
          <a:p>
            <a:pPr marL="457200" marR="0" lvl="1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Development of thinking, reasoning, and problem-solving skills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1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Citations: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 Piaget (1952), Woolfolk (2021)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C8D5DE0B-83C1-52CB-51FF-7390D8E382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343" y="3852412"/>
            <a:ext cx="4157831" cy="3005587"/>
          </a:xfrm>
          <a:prstGeom prst="rect">
            <a:avLst/>
          </a:prstGeom>
          <a:noFill/>
          <a:ln cap="rnd"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2">
            <a:extLst>
              <a:ext uri="{FF2B5EF4-FFF2-40B4-BE49-F238E27FC236}">
                <a16:creationId xmlns:a16="http://schemas.microsoft.com/office/drawing/2014/main" id="{AC57134B-EF16-80EC-E9FD-4FD8F748E99A}"/>
              </a:ext>
            </a:extLst>
          </p:cNvPr>
          <p:cNvSpPr/>
          <p:nvPr/>
        </p:nvSpPr>
        <p:spPr>
          <a:xfrm>
            <a:off x="3810003" y="144237"/>
            <a:ext cx="8523515" cy="5649684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90C226"/>
          </a:solidFill>
          <a:ln w="19046" cap="rnd">
            <a:solidFill>
              <a:srgbClr val="3A500A"/>
            </a:solidFill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Piaget’s Stages in Relation to Jenny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1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Jenny (16 years old) is in the </a:t>
            </a: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Formal Operational stage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 (12+ years): </a:t>
            </a:r>
          </a:p>
          <a:p>
            <a:pPr marL="457200" marR="0" lvl="1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Abstract reasoning</a:t>
            </a:r>
          </a:p>
          <a:p>
            <a:pPr marL="457200" marR="0" lvl="1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Hypothetical thinking</a:t>
            </a:r>
          </a:p>
          <a:p>
            <a:pPr marL="457200" marR="0" lvl="1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Metacognition (thinking about thinking)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Application to Jenny</a:t>
            </a: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: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 </a:t>
            </a:r>
          </a:p>
          <a:p>
            <a:pPr marL="457200" marR="0" lvl="1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Likely to develop advanced problem-solving skills</a:t>
            </a:r>
          </a:p>
          <a:p>
            <a:pPr marL="457200" marR="0" lvl="1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May struggle with emotional regulation due to stressors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1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Citations: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 Piaget (1972), Berk (2018</a:t>
            </a: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2A3D6A81-45D3-FC0E-C11E-794BFFC8B9F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41512" y="3890936"/>
            <a:ext cx="3831774" cy="2869789"/>
          </a:xfrm>
          <a:prstGeom prst="rect">
            <a:avLst/>
          </a:prstGeom>
          <a:noFill/>
          <a:ln cap="rnd"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mond 2">
            <a:extLst>
              <a:ext uri="{FF2B5EF4-FFF2-40B4-BE49-F238E27FC236}">
                <a16:creationId xmlns:a16="http://schemas.microsoft.com/office/drawing/2014/main" id="{C899FB79-1587-6227-76C4-B6C1AB12898A}"/>
              </a:ext>
            </a:extLst>
          </p:cNvPr>
          <p:cNvSpPr/>
          <p:nvPr/>
        </p:nvSpPr>
        <p:spPr>
          <a:xfrm>
            <a:off x="97968" y="6193971"/>
            <a:ext cx="914400" cy="664028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abs f0"/>
              <a:gd name="f5" fmla="abs f1"/>
              <a:gd name="f6" fmla="abs f2"/>
              <a:gd name="f7" fmla="val f3"/>
              <a:gd name="f8" fmla="?: f4 f0 1"/>
              <a:gd name="f9" fmla="?: f5 f1 1"/>
              <a:gd name="f10" fmla="?: f6 f2 1"/>
              <a:gd name="f11" fmla="*/ f8 1 21600"/>
              <a:gd name="f12" fmla="*/ f9 1 21600"/>
              <a:gd name="f13" fmla="*/ 21600 f8 1"/>
              <a:gd name="f14" fmla="*/ 21600 f9 1"/>
              <a:gd name="f15" fmla="min f12 f11"/>
              <a:gd name="f16" fmla="*/ f13 1 f10"/>
              <a:gd name="f17" fmla="*/ f14 1 f10"/>
              <a:gd name="f18" fmla="val f16"/>
              <a:gd name="f19" fmla="val f17"/>
              <a:gd name="f20" fmla="*/ f7 f15 1"/>
              <a:gd name="f21" fmla="+- f19 0 f7"/>
              <a:gd name="f22" fmla="+- f18 0 f7"/>
              <a:gd name="f23" fmla="*/ f18 f15 1"/>
              <a:gd name="f24" fmla="*/ f19 f15 1"/>
              <a:gd name="f25" fmla="*/ f21 1 2"/>
              <a:gd name="f26" fmla="*/ f21 1 4"/>
              <a:gd name="f27" fmla="*/ f22 1 2"/>
              <a:gd name="f28" fmla="*/ f22 1 4"/>
              <a:gd name="f29" fmla="*/ f22 3 1"/>
              <a:gd name="f30" fmla="*/ f21 3 1"/>
              <a:gd name="f31" fmla="+- f7 f25 0"/>
              <a:gd name="f32" fmla="+- f7 f27 0"/>
              <a:gd name="f33" fmla="*/ f29 1 4"/>
              <a:gd name="f34" fmla="*/ f30 1 4"/>
              <a:gd name="f35" fmla="*/ f28 f15 1"/>
              <a:gd name="f36" fmla="*/ f26 f15 1"/>
              <a:gd name="f37" fmla="*/ f33 f15 1"/>
              <a:gd name="f38" fmla="*/ f34 f15 1"/>
              <a:gd name="f39" fmla="*/ f31 f15 1"/>
              <a:gd name="f40" fmla="*/ f32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5" t="f36" r="f37" b="f38"/>
            <a:pathLst>
              <a:path>
                <a:moveTo>
                  <a:pt x="f20" y="f39"/>
                </a:moveTo>
                <a:lnTo>
                  <a:pt x="f40" y="f20"/>
                </a:lnTo>
                <a:lnTo>
                  <a:pt x="f23" y="f39"/>
                </a:lnTo>
                <a:lnTo>
                  <a:pt x="f40" y="f24"/>
                </a:lnTo>
                <a:close/>
              </a:path>
            </a:pathLst>
          </a:custGeom>
          <a:solidFill>
            <a:srgbClr val="90C226"/>
          </a:solidFill>
          <a:ln w="19046" cap="rnd">
            <a:solidFill>
              <a:srgbClr val="3A500A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3" name="Oval 4">
            <a:extLst>
              <a:ext uri="{FF2B5EF4-FFF2-40B4-BE49-F238E27FC236}">
                <a16:creationId xmlns:a16="http://schemas.microsoft.com/office/drawing/2014/main" id="{7B822B82-1378-BDC5-265F-5AF8A2BAA212}"/>
              </a:ext>
            </a:extLst>
          </p:cNvPr>
          <p:cNvSpPr/>
          <p:nvPr/>
        </p:nvSpPr>
        <p:spPr>
          <a:xfrm>
            <a:off x="718462" y="0"/>
            <a:ext cx="10210793" cy="6498768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90C226"/>
          </a:solidFill>
          <a:ln w="19046" cap="rnd">
            <a:solidFill>
              <a:srgbClr val="3A500A"/>
            </a:solidFill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Impact of Caring Role on Jenny’s Development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1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Potential Effects</a:t>
            </a:r>
            <a:r>
              <a:rPr lang="en-GB" sz="2400" b="1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:</a:t>
            </a:r>
            <a:r>
              <a:rPr lang="en-GB" sz="24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 </a:t>
            </a:r>
          </a:p>
          <a:p>
            <a:pPr marL="457200" marR="0" lvl="1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Cognitive</a:t>
            </a: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: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 Early maturity, strong practical skills, possible academic challenges</a:t>
            </a:r>
          </a:p>
          <a:p>
            <a:pPr marL="457200" marR="0" lvl="1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Emotional</a:t>
            </a: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: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 Increased stress, anxiety, possible isolation, risk of low self-esteem</a:t>
            </a:r>
          </a:p>
          <a:p>
            <a:pPr marL="457200" marR="0" lvl="1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Social</a:t>
            </a: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: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 Limited peer interaction, adult-like responsibilities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Theoretical Link</a:t>
            </a:r>
            <a:r>
              <a:rPr lang="en-GB" sz="2000" b="1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:</a:t>
            </a: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 </a:t>
            </a:r>
          </a:p>
          <a:p>
            <a:pPr marL="457200" marR="0" lvl="1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Piaget: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 Learning through experience and adaptation—Jenny’s situation may accelerate certain cognitive skills, but also create stressors that hinder optimal development.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1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Citations: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 Aldridge &amp; Becker (2003), Berk (2018)</a:t>
            </a:r>
          </a:p>
        </p:txBody>
      </p:sp>
      <p:sp>
        <p:nvSpPr>
          <p:cNvPr id="4" name="Oval 5">
            <a:extLst>
              <a:ext uri="{FF2B5EF4-FFF2-40B4-BE49-F238E27FC236}">
                <a16:creationId xmlns:a16="http://schemas.microsoft.com/office/drawing/2014/main" id="{1818A00A-C3C5-3090-8A22-7F5C938BC209}"/>
              </a:ext>
            </a:extLst>
          </p:cNvPr>
          <p:cNvSpPr/>
          <p:nvPr/>
        </p:nvSpPr>
        <p:spPr>
          <a:xfrm>
            <a:off x="10929256" y="5823859"/>
            <a:ext cx="914400" cy="91440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90C226"/>
          </a:solidFill>
          <a:ln w="19046" cap="rnd">
            <a:solidFill>
              <a:srgbClr val="3A500A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2">
            <a:extLst>
              <a:ext uri="{FF2B5EF4-FFF2-40B4-BE49-F238E27FC236}">
                <a16:creationId xmlns:a16="http://schemas.microsoft.com/office/drawing/2014/main" id="{926F2888-1AA6-7325-07C1-ABB3B36AE87E}"/>
              </a:ext>
            </a:extLst>
          </p:cNvPr>
          <p:cNvSpPr/>
          <p:nvPr/>
        </p:nvSpPr>
        <p:spPr>
          <a:xfrm>
            <a:off x="4588331" y="-288474"/>
            <a:ext cx="7527468" cy="6756401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90C226"/>
          </a:solidFill>
          <a:ln w="19046" cap="rnd">
            <a:solidFill>
              <a:srgbClr val="3A500A"/>
            </a:solidFill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Strategies and Interventions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1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Support Strategies: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 </a:t>
            </a:r>
          </a:p>
          <a:p>
            <a:pPr marL="457200" marR="0" lvl="1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Peer Support Groups: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 Reduce isolation, share experiences</a:t>
            </a:r>
          </a:p>
          <a:p>
            <a:pPr marL="457200" marR="0" lvl="1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Professional Counselling: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 Address emotional well-being</a:t>
            </a:r>
          </a:p>
          <a:p>
            <a:pPr marL="457200" marR="0" lvl="1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Educational Support: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 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Flexible schooling, tutoring</a:t>
            </a:r>
          </a:p>
          <a:p>
            <a:pPr marL="457200" marR="0" lvl="1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Respite Care: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 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Provide breaks from caregiving</a:t>
            </a:r>
          </a:p>
          <a:p>
            <a:pPr marL="457200" marR="0" lvl="1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Practical Assistance: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 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Community support for household and administrative tasks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Goal: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 Support Jenny’s development and well-being holistically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1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Citations: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 Becker (2007), NHS (2023), Department for Education (2015)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66381B0A-4346-5BD4-7C58-615B43DBBE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112" y="111264"/>
            <a:ext cx="4218218" cy="2316248"/>
          </a:xfrm>
          <a:prstGeom prst="rect">
            <a:avLst/>
          </a:prstGeom>
          <a:noFill/>
          <a:ln cap="rnd"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2">
            <a:extLst>
              <a:ext uri="{FF2B5EF4-FFF2-40B4-BE49-F238E27FC236}">
                <a16:creationId xmlns:a16="http://schemas.microsoft.com/office/drawing/2014/main" id="{849FF2B8-2A4A-EBD1-9C56-13632C963CBA}"/>
              </a:ext>
            </a:extLst>
          </p:cNvPr>
          <p:cNvSpPr/>
          <p:nvPr/>
        </p:nvSpPr>
        <p:spPr>
          <a:xfrm>
            <a:off x="3907971" y="-402774"/>
            <a:ext cx="8098968" cy="640080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90C226"/>
          </a:solidFill>
          <a:ln w="19046" cap="rnd">
            <a:solidFill>
              <a:srgbClr val="3A500A"/>
            </a:solidFill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Biological and Environmental Influences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1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Biological Factors: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 </a:t>
            </a:r>
          </a:p>
          <a:p>
            <a:pPr marL="457200" marR="0" lvl="1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Adolescent brain development, hormonal changes</a:t>
            </a:r>
          </a:p>
          <a:p>
            <a:pPr marL="457200" marR="0" lvl="1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Stress-related impacts on mental health</a:t>
            </a:r>
          </a:p>
          <a:p>
            <a:pPr marL="457200" marR="0" lvl="1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Environmental Factors: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 </a:t>
            </a:r>
          </a:p>
          <a:p>
            <a:pPr marL="457200" marR="0" lvl="1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Loss of a parent (bereavement)</a:t>
            </a:r>
          </a:p>
          <a:p>
            <a:pPr marL="457200" marR="0" lvl="1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Long-term caregiving responsibilities</a:t>
            </a:r>
          </a:p>
          <a:p>
            <a:pPr marL="457200" marR="0" lvl="1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Socioeconomic pressures</a:t>
            </a:r>
          </a:p>
          <a:p>
            <a:pPr marL="457200" marR="0" lvl="1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Interaction: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 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These factors may contribute to Jenny’s cognitive, emotional, and social development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1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Citations: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 Berk (2018), Aldridge &amp; Becker (2003)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123F43F9-F8F5-8F6F-1C02-CE394309DD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056" y="4148815"/>
            <a:ext cx="4114800" cy="2709184"/>
          </a:xfrm>
          <a:prstGeom prst="rect">
            <a:avLst/>
          </a:prstGeom>
          <a:noFill/>
          <a:ln cap="rnd"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2">
            <a:extLst>
              <a:ext uri="{FF2B5EF4-FFF2-40B4-BE49-F238E27FC236}">
                <a16:creationId xmlns:a16="http://schemas.microsoft.com/office/drawing/2014/main" id="{F20F50BD-27C0-471C-11E3-CF0C2DC1065C}"/>
              </a:ext>
            </a:extLst>
          </p:cNvPr>
          <p:cNvSpPr/>
          <p:nvPr/>
        </p:nvSpPr>
        <p:spPr>
          <a:xfrm>
            <a:off x="5040090" y="0"/>
            <a:ext cx="6480627" cy="5232397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90C226"/>
          </a:solidFill>
          <a:ln w="19046" cap="rnd">
            <a:solidFill>
              <a:srgbClr val="3A500A"/>
            </a:solidFill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Strengths of Piaget’s Theory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1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Comprehensive framework</a:t>
            </a: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: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 Explains cognitive development across the lifespan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Stage-based: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 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Helps identify expected abilities at each age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Emphasises active learning: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 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Children construct understanding through experiences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1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Citations: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 Woolfolk (2021), Piaget (1972)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ECE1C2F1-63D9-1D04-F4E1-F52BC13546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288" y="3352803"/>
            <a:ext cx="4093028" cy="3069768"/>
          </a:xfrm>
          <a:prstGeom prst="rect">
            <a:avLst/>
          </a:prstGeom>
          <a:noFill/>
          <a:ln cap="rnd"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2">
            <a:extLst>
              <a:ext uri="{FF2B5EF4-FFF2-40B4-BE49-F238E27FC236}">
                <a16:creationId xmlns:a16="http://schemas.microsoft.com/office/drawing/2014/main" id="{9E5C6883-01A3-5758-D091-95C89E02FF22}"/>
              </a:ext>
            </a:extLst>
          </p:cNvPr>
          <p:cNvSpPr/>
          <p:nvPr/>
        </p:nvSpPr>
        <p:spPr>
          <a:xfrm>
            <a:off x="3657600" y="-163284"/>
            <a:ext cx="8447318" cy="6215743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90C226"/>
          </a:solidFill>
          <a:ln w="19046" cap="rnd">
            <a:solidFill>
              <a:srgbClr val="3A500A"/>
            </a:solidFill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Weaknesses of Piaget’s Theory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1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Underestimates social and cultural influences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Stages may be too rigid</a:t>
            </a: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: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 Development is more fluid and variable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Limited focus on emotional factors: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 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Does not fully address emotional and social impacts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1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Citations: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 Berk (2018), Vygotsky (1978)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04F10F20-E07A-6161-C6BA-661E1976D2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112" y="3897081"/>
            <a:ext cx="3559631" cy="2669718"/>
          </a:xfrm>
          <a:prstGeom prst="rect">
            <a:avLst/>
          </a:prstGeom>
          <a:noFill/>
          <a:ln cap="rnd"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2">
            <a:extLst>
              <a:ext uri="{FF2B5EF4-FFF2-40B4-BE49-F238E27FC236}">
                <a16:creationId xmlns:a16="http://schemas.microsoft.com/office/drawing/2014/main" id="{2C036565-31A1-8CE8-47AB-85E51C4D119D}"/>
              </a:ext>
            </a:extLst>
          </p:cNvPr>
          <p:cNvSpPr/>
          <p:nvPr/>
        </p:nvSpPr>
        <p:spPr>
          <a:xfrm>
            <a:off x="555168" y="-141512"/>
            <a:ext cx="11647718" cy="6340925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90C226"/>
          </a:solidFill>
          <a:ln w="19046" cap="rnd">
            <a:solidFill>
              <a:srgbClr val="3A500A"/>
            </a:solidFill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                                      </a:t>
            </a:r>
            <a:r>
              <a:rPr lang="en-GB" sz="2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Conclusion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Jenny’s experience as a young carer has significantly shaped her cognitive, social, and emotional development during adolescence.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Piaget’s theory of cognitive development helps us understand Jenny’s capacity for advanced problem-solving and reasoning, but also highlights the importance of the environmental challenges she faces.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A well-rounded support plan should build on Jenny’s cognitive strengths while providing emotional and practical support to mitigate negative impacts.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Both nature (biological development) and nurture (environmental factors) play crucial roles in Jenny’s growth.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rPr>
              <a:t>While Piaget’s theory is valuable, it should be combined with other perspectives for a comprehensive approach to Jenny’s well-being and future development. 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4">
            <a:extLst>
              <a:ext uri="{FF2B5EF4-FFF2-40B4-BE49-F238E27FC236}">
                <a16:creationId xmlns:a16="http://schemas.microsoft.com/office/drawing/2014/main" id="{ED895D6C-3A58-2AEA-22DD-96E7BF30D98F}"/>
              </a:ext>
            </a:extLst>
          </p:cNvPr>
          <p:cNvSpPr txBox="1"/>
          <p:nvPr/>
        </p:nvSpPr>
        <p:spPr>
          <a:xfrm>
            <a:off x="511634" y="642256"/>
            <a:ext cx="9568537" cy="6555644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54A021"/>
                </a:solidFill>
                <a:uFillTx/>
                <a:latin typeface="Trebuchet MS"/>
              </a:rPr>
              <a:t>                                                       References 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1" i="0" u="none" strike="noStrike" kern="1200" cap="none" spc="0" baseline="0">
              <a:solidFill>
                <a:srgbClr val="54A021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1. Aldridge, J. and Becker, S. (2003) </a:t>
            </a:r>
            <a:r>
              <a:rPr lang="en-GB" sz="1600" b="0" i="1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Children caring for parents with mental illness: Perspectives of young carers, parents and professionals</a:t>
            </a: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. Bristol: Policy Press.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2. Becker, S. (2007) ‘Global perspectives on children’s unpaid caregiving in the family: Research and policy on “young carers” in the UK, Australia, the USA and Sub-Saharan Africa’, </a:t>
            </a:r>
            <a:r>
              <a:rPr lang="en-GB" sz="1600" b="0" i="1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Global Social Policy</a:t>
            </a: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, 7(1), pp. 23–50.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3. Berk, L.E. (2018). </a:t>
            </a:r>
            <a:r>
              <a:rPr lang="en-GB" sz="1600" b="0" i="1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Development through the lifespan</a:t>
            </a: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. 7th edn. Harlow: Pearson.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4. Department for Education (2015). </a:t>
            </a:r>
            <a:r>
              <a:rPr lang="en-GB" sz="1600" b="0" i="1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The Care Act 2014: Young carers</a:t>
            </a: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. London: Department for Education.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5. NHS (2023) </a:t>
            </a:r>
            <a:r>
              <a:rPr lang="en-GB" sz="1600" b="0" i="1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Support for young carers</a:t>
            </a: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. 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6.Piaget, J. (1952). </a:t>
            </a:r>
            <a:r>
              <a:rPr lang="en-GB" sz="1600" b="0" i="1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The origins of intelligence in children</a:t>
            </a: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. New York: International Universities Press.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7.Piaget, J. (1972). </a:t>
            </a:r>
            <a:r>
              <a:rPr lang="en-GB" sz="1600" b="0" i="1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The psychology of the child</a:t>
            </a: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. New York: Basic Books.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8. Vygotsky, L.S. (1978). </a:t>
            </a:r>
            <a:r>
              <a:rPr lang="en-GB" sz="1600" b="0" i="1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Mind in society: The development of higher psychological processes</a:t>
            </a: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. Cambridge, MA: Harvard University Press.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9. Woolfolk, A. (2021). </a:t>
            </a:r>
            <a:r>
              <a:rPr lang="en-GB" sz="1600" b="0" i="1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Educational psychology</a:t>
            </a: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. 14th edn. Harlow: Pearson.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800" b="1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46ACECEF3D0D045B19B01E5B03389C8" ma:contentTypeVersion="5" ma:contentTypeDescription="Create a new document." ma:contentTypeScope="" ma:versionID="7e811b2c4f210dacc87f5d3a51f96c02">
  <xsd:schema xmlns:xsd="http://www.w3.org/2001/XMLSchema" xmlns:xs="http://www.w3.org/2001/XMLSchema" xmlns:p="http://schemas.microsoft.com/office/2006/metadata/properties" xmlns:ns3="04d956d8-1ffd-4dba-87ce-03f615e16f58" targetNamespace="http://schemas.microsoft.com/office/2006/metadata/properties" ma:root="true" ma:fieldsID="689b6d3aefe2734fde188077bad99653" ns3:_="">
    <xsd:import namespace="04d956d8-1ffd-4dba-87ce-03f615e16f5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d956d8-1ffd-4dba-87ce-03f615e16f5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4d956d8-1ffd-4dba-87ce-03f615e16f58" xsi:nil="true"/>
  </documentManagement>
</p:properties>
</file>

<file path=customXml/itemProps1.xml><?xml version="1.0" encoding="utf-8"?>
<ds:datastoreItem xmlns:ds="http://schemas.openxmlformats.org/officeDocument/2006/customXml" ds:itemID="{047676C1-71D0-4A0D-890B-9FBB940466B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d956d8-1ffd-4dba-87ce-03f615e16f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E39E33E-3869-46CB-9D2E-BC4FA7A497D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5D56C64-92CE-438C-AB27-639BB36BC5B8}">
  <ds:schemaRefs>
    <ds:schemaRef ds:uri="http://purl.org/dc/dcmitype/"/>
    <ds:schemaRef ds:uri="http://purl.org/dc/terms/"/>
    <ds:schemaRef ds:uri="http://purl.org/dc/elements/1.1/"/>
    <ds:schemaRef ds:uri="http://schemas.microsoft.com/office/2006/documentManagement/types"/>
    <ds:schemaRef ds:uri="http://www.w3.org/XML/1998/namespace"/>
    <ds:schemaRef ds:uri="http://schemas.microsoft.com/office/2006/metadata/properties"/>
    <ds:schemaRef ds:uri="http://schemas.openxmlformats.org/package/2006/metadata/core-properties"/>
    <ds:schemaRef ds:uri="http://schemas.microsoft.com/office/infopath/2007/PartnerControls"/>
    <ds:schemaRef ds:uri="04d956d8-1ffd-4dba-87ce-03f615e16f58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3483</TotalTime>
  <Words>902</Words>
  <Application>Microsoft Office PowerPoint</Application>
  <PresentationFormat>Widescreen</PresentationFormat>
  <Paragraphs>129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Arial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BEN ADEWOLE</dc:creator>
  <cp:lastModifiedBy>BEN ADEWOLE</cp:lastModifiedBy>
  <cp:revision>12</cp:revision>
  <dcterms:created xsi:type="dcterms:W3CDTF">2026-03-13T12:10:47Z</dcterms:created>
  <dcterms:modified xsi:type="dcterms:W3CDTF">2026-03-15T23:18:51Z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0x010100946ACECEF3D0D045B19B01E5B03389C8</vt:lpwstr>
  </property>
</Properties>
</file>