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3" r:id="rId1"/>
  </p:sldMasterIdLst>
  <p:notesMasterIdLst>
    <p:notesMasterId r:id="rId12"/>
  </p:notesMasterIdLst>
  <p:sldIdLst>
    <p:sldId id="257" r:id="rId2"/>
    <p:sldId id="258" r:id="rId3"/>
    <p:sldId id="259" r:id="rId4"/>
    <p:sldId id="260" r:id="rId5"/>
    <p:sldId id="261" r:id="rId6"/>
    <p:sldId id="262" r:id="rId7"/>
    <p:sldId id="263"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75" d="100"/>
          <a:sy n="75" d="100"/>
        </p:scale>
        <p:origin x="54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4C031F-1EC0-452F-964B-263845680893}" type="datetimeFigureOut">
              <a:rPr lang="en-IN" smtClean="0"/>
              <a:t>20-10-2023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1EDD21-D01B-4076-9763-9FD7D0183063}" type="slidenum">
              <a:rPr lang="en-IN" smtClean="0"/>
              <a:t>‹#›</a:t>
            </a:fld>
            <a:endParaRPr lang="en-IN"/>
          </a:p>
        </p:txBody>
      </p:sp>
    </p:spTree>
    <p:extLst>
      <p:ext uri="{BB962C8B-B14F-4D97-AF65-F5344CB8AC3E}">
        <p14:creationId xmlns:p14="http://schemas.microsoft.com/office/powerpoint/2010/main" val="12654741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Arial" panose="020B0604020202020204" pitchFamily="34" charset="0"/>
                <a:ea typeface="+mn-ea"/>
                <a:cs typeface="Arial" panose="020B0604020202020204" pitchFamily="34" charset="0"/>
              </a:rPr>
              <a:t>Raffles believes in transcending hospitality, Raffles strives to create a world of beauty on the whole. As they inspire their guests, employees communities, and all those people who are in touch with them. The hotel was built in the year 1887 when there was the golden age of Travel. It was named after the founder of modern Singapore Sir Stamford Raffles, as he was the British diplomat and the botanist. According to Raffles (2022), the hotel </a:t>
            </a:r>
            <a:r>
              <a:rPr lang="en-IN" sz="1200" kern="1200" dirty="0" err="1" smtClean="0">
                <a:solidFill>
                  <a:schemeClr val="tx1"/>
                </a:solidFill>
                <a:effectLst/>
                <a:latin typeface="Arial" panose="020B0604020202020204" pitchFamily="34" charset="0"/>
                <a:ea typeface="+mn-ea"/>
                <a:cs typeface="Arial" panose="020B0604020202020204" pitchFamily="34" charset="0"/>
              </a:rPr>
              <a:t>Raffles’s</a:t>
            </a:r>
            <a:r>
              <a:rPr lang="en-IN" sz="1200" kern="1200" dirty="0" smtClean="0">
                <a:solidFill>
                  <a:schemeClr val="tx1"/>
                </a:solidFill>
                <a:effectLst/>
                <a:latin typeface="Arial" panose="020B0604020202020204" pitchFamily="34" charset="0"/>
                <a:ea typeface="+mn-ea"/>
                <a:cs typeface="Arial" panose="020B0604020202020204" pitchFamily="34" charset="0"/>
              </a:rPr>
              <a:t> butlers follow the grace and generosity of their customers. </a:t>
            </a:r>
          </a:p>
          <a:p>
            <a:endParaRPr lang="en-IN" dirty="0"/>
          </a:p>
        </p:txBody>
      </p:sp>
      <p:sp>
        <p:nvSpPr>
          <p:cNvPr id="4" name="Slide Number Placeholder 3"/>
          <p:cNvSpPr>
            <a:spLocks noGrp="1"/>
          </p:cNvSpPr>
          <p:nvPr>
            <p:ph type="sldNum" sz="quarter" idx="10"/>
          </p:nvPr>
        </p:nvSpPr>
        <p:spPr/>
        <p:txBody>
          <a:bodyPr/>
          <a:lstStyle/>
          <a:p>
            <a:fld id="{EB1EDD21-D01B-4076-9763-9FD7D0183063}" type="slidenum">
              <a:rPr lang="en-IN" smtClean="0"/>
              <a:t>2</a:t>
            </a:fld>
            <a:endParaRPr lang="en-IN"/>
          </a:p>
        </p:txBody>
      </p:sp>
    </p:spTree>
    <p:extLst>
      <p:ext uri="{BB962C8B-B14F-4D97-AF65-F5344CB8AC3E}">
        <p14:creationId xmlns:p14="http://schemas.microsoft.com/office/powerpoint/2010/main" val="23007201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Arial" panose="020B0604020202020204" pitchFamily="34" charset="0"/>
                <a:ea typeface="+mn-ea"/>
                <a:cs typeface="Arial" panose="020B0604020202020204" pitchFamily="34" charset="0"/>
              </a:rPr>
              <a:t>The hotel is loved by the generations. The hotel is known as the epitome of luxury. It attracts rich and famous guests from around the globe, which is their main customer base it is quite big on the whole. The hotel rose in popularity. The hotel is </a:t>
            </a:r>
            <a:r>
              <a:rPr lang="en-IN" sz="1200" kern="1200" dirty="0" err="1" smtClean="0">
                <a:solidFill>
                  <a:schemeClr val="tx1"/>
                </a:solidFill>
                <a:effectLst/>
                <a:latin typeface="Arial" panose="020B0604020202020204" pitchFamily="34" charset="0"/>
                <a:ea typeface="+mn-ea"/>
                <a:cs typeface="Arial" panose="020B0604020202020204" pitchFamily="34" charset="0"/>
              </a:rPr>
              <a:t>centered</a:t>
            </a:r>
            <a:r>
              <a:rPr lang="en-IN" sz="1200" kern="1200" dirty="0" smtClean="0">
                <a:solidFill>
                  <a:schemeClr val="tx1"/>
                </a:solidFill>
                <a:effectLst/>
                <a:latin typeface="Arial" panose="020B0604020202020204" pitchFamily="34" charset="0"/>
                <a:ea typeface="+mn-ea"/>
                <a:cs typeface="Arial" panose="020B0604020202020204" pitchFamily="34" charset="0"/>
              </a:rPr>
              <a:t> and mainly located in Singapore and the vibrant Downtown core. The hotel provides accommodations including suites and villas. It has played an important role in Singapore’s cultural history and it is associated with the island’s colonial past. Hospitality industry is the world’s largest industry (Walker,2021)</a:t>
            </a:r>
          </a:p>
          <a:p>
            <a:endParaRPr lang="en-IN" dirty="0"/>
          </a:p>
        </p:txBody>
      </p:sp>
      <p:sp>
        <p:nvSpPr>
          <p:cNvPr id="4" name="Slide Number Placeholder 3"/>
          <p:cNvSpPr>
            <a:spLocks noGrp="1"/>
          </p:cNvSpPr>
          <p:nvPr>
            <p:ph type="sldNum" sz="quarter" idx="10"/>
          </p:nvPr>
        </p:nvSpPr>
        <p:spPr/>
        <p:txBody>
          <a:bodyPr/>
          <a:lstStyle/>
          <a:p>
            <a:fld id="{EB1EDD21-D01B-4076-9763-9FD7D0183063}" type="slidenum">
              <a:rPr lang="en-IN" smtClean="0"/>
              <a:t>3</a:t>
            </a:fld>
            <a:endParaRPr lang="en-IN"/>
          </a:p>
        </p:txBody>
      </p:sp>
    </p:spTree>
    <p:extLst>
      <p:ext uri="{BB962C8B-B14F-4D97-AF65-F5344CB8AC3E}">
        <p14:creationId xmlns:p14="http://schemas.microsoft.com/office/powerpoint/2010/main" val="16145386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Arial" panose="020B0604020202020204" pitchFamily="34" charset="0"/>
                <a:ea typeface="+mn-ea"/>
                <a:cs typeface="Arial" panose="020B0604020202020204" pitchFamily="34" charset="0"/>
              </a:rPr>
              <a:t>The hotel is famous for its luxurious service to the people. The hotel believes in making the imaginations and adopting new generations' trends. The hotel mainly focuses on Luxurious customers which are mainly business </a:t>
            </a:r>
            <a:r>
              <a:rPr lang="en-IN" sz="1200" kern="1200" dirty="0" err="1" smtClean="0">
                <a:solidFill>
                  <a:schemeClr val="tx1"/>
                </a:solidFill>
                <a:effectLst/>
                <a:latin typeface="Arial" panose="020B0604020202020204" pitchFamily="34" charset="0"/>
                <a:ea typeface="+mn-ea"/>
                <a:cs typeface="Arial" panose="020B0604020202020204" pitchFamily="34" charset="0"/>
              </a:rPr>
              <a:t>travelers</a:t>
            </a:r>
            <a:r>
              <a:rPr lang="en-IN" sz="1200" kern="1200" dirty="0" smtClean="0">
                <a:solidFill>
                  <a:schemeClr val="tx1"/>
                </a:solidFill>
                <a:effectLst/>
                <a:latin typeface="Arial" panose="020B0604020202020204" pitchFamily="34" charset="0"/>
                <a:ea typeface="+mn-ea"/>
                <a:cs typeface="Arial" panose="020B0604020202020204" pitchFamily="34" charset="0"/>
              </a:rPr>
              <a:t>, and celebrities as they believe in providing top quality and security services to their customers. There are history and cultural enthusiasts who are interested in the hotel’s rich history. Many tourists visit the hotel to explore the hotel’s unique style and beautiful architecture. As stated by the author Ford (2020), hospitality management needs different kinds of skills to excel in the field. </a:t>
            </a:r>
          </a:p>
          <a:p>
            <a:endParaRPr lang="en-IN" dirty="0"/>
          </a:p>
        </p:txBody>
      </p:sp>
      <p:sp>
        <p:nvSpPr>
          <p:cNvPr id="4" name="Slide Number Placeholder 3"/>
          <p:cNvSpPr>
            <a:spLocks noGrp="1"/>
          </p:cNvSpPr>
          <p:nvPr>
            <p:ph type="sldNum" sz="quarter" idx="10"/>
          </p:nvPr>
        </p:nvSpPr>
        <p:spPr/>
        <p:txBody>
          <a:bodyPr/>
          <a:lstStyle/>
          <a:p>
            <a:fld id="{EB1EDD21-D01B-4076-9763-9FD7D0183063}" type="slidenum">
              <a:rPr lang="en-IN" smtClean="0"/>
              <a:t>4</a:t>
            </a:fld>
            <a:endParaRPr lang="en-IN"/>
          </a:p>
        </p:txBody>
      </p:sp>
    </p:spTree>
    <p:extLst>
      <p:ext uri="{BB962C8B-B14F-4D97-AF65-F5344CB8AC3E}">
        <p14:creationId xmlns:p14="http://schemas.microsoft.com/office/powerpoint/2010/main" val="19947142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smtClean="0">
                <a:solidFill>
                  <a:schemeClr val="tx1"/>
                </a:solidFill>
                <a:effectLst/>
                <a:latin typeface="Arial" panose="020B0604020202020204" pitchFamily="34" charset="0"/>
                <a:ea typeface="+mn-ea"/>
                <a:cs typeface="Arial" panose="020B0604020202020204" pitchFamily="34" charset="0"/>
              </a:rPr>
              <a:t>The services that are being offered by the Raffles and appeals to the customers that come to the hotel. There are luxury </a:t>
            </a:r>
            <a:r>
              <a:rPr lang="en-IN" sz="1200" kern="1200" dirty="0" err="1" smtClean="0">
                <a:solidFill>
                  <a:schemeClr val="tx1"/>
                </a:solidFill>
                <a:effectLst/>
                <a:latin typeface="Arial" panose="020B0604020202020204" pitchFamily="34" charset="0"/>
                <a:ea typeface="+mn-ea"/>
                <a:cs typeface="Arial" panose="020B0604020202020204" pitchFamily="34" charset="0"/>
              </a:rPr>
              <a:t>travelers</a:t>
            </a:r>
            <a:r>
              <a:rPr lang="en-IN" sz="1200" kern="1200" dirty="0" smtClean="0">
                <a:solidFill>
                  <a:schemeClr val="tx1"/>
                </a:solidFill>
                <a:effectLst/>
                <a:latin typeface="Arial" panose="020B0604020202020204" pitchFamily="34" charset="0"/>
                <a:ea typeface="+mn-ea"/>
                <a:cs typeface="Arial" panose="020B0604020202020204" pitchFamily="34" charset="0"/>
              </a:rPr>
              <a:t> that mainly opt for the hotel for the excellent services. Business executives often prefer the Raffles Hotel because it is apt for business meetings and conferences. Then there are the most celebrities as the hotel believes in providing top-notch security services and maintaining privacy for them. Cultural and history seekers prefer the hotel because of its unique design and structure as the hotel belongs to the old period. According to </a:t>
            </a:r>
            <a:r>
              <a:rPr lang="en-IN" sz="1200" kern="1200" dirty="0" err="1" smtClean="0">
                <a:solidFill>
                  <a:schemeClr val="tx1"/>
                </a:solidFill>
                <a:effectLst/>
                <a:latin typeface="Arial" panose="020B0604020202020204" pitchFamily="34" charset="0"/>
                <a:ea typeface="+mn-ea"/>
                <a:cs typeface="Arial" panose="020B0604020202020204" pitchFamily="34" charset="0"/>
              </a:rPr>
              <a:t>Soloman</a:t>
            </a:r>
            <a:r>
              <a:rPr lang="en-IN" sz="1200" kern="1200" dirty="0" smtClean="0">
                <a:solidFill>
                  <a:schemeClr val="tx1"/>
                </a:solidFill>
                <a:effectLst/>
                <a:latin typeface="Arial" panose="020B0604020202020204" pitchFamily="34" charset="0"/>
                <a:ea typeface="+mn-ea"/>
                <a:cs typeface="Arial" panose="020B0604020202020204" pitchFamily="34" charset="0"/>
              </a:rPr>
              <a:t> (2018), the main element of hospitality is excellent customer service</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EB1EDD21-D01B-4076-9763-9FD7D0183063}" type="slidenum">
              <a:rPr lang="en-IN" smtClean="0"/>
              <a:t>5</a:t>
            </a:fld>
            <a:endParaRPr lang="en-IN"/>
          </a:p>
        </p:txBody>
      </p:sp>
    </p:spTree>
    <p:extLst>
      <p:ext uri="{BB962C8B-B14F-4D97-AF65-F5344CB8AC3E}">
        <p14:creationId xmlns:p14="http://schemas.microsoft.com/office/powerpoint/2010/main" val="19248748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Arial" panose="020B0604020202020204" pitchFamily="34" charset="0"/>
                <a:ea typeface="+mn-ea"/>
                <a:cs typeface="Arial" panose="020B0604020202020204" pitchFamily="34" charset="0"/>
              </a:rPr>
              <a:t>The nature of the guest is mainly based on luxury and exclusivity, as the hotel believes in providing the best services to its customers. The historical aspect is another element that changes the nature of the guests, and fulfilling their needs and wants on the whole. The main scope of the guest service and the facilities are many accommodations, there are dining and bars and events and meetings. Luxury hotel security quality includes related attributes (</a:t>
            </a:r>
            <a:r>
              <a:rPr lang="en-IN" sz="1200" kern="1200" dirty="0" err="1" smtClean="0">
                <a:solidFill>
                  <a:schemeClr val="tx1"/>
                </a:solidFill>
                <a:effectLst/>
                <a:latin typeface="Arial" panose="020B0604020202020204" pitchFamily="34" charset="0"/>
                <a:ea typeface="+mn-ea"/>
                <a:cs typeface="Arial" panose="020B0604020202020204" pitchFamily="34" charset="0"/>
              </a:rPr>
              <a:t>Panchapakesan</a:t>
            </a:r>
            <a:r>
              <a:rPr lang="en-IN" sz="1200" kern="1200" dirty="0" smtClean="0">
                <a:solidFill>
                  <a:schemeClr val="tx1"/>
                </a:solidFill>
                <a:effectLst/>
                <a:latin typeface="Arial" panose="020B0604020202020204" pitchFamily="34" charset="0"/>
                <a:ea typeface="+mn-ea"/>
                <a:cs typeface="Arial" panose="020B0604020202020204" pitchFamily="34" charset="0"/>
              </a:rPr>
              <a:t> and Jiseen,2020)</a:t>
            </a:r>
          </a:p>
          <a:p>
            <a:endParaRPr lang="en-IN" dirty="0"/>
          </a:p>
        </p:txBody>
      </p:sp>
      <p:sp>
        <p:nvSpPr>
          <p:cNvPr id="4" name="Slide Number Placeholder 3"/>
          <p:cNvSpPr>
            <a:spLocks noGrp="1"/>
          </p:cNvSpPr>
          <p:nvPr>
            <p:ph type="sldNum" sz="quarter" idx="10"/>
          </p:nvPr>
        </p:nvSpPr>
        <p:spPr/>
        <p:txBody>
          <a:bodyPr/>
          <a:lstStyle/>
          <a:p>
            <a:fld id="{EB1EDD21-D01B-4076-9763-9FD7D0183063}" type="slidenum">
              <a:rPr lang="en-IN" smtClean="0"/>
              <a:t>6</a:t>
            </a:fld>
            <a:endParaRPr lang="en-IN"/>
          </a:p>
        </p:txBody>
      </p:sp>
    </p:spTree>
    <p:extLst>
      <p:ext uri="{BB962C8B-B14F-4D97-AF65-F5344CB8AC3E}">
        <p14:creationId xmlns:p14="http://schemas.microsoft.com/office/powerpoint/2010/main" val="38684755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Arial" panose="020B0604020202020204" pitchFamily="34" charset="0"/>
                <a:ea typeface="+mn-ea"/>
                <a:cs typeface="Arial" panose="020B0604020202020204" pitchFamily="34" charset="0"/>
              </a:rPr>
              <a:t>Providing information about local attractions, and also assisting with reservations for tours and transportation. The main role of guest services is to ensure that all the guests have a pleasant stay at the hotel. Building the loyalty by giving the excellent services. And also enhancing the reputation by giving positive guest experiences that lead to word-of-mouth recommendations. According to </a:t>
            </a:r>
            <a:r>
              <a:rPr lang="en-IN" sz="1200" kern="1200" dirty="0" err="1" smtClean="0">
                <a:solidFill>
                  <a:schemeClr val="tx1"/>
                </a:solidFill>
                <a:effectLst/>
                <a:latin typeface="Arial" panose="020B0604020202020204" pitchFamily="34" charset="0"/>
                <a:ea typeface="+mn-ea"/>
                <a:cs typeface="Arial" panose="020B0604020202020204" pitchFamily="34" charset="0"/>
              </a:rPr>
              <a:t>Tsao</a:t>
            </a:r>
            <a:r>
              <a:rPr lang="en-IN" sz="1200" kern="1200" dirty="0" smtClean="0">
                <a:solidFill>
                  <a:schemeClr val="tx1"/>
                </a:solidFill>
                <a:effectLst/>
                <a:latin typeface="Arial" panose="020B0604020202020204" pitchFamily="34" charset="0"/>
                <a:ea typeface="+mn-ea"/>
                <a:cs typeface="Arial" panose="020B0604020202020204" pitchFamily="34" charset="0"/>
              </a:rPr>
              <a:t> (2018), customer satisfaction has gotten attention in recent years because of electronic word of mouth. </a:t>
            </a:r>
          </a:p>
          <a:p>
            <a:endParaRPr lang="en-IN" dirty="0"/>
          </a:p>
        </p:txBody>
      </p:sp>
      <p:sp>
        <p:nvSpPr>
          <p:cNvPr id="4" name="Slide Number Placeholder 3"/>
          <p:cNvSpPr>
            <a:spLocks noGrp="1"/>
          </p:cNvSpPr>
          <p:nvPr>
            <p:ph type="sldNum" sz="quarter" idx="10"/>
          </p:nvPr>
        </p:nvSpPr>
        <p:spPr/>
        <p:txBody>
          <a:bodyPr/>
          <a:lstStyle/>
          <a:p>
            <a:fld id="{EB1EDD21-D01B-4076-9763-9FD7D0183063}" type="slidenum">
              <a:rPr lang="en-IN" smtClean="0"/>
              <a:t>7</a:t>
            </a:fld>
            <a:endParaRPr lang="en-IN"/>
          </a:p>
        </p:txBody>
      </p:sp>
    </p:spTree>
    <p:extLst>
      <p:ext uri="{BB962C8B-B14F-4D97-AF65-F5344CB8AC3E}">
        <p14:creationId xmlns:p14="http://schemas.microsoft.com/office/powerpoint/2010/main" val="32351798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Arial" panose="020B0604020202020204" pitchFamily="34" charset="0"/>
                <a:ea typeface="+mn-ea"/>
                <a:cs typeface="Arial" panose="020B0604020202020204" pitchFamily="34" charset="0"/>
              </a:rPr>
              <a:t>The main of the hospitality industry is about making people valued and profitable and going the extra mile to make them feel good and listened. This is an important element for business, regardless of the sector. Providing facilities is crucial for the hotel industry. Like Spa and wellness facilities are for relaxation and </a:t>
            </a:r>
            <a:r>
              <a:rPr lang="en-IN" sz="1200" kern="1200" dirty="0" err="1" smtClean="0">
                <a:solidFill>
                  <a:schemeClr val="tx1"/>
                </a:solidFill>
                <a:effectLst/>
                <a:latin typeface="Arial" panose="020B0604020202020204" pitchFamily="34" charset="0"/>
                <a:ea typeface="+mn-ea"/>
                <a:cs typeface="Arial" panose="020B0604020202020204" pitchFamily="34" charset="0"/>
              </a:rPr>
              <a:t>rejuvenation.The</a:t>
            </a:r>
            <a:r>
              <a:rPr lang="en-IN" sz="1200" kern="1200" dirty="0" smtClean="0">
                <a:solidFill>
                  <a:schemeClr val="tx1"/>
                </a:solidFill>
                <a:effectLst/>
                <a:latin typeface="Arial" panose="020B0604020202020204" pitchFamily="34" charset="0"/>
                <a:ea typeface="+mn-ea"/>
                <a:cs typeface="Arial" panose="020B0604020202020204" pitchFamily="34" charset="0"/>
              </a:rPr>
              <a:t> hotel Raffles believes in providing a wide range of services and related services so that they can serve diverse guests. The Institute of Hospitality (</a:t>
            </a:r>
            <a:r>
              <a:rPr lang="en-IN" sz="1200" kern="1200" dirty="0" err="1" smtClean="0">
                <a:solidFill>
                  <a:schemeClr val="tx1"/>
                </a:solidFill>
                <a:effectLst/>
                <a:latin typeface="Arial" panose="020B0604020202020204" pitchFamily="34" charset="0"/>
                <a:ea typeface="+mn-ea"/>
                <a:cs typeface="Arial" panose="020B0604020202020204" pitchFamily="34" charset="0"/>
              </a:rPr>
              <a:t>IoH</a:t>
            </a:r>
            <a:r>
              <a:rPr lang="en-IN" sz="1200" kern="1200" dirty="0" smtClean="0">
                <a:solidFill>
                  <a:schemeClr val="tx1"/>
                </a:solidFill>
                <a:effectLst/>
                <a:latin typeface="Arial" panose="020B0604020202020204" pitchFamily="34" charset="0"/>
                <a:ea typeface="+mn-ea"/>
                <a:cs typeface="Arial" panose="020B0604020202020204" pitchFamily="34" charset="0"/>
              </a:rPr>
              <a:t>) is working with Mental Health at Work (</a:t>
            </a:r>
            <a:r>
              <a:rPr lang="en-IN" sz="1200" kern="1200" dirty="0" err="1" smtClean="0">
                <a:solidFill>
                  <a:schemeClr val="tx1"/>
                </a:solidFill>
                <a:effectLst/>
                <a:latin typeface="Arial" panose="020B0604020202020204" pitchFamily="34" charset="0"/>
                <a:ea typeface="+mn-ea"/>
                <a:cs typeface="Arial" panose="020B0604020202020204" pitchFamily="34" charset="0"/>
              </a:rPr>
              <a:t>Cresswell</a:t>
            </a:r>
            <a:r>
              <a:rPr lang="en-IN" sz="1200" kern="1200" dirty="0" smtClean="0">
                <a:solidFill>
                  <a:schemeClr val="tx1"/>
                </a:solidFill>
                <a:effectLst/>
                <a:latin typeface="Arial" panose="020B0604020202020204" pitchFamily="34" charset="0"/>
                <a:ea typeface="+mn-ea"/>
                <a:cs typeface="Arial" panose="020B0604020202020204" pitchFamily="34" charset="0"/>
              </a:rPr>
              <a:t>, 2023).</a:t>
            </a:r>
          </a:p>
          <a:p>
            <a:endParaRPr lang="en-IN" dirty="0"/>
          </a:p>
        </p:txBody>
      </p:sp>
      <p:sp>
        <p:nvSpPr>
          <p:cNvPr id="4" name="Slide Number Placeholder 3"/>
          <p:cNvSpPr>
            <a:spLocks noGrp="1"/>
          </p:cNvSpPr>
          <p:nvPr>
            <p:ph type="sldNum" sz="quarter" idx="10"/>
          </p:nvPr>
        </p:nvSpPr>
        <p:spPr/>
        <p:txBody>
          <a:bodyPr/>
          <a:lstStyle/>
          <a:p>
            <a:fld id="{EB1EDD21-D01B-4076-9763-9FD7D0183063}" type="slidenum">
              <a:rPr lang="en-IN" smtClean="0"/>
              <a:t>8</a:t>
            </a:fld>
            <a:endParaRPr lang="en-IN"/>
          </a:p>
        </p:txBody>
      </p:sp>
    </p:spTree>
    <p:extLst>
      <p:ext uri="{BB962C8B-B14F-4D97-AF65-F5344CB8AC3E}">
        <p14:creationId xmlns:p14="http://schemas.microsoft.com/office/powerpoint/2010/main" val="40505899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smtClean="0">
                <a:solidFill>
                  <a:schemeClr val="tx1"/>
                </a:solidFill>
                <a:effectLst/>
                <a:latin typeface="Arial" panose="020B0604020202020204" pitchFamily="34" charset="0"/>
                <a:ea typeface="+mn-ea"/>
                <a:cs typeface="Arial" panose="020B0604020202020204" pitchFamily="34" charset="0"/>
              </a:rPr>
              <a:t>It becomes extremely important to maintain the core values in hospitality and customer service that help organizations get more opportunities. Maintaining loyal customers is a major element in the hotel industry on the whole. Understanding guest expectations can help hoteliers to develop their marketing messaging and also pre-stay communications. </a:t>
            </a:r>
            <a:r>
              <a:rPr lang="en-IN" sz="1200" kern="1200" dirty="0" err="1" smtClean="0">
                <a:solidFill>
                  <a:schemeClr val="tx1"/>
                </a:solidFill>
                <a:effectLst/>
                <a:latin typeface="Arial" panose="020B0604020202020204" pitchFamily="34" charset="0"/>
                <a:ea typeface="+mn-ea"/>
                <a:cs typeface="Arial" panose="020B0604020202020204" pitchFamily="34" charset="0"/>
              </a:rPr>
              <a:t>Th</a:t>
            </a:r>
            <a:r>
              <a:rPr lang="en-IN" sz="1200" kern="1200" dirty="0" err="1" smtClean="0">
                <a:solidFill>
                  <a:schemeClr val="tx1"/>
                </a:solidFill>
                <a:effectLst/>
                <a:latin typeface="Arial" panose="020B0604020202020204" pitchFamily="34" charset="0"/>
                <a:ea typeface="+mn-ea"/>
                <a:cs typeface="Arial" panose="020B0604020202020204" pitchFamily="34" charset="0"/>
              </a:rPr>
              <a:t>base</a:t>
            </a:r>
            <a:r>
              <a:rPr lang="en-IN" sz="1200" kern="1200" dirty="0" err="1" smtClean="0">
                <a:solidFill>
                  <a:schemeClr val="tx1"/>
                </a:solidFill>
                <a:effectLst/>
                <a:latin typeface="Arial" panose="020B0604020202020204" pitchFamily="34" charset="0"/>
                <a:ea typeface="+mn-ea"/>
                <a:cs typeface="Arial" panose="020B0604020202020204" pitchFamily="34" charset="0"/>
              </a:rPr>
              <a:t>e</a:t>
            </a:r>
            <a:r>
              <a:rPr lang="en-IN" sz="1200" kern="1200" dirty="0" smtClean="0">
                <a:solidFill>
                  <a:schemeClr val="tx1"/>
                </a:solidFill>
                <a:effectLst/>
                <a:latin typeface="Arial" panose="020B0604020202020204" pitchFamily="34" charset="0"/>
                <a:ea typeface="+mn-ea"/>
                <a:cs typeface="Arial" panose="020B0604020202020204" pitchFamily="34" charset="0"/>
              </a:rPr>
              <a:t> three main expectations of guests at the hotel are convinced, autonomy, and personalization. These expectations shall be met by the hoteliers to build a strong customer on the whole. </a:t>
            </a:r>
          </a:p>
          <a:p>
            <a:r>
              <a:rPr lang="en-IN" sz="1200" b="1" kern="1200" dirty="0" smtClean="0">
                <a:solidFill>
                  <a:schemeClr val="tx1"/>
                </a:solidFill>
                <a:effectLst/>
                <a:latin typeface="+mn-lt"/>
                <a:ea typeface="+mn-ea"/>
                <a:cs typeface="+mn-cs"/>
              </a:rPr>
              <a:t> </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B1EDD21-D01B-4076-9763-9FD7D0183063}" type="slidenum">
              <a:rPr lang="en-IN" smtClean="0"/>
              <a:t>9</a:t>
            </a:fld>
            <a:endParaRPr lang="en-IN"/>
          </a:p>
        </p:txBody>
      </p:sp>
    </p:spTree>
    <p:extLst>
      <p:ext uri="{BB962C8B-B14F-4D97-AF65-F5344CB8AC3E}">
        <p14:creationId xmlns:p14="http://schemas.microsoft.com/office/powerpoint/2010/main" val="38734209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Arial" panose="020B0604020202020204" pitchFamily="34" charset="0"/>
                <a:ea typeface="+mn-ea"/>
                <a:cs typeface="Arial" panose="020B0604020202020204" pitchFamily="34" charset="0"/>
              </a:rPr>
              <a:t>Providing information about local attractions, and also assisting with reservations for tours and transportation. The main role of guest services is to ensure that all the guests have a pleasant stay at the hotel. Building the loyalty by giving the excellent services. And also enhancing the reputation by giving positive guest experiences that lead to word-of-mouth recommendations. According to </a:t>
            </a:r>
            <a:r>
              <a:rPr lang="en-IN" sz="1200" kern="1200" dirty="0" err="1" smtClean="0">
                <a:solidFill>
                  <a:schemeClr val="tx1"/>
                </a:solidFill>
                <a:effectLst/>
                <a:latin typeface="Arial" panose="020B0604020202020204" pitchFamily="34" charset="0"/>
                <a:ea typeface="+mn-ea"/>
                <a:cs typeface="Arial" panose="020B0604020202020204" pitchFamily="34" charset="0"/>
              </a:rPr>
              <a:t>Tsao</a:t>
            </a:r>
            <a:r>
              <a:rPr lang="en-IN" sz="1200" kern="1200" dirty="0" smtClean="0">
                <a:solidFill>
                  <a:schemeClr val="tx1"/>
                </a:solidFill>
                <a:effectLst/>
                <a:latin typeface="Arial" panose="020B0604020202020204" pitchFamily="34" charset="0"/>
                <a:ea typeface="+mn-ea"/>
                <a:cs typeface="Arial" panose="020B0604020202020204" pitchFamily="34" charset="0"/>
              </a:rPr>
              <a:t> (2018), customer satisfaction has gotten attention in recent years because of electronic word of mouth. </a:t>
            </a:r>
          </a:p>
          <a:p>
            <a:endParaRPr lang="en-IN" dirty="0"/>
          </a:p>
        </p:txBody>
      </p:sp>
      <p:sp>
        <p:nvSpPr>
          <p:cNvPr id="4" name="Slide Number Placeholder 3"/>
          <p:cNvSpPr>
            <a:spLocks noGrp="1"/>
          </p:cNvSpPr>
          <p:nvPr>
            <p:ph type="sldNum" sz="quarter" idx="10"/>
          </p:nvPr>
        </p:nvSpPr>
        <p:spPr/>
        <p:txBody>
          <a:bodyPr/>
          <a:lstStyle/>
          <a:p>
            <a:fld id="{EB1EDD21-D01B-4076-9763-9FD7D0183063}" type="slidenum">
              <a:rPr lang="en-IN" smtClean="0"/>
              <a:t>10</a:t>
            </a:fld>
            <a:endParaRPr lang="en-IN"/>
          </a:p>
        </p:txBody>
      </p:sp>
    </p:spTree>
    <p:extLst>
      <p:ext uri="{BB962C8B-B14F-4D97-AF65-F5344CB8AC3E}">
        <p14:creationId xmlns:p14="http://schemas.microsoft.com/office/powerpoint/2010/main" val="10779945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10/20/2023</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10/20/2023</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10/20/2023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10/20/2023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10/20/2023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10/20/2023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smtClean="0"/>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10/20/2023</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10/20/2023</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Tree>
    <p:extLst>
      <p:ext uri="{BB962C8B-B14F-4D97-AF65-F5344CB8AC3E}">
        <p14:creationId xmlns:p14="http://schemas.microsoft.com/office/powerpoint/2010/main" val="2678223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233299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10073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10/20/2023</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 id="2147483664" r:id="rId10"/>
    <p:sldLayoutId id="2147483666" r:id="rId11"/>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www.instituteofhospitality.org/iag/" TargetMode="External"/><Relationship Id="rId4" Type="http://schemas.openxmlformats.org/officeDocument/2006/relationships/hyperlink" Target="https://www.raffles.com/abou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fabric, table, red, covered&#10;&#10;Description automatically generated">
            <a:extLst>
              <a:ext uri="{FF2B5EF4-FFF2-40B4-BE49-F238E27FC236}">
                <a16:creationId xmlns:a16="http://schemas.microsoft.com/office/drawing/2014/main" id="{6D3BA21E-E6C8-4E14-8E53-C5DF567E9DFF}"/>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79" cy="6857990"/>
          </a:xfrm>
          <a:prstGeom prst="rect">
            <a:avLst/>
          </a:prstGeom>
        </p:spPr>
      </p:pic>
      <p:sp>
        <p:nvSpPr>
          <p:cNvPr id="64" name="Rectangle 59">
            <a:extLst>
              <a:ext uri="{FF2B5EF4-FFF2-40B4-BE49-F238E27FC236}">
                <a16:creationId xmlns:a16="http://schemas.microsoft.com/office/drawing/2014/main" id="{2644B391-9BFE-445C-A9EC-F544BB85FB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329"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65" name="Rectangle 61">
            <a:extLst>
              <a:ext uri="{FF2B5EF4-FFF2-40B4-BE49-F238E27FC236}">
                <a16:creationId xmlns:a16="http://schemas.microsoft.com/office/drawing/2014/main" id="{80F26E69-87D9-4655-AE7B-280A87AA3C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3272"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1276055" y="2350017"/>
            <a:ext cx="4775075" cy="1630906"/>
          </a:xfrm>
        </p:spPr>
        <p:txBody>
          <a:bodyPr>
            <a:normAutofit/>
          </a:bodyPr>
          <a:lstStyle/>
          <a:p>
            <a:r>
              <a:rPr lang="en-US" sz="4400" dirty="0">
                <a:solidFill>
                  <a:schemeClr val="tx1"/>
                </a:solidFill>
              </a:rPr>
              <a:t>Hospitality &amp; Guest Services</a:t>
            </a:r>
            <a:endParaRPr lang="en-US" sz="4400" dirty="0">
              <a:solidFill>
                <a:schemeClr val="tx1"/>
              </a:solidFill>
            </a:endParaRPr>
          </a:p>
        </p:txBody>
      </p:sp>
      <p:pic>
        <p:nvPicPr>
          <p:cNvPr id="1026" name="Picture 2" descr="Logopond - Logo, Brand &amp; Identity Inspiration (Raffles Hotels &amp; Resort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30940" y="1808532"/>
            <a:ext cx="4803860" cy="32409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6693185"/>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picture containing fabric, table, red, covered&#10;&#10;Description automatically generated">
            <a:extLst>
              <a:ext uri="{FF2B5EF4-FFF2-40B4-BE49-F238E27FC236}">
                <a16:creationId xmlns:a16="http://schemas.microsoft.com/office/drawing/2014/main" id="{5C002EE5-E4FF-463C-8DAA-9AC0B6D407FF}"/>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10"/>
            <a:ext cx="12191979" cy="6857990"/>
          </a:xfrm>
          <a:prstGeom prst="rect">
            <a:avLst/>
          </a:prstGeom>
        </p:spPr>
      </p:pic>
      <p:sp>
        <p:nvSpPr>
          <p:cNvPr id="29" name="Rectangle 22">
            <a:extLst>
              <a:ext uri="{FF2B5EF4-FFF2-40B4-BE49-F238E27FC236}">
                <a16:creationId xmlns:a16="http://schemas.microsoft.com/office/drawing/2014/main" id="{F5380E9A-163E-4576-BCDD-0A450B7E909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79943" y="237744"/>
            <a:ext cx="7652977" cy="6382512"/>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4">
            <a:extLst>
              <a:ext uri="{FF2B5EF4-FFF2-40B4-BE49-F238E27FC236}">
                <a16:creationId xmlns:a16="http://schemas.microsoft.com/office/drawing/2014/main" id="{88DDEF77-9746-4D83-91F9-442A2487E66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17103" y="374904"/>
            <a:ext cx="7340156"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2C9295F-E638-4F61-AFE2-CF3E40556031}"/>
              </a:ext>
            </a:extLst>
          </p:cNvPr>
          <p:cNvSpPr>
            <a:spLocks noGrp="1"/>
          </p:cNvSpPr>
          <p:nvPr>
            <p:ph type="title"/>
          </p:nvPr>
        </p:nvSpPr>
        <p:spPr>
          <a:xfrm>
            <a:off x="4727964" y="58751"/>
            <a:ext cx="6718433" cy="1746504"/>
          </a:xfrm>
        </p:spPr>
        <p:txBody>
          <a:bodyPr>
            <a:normAutofit/>
          </a:bodyPr>
          <a:lstStyle/>
          <a:p>
            <a:pPr algn="ctr"/>
            <a:r>
              <a:rPr lang="en-US" b="1" dirty="0" smtClean="0">
                <a:solidFill>
                  <a:schemeClr val="tx1">
                    <a:lumMod val="75000"/>
                    <a:lumOff val="25000"/>
                  </a:schemeClr>
                </a:solidFill>
                <a:latin typeface="Arial" panose="020B0604020202020204" pitchFamily="34" charset="0"/>
                <a:cs typeface="Arial" panose="020B0604020202020204" pitchFamily="34" charset="0"/>
              </a:rPr>
              <a:t>Introduction </a:t>
            </a:r>
            <a:r>
              <a:rPr lang="en-US" b="1" dirty="0" smtClean="0">
                <a:solidFill>
                  <a:schemeClr val="tx1">
                    <a:lumMod val="75000"/>
                    <a:lumOff val="25000"/>
                  </a:schemeClr>
                </a:solidFill>
              </a:rPr>
              <a:t> </a:t>
            </a:r>
            <a:endParaRPr lang="en-US" b="1" dirty="0">
              <a:solidFill>
                <a:schemeClr val="tx1">
                  <a:lumMod val="75000"/>
                  <a:lumOff val="25000"/>
                </a:schemeClr>
              </a:solidFill>
            </a:endParaRPr>
          </a:p>
        </p:txBody>
      </p:sp>
      <p:sp>
        <p:nvSpPr>
          <p:cNvPr id="3" name="Rectangle 2"/>
          <p:cNvSpPr/>
          <p:nvPr/>
        </p:nvSpPr>
        <p:spPr>
          <a:xfrm>
            <a:off x="4718294" y="1210778"/>
            <a:ext cx="6457706" cy="3416320"/>
          </a:xfrm>
          <a:prstGeom prst="rect">
            <a:avLst/>
          </a:prstGeom>
        </p:spPr>
        <p:txBody>
          <a:bodyPr wrap="square">
            <a:spAutoFit/>
          </a:bodyPr>
          <a:lstStyle/>
          <a:p>
            <a:pPr marL="342900" lvl="0" indent="-342900" algn="just">
              <a:lnSpc>
                <a:spcPct val="150000"/>
              </a:lnSpc>
              <a:spcAft>
                <a:spcPts val="0"/>
              </a:spcAft>
              <a:buClr>
                <a:srgbClr val="0E101A"/>
              </a:buClr>
              <a:buFont typeface="Arial" panose="020B0604020202020204" pitchFamily="34" charset="0"/>
              <a:buChar char="●"/>
            </a:pPr>
            <a:r>
              <a:rPr lang="en-IN" sz="2400" dirty="0">
                <a:solidFill>
                  <a:srgbClr val="0E101A"/>
                </a:solidFill>
                <a:latin typeface="Arial" panose="020B0604020202020204" pitchFamily="34" charset="0"/>
                <a:ea typeface="Arial" panose="020B0604020202020204" pitchFamily="34" charset="0"/>
              </a:rPr>
              <a:t>Raffles believes in transcending hospitality </a:t>
            </a:r>
            <a:endParaRPr lang="en-IN" sz="2400" dirty="0">
              <a:latin typeface="Arial" panose="020B0604020202020204" pitchFamily="34" charset="0"/>
              <a:ea typeface="Arial" panose="020B0604020202020204" pitchFamily="34" charset="0"/>
            </a:endParaRPr>
          </a:p>
          <a:p>
            <a:pPr marL="342900" lvl="0" indent="-342900" algn="just">
              <a:lnSpc>
                <a:spcPct val="150000"/>
              </a:lnSpc>
              <a:spcAft>
                <a:spcPts val="0"/>
              </a:spcAft>
              <a:buClr>
                <a:srgbClr val="0E101A"/>
              </a:buClr>
              <a:buFont typeface="Arial" panose="020B0604020202020204" pitchFamily="34" charset="0"/>
              <a:buChar char="●"/>
            </a:pPr>
            <a:r>
              <a:rPr lang="en-IN" sz="2400" dirty="0">
                <a:solidFill>
                  <a:srgbClr val="0E101A"/>
                </a:solidFill>
                <a:latin typeface="Arial" panose="020B0604020202020204" pitchFamily="34" charset="0"/>
                <a:ea typeface="Arial" panose="020B0604020202020204" pitchFamily="34" charset="0"/>
              </a:rPr>
              <a:t>The hotel was built in the year 1887</a:t>
            </a:r>
            <a:endParaRPr lang="en-IN" sz="2400" dirty="0">
              <a:latin typeface="Arial" panose="020B0604020202020204" pitchFamily="34" charset="0"/>
              <a:ea typeface="Arial" panose="020B0604020202020204" pitchFamily="34" charset="0"/>
            </a:endParaRPr>
          </a:p>
          <a:p>
            <a:pPr marL="342900" lvl="0" indent="-342900" algn="just">
              <a:lnSpc>
                <a:spcPct val="150000"/>
              </a:lnSpc>
              <a:spcAft>
                <a:spcPts val="0"/>
              </a:spcAft>
              <a:buClr>
                <a:srgbClr val="0E101A"/>
              </a:buClr>
              <a:buFont typeface="Arial" panose="020B0604020202020204" pitchFamily="34" charset="0"/>
              <a:buChar char="●"/>
            </a:pPr>
            <a:r>
              <a:rPr lang="en-IN" sz="2400" dirty="0">
                <a:solidFill>
                  <a:srgbClr val="0E101A"/>
                </a:solidFill>
                <a:latin typeface="Arial" panose="020B0604020202020204" pitchFamily="34" charset="0"/>
                <a:ea typeface="Arial" panose="020B0604020202020204" pitchFamily="34" charset="0"/>
              </a:rPr>
              <a:t>It was named after Sir Stamford Raffles</a:t>
            </a:r>
            <a:endParaRPr lang="en-IN" sz="2400" dirty="0">
              <a:latin typeface="Arial" panose="020B0604020202020204" pitchFamily="34" charset="0"/>
              <a:ea typeface="Arial" panose="020B0604020202020204" pitchFamily="34" charset="0"/>
            </a:endParaRPr>
          </a:p>
          <a:p>
            <a:pPr marL="342900" lvl="0" indent="-342900" algn="just">
              <a:lnSpc>
                <a:spcPct val="150000"/>
              </a:lnSpc>
              <a:spcAft>
                <a:spcPts val="0"/>
              </a:spcAft>
              <a:buClr>
                <a:srgbClr val="0E101A"/>
              </a:buClr>
              <a:buFont typeface="Arial" panose="020B0604020202020204" pitchFamily="34" charset="0"/>
              <a:buChar char="●"/>
            </a:pPr>
            <a:r>
              <a:rPr lang="en-IN" sz="2400" dirty="0">
                <a:solidFill>
                  <a:srgbClr val="0E101A"/>
                </a:solidFill>
                <a:latin typeface="Arial" panose="020B0604020202020204" pitchFamily="34" charset="0"/>
                <a:ea typeface="Arial" panose="020B0604020202020204" pitchFamily="34" charset="0"/>
              </a:rPr>
              <a:t> According to Raffles (2022), the hotel </a:t>
            </a:r>
            <a:r>
              <a:rPr lang="en-IN" sz="2400" dirty="0" err="1">
                <a:solidFill>
                  <a:srgbClr val="0E101A"/>
                </a:solidFill>
                <a:latin typeface="Arial" panose="020B0604020202020204" pitchFamily="34" charset="0"/>
                <a:ea typeface="Arial" panose="020B0604020202020204" pitchFamily="34" charset="0"/>
              </a:rPr>
              <a:t>Raffles’s</a:t>
            </a:r>
            <a:r>
              <a:rPr lang="en-IN" sz="2400" dirty="0">
                <a:solidFill>
                  <a:srgbClr val="0E101A"/>
                </a:solidFill>
                <a:latin typeface="Arial" panose="020B0604020202020204" pitchFamily="34" charset="0"/>
                <a:ea typeface="Arial" panose="020B0604020202020204" pitchFamily="34" charset="0"/>
              </a:rPr>
              <a:t> butlers follow grace and generosity in their services </a:t>
            </a:r>
            <a:endParaRPr lang="en-IN" sz="2400" u="none" strike="noStrike" dirty="0">
              <a:effectLst/>
              <a:latin typeface="Arial" panose="020B0604020202020204" pitchFamily="34" charset="0"/>
              <a:ea typeface="Arial" panose="020B0604020202020204" pitchFamily="34" charset="0"/>
            </a:endParaRPr>
          </a:p>
        </p:txBody>
      </p:sp>
      <p:pic>
        <p:nvPicPr>
          <p:cNvPr id="2050" name="Picture 2" descr="RAFFLES HOTEL SINGAPORE - Hotel Reviews, Photos, Rate Comparison -  Tripadviso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92761" y="4545677"/>
            <a:ext cx="3284430" cy="18345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601030"/>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picture containing fabric, table, red, covered&#10;&#10;Description automatically generated">
            <a:extLst>
              <a:ext uri="{FF2B5EF4-FFF2-40B4-BE49-F238E27FC236}">
                <a16:creationId xmlns:a16="http://schemas.microsoft.com/office/drawing/2014/main" id="{5C002EE5-E4FF-463C-8DAA-9AC0B6D407FF}"/>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10"/>
            <a:ext cx="12191979" cy="6857990"/>
          </a:xfrm>
          <a:prstGeom prst="rect">
            <a:avLst/>
          </a:prstGeom>
        </p:spPr>
      </p:pic>
      <p:sp>
        <p:nvSpPr>
          <p:cNvPr id="29" name="Rectangle 22">
            <a:extLst>
              <a:ext uri="{FF2B5EF4-FFF2-40B4-BE49-F238E27FC236}">
                <a16:creationId xmlns:a16="http://schemas.microsoft.com/office/drawing/2014/main" id="{F5380E9A-163E-4576-BCDD-0A450B7E909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79943" y="237744"/>
            <a:ext cx="7652977" cy="6382512"/>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4">
            <a:extLst>
              <a:ext uri="{FF2B5EF4-FFF2-40B4-BE49-F238E27FC236}">
                <a16:creationId xmlns:a16="http://schemas.microsoft.com/office/drawing/2014/main" id="{88DDEF77-9746-4D83-91F9-442A2487E66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17103" y="374904"/>
            <a:ext cx="7340156"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2C9295F-E638-4F61-AFE2-CF3E40556031}"/>
              </a:ext>
            </a:extLst>
          </p:cNvPr>
          <p:cNvSpPr>
            <a:spLocks noGrp="1"/>
          </p:cNvSpPr>
          <p:nvPr>
            <p:ph type="title"/>
          </p:nvPr>
        </p:nvSpPr>
        <p:spPr>
          <a:xfrm>
            <a:off x="4668294" y="374904"/>
            <a:ext cx="6718433" cy="1746504"/>
          </a:xfrm>
        </p:spPr>
        <p:txBody>
          <a:bodyPr>
            <a:normAutofit/>
          </a:bodyPr>
          <a:lstStyle/>
          <a:p>
            <a:pPr algn="ctr"/>
            <a:r>
              <a:rPr lang="en-US" b="1" dirty="0" smtClean="0">
                <a:solidFill>
                  <a:schemeClr val="tx1">
                    <a:lumMod val="75000"/>
                    <a:lumOff val="25000"/>
                  </a:schemeClr>
                </a:solidFill>
                <a:latin typeface="Arial" panose="020B0604020202020204" pitchFamily="34" charset="0"/>
                <a:cs typeface="Arial" panose="020B0604020202020204" pitchFamily="34" charset="0"/>
              </a:rPr>
              <a:t>Introduction </a:t>
            </a:r>
            <a:r>
              <a:rPr lang="en-US" b="1" dirty="0" smtClean="0">
                <a:solidFill>
                  <a:schemeClr val="tx1">
                    <a:lumMod val="75000"/>
                    <a:lumOff val="25000"/>
                  </a:schemeClr>
                </a:solidFill>
              </a:rPr>
              <a:t> </a:t>
            </a:r>
            <a:endParaRPr lang="en-US" b="1" dirty="0">
              <a:solidFill>
                <a:schemeClr val="tx1">
                  <a:lumMod val="75000"/>
                  <a:lumOff val="25000"/>
                </a:schemeClr>
              </a:solidFill>
            </a:endParaRPr>
          </a:p>
        </p:txBody>
      </p:sp>
      <p:sp>
        <p:nvSpPr>
          <p:cNvPr id="3" name="Rectangle 2"/>
          <p:cNvSpPr/>
          <p:nvPr/>
        </p:nvSpPr>
        <p:spPr>
          <a:xfrm>
            <a:off x="4740751" y="1865858"/>
            <a:ext cx="6096000" cy="2712987"/>
          </a:xfrm>
          <a:prstGeom prst="rect">
            <a:avLst/>
          </a:prstGeom>
        </p:spPr>
        <p:txBody>
          <a:bodyPr>
            <a:spAutoFit/>
          </a:bodyPr>
          <a:lstStyle/>
          <a:p>
            <a:pPr marL="285750" lvl="0" indent="-285750">
              <a:buFont typeface="Arial" panose="020B0604020202020204" pitchFamily="34" charset="0"/>
              <a:buChar char="•"/>
            </a:pPr>
            <a:r>
              <a:rPr lang="en-IN" sz="2400" dirty="0">
                <a:latin typeface="Arial" panose="020B0604020202020204" pitchFamily="34" charset="0"/>
                <a:cs typeface="Arial" panose="020B0604020202020204" pitchFamily="34" charset="0"/>
              </a:rPr>
              <a:t>The hotel is loved by generations </a:t>
            </a:r>
          </a:p>
          <a:p>
            <a:pPr marL="285750" lvl="0" indent="-285750">
              <a:buFont typeface="Arial" panose="020B0604020202020204" pitchFamily="34" charset="0"/>
              <a:buChar char="•"/>
            </a:pPr>
            <a:r>
              <a:rPr lang="en-IN" sz="2400" dirty="0">
                <a:latin typeface="Arial" panose="020B0604020202020204" pitchFamily="34" charset="0"/>
                <a:cs typeface="Arial" panose="020B0604020202020204" pitchFamily="34" charset="0"/>
              </a:rPr>
              <a:t>The Hotel </a:t>
            </a:r>
            <a:r>
              <a:rPr lang="en-IN" sz="2400" dirty="0" smtClean="0">
                <a:latin typeface="Arial" panose="020B0604020202020204" pitchFamily="34" charset="0"/>
                <a:cs typeface="Arial" panose="020B0604020202020204" pitchFamily="34" charset="0"/>
              </a:rPr>
              <a:t>Raffles provides </a:t>
            </a:r>
            <a:r>
              <a:rPr lang="en-IN" sz="2400" dirty="0">
                <a:latin typeface="Arial" panose="020B0604020202020204" pitchFamily="34" charset="0"/>
                <a:cs typeface="Arial" panose="020B0604020202020204" pitchFamily="34" charset="0"/>
              </a:rPr>
              <a:t>the luxurious services </a:t>
            </a:r>
          </a:p>
          <a:p>
            <a:pPr marL="285750" lvl="0" indent="-285750">
              <a:buFont typeface="Arial" panose="020B0604020202020204" pitchFamily="34" charset="0"/>
              <a:buChar char="•"/>
            </a:pPr>
            <a:r>
              <a:rPr lang="en-IN" sz="2400" dirty="0">
                <a:latin typeface="Arial" panose="020B0604020202020204" pitchFamily="34" charset="0"/>
                <a:cs typeface="Arial" panose="020B0604020202020204" pitchFamily="34" charset="0"/>
              </a:rPr>
              <a:t>It is located in Singapore </a:t>
            </a:r>
          </a:p>
          <a:p>
            <a:pPr marL="285750" lvl="0" indent="-285750">
              <a:buFont typeface="Arial" panose="020B0604020202020204" pitchFamily="34" charset="0"/>
              <a:buChar char="•"/>
            </a:pPr>
            <a:r>
              <a:rPr lang="en-IN" sz="2400" dirty="0">
                <a:latin typeface="Arial" panose="020B0604020202020204" pitchFamily="34" charset="0"/>
                <a:cs typeface="Arial" panose="020B0604020202020204" pitchFamily="34" charset="0"/>
              </a:rPr>
              <a:t>The hotel plays an </a:t>
            </a:r>
            <a:r>
              <a:rPr lang="en-IN" sz="2400" dirty="0" smtClean="0">
                <a:latin typeface="Arial" panose="020B0604020202020204" pitchFamily="34" charset="0"/>
                <a:cs typeface="Arial" panose="020B0604020202020204" pitchFamily="34" charset="0"/>
              </a:rPr>
              <a:t>important </a:t>
            </a:r>
            <a:r>
              <a:rPr lang="en-IN" sz="2400" dirty="0">
                <a:latin typeface="Arial" panose="020B0604020202020204" pitchFamily="34" charset="0"/>
                <a:cs typeface="Arial" panose="020B0604020202020204" pitchFamily="34" charset="0"/>
              </a:rPr>
              <a:t>role in Singapore's cultural history </a:t>
            </a:r>
          </a:p>
          <a:p>
            <a:pPr marL="342900" lvl="0" indent="-342900" algn="just">
              <a:lnSpc>
                <a:spcPct val="150000"/>
              </a:lnSpc>
              <a:spcAft>
                <a:spcPts val="0"/>
              </a:spcAft>
              <a:buClr>
                <a:srgbClr val="0E101A"/>
              </a:buClr>
              <a:buFont typeface="Arial" panose="020B0604020202020204" pitchFamily="34" charset="0"/>
              <a:buChar char="●"/>
            </a:pPr>
            <a:endParaRPr lang="en-IN" sz="2000" u="none" strike="noStrike" dirty="0">
              <a:effectLst/>
              <a:latin typeface="Arial" panose="020B0604020202020204" pitchFamily="34" charset="0"/>
              <a:ea typeface="Arial" panose="020B0604020202020204" pitchFamily="34" charset="0"/>
              <a:cs typeface="Arial" panose="020B0604020202020204" pitchFamily="34" charset="0"/>
            </a:endParaRPr>
          </a:p>
        </p:txBody>
      </p:sp>
      <p:pic>
        <p:nvPicPr>
          <p:cNvPr id="3074" name="Picture 2" descr="Homepage | Raffles Hotels - Luxury Hotels and Resorts"/>
          <p:cNvPicPr>
            <a:picLocks noChangeAspect="1" noChangeArrowheads="1"/>
          </p:cNvPicPr>
          <p:nvPr/>
        </p:nvPicPr>
        <p:blipFill>
          <a:blip r:embed="rId4" cstate="hqprint">
            <a:extLst>
              <a:ext uri="{28A0092B-C50C-407E-A947-70E740481C1C}">
                <a14:useLocalDpi xmlns:a14="http://schemas.microsoft.com/office/drawing/2010/main" val="0"/>
              </a:ext>
            </a:extLst>
          </a:blip>
          <a:srcRect/>
          <a:stretch>
            <a:fillRect/>
          </a:stretch>
        </p:blipFill>
        <p:spPr bwMode="auto">
          <a:xfrm>
            <a:off x="6447096" y="4113959"/>
            <a:ext cx="3318669" cy="2214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7471909"/>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IN" sz="4400" b="1" dirty="0" smtClean="0">
                <a:latin typeface="Arial" panose="020B0604020202020204" pitchFamily="34" charset="0"/>
                <a:cs typeface="Arial" panose="020B0604020202020204" pitchFamily="34" charset="0"/>
              </a:rPr>
              <a:t>Identify </a:t>
            </a:r>
            <a:r>
              <a:rPr lang="en-IN" sz="4400" b="1" dirty="0">
                <a:latin typeface="Arial" panose="020B0604020202020204" pitchFamily="34" charset="0"/>
                <a:cs typeface="Arial" panose="020B0604020202020204" pitchFamily="34" charset="0"/>
              </a:rPr>
              <a:t>the hotel’s main consumers and explain why they appeal to this group</a:t>
            </a:r>
            <a:r>
              <a:rPr lang="en-IN" dirty="0">
                <a:latin typeface="Arial" panose="020B0604020202020204" pitchFamily="34" charset="0"/>
                <a:cs typeface="Arial" panose="020B0604020202020204" pitchFamily="34" charset="0"/>
              </a:rPr>
              <a:t/>
            </a:r>
            <a:br>
              <a:rPr lang="en-IN"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lvl="0"/>
            <a:r>
              <a:rPr lang="en-IN" sz="2400" dirty="0">
                <a:latin typeface="Arial" panose="020B0604020202020204" pitchFamily="34" charset="0"/>
                <a:cs typeface="Arial" panose="020B0604020202020204" pitchFamily="34" charset="0"/>
              </a:rPr>
              <a:t>The hotel focuses on the luxurious customers </a:t>
            </a:r>
          </a:p>
          <a:p>
            <a:pPr lvl="0"/>
            <a:r>
              <a:rPr lang="en-IN" sz="2400" dirty="0">
                <a:latin typeface="Arial" panose="020B0604020202020204" pitchFamily="34" charset="0"/>
                <a:cs typeface="Arial" panose="020B0604020202020204" pitchFamily="34" charset="0"/>
              </a:rPr>
              <a:t>Business </a:t>
            </a:r>
            <a:r>
              <a:rPr lang="en-IN" sz="2400" dirty="0" err="1">
                <a:latin typeface="Arial" panose="020B0604020202020204" pitchFamily="34" charset="0"/>
                <a:cs typeface="Arial" panose="020B0604020202020204" pitchFamily="34" charset="0"/>
              </a:rPr>
              <a:t>travelers</a:t>
            </a:r>
            <a:r>
              <a:rPr lang="en-IN" sz="2400" dirty="0">
                <a:latin typeface="Arial" panose="020B0604020202020204" pitchFamily="34" charset="0"/>
                <a:cs typeface="Arial" panose="020B0604020202020204" pitchFamily="34" charset="0"/>
              </a:rPr>
              <a:t> the one of the customers</a:t>
            </a:r>
          </a:p>
          <a:p>
            <a:pPr lvl="0"/>
            <a:r>
              <a:rPr lang="en-IN" sz="2400" dirty="0">
                <a:latin typeface="Arial" panose="020B0604020202020204" pitchFamily="34" charset="0"/>
                <a:cs typeface="Arial" panose="020B0604020202020204" pitchFamily="34" charset="0"/>
              </a:rPr>
              <a:t>The history and cultural enthusiasts </a:t>
            </a:r>
          </a:p>
          <a:p>
            <a:pPr lvl="0"/>
            <a:r>
              <a:rPr lang="en-IN" sz="2400" dirty="0">
                <a:latin typeface="Arial" panose="020B0604020202020204" pitchFamily="34" charset="0"/>
                <a:cs typeface="Arial" panose="020B0604020202020204" pitchFamily="34" charset="0"/>
              </a:rPr>
              <a:t>Hospitality management needs skills for success (Ford,2020)</a:t>
            </a:r>
          </a:p>
          <a:p>
            <a:endParaRPr lang="en-IN" sz="2400" dirty="0">
              <a:latin typeface="Arial" panose="020B0604020202020204" pitchFamily="34" charset="0"/>
              <a:cs typeface="Arial" panose="020B0604020202020204" pitchFamily="34" charset="0"/>
            </a:endParaRPr>
          </a:p>
        </p:txBody>
      </p:sp>
      <p:pic>
        <p:nvPicPr>
          <p:cNvPr id="4098" name="Picture 2" descr="Future of Distribution: How Changes in Consumer Behaviour Will Impact Hotels  - Hotelogix"/>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58184" y="4174744"/>
            <a:ext cx="4675632"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61536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IN" sz="4400" b="1" dirty="0" smtClean="0">
                <a:latin typeface="Arial" panose="020B0604020202020204" pitchFamily="34" charset="0"/>
                <a:cs typeface="Arial" panose="020B0604020202020204" pitchFamily="34" charset="0"/>
              </a:rPr>
              <a:t>Identify </a:t>
            </a:r>
            <a:r>
              <a:rPr lang="en-IN" sz="4400" b="1" dirty="0">
                <a:latin typeface="Arial" panose="020B0604020202020204" pitchFamily="34" charset="0"/>
                <a:cs typeface="Arial" panose="020B0604020202020204" pitchFamily="34" charset="0"/>
              </a:rPr>
              <a:t>the hotel’s main consumers and explain why they appeal to this group</a:t>
            </a:r>
            <a:r>
              <a:rPr lang="en-IN" dirty="0">
                <a:latin typeface="Arial" panose="020B0604020202020204" pitchFamily="34" charset="0"/>
                <a:cs typeface="Arial" panose="020B0604020202020204" pitchFamily="34" charset="0"/>
              </a:rPr>
              <a:t/>
            </a:r>
            <a:br>
              <a:rPr lang="en-IN"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lvl="0"/>
            <a:r>
              <a:rPr lang="en-IN" sz="2400" dirty="0">
                <a:latin typeface="Arial" panose="020B0604020202020204" pitchFamily="34" charset="0"/>
                <a:cs typeface="Arial" panose="020B0604020202020204" pitchFamily="34" charset="0"/>
              </a:rPr>
              <a:t>Luxury </a:t>
            </a:r>
            <a:r>
              <a:rPr lang="en-IN" sz="2400" dirty="0" err="1">
                <a:latin typeface="Arial" panose="020B0604020202020204" pitchFamily="34" charset="0"/>
                <a:cs typeface="Arial" panose="020B0604020202020204" pitchFamily="34" charset="0"/>
              </a:rPr>
              <a:t>travelers</a:t>
            </a:r>
            <a:r>
              <a:rPr lang="en-IN" sz="2400" dirty="0">
                <a:latin typeface="Arial" panose="020B0604020202020204" pitchFamily="34" charset="0"/>
                <a:cs typeface="Arial" panose="020B0604020202020204" pitchFamily="34" charset="0"/>
              </a:rPr>
              <a:t> prefer excellent services </a:t>
            </a:r>
          </a:p>
          <a:p>
            <a:pPr lvl="0"/>
            <a:r>
              <a:rPr lang="en-IN" sz="2400" dirty="0">
                <a:latin typeface="Arial" panose="020B0604020202020204" pitchFamily="34" charset="0"/>
                <a:cs typeface="Arial" panose="020B0604020202020204" pitchFamily="34" charset="0"/>
              </a:rPr>
              <a:t>Business </a:t>
            </a:r>
            <a:r>
              <a:rPr lang="en-IN" sz="2400" dirty="0" err="1">
                <a:latin typeface="Arial" panose="020B0604020202020204" pitchFamily="34" charset="0"/>
                <a:cs typeface="Arial" panose="020B0604020202020204" pitchFamily="34" charset="0"/>
              </a:rPr>
              <a:t>travelers</a:t>
            </a:r>
            <a:r>
              <a:rPr lang="en-IN" sz="2400" dirty="0">
                <a:latin typeface="Arial" panose="020B0604020202020204" pitchFamily="34" charset="0"/>
                <a:cs typeface="Arial" panose="020B0604020202020204" pitchFamily="34" charset="0"/>
              </a:rPr>
              <a:t> opt the hotel services for meetings</a:t>
            </a:r>
          </a:p>
          <a:p>
            <a:pPr lvl="0"/>
            <a:r>
              <a:rPr lang="en-IN" sz="2400" dirty="0">
                <a:latin typeface="Arial" panose="020B0604020202020204" pitchFamily="34" charset="0"/>
                <a:cs typeface="Arial" panose="020B0604020202020204" pitchFamily="34" charset="0"/>
              </a:rPr>
              <a:t>The hotel provides security and privacy services </a:t>
            </a:r>
          </a:p>
          <a:p>
            <a:pPr lvl="0"/>
            <a:r>
              <a:rPr lang="en-IN" sz="2400" dirty="0">
                <a:latin typeface="Arial" panose="020B0604020202020204" pitchFamily="34" charset="0"/>
                <a:cs typeface="Arial" panose="020B0604020202020204" pitchFamily="34" charset="0"/>
              </a:rPr>
              <a:t>Customer service plays a crucial role in hospitality ( </a:t>
            </a:r>
            <a:r>
              <a:rPr lang="en-IN" sz="2400" dirty="0" err="1">
                <a:latin typeface="Arial" panose="020B0604020202020204" pitchFamily="34" charset="0"/>
                <a:cs typeface="Arial" panose="020B0604020202020204" pitchFamily="34" charset="0"/>
              </a:rPr>
              <a:t>Soloman</a:t>
            </a:r>
            <a:r>
              <a:rPr lang="en-IN" sz="2400" dirty="0">
                <a:latin typeface="Arial" panose="020B0604020202020204" pitchFamily="34" charset="0"/>
                <a:cs typeface="Arial" panose="020B0604020202020204" pitchFamily="34" charset="0"/>
              </a:rPr>
              <a:t>, 2018)</a:t>
            </a:r>
          </a:p>
          <a:p>
            <a:endParaRPr lang="en-IN" sz="2400" dirty="0">
              <a:latin typeface="Arial" panose="020B0604020202020204" pitchFamily="34" charset="0"/>
              <a:cs typeface="Arial" panose="020B0604020202020204" pitchFamily="34" charset="0"/>
            </a:endParaRPr>
          </a:p>
        </p:txBody>
      </p:sp>
      <p:pic>
        <p:nvPicPr>
          <p:cNvPr id="6146" name="Picture 2" descr="Hospitality Industry: Products &amp; Characteristics - Video &amp; Lesson  Transcript | Study.co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72400" y="4292079"/>
            <a:ext cx="3447604" cy="19383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28651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picture containing fabric, table, red, covered&#10;&#10;Description automatically generated">
            <a:extLst>
              <a:ext uri="{FF2B5EF4-FFF2-40B4-BE49-F238E27FC236}">
                <a16:creationId xmlns:a16="http://schemas.microsoft.com/office/drawing/2014/main" id="{5C002EE5-E4FF-463C-8DAA-9AC0B6D407FF}"/>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10"/>
            <a:ext cx="12191979" cy="6857990"/>
          </a:xfrm>
          <a:prstGeom prst="rect">
            <a:avLst/>
          </a:prstGeom>
        </p:spPr>
      </p:pic>
      <p:sp>
        <p:nvSpPr>
          <p:cNvPr id="29" name="Rectangle 22">
            <a:extLst>
              <a:ext uri="{FF2B5EF4-FFF2-40B4-BE49-F238E27FC236}">
                <a16:creationId xmlns:a16="http://schemas.microsoft.com/office/drawing/2014/main" id="{F5380E9A-163E-4576-BCDD-0A450B7E909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79943" y="237744"/>
            <a:ext cx="7652977" cy="6382512"/>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4">
            <a:extLst>
              <a:ext uri="{FF2B5EF4-FFF2-40B4-BE49-F238E27FC236}">
                <a16:creationId xmlns:a16="http://schemas.microsoft.com/office/drawing/2014/main" id="{88DDEF77-9746-4D83-91F9-442A2487E66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17103" y="374904"/>
            <a:ext cx="7340156"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2C9295F-E638-4F61-AFE2-CF3E40556031}"/>
              </a:ext>
            </a:extLst>
          </p:cNvPr>
          <p:cNvSpPr>
            <a:spLocks noGrp="1"/>
          </p:cNvSpPr>
          <p:nvPr>
            <p:ph type="title"/>
          </p:nvPr>
        </p:nvSpPr>
        <p:spPr>
          <a:xfrm>
            <a:off x="4764239" y="747123"/>
            <a:ext cx="6645884" cy="801597"/>
          </a:xfrm>
        </p:spPr>
        <p:txBody>
          <a:bodyPr>
            <a:noAutofit/>
          </a:bodyPr>
          <a:lstStyle/>
          <a:p>
            <a:pPr algn="ctr"/>
            <a:r>
              <a:rPr lang="en-IN" b="1" dirty="0">
                <a:latin typeface="Arial" panose="020B0604020202020204" pitchFamily="34" charset="0"/>
                <a:cs typeface="Arial" panose="020B0604020202020204" pitchFamily="34" charset="0"/>
              </a:rPr>
              <a:t>Outline the nature, scope and role of guest </a:t>
            </a:r>
            <a:r>
              <a:rPr lang="en-IN" b="1" dirty="0" smtClean="0">
                <a:latin typeface="Arial" panose="020B0604020202020204" pitchFamily="34" charset="0"/>
                <a:cs typeface="Arial" panose="020B0604020202020204" pitchFamily="34" charset="0"/>
              </a:rPr>
              <a:t>services</a:t>
            </a:r>
            <a:endParaRPr lang="en-US" b="1" dirty="0">
              <a:solidFill>
                <a:schemeClr val="tx1">
                  <a:lumMod val="75000"/>
                  <a:lumOff val="25000"/>
                </a:schemeClr>
              </a:solidFill>
              <a:latin typeface="Arial" panose="020B0604020202020204" pitchFamily="34" charset="0"/>
              <a:cs typeface="Arial" panose="020B0604020202020204" pitchFamily="34" charset="0"/>
            </a:endParaRPr>
          </a:p>
        </p:txBody>
      </p:sp>
      <p:sp>
        <p:nvSpPr>
          <p:cNvPr id="3" name="Rectangle 2"/>
          <p:cNvSpPr/>
          <p:nvPr/>
        </p:nvSpPr>
        <p:spPr>
          <a:xfrm>
            <a:off x="4561039" y="1685880"/>
            <a:ext cx="4532161" cy="4616648"/>
          </a:xfrm>
          <a:prstGeom prst="rect">
            <a:avLst/>
          </a:prstGeom>
        </p:spPr>
        <p:txBody>
          <a:bodyPr wrap="square">
            <a:spAutoFit/>
          </a:bodyPr>
          <a:lstStyle/>
          <a:p>
            <a:pPr marL="342900" lvl="0" indent="-342900">
              <a:buFont typeface="Arial" panose="020B0604020202020204" pitchFamily="34" charset="0"/>
              <a:buChar char="•"/>
            </a:pPr>
            <a:r>
              <a:rPr lang="en-IN" sz="2400" dirty="0">
                <a:latin typeface="Arial" panose="020B0604020202020204" pitchFamily="34" charset="0"/>
                <a:cs typeface="Arial" panose="020B0604020202020204" pitchFamily="34" charset="0"/>
              </a:rPr>
              <a:t>The nature of the guest is based on the nature and exclusivity </a:t>
            </a:r>
          </a:p>
          <a:p>
            <a:pPr marL="342900" lvl="0" indent="-342900">
              <a:buFont typeface="Arial" panose="020B0604020202020204" pitchFamily="34" charset="0"/>
              <a:buChar char="•"/>
            </a:pPr>
            <a:r>
              <a:rPr lang="en-IN" sz="2400" dirty="0">
                <a:latin typeface="Arial" panose="020B0604020202020204" pitchFamily="34" charset="0"/>
                <a:cs typeface="Arial" panose="020B0604020202020204" pitchFamily="34" charset="0"/>
              </a:rPr>
              <a:t>The historical aspect influences the guest </a:t>
            </a:r>
          </a:p>
          <a:p>
            <a:pPr marL="342900" lvl="0" indent="-342900">
              <a:buFont typeface="Arial" panose="020B0604020202020204" pitchFamily="34" charset="0"/>
              <a:buChar char="•"/>
            </a:pPr>
            <a:r>
              <a:rPr lang="en-IN" sz="2400" dirty="0">
                <a:latin typeface="Arial" panose="020B0604020202020204" pitchFamily="34" charset="0"/>
                <a:cs typeface="Arial" panose="020B0604020202020204" pitchFamily="34" charset="0"/>
              </a:rPr>
              <a:t>The main scope of the guest services includes the services and accommodations </a:t>
            </a:r>
          </a:p>
          <a:p>
            <a:pPr marL="342900" lvl="0" indent="-342900">
              <a:buFont typeface="Arial" panose="020B0604020202020204" pitchFamily="34" charset="0"/>
              <a:buChar char="•"/>
            </a:pPr>
            <a:r>
              <a:rPr lang="en-IN" sz="2400" dirty="0">
                <a:latin typeface="Arial" panose="020B0604020202020204" pitchFamily="34" charset="0"/>
                <a:cs typeface="Arial" panose="020B0604020202020204" pitchFamily="34" charset="0"/>
              </a:rPr>
              <a:t>Luxury hotels need quality service </a:t>
            </a:r>
          </a:p>
          <a:p>
            <a:pPr marL="342900" lvl="0" indent="-342900" algn="just">
              <a:lnSpc>
                <a:spcPct val="150000"/>
              </a:lnSpc>
              <a:spcAft>
                <a:spcPts val="0"/>
              </a:spcAft>
              <a:buClr>
                <a:srgbClr val="0E101A"/>
              </a:buClr>
              <a:buFont typeface="Arial" panose="020B0604020202020204" pitchFamily="34" charset="0"/>
              <a:buChar char="●"/>
            </a:pPr>
            <a:endParaRPr lang="en-IN" sz="2000" u="none" strike="noStrike" dirty="0">
              <a:effectLst/>
              <a:latin typeface="Arial" panose="020B0604020202020204" pitchFamily="34" charset="0"/>
              <a:ea typeface="Arial" panose="020B0604020202020204" pitchFamily="34" charset="0"/>
              <a:cs typeface="Arial" panose="020B0604020202020204" pitchFamily="34" charset="0"/>
            </a:endParaRPr>
          </a:p>
        </p:txBody>
      </p:sp>
      <p:pic>
        <p:nvPicPr>
          <p:cNvPr id="7172" name="Picture 4" descr="Why Surveys are Important in Travel &amp; Hospitality Industry"/>
          <p:cNvPicPr>
            <a:picLocks noChangeAspect="1" noChangeArrowheads="1"/>
          </p:cNvPicPr>
          <p:nvPr/>
        </p:nvPicPr>
        <p:blipFill>
          <a:blip r:embed="rId4" cstate="hqprint">
            <a:extLst>
              <a:ext uri="{28A0092B-C50C-407E-A947-70E740481C1C}">
                <a14:useLocalDpi xmlns:a14="http://schemas.microsoft.com/office/drawing/2010/main" val="0"/>
              </a:ext>
            </a:extLst>
          </a:blip>
          <a:srcRect/>
          <a:stretch>
            <a:fillRect/>
          </a:stretch>
        </p:blipFill>
        <p:spPr bwMode="auto">
          <a:xfrm>
            <a:off x="8732591" y="4076942"/>
            <a:ext cx="2904465" cy="16833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051805"/>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picture containing fabric, table, red, covered&#10;&#10;Description automatically generated">
            <a:extLst>
              <a:ext uri="{FF2B5EF4-FFF2-40B4-BE49-F238E27FC236}">
                <a16:creationId xmlns:a16="http://schemas.microsoft.com/office/drawing/2014/main" id="{5C002EE5-E4FF-463C-8DAA-9AC0B6D407FF}"/>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10"/>
            <a:ext cx="12191979" cy="6857990"/>
          </a:xfrm>
          <a:prstGeom prst="rect">
            <a:avLst/>
          </a:prstGeom>
        </p:spPr>
      </p:pic>
      <p:sp>
        <p:nvSpPr>
          <p:cNvPr id="29" name="Rectangle 22">
            <a:extLst>
              <a:ext uri="{FF2B5EF4-FFF2-40B4-BE49-F238E27FC236}">
                <a16:creationId xmlns:a16="http://schemas.microsoft.com/office/drawing/2014/main" id="{F5380E9A-163E-4576-BCDD-0A450B7E909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79943" y="237744"/>
            <a:ext cx="7652977" cy="6382512"/>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4">
            <a:extLst>
              <a:ext uri="{FF2B5EF4-FFF2-40B4-BE49-F238E27FC236}">
                <a16:creationId xmlns:a16="http://schemas.microsoft.com/office/drawing/2014/main" id="{88DDEF77-9746-4D83-91F9-442A2487E66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17103" y="374904"/>
            <a:ext cx="7340156"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2C9295F-E638-4F61-AFE2-CF3E40556031}"/>
              </a:ext>
            </a:extLst>
          </p:cNvPr>
          <p:cNvSpPr>
            <a:spLocks noGrp="1"/>
          </p:cNvSpPr>
          <p:nvPr>
            <p:ph type="title"/>
          </p:nvPr>
        </p:nvSpPr>
        <p:spPr>
          <a:xfrm>
            <a:off x="4675339" y="549390"/>
            <a:ext cx="6645884" cy="801597"/>
          </a:xfrm>
        </p:spPr>
        <p:txBody>
          <a:bodyPr>
            <a:noAutofit/>
          </a:bodyPr>
          <a:lstStyle/>
          <a:p>
            <a:pPr algn="ctr"/>
            <a:r>
              <a:rPr lang="en-IN" b="1" dirty="0">
                <a:latin typeface="Arial" panose="020B0604020202020204" pitchFamily="34" charset="0"/>
                <a:cs typeface="Arial" panose="020B0604020202020204" pitchFamily="34" charset="0"/>
              </a:rPr>
              <a:t>Outline the nature, scope and role of guest </a:t>
            </a:r>
            <a:r>
              <a:rPr lang="en-IN" b="1" dirty="0" smtClean="0">
                <a:latin typeface="Arial" panose="020B0604020202020204" pitchFamily="34" charset="0"/>
                <a:cs typeface="Arial" panose="020B0604020202020204" pitchFamily="34" charset="0"/>
              </a:rPr>
              <a:t>services</a:t>
            </a:r>
            <a:endParaRPr lang="en-US" b="1" dirty="0">
              <a:solidFill>
                <a:schemeClr val="tx1">
                  <a:lumMod val="75000"/>
                  <a:lumOff val="25000"/>
                </a:schemeClr>
              </a:solidFill>
              <a:latin typeface="Arial" panose="020B0604020202020204" pitchFamily="34" charset="0"/>
              <a:cs typeface="Arial" panose="020B0604020202020204" pitchFamily="34" charset="0"/>
            </a:endParaRPr>
          </a:p>
        </p:txBody>
      </p:sp>
      <p:sp>
        <p:nvSpPr>
          <p:cNvPr id="3" name="Rectangle 2"/>
          <p:cNvSpPr/>
          <p:nvPr/>
        </p:nvSpPr>
        <p:spPr>
          <a:xfrm>
            <a:off x="4675339" y="1525473"/>
            <a:ext cx="4621061" cy="4985980"/>
          </a:xfrm>
          <a:prstGeom prst="rect">
            <a:avLst/>
          </a:prstGeom>
        </p:spPr>
        <p:txBody>
          <a:bodyPr wrap="square">
            <a:spAutoFit/>
          </a:bodyPr>
          <a:lstStyle/>
          <a:p>
            <a:pPr marL="342900" lvl="0" indent="-342900">
              <a:buFont typeface="Arial" panose="020B0604020202020204" pitchFamily="34" charset="0"/>
              <a:buChar char="•"/>
            </a:pPr>
            <a:r>
              <a:rPr lang="en-IN" sz="2400" dirty="0">
                <a:latin typeface="Arial" panose="020B0604020202020204" pitchFamily="34" charset="0"/>
                <a:cs typeface="Arial" panose="020B0604020202020204" pitchFamily="34" charset="0"/>
              </a:rPr>
              <a:t>The hotel believes in providing a wide range of services and serving diverse customers </a:t>
            </a:r>
          </a:p>
          <a:p>
            <a:pPr marL="342900" lvl="0" indent="-342900">
              <a:buFont typeface="Arial" panose="020B0604020202020204" pitchFamily="34" charset="0"/>
              <a:buChar char="•"/>
            </a:pPr>
            <a:r>
              <a:rPr lang="en-IN" sz="2400" dirty="0">
                <a:latin typeface="Arial" panose="020B0604020202020204" pitchFamily="34" charset="0"/>
                <a:cs typeface="Arial" panose="020B0604020202020204" pitchFamily="34" charset="0"/>
              </a:rPr>
              <a:t>The main goal of the guest service to the customer is satisfied</a:t>
            </a:r>
          </a:p>
          <a:p>
            <a:pPr marL="342900" lvl="0" indent="-342900">
              <a:buFont typeface="Arial" panose="020B0604020202020204" pitchFamily="34" charset="0"/>
              <a:buChar char="•"/>
            </a:pPr>
            <a:r>
              <a:rPr lang="en-IN" sz="2400" dirty="0">
                <a:latin typeface="Arial" panose="020B0604020202020204" pitchFamily="34" charset="0"/>
                <a:cs typeface="Arial" panose="020B0604020202020204" pitchFamily="34" charset="0"/>
              </a:rPr>
              <a:t>The guest services are influenced by building brand loyalty </a:t>
            </a:r>
          </a:p>
          <a:p>
            <a:pPr marL="342900" lvl="0" indent="-342900">
              <a:buFont typeface="Arial" panose="020B0604020202020204" pitchFamily="34" charset="0"/>
              <a:buChar char="•"/>
            </a:pPr>
            <a:r>
              <a:rPr lang="en-IN" sz="2400" dirty="0">
                <a:latin typeface="Arial" panose="020B0604020202020204" pitchFamily="34" charset="0"/>
                <a:cs typeface="Arial" panose="020B0604020202020204" pitchFamily="34" charset="0"/>
              </a:rPr>
              <a:t>Word of mouth is important in customer satisfaction </a:t>
            </a:r>
          </a:p>
          <a:p>
            <a:pPr lvl="0" algn="just">
              <a:lnSpc>
                <a:spcPct val="150000"/>
              </a:lnSpc>
              <a:spcAft>
                <a:spcPts val="0"/>
              </a:spcAft>
              <a:buClr>
                <a:srgbClr val="0E101A"/>
              </a:buClr>
            </a:pPr>
            <a:endParaRPr lang="en-IN" sz="2000" u="none" strike="noStrike" dirty="0">
              <a:effectLst/>
              <a:latin typeface="Arial" panose="020B0604020202020204" pitchFamily="34" charset="0"/>
              <a:ea typeface="Arial" panose="020B0604020202020204" pitchFamily="34" charset="0"/>
              <a:cs typeface="Arial" panose="020B0604020202020204" pitchFamily="34" charset="0"/>
            </a:endParaRPr>
          </a:p>
        </p:txBody>
      </p:sp>
      <p:pic>
        <p:nvPicPr>
          <p:cNvPr id="5122" name="Picture 2" descr="Importance Of Guest Satisfaction In Hotel Industry"/>
          <p:cNvPicPr>
            <a:picLocks noChangeAspect="1" noChangeArrowheads="1"/>
          </p:cNvPicPr>
          <p:nvPr/>
        </p:nvPicPr>
        <p:blipFill>
          <a:blip r:embed="rId4" cstate="hqprint">
            <a:extLst>
              <a:ext uri="{28A0092B-C50C-407E-A947-70E740481C1C}">
                <a14:useLocalDpi xmlns:a14="http://schemas.microsoft.com/office/drawing/2010/main" val="0"/>
              </a:ext>
            </a:extLst>
          </a:blip>
          <a:srcRect/>
          <a:stretch>
            <a:fillRect/>
          </a:stretch>
        </p:blipFill>
        <p:spPr bwMode="auto">
          <a:xfrm>
            <a:off x="9054844" y="2584450"/>
            <a:ext cx="2534869" cy="168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5711765"/>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IN" sz="4400" b="1" dirty="0">
                <a:latin typeface="Arial" panose="020B0604020202020204" pitchFamily="34" charset="0"/>
                <a:cs typeface="Arial" panose="020B0604020202020204" pitchFamily="34" charset="0"/>
              </a:rPr>
              <a:t>Discuss the importance of hospitality and how </a:t>
            </a:r>
            <a:r>
              <a:rPr lang="en-IN" sz="4400" b="1" dirty="0" smtClean="0">
                <a:latin typeface="Arial" panose="020B0604020202020204" pitchFamily="34" charset="0"/>
                <a:cs typeface="Arial" panose="020B0604020202020204" pitchFamily="34" charset="0"/>
              </a:rPr>
              <a:t>hotels</a:t>
            </a:r>
            <a:r>
              <a:rPr lang="en-IN" dirty="0">
                <a:latin typeface="Arial" panose="020B0604020202020204" pitchFamily="34" charset="0"/>
                <a:cs typeface="Arial" panose="020B0604020202020204" pitchFamily="34" charset="0"/>
              </a:rPr>
              <a:t/>
            </a:r>
            <a:br>
              <a:rPr lang="en-IN"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pPr lvl="0"/>
            <a:r>
              <a:rPr lang="en-IN" sz="2400" dirty="0">
                <a:latin typeface="Arial" panose="020B0604020202020204" pitchFamily="34" charset="0"/>
                <a:cs typeface="Arial" panose="020B0604020202020204" pitchFamily="34" charset="0"/>
              </a:rPr>
              <a:t>The hospitality industry is about respecting values and appreciated </a:t>
            </a:r>
          </a:p>
          <a:p>
            <a:pPr lvl="0"/>
            <a:r>
              <a:rPr lang="en-IN" sz="2400" dirty="0">
                <a:latin typeface="Arial" panose="020B0604020202020204" pitchFamily="34" charset="0"/>
                <a:cs typeface="Arial" panose="020B0604020202020204" pitchFamily="34" charset="0"/>
              </a:rPr>
              <a:t>Customer service is one of the elements of hospitality </a:t>
            </a:r>
          </a:p>
          <a:p>
            <a:pPr lvl="0"/>
            <a:r>
              <a:rPr lang="en-IN" sz="2400" dirty="0">
                <a:latin typeface="Arial" panose="020B0604020202020204" pitchFamily="34" charset="0"/>
                <a:cs typeface="Arial" panose="020B0604020202020204" pitchFamily="34" charset="0"/>
              </a:rPr>
              <a:t>The Hotel Raffles is providing a diverse range of services </a:t>
            </a:r>
          </a:p>
          <a:p>
            <a:pPr lvl="0"/>
            <a:r>
              <a:rPr lang="en-IN" sz="2400" dirty="0">
                <a:latin typeface="Arial" panose="020B0604020202020204" pitchFamily="34" charset="0"/>
                <a:cs typeface="Arial" panose="020B0604020202020204" pitchFamily="34" charset="0"/>
              </a:rPr>
              <a:t>The Institute of Hospitality has joined hands with Mental Health at Work (</a:t>
            </a:r>
            <a:r>
              <a:rPr lang="en-IN" sz="2400" dirty="0" err="1">
                <a:latin typeface="Arial" panose="020B0604020202020204" pitchFamily="34" charset="0"/>
                <a:cs typeface="Arial" panose="020B0604020202020204" pitchFamily="34" charset="0"/>
              </a:rPr>
              <a:t>Cresswell</a:t>
            </a:r>
            <a:r>
              <a:rPr lang="en-IN" sz="2400" dirty="0">
                <a:latin typeface="Arial" panose="020B0604020202020204" pitchFamily="34" charset="0"/>
                <a:cs typeface="Arial" panose="020B0604020202020204" pitchFamily="34" charset="0"/>
              </a:rPr>
              <a:t>, 2023).</a:t>
            </a:r>
          </a:p>
          <a:p>
            <a:pPr marL="0" indent="0">
              <a:buNone/>
            </a:pPr>
            <a:endParaRPr lang="en-IN" dirty="0"/>
          </a:p>
        </p:txBody>
      </p:sp>
      <p:pic>
        <p:nvPicPr>
          <p:cNvPr id="8194" name="Picture 2" descr="Travel and Hospitality: New Products and Services to Lure Customers"/>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4063110" y="4235312"/>
            <a:ext cx="5283554" cy="20638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37773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IN" sz="4400" b="1" dirty="0">
                <a:latin typeface="Arial" panose="020B0604020202020204" pitchFamily="34" charset="0"/>
                <a:cs typeface="Arial" panose="020B0604020202020204" pitchFamily="34" charset="0"/>
              </a:rPr>
              <a:t>Discuss the importance of hospitality and how </a:t>
            </a:r>
            <a:r>
              <a:rPr lang="en-IN" sz="4400" b="1" dirty="0" smtClean="0">
                <a:latin typeface="Arial" panose="020B0604020202020204" pitchFamily="34" charset="0"/>
                <a:cs typeface="Arial" panose="020B0604020202020204" pitchFamily="34" charset="0"/>
              </a:rPr>
              <a:t>hotels</a:t>
            </a:r>
            <a:r>
              <a:rPr lang="en-IN" dirty="0">
                <a:latin typeface="Arial" panose="020B0604020202020204" pitchFamily="34" charset="0"/>
                <a:cs typeface="Arial" panose="020B0604020202020204" pitchFamily="34" charset="0"/>
              </a:rPr>
              <a:t/>
            </a:r>
            <a:br>
              <a:rPr lang="en-IN"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pPr lvl="0"/>
            <a:r>
              <a:rPr lang="en-IN" sz="2400" dirty="0">
                <a:latin typeface="Arial" panose="020B0604020202020204" pitchFamily="34" charset="0"/>
                <a:cs typeface="Arial" panose="020B0604020202020204" pitchFamily="34" charset="0"/>
              </a:rPr>
              <a:t>It becomes extremely important to maintain the core values of the customers </a:t>
            </a:r>
          </a:p>
          <a:p>
            <a:pPr lvl="0"/>
            <a:r>
              <a:rPr lang="en-IN" sz="2400" dirty="0">
                <a:latin typeface="Arial" panose="020B0604020202020204" pitchFamily="34" charset="0"/>
                <a:cs typeface="Arial" panose="020B0604020202020204" pitchFamily="34" charset="0"/>
              </a:rPr>
              <a:t>Maintaining a loyal customer base </a:t>
            </a:r>
          </a:p>
          <a:p>
            <a:pPr lvl="0"/>
            <a:r>
              <a:rPr lang="en-IN" sz="2400" dirty="0">
                <a:latin typeface="Arial" panose="020B0604020202020204" pitchFamily="34" charset="0"/>
                <a:cs typeface="Arial" panose="020B0604020202020204" pitchFamily="34" charset="0"/>
              </a:rPr>
              <a:t>Understanding guest expectations helps in marketing </a:t>
            </a:r>
          </a:p>
          <a:p>
            <a:pPr lvl="0"/>
            <a:r>
              <a:rPr lang="en-IN" sz="2400" dirty="0">
                <a:latin typeface="Arial" panose="020B0604020202020204" pitchFamily="34" charset="0"/>
                <a:cs typeface="Arial" panose="020B0604020202020204" pitchFamily="34" charset="0"/>
              </a:rPr>
              <a:t>Three main guest expectations are convinced, autonomy, and personalization </a:t>
            </a:r>
          </a:p>
          <a:p>
            <a:pPr marL="0" indent="0">
              <a:buNone/>
            </a:pPr>
            <a:endParaRPr lang="en-IN" dirty="0"/>
          </a:p>
        </p:txBody>
      </p:sp>
      <p:pic>
        <p:nvPicPr>
          <p:cNvPr id="9218" name="Picture 2" descr="Ways to Improve Customer Service in the Hotel Industr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14606" y="4473575"/>
            <a:ext cx="2562788" cy="18067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57330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picture containing fabric, table, red, covered&#10;&#10;Description automatically generated">
            <a:extLst>
              <a:ext uri="{FF2B5EF4-FFF2-40B4-BE49-F238E27FC236}">
                <a16:creationId xmlns:a16="http://schemas.microsoft.com/office/drawing/2014/main" id="{5C002EE5-E4FF-463C-8DAA-9AC0B6D407FF}"/>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10"/>
            <a:ext cx="12191979" cy="6857990"/>
          </a:xfrm>
          <a:prstGeom prst="rect">
            <a:avLst/>
          </a:prstGeom>
        </p:spPr>
      </p:pic>
      <p:sp>
        <p:nvSpPr>
          <p:cNvPr id="29" name="Rectangle 22">
            <a:extLst>
              <a:ext uri="{FF2B5EF4-FFF2-40B4-BE49-F238E27FC236}">
                <a16:creationId xmlns:a16="http://schemas.microsoft.com/office/drawing/2014/main" id="{F5380E9A-163E-4576-BCDD-0A450B7E909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79943" y="237744"/>
            <a:ext cx="7652977" cy="6382512"/>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4">
            <a:extLst>
              <a:ext uri="{FF2B5EF4-FFF2-40B4-BE49-F238E27FC236}">
                <a16:creationId xmlns:a16="http://schemas.microsoft.com/office/drawing/2014/main" id="{88DDEF77-9746-4D83-91F9-442A2487E66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17103" y="374904"/>
            <a:ext cx="7340156"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5" name="Rectangle 4"/>
          <p:cNvSpPr/>
          <p:nvPr/>
        </p:nvSpPr>
        <p:spPr>
          <a:xfrm>
            <a:off x="4991100" y="820007"/>
            <a:ext cx="5791200" cy="6101670"/>
          </a:xfrm>
          <a:prstGeom prst="rect">
            <a:avLst/>
          </a:prstGeom>
        </p:spPr>
        <p:txBody>
          <a:bodyPr wrap="square">
            <a:spAutoFit/>
          </a:bodyPr>
          <a:lstStyle/>
          <a:p>
            <a:pPr algn="ctr">
              <a:lnSpc>
                <a:spcPct val="150000"/>
              </a:lnSpc>
              <a:spcAft>
                <a:spcPts val="0"/>
              </a:spcAft>
            </a:pPr>
            <a:r>
              <a:rPr lang="en-IN" sz="2400" b="1" dirty="0">
                <a:latin typeface="Arial" panose="020B0604020202020204" pitchFamily="34" charset="0"/>
                <a:ea typeface="Arial" panose="020B0604020202020204" pitchFamily="34" charset="0"/>
              </a:rPr>
              <a:t>References </a:t>
            </a:r>
            <a:endParaRPr lang="en-IN" sz="2400" dirty="0">
              <a:latin typeface="Arial" panose="020B0604020202020204" pitchFamily="34" charset="0"/>
              <a:ea typeface="Arial" panose="020B0604020202020204" pitchFamily="34" charset="0"/>
            </a:endParaRPr>
          </a:p>
          <a:p>
            <a:pPr algn="just">
              <a:lnSpc>
                <a:spcPct val="150000"/>
              </a:lnSpc>
              <a:spcAft>
                <a:spcPts val="0"/>
              </a:spcAft>
            </a:pPr>
            <a:r>
              <a:rPr lang="en-IN" sz="1100" dirty="0">
                <a:latin typeface="Arial" panose="020B0604020202020204" pitchFamily="34" charset="0"/>
                <a:ea typeface="Arial" panose="020B0604020202020204" pitchFamily="34" charset="0"/>
              </a:rPr>
              <a:t> </a:t>
            </a:r>
          </a:p>
          <a:p>
            <a:pPr algn="just">
              <a:lnSpc>
                <a:spcPct val="150000"/>
              </a:lnSpc>
              <a:spcAft>
                <a:spcPts val="1200"/>
              </a:spcAft>
            </a:pPr>
            <a:r>
              <a:rPr lang="en-IN" sz="1200" dirty="0" smtClean="0">
                <a:latin typeface="Arial" panose="020B0604020202020204" pitchFamily="34" charset="0"/>
                <a:ea typeface="Arial" panose="020B0604020202020204" pitchFamily="34" charset="0"/>
              </a:rPr>
              <a:t>Raffles (2022). </a:t>
            </a:r>
            <a:r>
              <a:rPr lang="en-IN" sz="1200" i="1" dirty="0" smtClean="0">
                <a:latin typeface="Arial" panose="020B0604020202020204" pitchFamily="34" charset="0"/>
                <a:ea typeface="Arial" panose="020B0604020202020204" pitchFamily="34" charset="0"/>
              </a:rPr>
              <a:t>About</a:t>
            </a:r>
            <a:r>
              <a:rPr lang="en-IN" sz="1200" dirty="0" smtClean="0">
                <a:latin typeface="Arial" panose="020B0604020202020204" pitchFamily="34" charset="0"/>
                <a:ea typeface="Arial" panose="020B0604020202020204" pitchFamily="34" charset="0"/>
              </a:rPr>
              <a:t>. Available at: </a:t>
            </a:r>
            <a:r>
              <a:rPr lang="en-IN" sz="1200" dirty="0" smtClean="0">
                <a:latin typeface="Arial" panose="020B0604020202020204" pitchFamily="34" charset="0"/>
                <a:ea typeface="Arial" panose="020B0604020202020204" pitchFamily="34" charset="0"/>
                <a:hlinkClick r:id="rId4"/>
              </a:rPr>
              <a:t>https://www.Raffles.Com/about/</a:t>
            </a:r>
            <a:r>
              <a:rPr lang="en-IN" sz="1200" dirty="0" smtClean="0">
                <a:latin typeface="Arial" panose="020B0604020202020204" pitchFamily="34" charset="0"/>
                <a:ea typeface="Arial" panose="020B0604020202020204" pitchFamily="34" charset="0"/>
              </a:rPr>
              <a:t> (accessed: 20 </a:t>
            </a:r>
            <a:r>
              <a:rPr lang="en-IN" sz="1200" dirty="0" err="1" smtClean="0">
                <a:latin typeface="Arial" panose="020B0604020202020204" pitchFamily="34" charset="0"/>
                <a:ea typeface="Arial" panose="020B0604020202020204" pitchFamily="34" charset="0"/>
              </a:rPr>
              <a:t>october</a:t>
            </a:r>
            <a:r>
              <a:rPr lang="en-IN" sz="1200" dirty="0" smtClean="0">
                <a:latin typeface="Arial" panose="020B0604020202020204" pitchFamily="34" charset="0"/>
                <a:ea typeface="Arial" panose="020B0604020202020204" pitchFamily="34" charset="0"/>
              </a:rPr>
              <a:t> 2023)</a:t>
            </a:r>
          </a:p>
          <a:p>
            <a:pPr algn="just">
              <a:lnSpc>
                <a:spcPct val="150000"/>
              </a:lnSpc>
              <a:spcAft>
                <a:spcPts val="1200"/>
              </a:spcAft>
            </a:pPr>
            <a:r>
              <a:rPr lang="en-IN" sz="1200" dirty="0" smtClean="0">
                <a:highlight>
                  <a:srgbClr val="FFFFFF"/>
                </a:highlight>
                <a:latin typeface="Arial" panose="020B0604020202020204" pitchFamily="34" charset="0"/>
                <a:ea typeface="Arial" panose="020B0604020202020204" pitchFamily="34" charset="0"/>
              </a:rPr>
              <a:t>Walker, J. (2021)</a:t>
            </a:r>
            <a:r>
              <a:rPr lang="en-IN" sz="1200" i="1" dirty="0" smtClean="0">
                <a:highlight>
                  <a:srgbClr val="FFFFFF"/>
                </a:highlight>
                <a:latin typeface="Arial" panose="020B0604020202020204" pitchFamily="34" charset="0"/>
                <a:ea typeface="Arial" panose="020B0604020202020204" pitchFamily="34" charset="0"/>
              </a:rPr>
              <a:t> introduction to hospitality. Pearson,</a:t>
            </a:r>
            <a:r>
              <a:rPr lang="en-IN" sz="1200" dirty="0" smtClean="0">
                <a:highlight>
                  <a:srgbClr val="FFFFFF"/>
                </a:highlight>
                <a:latin typeface="Arial" panose="020B0604020202020204" pitchFamily="34" charset="0"/>
                <a:ea typeface="Arial" panose="020B0604020202020204" pitchFamily="34" charset="0"/>
              </a:rPr>
              <a:t> </a:t>
            </a:r>
            <a:r>
              <a:rPr lang="en-IN" sz="1200" dirty="0" err="1" smtClean="0">
                <a:highlight>
                  <a:srgbClr val="FFFFFF"/>
                </a:highlight>
                <a:latin typeface="Arial" panose="020B0604020202020204" pitchFamily="34" charset="0"/>
                <a:ea typeface="Arial" panose="020B0604020202020204" pitchFamily="34" charset="0"/>
              </a:rPr>
              <a:t>london</a:t>
            </a:r>
            <a:r>
              <a:rPr lang="en-IN" sz="1200" dirty="0" smtClean="0">
                <a:highlight>
                  <a:srgbClr val="FFFFFF"/>
                </a:highlight>
                <a:latin typeface="Arial" panose="020B0604020202020204" pitchFamily="34" charset="0"/>
                <a:ea typeface="Arial" panose="020B0604020202020204" pitchFamily="34" charset="0"/>
              </a:rPr>
              <a:t> </a:t>
            </a:r>
          </a:p>
          <a:p>
            <a:pPr algn="just">
              <a:lnSpc>
                <a:spcPct val="150000"/>
              </a:lnSpc>
              <a:spcAft>
                <a:spcPts val="1200"/>
              </a:spcAft>
            </a:pPr>
            <a:r>
              <a:rPr lang="en-IN" sz="1200" dirty="0" smtClean="0">
                <a:latin typeface="Arial" panose="020B0604020202020204" pitchFamily="34" charset="0"/>
                <a:ea typeface="Arial" panose="020B0604020202020204" pitchFamily="34" charset="0"/>
              </a:rPr>
              <a:t>Ford, R.C (2020) </a:t>
            </a:r>
            <a:r>
              <a:rPr lang="en-IN" sz="1200" i="1" dirty="0" smtClean="0">
                <a:latin typeface="Arial" panose="020B0604020202020204" pitchFamily="34" charset="0"/>
                <a:ea typeface="Arial" panose="020B0604020202020204" pitchFamily="34" charset="0"/>
              </a:rPr>
              <a:t>managing hospitality organizations: achieving excellence in the guest experience, </a:t>
            </a:r>
            <a:r>
              <a:rPr lang="en-IN" sz="1200" dirty="0" smtClean="0">
                <a:latin typeface="Arial" panose="020B0604020202020204" pitchFamily="34" charset="0"/>
                <a:ea typeface="Arial" panose="020B0604020202020204" pitchFamily="34" charset="0"/>
              </a:rPr>
              <a:t>SAGE</a:t>
            </a:r>
          </a:p>
          <a:p>
            <a:pPr algn="just">
              <a:lnSpc>
                <a:spcPct val="150000"/>
              </a:lnSpc>
              <a:spcAft>
                <a:spcPts val="1200"/>
              </a:spcAft>
            </a:pPr>
            <a:r>
              <a:rPr lang="en-IN" sz="1200" dirty="0" err="1" smtClean="0">
                <a:latin typeface="Arial" panose="020B0604020202020204" pitchFamily="34" charset="0"/>
                <a:ea typeface="Arial" panose="020B0604020202020204" pitchFamily="34" charset="0"/>
              </a:rPr>
              <a:t>Soloman</a:t>
            </a:r>
            <a:r>
              <a:rPr lang="en-IN" sz="1200" dirty="0" smtClean="0">
                <a:latin typeface="Arial" panose="020B0604020202020204" pitchFamily="34" charset="0"/>
                <a:ea typeface="Arial" panose="020B0604020202020204" pitchFamily="34" charset="0"/>
              </a:rPr>
              <a:t>, M (2018) </a:t>
            </a:r>
            <a:r>
              <a:rPr lang="en-IN" sz="1200" i="1" dirty="0" smtClean="0">
                <a:latin typeface="Arial" panose="020B0604020202020204" pitchFamily="34" charset="0"/>
                <a:ea typeface="Arial" panose="020B0604020202020204" pitchFamily="34" charset="0"/>
              </a:rPr>
              <a:t>the heart of hospitality: a great hotel and restaurant leaders share their secrets,</a:t>
            </a:r>
            <a:r>
              <a:rPr lang="en-IN" sz="1200" dirty="0" smtClean="0">
                <a:latin typeface="Arial" panose="020B0604020202020204" pitchFamily="34" charset="0"/>
                <a:ea typeface="Arial" panose="020B0604020202020204" pitchFamily="34" charset="0"/>
              </a:rPr>
              <a:t> </a:t>
            </a:r>
            <a:r>
              <a:rPr lang="en-IN" sz="1200" dirty="0" err="1" smtClean="0">
                <a:latin typeface="Arial" panose="020B0604020202020204" pitchFamily="34" charset="0"/>
                <a:ea typeface="Arial" panose="020B0604020202020204" pitchFamily="34" charset="0"/>
              </a:rPr>
              <a:t>selectbooks</a:t>
            </a:r>
            <a:endParaRPr lang="en-IN" sz="1200" dirty="0" smtClean="0">
              <a:latin typeface="Arial" panose="020B0604020202020204" pitchFamily="34" charset="0"/>
              <a:ea typeface="Arial" panose="020B0604020202020204" pitchFamily="34" charset="0"/>
            </a:endParaRPr>
          </a:p>
          <a:p>
            <a:pPr algn="just">
              <a:lnSpc>
                <a:spcPct val="150000"/>
              </a:lnSpc>
              <a:spcAft>
                <a:spcPts val="0"/>
              </a:spcAft>
            </a:pPr>
            <a:r>
              <a:rPr lang="en-IN" sz="1200" dirty="0" err="1" smtClean="0">
                <a:latin typeface="Arial" panose="020B0604020202020204" pitchFamily="34" charset="0"/>
                <a:ea typeface="Arial" panose="020B0604020202020204" pitchFamily="34" charset="0"/>
              </a:rPr>
              <a:t>Panchapakesan</a:t>
            </a:r>
            <a:r>
              <a:rPr lang="en-IN" sz="1200" dirty="0" smtClean="0">
                <a:latin typeface="Arial" panose="020B0604020202020204" pitchFamily="34" charset="0"/>
                <a:ea typeface="Arial" panose="020B0604020202020204" pitchFamily="34" charset="0"/>
              </a:rPr>
              <a:t>, P. </a:t>
            </a:r>
            <a:r>
              <a:rPr lang="en-IN" sz="1200" dirty="0" err="1" smtClean="0">
                <a:latin typeface="Arial" panose="020B0604020202020204" pitchFamily="34" charset="0"/>
                <a:ea typeface="Arial" panose="020B0604020202020204" pitchFamily="34" charset="0"/>
              </a:rPr>
              <a:t>Jiseen</a:t>
            </a:r>
            <a:r>
              <a:rPr lang="en-IN" sz="1200" dirty="0" smtClean="0">
                <a:latin typeface="Arial" panose="020B0604020202020204" pitchFamily="34" charset="0"/>
                <a:ea typeface="Arial" panose="020B0604020202020204" pitchFamily="34" charset="0"/>
              </a:rPr>
              <a:t>. A (2020) </a:t>
            </a:r>
            <a:r>
              <a:rPr lang="en-IN" sz="1200" i="1" dirty="0" smtClean="0">
                <a:latin typeface="Arial" panose="020B0604020202020204" pitchFamily="34" charset="0"/>
                <a:ea typeface="Arial" panose="020B0604020202020204" pitchFamily="34" charset="0"/>
              </a:rPr>
              <a:t>guest satisfaction &amp; dissatisfaction in luxury hotels: an application on big data</a:t>
            </a:r>
            <a:endParaRPr lang="en-IN" sz="1200" dirty="0" smtClean="0">
              <a:latin typeface="Arial" panose="020B0604020202020204" pitchFamily="34" charset="0"/>
              <a:ea typeface="Arial" panose="020B0604020202020204" pitchFamily="34" charset="0"/>
            </a:endParaRPr>
          </a:p>
          <a:p>
            <a:pPr algn="just">
              <a:lnSpc>
                <a:spcPct val="150000"/>
              </a:lnSpc>
              <a:spcAft>
                <a:spcPts val="0"/>
              </a:spcAft>
            </a:pPr>
            <a:r>
              <a:rPr lang="en-IN" sz="1200" dirty="0" err="1" smtClean="0">
                <a:highlight>
                  <a:srgbClr val="FFFFFF"/>
                </a:highlight>
                <a:latin typeface="Arial" panose="020B0604020202020204" pitchFamily="34" charset="0"/>
                <a:ea typeface="Arial" panose="020B0604020202020204" pitchFamily="34" charset="0"/>
              </a:rPr>
              <a:t>Tsao</a:t>
            </a:r>
            <a:r>
              <a:rPr lang="en-IN" sz="1200" dirty="0" smtClean="0">
                <a:highlight>
                  <a:srgbClr val="FFFFFF"/>
                </a:highlight>
                <a:latin typeface="Arial" panose="020B0604020202020204" pitchFamily="34" charset="0"/>
                <a:ea typeface="Arial" panose="020B0604020202020204" pitchFamily="34" charset="0"/>
              </a:rPr>
              <a:t>, W.C (2018) </a:t>
            </a:r>
            <a:r>
              <a:rPr lang="en-IN" sz="1200" i="1" dirty="0" smtClean="0">
                <a:highlight>
                  <a:srgbClr val="FFFFFF"/>
                </a:highlight>
                <a:latin typeface="Arial" panose="020B0604020202020204" pitchFamily="34" charset="0"/>
                <a:ea typeface="Arial" panose="020B0604020202020204" pitchFamily="34" charset="0"/>
              </a:rPr>
              <a:t>star power: the effect of start rating on service recovery in the hotel industry</a:t>
            </a:r>
            <a:endParaRPr lang="en-IN" sz="1200" dirty="0" smtClean="0">
              <a:latin typeface="Arial" panose="020B0604020202020204" pitchFamily="34" charset="0"/>
              <a:ea typeface="Arial" panose="020B0604020202020204" pitchFamily="34" charset="0"/>
            </a:endParaRPr>
          </a:p>
          <a:p>
            <a:pPr algn="just">
              <a:lnSpc>
                <a:spcPct val="150000"/>
              </a:lnSpc>
              <a:spcAft>
                <a:spcPts val="0"/>
              </a:spcAft>
            </a:pPr>
            <a:r>
              <a:rPr lang="en-IN" sz="1200" dirty="0" err="1" smtClean="0">
                <a:highlight>
                  <a:srgbClr val="FFFFFF"/>
                </a:highlight>
                <a:latin typeface="Arial" panose="020B0604020202020204" pitchFamily="34" charset="0"/>
                <a:ea typeface="Arial" panose="020B0604020202020204" pitchFamily="34" charset="0"/>
              </a:rPr>
              <a:t>Cresswell</a:t>
            </a:r>
            <a:r>
              <a:rPr lang="en-IN" sz="1200" dirty="0" smtClean="0">
                <a:highlight>
                  <a:srgbClr val="FFFFFF"/>
                </a:highlight>
                <a:latin typeface="Arial" panose="020B0604020202020204" pitchFamily="34" charset="0"/>
                <a:ea typeface="Arial" panose="020B0604020202020204" pitchFamily="34" charset="0"/>
              </a:rPr>
              <a:t>, S. (2023). </a:t>
            </a:r>
            <a:r>
              <a:rPr lang="en-IN" sz="1200" i="1" dirty="0" smtClean="0">
                <a:highlight>
                  <a:srgbClr val="FFFFFF"/>
                </a:highlight>
                <a:latin typeface="Arial" panose="020B0604020202020204" pitchFamily="34" charset="0"/>
                <a:ea typeface="Arial" panose="020B0604020202020204" pitchFamily="34" charset="0"/>
              </a:rPr>
              <a:t>Information, advice and </a:t>
            </a:r>
            <a:r>
              <a:rPr lang="en-IN" sz="1200" i="1" dirty="0" err="1" smtClean="0">
                <a:highlight>
                  <a:srgbClr val="FFFFFF"/>
                </a:highlight>
                <a:latin typeface="Arial" panose="020B0604020202020204" pitchFamily="34" charset="0"/>
                <a:ea typeface="Arial" panose="020B0604020202020204" pitchFamily="34" charset="0"/>
              </a:rPr>
              <a:t>guidance</a:t>
            </a:r>
            <a:r>
              <a:rPr lang="en-IN" sz="1200" dirty="0" err="1" smtClean="0">
                <a:highlight>
                  <a:srgbClr val="FFFFFF"/>
                </a:highlight>
                <a:latin typeface="Arial" panose="020B0604020202020204" pitchFamily="34" charset="0"/>
                <a:ea typeface="Arial" panose="020B0604020202020204" pitchFamily="34" charset="0"/>
              </a:rPr>
              <a:t>.Institute</a:t>
            </a:r>
            <a:r>
              <a:rPr lang="en-IN" sz="1200" dirty="0" smtClean="0">
                <a:highlight>
                  <a:srgbClr val="FFFFFF"/>
                </a:highlight>
                <a:latin typeface="Arial" panose="020B0604020202020204" pitchFamily="34" charset="0"/>
                <a:ea typeface="Arial" panose="020B0604020202020204" pitchFamily="34" charset="0"/>
              </a:rPr>
              <a:t> of hospitality. Available at: </a:t>
            </a:r>
            <a:r>
              <a:rPr lang="en-IN" sz="1200" dirty="0" smtClean="0">
                <a:highlight>
                  <a:srgbClr val="FFFFFF"/>
                </a:highlight>
                <a:latin typeface="Arial" panose="020B0604020202020204" pitchFamily="34" charset="0"/>
                <a:ea typeface="Arial" panose="020B0604020202020204" pitchFamily="34" charset="0"/>
                <a:hlinkClick r:id="rId5"/>
              </a:rPr>
              <a:t>https://www.Instituteofhospitality.Org/iag/</a:t>
            </a:r>
            <a:r>
              <a:rPr lang="en-IN" sz="1200" dirty="0" smtClean="0">
                <a:highlight>
                  <a:srgbClr val="FFFFFF"/>
                </a:highlight>
                <a:latin typeface="Arial" panose="020B0604020202020204" pitchFamily="34" charset="0"/>
                <a:ea typeface="Arial" panose="020B0604020202020204" pitchFamily="34" charset="0"/>
              </a:rPr>
              <a:t> </a:t>
            </a:r>
            <a:r>
              <a:rPr lang="en-IN" sz="1200" dirty="0" smtClean="0">
                <a:latin typeface="Arial" panose="020B0604020202020204" pitchFamily="34" charset="0"/>
                <a:ea typeface="Arial" panose="020B0604020202020204" pitchFamily="34" charset="0"/>
              </a:rPr>
              <a:t>(accessed: 20 </a:t>
            </a:r>
            <a:r>
              <a:rPr lang="en-IN" sz="1200" dirty="0" err="1" smtClean="0">
                <a:latin typeface="Arial" panose="020B0604020202020204" pitchFamily="34" charset="0"/>
                <a:ea typeface="Arial" panose="020B0604020202020204" pitchFamily="34" charset="0"/>
              </a:rPr>
              <a:t>october</a:t>
            </a:r>
            <a:r>
              <a:rPr lang="en-IN" sz="1200" dirty="0" smtClean="0">
                <a:latin typeface="Arial" panose="020B0604020202020204" pitchFamily="34" charset="0"/>
                <a:ea typeface="Arial" panose="020B0604020202020204" pitchFamily="34" charset="0"/>
              </a:rPr>
              <a:t> 2023)</a:t>
            </a:r>
          </a:p>
          <a:p>
            <a:pPr algn="just">
              <a:lnSpc>
                <a:spcPct val="150000"/>
              </a:lnSpc>
              <a:spcAft>
                <a:spcPts val="1200"/>
              </a:spcAft>
            </a:pPr>
            <a:r>
              <a:rPr lang="en-IN" dirty="0" smtClean="0">
                <a:highlight>
                  <a:srgbClr val="FFFFFF"/>
                </a:highlight>
                <a:latin typeface="Arial" panose="020B0604020202020204" pitchFamily="34" charset="0"/>
                <a:ea typeface="Arial" panose="020B0604020202020204" pitchFamily="34" charset="0"/>
              </a:rPr>
              <a:t> </a:t>
            </a:r>
            <a:endParaRPr lang="en-IN" sz="1600" dirty="0" smtClean="0">
              <a:latin typeface="Arial" panose="020B0604020202020204" pitchFamily="34" charset="0"/>
              <a:ea typeface="Arial" panose="020B0604020202020204" pitchFamily="34" charset="0"/>
            </a:endParaRPr>
          </a:p>
          <a:p>
            <a:pPr algn="just">
              <a:lnSpc>
                <a:spcPct val="150000"/>
              </a:lnSpc>
              <a:spcAft>
                <a:spcPts val="0"/>
              </a:spcAft>
            </a:pPr>
            <a:r>
              <a:rPr lang="en-IN" dirty="0">
                <a:solidFill>
                  <a:srgbClr val="222222"/>
                </a:solidFill>
                <a:highlight>
                  <a:srgbClr val="FFFFFF"/>
                </a:highlight>
                <a:latin typeface="Arial" panose="020B0604020202020204" pitchFamily="34" charset="0"/>
                <a:ea typeface="Arial" panose="020B0604020202020204" pitchFamily="34" charset="0"/>
              </a:rPr>
              <a:t> </a:t>
            </a:r>
            <a:endParaRPr lang="en-IN" sz="16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047628498"/>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38">
      <a:dk1>
        <a:sysClr val="windowText" lastClr="000000"/>
      </a:dk1>
      <a:lt1>
        <a:sysClr val="window" lastClr="FFFFFF"/>
      </a:lt1>
      <a:dk2>
        <a:srgbClr val="505046"/>
      </a:dk2>
      <a:lt2>
        <a:srgbClr val="EEECE1"/>
      </a:lt2>
      <a:accent1>
        <a:srgbClr val="EE462D"/>
      </a:accent1>
      <a:accent2>
        <a:srgbClr val="595A85"/>
      </a:accent2>
      <a:accent3>
        <a:srgbClr val="8D6F5B"/>
      </a:accent3>
      <a:accent4>
        <a:srgbClr val="FABD2F"/>
      </a:accent4>
      <a:accent5>
        <a:srgbClr val="AF8073"/>
      </a:accent5>
      <a:accent6>
        <a:srgbClr val="787880"/>
      </a:accent6>
      <a:hlink>
        <a:srgbClr val="CC8D00"/>
      </a:hlink>
      <a:folHlink>
        <a:srgbClr val="82829E"/>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NE.pptx" id="{5330A5D3-B581-4B4A-9313-9275B6EF2E52}" vid="{516C64E9-C0AA-46DA-9991-9C0EC881A8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Floral flourish</Template>
  <TotalTime>0</TotalTime>
  <Words>1216</Words>
  <Application>Microsoft Office PowerPoint</Application>
  <PresentationFormat>Widescreen</PresentationFormat>
  <Paragraphs>71</Paragraphs>
  <Slides>10</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Avenir Next LT Pro</vt:lpstr>
      <vt:lpstr>Avenir Next LT Pro Light</vt:lpstr>
      <vt:lpstr>Calibri</vt:lpstr>
      <vt:lpstr>Garamond</vt:lpstr>
      <vt:lpstr>SavonVTI</vt:lpstr>
      <vt:lpstr>Hospitality &amp; Guest Services</vt:lpstr>
      <vt:lpstr>Introduction  </vt:lpstr>
      <vt:lpstr>Introduction  </vt:lpstr>
      <vt:lpstr>Identify the hotel’s main consumers and explain why they appeal to this group </vt:lpstr>
      <vt:lpstr>Identify the hotel’s main consumers and explain why they appeal to this group </vt:lpstr>
      <vt:lpstr>Outline the nature, scope and role of guest services</vt:lpstr>
      <vt:lpstr>Outline the nature, scope and role of guest services</vt:lpstr>
      <vt:lpstr>Discuss the importance of hospitality and how hotels </vt:lpstr>
      <vt:lpstr>Discuss the importance of hospitality and how hotels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2023-10-20T09:06:26Z</dcterms:created>
  <dcterms:modified xsi:type="dcterms:W3CDTF">2023-10-20T09:36:38Z</dcterms:modified>
</cp:coreProperties>
</file>