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68" r:id="rId3"/>
    <p:sldId id="269" r:id="rId4"/>
    <p:sldId id="257" r:id="rId5"/>
    <p:sldId id="258" r:id="rId6"/>
    <p:sldId id="259" r:id="rId7"/>
    <p:sldId id="262" r:id="rId8"/>
    <p:sldId id="263" r:id="rId9"/>
    <p:sldId id="265" r:id="rId10"/>
    <p:sldId id="266" r:id="rId11"/>
    <p:sldId id="267" r:id="rId12"/>
    <p:sldId id="271" r:id="rId13"/>
    <p:sldId id="273" r:id="rId14"/>
    <p:sldId id="272" r:id="rId15"/>
    <p:sldId id="270" r:id="rId16"/>
    <p:sldId id="260" r:id="rId17"/>
    <p:sldId id="26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15" autoAdjust="0"/>
    <p:restoredTop sz="82992" autoAdjust="0"/>
  </p:normalViewPr>
  <p:slideViewPr>
    <p:cSldViewPr snapToGrid="0">
      <p:cViewPr varScale="1">
        <p:scale>
          <a:sx n="85" d="100"/>
          <a:sy n="85" d="100"/>
        </p:scale>
        <p:origin x="48" y="8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F90EBC-5960-458E-B57A-5F60FB6D8BFD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E14C49-CAA5-4786-A660-B10563B0D2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4595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1826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3205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124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3745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5898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4703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315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10F03-B522-49AB-9A97-EF2E815768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14B212-B252-441B-97FF-7AD16EBCA2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C06730-7320-446E-B3F7-AD51DA7E1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9B854E-6A4C-4C33-99F6-7678D1A03F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23FCD9-3B61-4A15-88C7-63144C4A8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254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CD5CC-60AE-4033-898E-BC97B402D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A1656-C166-4C78-AC3D-791E1813F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A68501-0119-4571-8FC5-AA1BF2B79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222728-10B6-499C-8214-FFE9CEEBA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75C661-205A-4D5B-9BFF-EA4F9502F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665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67370-9CC8-484C-97B5-CE7A9DBA6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48AA24-7E21-43FA-BFC8-F01D18E71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6647EF-19EC-4D49-9130-C66FABF04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AD911E-F47A-4EB1-A0A5-3666BDB7B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98A1F-A754-4FA2-8E63-2478ACC81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182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86363-665B-46D9-9A3F-CAAF16C36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9AA92-7D78-412F-AAC2-C1EF66BF25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9BCF34-1366-47BC-9E4E-BEE23C5E3C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7C3FCC-D1D4-40A9-B8B1-7A9005E49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F70E04-4AC6-4416-B696-87A8F1D12A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38153A-39A8-49D3-A80F-34B4DE9D3B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307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C736D-2CD2-498D-A09C-898E47651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88F906-DF96-440C-A35B-F96BCE7F7E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504691-5E74-4C15-8E13-C4BEA28ACF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4B04ED-9AFA-4B6E-9889-2076259533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1F0D99-E314-4E7B-9881-94831ABD22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4F4424-B108-4F35-98F8-5F54A44ECE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A561885-8F5C-4F9F-9AD1-4648B0D77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C2F39E-0128-4D91-BA44-984CEE6B4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333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7A154-5626-4C92-86F9-AFD667B31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E82FA3-4A9A-4F7B-9351-61E55EAA0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BD5AC6-E236-4131-BB88-2F5ABB171B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E3BF43-55B2-4B33-AF8B-C54D739D8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519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C8BF7F-FBBB-4EF2-8541-69C724FD5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2CF5A8-8100-4939-AA13-2D9225B21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1370D7-A27F-4043-ACE9-E6E9AAE85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0817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81B45-A83E-4571-8B77-D4A4ACD31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3BC74-8EA8-4D9A-A2D8-653D5DEA41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94631-94C4-4282-8133-AB1AC2B60B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A703BD-BB3A-4751-BC34-FF71C162F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118029-120E-4848-B47A-4262D2281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BC537F-A0A4-4920-97B5-65FEE1E27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7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9A6EB-08ED-4D7B-BFF9-A57C472E3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D5A73C-7425-48B2-B7A7-1D4A48280F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91B615-65FB-419E-8B8E-263D0C0394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4D0D4B-2DF1-4606-A3DF-E9A78864CB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292464-2F7A-4D09-A692-5F0C80FC36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A49499-D468-40B3-8D9D-B0DB6B105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3778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C7EDA-4400-419B-ABFA-E26017EAE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B57AB1-3900-42B0-B7F0-C2A5279675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E82008-2705-4F1D-8884-339E0F36A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F271E9-18E4-4743-A063-82939135A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10FAE-27BD-4D4F-8EFA-189D957DD0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240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9986BD-B666-4764-9C4C-64AAD3F978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AC646B-CF37-4D60-985A-DBE7202A47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615B41-4237-4E84-A02F-A3FB559EDB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13B314-3745-4018-A6BC-7DA0813BC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98DB26-FF3C-4816-9979-136A990A7A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76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38274-D8B4-4D28-BFF6-472D82D69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6E251A-EAB3-4288-8125-260B9727C2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66629-758C-4D21-9E5F-60B259C199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95EC75-D0DE-4F90-9E50-BBC6B4C6A388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BA9986-9A18-4E0B-A347-54437B7597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27D15D-6EA0-4D67-B578-D8EDAC2DE8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060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m.wikipedia.org/wiki/File:Essay.sv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oI67VeE3d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ibr4rygirl.wordpress.com/2015/08/18/23research-thing-11-explore-presentations-and-videos/" TargetMode="Externa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nataliewarnert.com/personal-retrospective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eoi.es/blogs/embasev/2015/04/09/equipo-en-8-palabras/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e.kahoot.it/kahoots/my-kahoots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esl111-bair.blogspot.com/2013/09/day-4-reflective-writing.html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38502-22EB-40E4-ABE3-F8F4A11352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5735" y="640081"/>
            <a:ext cx="4806184" cy="3637373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Reflective Writing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4C7C5C-8AF8-42AB-8D35-584D7A07DFD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398" r="-2" b="-2"/>
          <a:stretch/>
        </p:blipFill>
        <p:spPr>
          <a:xfrm>
            <a:off x="20" y="10"/>
            <a:ext cx="610563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74441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1D4652-2FF0-4D72-BF78-CE7528AE2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Aim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93527-718A-468B-8D30-23D42B39C2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Establish what reflective writing is.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39718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B83F37-5245-4ED9-8CA3-D5C5F5384E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Learning Outcomes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013346-6427-4DB1-821C-6426A51C2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the end of this lesson you should be able to;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why we use reflective writing.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Highlight the benefits of using reflective writing.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Pinpoint what reflection means to you.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models of reflection.</a:t>
            </a:r>
          </a:p>
          <a:p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94707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8E5D8-57CF-450B-BCAD-5C1BEB9F4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Reflective Writing?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3CA48-34C0-49BB-AB2F-859ABBD32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3"/>
              </a:rPr>
              <a:t>https://www.youtube.com/watch?v=QoI67VeE3ds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F2270C1E-C211-4C06-B405-E6885D54AC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752725" y="2670628"/>
            <a:ext cx="6686550" cy="3541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9166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4000"/>
            </a:schemeClr>
          </a:solidFill>
          <a:ln w="127000" cap="sq" cmpd="thinThick">
            <a:solidFill>
              <a:schemeClr val="tx1">
                <a:lumMod val="85000"/>
                <a:lumOff val="15000"/>
                <a:alpha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ABE3F1-DE8D-4B4B-81E5-1206F6FCD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816777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do we write reflectively?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9BE04-533F-47CF-AA55-55C4809E7C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40114"/>
            <a:ext cx="10515600" cy="4897846"/>
          </a:xfrm>
        </p:spPr>
        <p:txBody>
          <a:bodyPr>
            <a:noAutofit/>
          </a:bodyPr>
          <a:lstStyle/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Reflective writing is believed to be fundamental within higher education.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 who fully understand the reflection process, are able to use reflective strategies to improve their academic experience (Smith and Jack, 2005)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Reflection is an important stage of effective learning, and these days reflection is seen as an integral part of Continuing Professional Development (CPD) </a:t>
            </a:r>
          </a:p>
        </p:txBody>
      </p:sp>
    </p:spTree>
    <p:extLst>
      <p:ext uri="{BB962C8B-B14F-4D97-AF65-F5344CB8AC3E}">
        <p14:creationId xmlns:p14="http://schemas.microsoft.com/office/powerpoint/2010/main" val="3762727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4000"/>
            </a:schemeClr>
          </a:solidFill>
          <a:ln w="127000" cap="sq" cmpd="thinThick">
            <a:solidFill>
              <a:schemeClr val="tx1">
                <a:lumMod val="85000"/>
                <a:lumOff val="15000"/>
                <a:alpha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FF156A-2687-4241-B28D-77C50FF62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are the benefits of using Reflective Writing?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8E7A-D0D4-41B4-8EBD-AB58782335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>
            <a:normAutofit/>
          </a:bodyPr>
          <a:lstStyle/>
          <a:p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process of reflective writing leads to more than just a gain in your knowledge, it should also challenge how you make sense of that knowledge. 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you reflect on a situation you do not simply see more, you see differently.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This different way of viewing a situation is reflected in statements about a commitment to action. Action is the final stage of reflection (Cress et al, 2013).</a:t>
            </a:r>
          </a:p>
        </p:txBody>
      </p:sp>
    </p:spTree>
    <p:extLst>
      <p:ext uri="{BB962C8B-B14F-4D97-AF65-F5344CB8AC3E}">
        <p14:creationId xmlns:p14="http://schemas.microsoft.com/office/powerpoint/2010/main" val="35196339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EE73255-8084-4DF9-BB0B-15EAC92E2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775C22-E422-49A3-B57F-16461489A1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372" y="640081"/>
            <a:ext cx="2835222" cy="52577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dirty="0">
                <a:solidFill>
                  <a:srgbClr val="2C2C2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does Reflection mean to you?</a:t>
            </a:r>
          </a:p>
        </p:txBody>
      </p:sp>
      <p:sp>
        <p:nvSpPr>
          <p:cNvPr id="12" name="Rounded Rectangle 9">
            <a:extLst>
              <a:ext uri="{FF2B5EF4-FFF2-40B4-BE49-F238E27FC236}">
                <a16:creationId xmlns:a16="http://schemas.microsoft.com/office/drawing/2014/main" id="{67048353-8981-459A-9BC6-9711CE462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0067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indoor, table&#10;&#10;Description automatically generated">
            <a:extLst>
              <a:ext uri="{FF2B5EF4-FFF2-40B4-BE49-F238E27FC236}">
                <a16:creationId xmlns:a16="http://schemas.microsoft.com/office/drawing/2014/main" id="{44A1EC78-8AB2-43B9-BCB4-CDDC7F32A7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153" b="1346"/>
          <a:stretch/>
        </p:blipFill>
        <p:spPr>
          <a:xfrm>
            <a:off x="4062964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0484492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96267-3F96-4753-AC5D-9F6769B5B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3468" y="365125"/>
            <a:ext cx="9440332" cy="1325563"/>
          </a:xfrm>
        </p:spPr>
        <p:txBody>
          <a:bodyPr>
            <a:normAutofit/>
          </a:bodyPr>
          <a:lstStyle/>
          <a:p>
            <a:r>
              <a:rPr lang="en-GB" b="1">
                <a:latin typeface="Times New Roman" panose="02020603050405020304" pitchFamily="18" charset="0"/>
                <a:cs typeface="Times New Roman" panose="02020603050405020304" pitchFamily="18" charset="0"/>
              </a:rPr>
              <a:t>Models of Reflection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D1DFE3AE-94D0-4AED-8B91-6AA991B262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00" y="570706"/>
            <a:ext cx="914400" cy="9144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C525CE-4795-4BC4-BF6A-137454775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through reflection has the desired affect when there is an understanding of frameworks that encourage a structural process to guide the act of reflection (Cress et al, 2013). 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Models help you to engage in the process of reflection.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no right one.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important you choose the framework that feels most comfortable for you and best assists you in learning from your experiences.</a:t>
            </a:r>
          </a:p>
        </p:txBody>
      </p:sp>
    </p:spTree>
    <p:extLst>
      <p:ext uri="{BB962C8B-B14F-4D97-AF65-F5344CB8AC3E}">
        <p14:creationId xmlns:p14="http://schemas.microsoft.com/office/powerpoint/2010/main" val="696095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19450-9290-4773-A81A-3E41063F4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Models of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979CEF-D5E6-485F-9703-2AB29FDA02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KOLB’s Learning Cycle.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learning to be effective, KOLB (1984) proposed that learners must pass through four distinct stages…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484632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e result for kolbs learning cycle 1984 diagram">
            <a:extLst>
              <a:ext uri="{FF2B5EF4-FFF2-40B4-BE49-F238E27FC236}">
                <a16:creationId xmlns:a16="http://schemas.microsoft.com/office/drawing/2014/main" id="{D7865BB3-48F3-4D5F-A6F4-21829C6910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28" r="2" b="4193"/>
          <a:stretch/>
        </p:blipFill>
        <p:spPr bwMode="auto">
          <a:xfrm>
            <a:off x="5608319" y="1427984"/>
            <a:ext cx="5614835" cy="3848813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93396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BEE73255-8084-4DF9-BB0B-15EAC92E2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63EE66-2C7B-4277-BC82-4A166FB70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918" y="640081"/>
            <a:ext cx="2729676" cy="52577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dirty="0">
                <a:solidFill>
                  <a:srgbClr val="2C2C2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Johns Model of Reflection</a:t>
            </a:r>
          </a:p>
        </p:txBody>
      </p:sp>
      <p:sp>
        <p:nvSpPr>
          <p:cNvPr id="137" name="Rounded Rectangle 9">
            <a:extLst>
              <a:ext uri="{FF2B5EF4-FFF2-40B4-BE49-F238E27FC236}">
                <a16:creationId xmlns:a16="http://schemas.microsoft.com/office/drawing/2014/main" id="{67048353-8981-459A-9BC6-9711CE462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0067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http://mdoherty83.students.cs.qub.ac.uk/024U/img/johnreflection.jpg">
            <a:extLst>
              <a:ext uri="{FF2B5EF4-FFF2-40B4-BE49-F238E27FC236}">
                <a16:creationId xmlns:a16="http://schemas.microsoft.com/office/drawing/2014/main" id="{E2D66DBD-4298-4357-9FB9-205DC073106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99" b="5398"/>
          <a:stretch/>
        </p:blipFill>
        <p:spPr bwMode="auto">
          <a:xfrm>
            <a:off x="4062964" y="942538"/>
            <a:ext cx="7163222" cy="480833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11694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9F4179-B9C0-43B8-A704-A94870247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Johns Reflective Model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703CF-63E2-4089-87B3-6DA31FF8A6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Johns model is based on five key questions which enable you to break down your experience and reflect on the process and outcomes (John, 1995).</a:t>
            </a:r>
          </a:p>
        </p:txBody>
      </p:sp>
    </p:spTree>
    <p:extLst>
      <p:ext uri="{BB962C8B-B14F-4D97-AF65-F5344CB8AC3E}">
        <p14:creationId xmlns:p14="http://schemas.microsoft.com/office/powerpoint/2010/main" val="18195015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3E46C8-C030-4629-B334-26EE21EFD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Choosing a suitable reflective model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AF8E8-B2B7-4D0D-BC4A-6E90BE8779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Selecting a model of reflection that you feel is suitable to your style of writing is a personal preference.</a:t>
            </a:r>
          </a:p>
        </p:txBody>
      </p:sp>
    </p:spTree>
    <p:extLst>
      <p:ext uri="{BB962C8B-B14F-4D97-AF65-F5344CB8AC3E}">
        <p14:creationId xmlns:p14="http://schemas.microsoft.com/office/powerpoint/2010/main" val="39542918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4817C-B2FF-4141-92D2-F6416B3A8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5127031" cy="1676603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Activity: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19F0F-DF47-4ED1-A797-F8361A4BC2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5127029" cy="3785419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groups of two, students will describe an experience that they have had using a model of reflection.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model of reflection can be their own personal preference.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Johns model of reflection is considered to be the easiest to use.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F05EE6AB-437E-4791-AAC6-3E028DCA6F5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082" r="-2" b="-2"/>
          <a:stretch/>
        </p:blipFill>
        <p:spPr>
          <a:xfrm>
            <a:off x="6090613" y="640082"/>
            <a:ext cx="5461724" cy="557783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7191970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6A8232-7A40-4394-90A8-CA64858C7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Kahoot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6FE3E-0BE9-4309-B3C6-622D8A6510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https://create.kahoot.it/kahoots/my-kahoots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5031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62E619-75CB-4280-B057-CE26F2A36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37" y="957695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Summarise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2376D-9FD0-43C2-B9BF-8D1C4D0177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7266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 are able to: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why we use reflective writing.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Highlight the benefits of using reflective writing.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Pinpoint what reflection means to you.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models of reflection.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48571" y="2209249"/>
            <a:ext cx="0" cy="2506648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0219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5150C-D073-401F-9695-854AAE37F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63174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2DF42-96F2-44F8-89BF-D526244008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8425"/>
            <a:ext cx="10515600" cy="5240740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AJE Journal, (2015)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Exploring Experiential Learning Through Blogging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http://journalism-education.org/2015/01/exploring-experiential-learning-through-blogging-by-mercy-ette-and-ruth-stoker-huddersfield-university/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Cress, C. M., Collier, P. J. and Reitenauer, V. L. (2013)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Through Serving: A Student Guidebook for Service‐Learning Across the Disciplines. Teaching, Theology and Religion.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 (1) pp. 83-85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https://onlinelibrary.wiley.com/doi/abs/10.1111/j.1467-9647.2008.00493.x 9 (Accessed 31st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John, (1995)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Johns Model of Reflection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file:///C:/Users/J/Downloads/Johnsmodelofreflection%20(9).pdf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Kelly, C, (1997)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David Kolb, The Theory of Experiential Learning and ESL.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eslj.org/Articles/Kelly-Experiential/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Smith, A. and Jack, K. (2005) Reflective Practice: A Meaningful Task For Students.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Nursing Standard.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 (26) pp.33-37. Available at: https://www.ncbi.nlm.nih.gov/pubmed/15789994 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YouTube, (2014)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Reflective Writing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https://www.youtube.com/watch?v=QoI67VeE3ds.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36390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9">
            <a:extLst>
              <a:ext uri="{FF2B5EF4-FFF2-40B4-BE49-F238E27FC236}">
                <a16:creationId xmlns:a16="http://schemas.microsoft.com/office/drawing/2014/main" id="{BEE73255-8084-4DF9-BB0B-15EAC92E2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0F8BFF-FB8E-4888-B93E-9EAC6D69D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938" y="640081"/>
            <a:ext cx="2608655" cy="52577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dirty="0">
                <a:solidFill>
                  <a:srgbClr val="2C2C2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Quote</a:t>
            </a:r>
          </a:p>
        </p:txBody>
      </p:sp>
      <p:sp>
        <p:nvSpPr>
          <p:cNvPr id="15" name="Rounded Rectangle 9">
            <a:extLst>
              <a:ext uri="{FF2B5EF4-FFF2-40B4-BE49-F238E27FC236}">
                <a16:creationId xmlns:a16="http://schemas.microsoft.com/office/drawing/2014/main" id="{67048353-8981-459A-9BC6-9711CE462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0067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Content Placeholder 3">
            <a:extLst>
              <a:ext uri="{FF2B5EF4-FFF2-40B4-BE49-F238E27FC236}">
                <a16:creationId xmlns:a16="http://schemas.microsoft.com/office/drawing/2014/main" id="{99C838A1-CA6C-4DAE-9A0F-8B2547901E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59" b="3488"/>
          <a:stretch/>
        </p:blipFill>
        <p:spPr>
          <a:xfrm>
            <a:off x="4062964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2641706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760</Words>
  <Application>Microsoft Office PowerPoint</Application>
  <PresentationFormat>Widescreen</PresentationFormat>
  <Paragraphs>64</Paragraphs>
  <Slides>17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Times New Roman</vt:lpstr>
      <vt:lpstr>Office Theme</vt:lpstr>
      <vt:lpstr>Reflective Writing</vt:lpstr>
      <vt:lpstr>Aim</vt:lpstr>
      <vt:lpstr>Learning Outcomes</vt:lpstr>
      <vt:lpstr>What is Reflective Writing?</vt:lpstr>
      <vt:lpstr>Why do we write reflectively?</vt:lpstr>
      <vt:lpstr>What are the benefits of using Reflective Writing?</vt:lpstr>
      <vt:lpstr>What does Reflection mean to you?</vt:lpstr>
      <vt:lpstr>Models of Reflection</vt:lpstr>
      <vt:lpstr>Models of Reflection</vt:lpstr>
      <vt:lpstr>Johns Model of Reflection</vt:lpstr>
      <vt:lpstr>Johns Reflective Model</vt:lpstr>
      <vt:lpstr>Choosing a suitable reflective model</vt:lpstr>
      <vt:lpstr>Activity:</vt:lpstr>
      <vt:lpstr>Kahoot Activity</vt:lpstr>
      <vt:lpstr>Summarise</vt:lpstr>
      <vt:lpstr>References</vt:lpstr>
      <vt:lpstr>Quote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Reflective Writing</dc:title>
  <dc:creator>Joanna Fender</dc:creator>
  <cp:lastModifiedBy>Joanna Fender</cp:lastModifiedBy>
  <cp:revision>5</cp:revision>
  <dcterms:created xsi:type="dcterms:W3CDTF">2019-02-05T12:16:05Z</dcterms:created>
  <dcterms:modified xsi:type="dcterms:W3CDTF">2024-10-28T15:08:48Z</dcterms:modified>
</cp:coreProperties>
</file>