
<file path=[Content_Types].xml><?xml version="1.0" encoding="utf-8"?>
<Types xmlns="http://schemas.openxmlformats.org/package/2006/content-types">
  <Override PartName="/ppt/diagrams/data17.xml" ContentType="application/vnd.openxmlformats-officedocument.drawingml.diagramData+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diagrams/colors11.xml" ContentType="application/vnd.openxmlformats-officedocument.drawingml.diagramColors+xml"/>
  <Override PartName="/ppt/theme/theme1.xml" ContentType="application/vnd.openxmlformats-officedocument.theme+xml"/>
  <Override PartName="/ppt/slideLayouts/slideLayout2.xml" ContentType="application/vnd.openxmlformats-officedocument.presentationml.slideLayout+xml"/>
  <Override PartName="/ppt/diagrams/layout9.xml" ContentType="application/vnd.openxmlformats-officedocument.drawingml.diagramLayout+xml"/>
  <Override PartName="/ppt/diagrams/data13.xml" ContentType="application/vnd.openxmlformats-officedocument.drawingml.diagramData+xml"/>
  <Default Extension="xml" ContentType="application/xml"/>
  <Override PartName="/ppt/slides/slide14.xml" ContentType="application/vnd.openxmlformats-officedocument.presentationml.slide+xml"/>
  <Override PartName="/ppt/diagrams/quickStyle17.xml" ContentType="application/vnd.openxmlformats-officedocument.drawingml.diagramStyle+xml"/>
  <Override PartName="/ppt/diagrams/drawing18.xml" ContentType="application/vnd.ms-office.drawingml.diagramDrawing+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diagrams/layout5.xml" ContentType="application/vnd.openxmlformats-officedocument.drawingml.diagramLayout+xml"/>
  <Override PartName="/ppt/diagrams/data6.xml" ContentType="application/vnd.openxmlformats-officedocument.drawingml.diagramData+xml"/>
  <Override PartName="/ppt/diagrams/layout17.xml" ContentType="application/vnd.openxmlformats-officedocument.drawingml.diagramLayout+xml"/>
  <Override PartName="/ppt/diagrams/colors8.xml" ContentType="application/vnd.openxmlformats-officedocument.drawingml.diagramColors+xml"/>
  <Override PartName="/ppt/diagrams/quickStyle13.xml" ContentType="application/vnd.openxmlformats-officedocument.drawingml.diagramStyle+xml"/>
  <Override PartName="/ppt/diagrams/drawing14.xml" ContentType="application/vnd.ms-office.drawingml.diagramDrawing+xml"/>
  <Override PartName="/ppt/diagrams/layout1.xml" ContentType="application/vnd.openxmlformats-officedocument.drawingml.diagramLayout+xml"/>
  <Override PartName="/ppt/diagrams/data2.xml" ContentType="application/vnd.openxmlformats-officedocument.drawingml.diagramData+xml"/>
  <Override PartName="/ppt/diagrams/layout13.xml" ContentType="application/vnd.openxmlformats-officedocument.drawingml.diagramLayout+xml"/>
  <Override PartName="/ppt/diagrams/drawing7.xml" ContentType="application/vnd.ms-office.drawingml.diagramDrawing+xml"/>
  <Override PartName="/ppt/changesInfos/changesInfo1.xml" ContentType="application/vnd.ms-powerpoint.changesinfo+xml"/>
  <Override PartName="/ppt/slides/slide9.xml" ContentType="application/vnd.openxmlformats-officedocument.presentationml.slide+xml"/>
  <Override PartName="/ppt/viewProps.xml" ContentType="application/vnd.openxmlformats-officedocument.presentationml.viewProps+xml"/>
  <Override PartName="/ppt/diagrams/colors4.xml" ContentType="application/vnd.openxmlformats-officedocument.drawingml.diagramColors+xml"/>
  <Override PartName="/ppt/diagrams/quickStyle7.xml" ContentType="application/vnd.openxmlformats-officedocument.drawingml.diagramStyle+xml"/>
  <Override PartName="/ppt/diagrams/colors16.xml" ContentType="application/vnd.openxmlformats-officedocument.drawingml.diagramColors+xml"/>
  <Override PartName="/ppt/diagrams/data18.xml" ContentType="application/vnd.openxmlformats-officedocument.drawingml.diagramData+xml"/>
  <Override PartName="/ppt/diagrams/drawing10.xml" ContentType="application/vnd.ms-office.drawingml.diagramDrawing+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diagrams/colors2.xml" ContentType="application/vnd.openxmlformats-officedocument.drawingml.diagramColors+xml"/>
  <Default Extension="png" ContentType="image/png"/>
  <Override PartName="/ppt/diagrams/quickStyle5.xml" ContentType="application/vnd.openxmlformats-officedocument.drawingml.diagramStyle+xml"/>
  <Override PartName="/ppt/diagrams/colors12.xml" ContentType="application/vnd.openxmlformats-officedocument.drawingml.diagramColors+xml"/>
  <Override PartName="/ppt/diagrams/data16.xml" ContentType="application/vnd.openxmlformats-officedocument.drawingml.diagramData+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quickStyle3.xml" ContentType="application/vnd.openxmlformats-officedocument.drawingml.diagramStyle+xml"/>
  <Override PartName="/ppt/diagrams/colors10.xml" ContentType="application/vnd.openxmlformats-officedocument.drawingml.diagramColors+xml"/>
  <Override PartName="/ppt/diagrams/data14.xml" ContentType="application/vnd.openxmlformats-officedocument.drawingml.diagramData+xml"/>
  <Override PartName="/ppt/diagrams/drawing1.xml" ContentType="application/vnd.ms-office.drawingml.diagramDrawing+xml"/>
  <Override PartName="/ppt/revisionInfo.xml" ContentType="application/vnd.ms-powerpoint.revisioninfo+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Override PartName="/ppt/diagrams/layout8.xml" ContentType="application/vnd.openxmlformats-officedocument.drawingml.diagramLayout+xml"/>
  <Override PartName="/ppt/diagrams/data12.xml" ContentType="application/vnd.openxmlformats-officedocument.drawingml.diagramData+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ppt/diagrams/data9.xml" ContentType="application/vnd.openxmlformats-officedocument.drawingml.diagramData+xml"/>
  <Override PartName="/ppt/diagrams/data10.xml" ContentType="application/vnd.openxmlformats-officedocument.drawingml.diagramData+xml"/>
  <Override PartName="/ppt/diagrams/quickStyle16.xml" ContentType="application/vnd.openxmlformats-officedocument.drawingml.diagramStyle+xml"/>
  <Override PartName="/ppt/diagrams/quickStyle18.xml" ContentType="application/vnd.openxmlformats-officedocument.drawingml.diagramStyle+xml"/>
  <Override PartName="/docProps/app.xml" ContentType="application/vnd.openxmlformats-officedocument.extended-properties+xml"/>
  <Override PartName="/ppt/diagrams/drawing17.xml" ContentType="application/vnd.ms-office.drawingml.diagramDrawing+xml"/>
  <Override PartName="/ppt/slides/slide11.xml" ContentType="application/vnd.openxmlformats-officedocument.presentationml.slide+xml"/>
  <Override PartName="/ppt/slides/slide20.xml" ContentType="application/vnd.openxmlformats-officedocument.presentationml.slide+xml"/>
  <Override PartName="/ppt/diagrams/layout4.xml" ContentType="application/vnd.openxmlformats-officedocument.drawingml.diagramLayout+xml"/>
  <Override PartName="/ppt/diagrams/data7.xml" ContentType="application/vnd.openxmlformats-officedocument.drawingml.diagramData+xml"/>
  <Override PartName="/ppt/diagrams/colors9.xml" ContentType="application/vnd.openxmlformats-officedocument.drawingml.diagramColors+xml"/>
  <Override PartName="/ppt/diagrams/quickStyle14.xml" ContentType="application/vnd.openxmlformats-officedocument.drawingml.diagramStyle+xml"/>
  <Override PartName="/ppt/diagrams/layout18.xml" ContentType="application/vnd.openxmlformats-officedocument.drawingml.diagramLayout+xml"/>
  <Override PartName="/ppt/diagrams/drawing15.xml" ContentType="application/vnd.ms-office.drawingml.diagramDrawing+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Override PartName="/ppt/diagrams/colors7.xml" ContentType="application/vnd.openxmlformats-officedocument.drawingml.diagramColors+xml"/>
  <Override PartName="/ppt/diagrams/quickStyle12.xml" ContentType="application/vnd.openxmlformats-officedocument.drawingml.diagramStyle+xml"/>
  <Override PartName="/ppt/diagrams/layout16.xml" ContentType="application/vnd.openxmlformats-officedocument.drawingml.diagramLayout+xml"/>
  <Override PartName="/ppt/diagrams/drawing13.xml" ContentType="application/vnd.ms-office.drawingml.diagramDrawing+xml"/>
  <Override PartName="/ppt/diagrams/drawing8.xml" ContentType="application/vnd.ms-office.drawingml.diagramDrawing+xml"/>
  <Override PartName="/ppt/diagrams/data3.xml" ContentType="application/vnd.openxmlformats-officedocument.drawingml.diagramData+xml"/>
  <Override PartName="/ppt/diagrams/colors5.xml" ContentType="application/vnd.openxmlformats-officedocument.drawingml.diagramColors+xml"/>
  <Override PartName="/ppt/diagrams/quickStyle8.xml" ContentType="application/vnd.openxmlformats-officedocument.drawingml.diagramStyle+xml"/>
  <Override PartName="/ppt/diagrams/quickStyle10.xml" ContentType="application/vnd.openxmlformats-officedocument.drawingml.diagramStyle+xml"/>
  <Override PartName="/ppt/diagrams/layout14.xml" ContentType="application/vnd.openxmlformats-officedocument.drawingml.diagramLayout+xml"/>
  <Override PartName="/ppt/diagrams/colors17.xml" ContentType="application/vnd.openxmlformats-officedocument.drawingml.diagramColors+xml"/>
  <Override PartName="/ppt/diagrams/drawing11.xml" ContentType="application/vnd.ms-office.drawingml.diagramDrawing+xml"/>
  <Override PartName="/ppt/diagrams/drawing6.xml" ContentType="application/vnd.ms-office.drawingml.diagramDrawing+xml"/>
  <Override PartName="/ppt/slides/slide8.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diagrams/quickStyle6.xml" ContentType="application/vnd.openxmlformats-officedocument.drawingml.diagramStyle+xml"/>
  <Override PartName="/ppt/diagrams/layout12.xml" ContentType="application/vnd.openxmlformats-officedocument.drawingml.diagramLayout+xml"/>
  <Override PartName="/ppt/diagrams/colors15.xml" ContentType="application/vnd.openxmlformats-officedocument.drawingml.diagramColors+xml"/>
  <Override PartName="/docProps/core.xml" ContentType="application/vnd.openxmlformats-package.core-properties+xml"/>
  <Override PartName="/ppt/diagrams/drawing4.xml" ContentType="application/vnd.ms-office.drawingml.diagramDrawing+xml"/>
  <Default Extension="jpg" ContentType="image/jpeg"/>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Override PartName="/ppt/diagrams/layout10.xml" ContentType="application/vnd.openxmlformats-officedocument.drawingml.diagramLayout+xml"/>
  <Override PartName="/ppt/diagrams/colors13.xml" ContentType="application/vnd.openxmlformats-officedocument.drawingml.diagramColors+xml"/>
  <Override PartName="/ppt/slideMasters/slideMaster1.xml" ContentType="application/vnd.openxmlformats-officedocument.presentationml.slideMaster+xml"/>
  <Override PartName="/ppt/slideLayouts/slideLayout4.xml" ContentType="application/vnd.openxmlformats-officedocument.presentationml.slideLayout+xml"/>
  <Override PartName="/ppt/diagrams/data15.xml" ContentType="application/vnd.openxmlformats-officedocument.drawingml.diagramData+xml"/>
  <Override PartName="/ppt/slides/slide2.xml" ContentType="application/vnd.openxmlformats-officedocument.presentationml.slide+xml"/>
  <Override PartName="/ppt/slides/slide16.xml" ContentType="application/vnd.openxmlformats-officedocument.presentationml.slide+xml"/>
  <Override PartName="/ppt/diagrams/data11.xml" ContentType="application/vnd.openxmlformats-officedocument.drawingml.diagramData+xml"/>
  <Default Extension="rels" ContentType="application/vnd.openxmlformats-package.relationships+xml"/>
  <Override PartName="/ppt/slides/slide23.xml" ContentType="application/vnd.openxmlformats-officedocument.presentationml.slide+xml"/>
  <Override PartName="/ppt/diagrams/layout7.xml" ContentType="application/vnd.openxmlformats-officedocument.drawingml.diagramLayout+xml"/>
  <Override PartName="/ppt/diagrams/data8.xml" ContentType="application/vnd.openxmlformats-officedocument.drawingml.diagramData+xml"/>
  <Override PartName="/ppt/slides/slide12.xml" ContentType="application/vnd.openxmlformats-officedocument.presentationml.slide+xml"/>
  <Override PartName="/ppt/slideLayouts/slideLayout11.xml" ContentType="application/vnd.openxmlformats-officedocument.presentationml.slideLayout+xml"/>
  <Override PartName="/ppt/diagrams/quickStyle15.xml" ContentType="application/vnd.openxmlformats-officedocument.drawingml.diagramStyle+xml"/>
  <Override PartName="/ppt/diagrams/drawing16.xml" ContentType="application/vnd.ms-office.drawingml.diagramDrawing+xml"/>
  <Override PartName="/ppt/diagrams/layout3.xml" ContentType="application/vnd.openxmlformats-officedocument.drawingml.diagramLayout+xml"/>
  <Override PartName="/ppt/diagrams/data4.xml" ContentType="application/vnd.openxmlformats-officedocument.drawingml.diagramData+xml"/>
  <Override PartName="/ppt/diagrams/layout15.xml" ContentType="application/vnd.openxmlformats-officedocument.drawingml.diagramLayout+xml"/>
  <Override PartName="/ppt/diagrams/drawing9.xml" ContentType="application/vnd.ms-office.drawingml.diagramDrawing+xml"/>
  <Override PartName="/ppt/diagrams/colors6.xml" ContentType="application/vnd.openxmlformats-officedocument.drawingml.diagramColors+xml"/>
  <Override PartName="/ppt/diagrams/quickStyle9.xml" ContentType="application/vnd.openxmlformats-officedocument.drawingml.diagramStyle+xml"/>
  <Override PartName="/ppt/diagrams/quickStyle11.xml" ContentType="application/vnd.openxmlformats-officedocument.drawingml.diagramStyle+xml"/>
  <Override PartName="/ppt/diagrams/colors18.xml" ContentType="application/vnd.openxmlformats-officedocument.drawingml.diagramColors+xml"/>
  <Override PartName="/ppt/diagrams/drawing12.xml" ContentType="application/vnd.ms-office.drawingml.diagramDrawing+xml"/>
  <Override PartName="/ppt/slides/slide7.xml" ContentType="application/vnd.openxmlformats-officedocument.presentationml.slide+xml"/>
  <Override PartName="/ppt/slideLayouts/slideLayout9.xml" ContentType="application/vnd.openxmlformats-officedocument.presentationml.slideLayout+xml"/>
  <Override PartName="/ppt/diagrams/layout11.xml" ContentType="application/vnd.openxmlformats-officedocument.drawingml.diagramLayout+xml"/>
  <Override PartName="/ppt/diagrams/colors14.xml" ContentType="application/vnd.openxmlformats-officedocument.drawingml.diagramColors+xml"/>
  <Override PartName="/ppt/diagrams/drawing5.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56" r:id="rId3"/>
    <p:sldId id="258" r:id="rId4"/>
    <p:sldId id="260" r:id="rId5"/>
    <p:sldId id="261" r:id="rId6"/>
    <p:sldId id="262" r:id="rId7"/>
    <p:sldId id="282" r:id="rId8"/>
    <p:sldId id="283" r:id="rId9"/>
    <p:sldId id="264" r:id="rId10"/>
    <p:sldId id="284" r:id="rId11"/>
    <p:sldId id="266" r:id="rId12"/>
    <p:sldId id="267" r:id="rId13"/>
    <p:sldId id="269" r:id="rId14"/>
    <p:sldId id="270" r:id="rId15"/>
    <p:sldId id="271" r:id="rId16"/>
    <p:sldId id="272" r:id="rId17"/>
    <p:sldId id="273" r:id="rId18"/>
    <p:sldId id="285" r:id="rId19"/>
    <p:sldId id="287" r:id="rId20"/>
    <p:sldId id="289" r:id="rId21"/>
    <p:sldId id="288" r:id="rId22"/>
    <p:sldId id="259" r:id="rId23"/>
    <p:sldId id="268" r:id="rId24"/>
    <p:sldId id="28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89F08E-32C0-4F5E-A6B1-169C884ADA9E}" v="2" dt="2023-11-19T12:12:16.55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snapToGrid="0">
      <p:cViewPr varScale="1">
        <p:scale>
          <a:sx n="83" d="100"/>
          <a:sy n="83" d="100"/>
        </p:scale>
        <p:origin x="-629" y="-77"/>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Stanciu" userId="ab581f976689c414" providerId="LiveId" clId="{A789F08E-32C0-4F5E-A6B1-169C884ADA9E}"/>
    <pc:docChg chg="modSld sldOrd">
      <pc:chgData name="Diana Stanciu" userId="ab581f976689c414" providerId="LiveId" clId="{A789F08E-32C0-4F5E-A6B1-169C884ADA9E}" dt="2023-11-19T12:12:27.523" v="4"/>
      <pc:docMkLst>
        <pc:docMk/>
      </pc:docMkLst>
      <pc:sldChg chg="modSp mod">
        <pc:chgData name="Diana Stanciu" userId="ab581f976689c414" providerId="LiveId" clId="{A789F08E-32C0-4F5E-A6B1-169C884ADA9E}" dt="2023-11-19T11:08:03.394" v="2" actId="1076"/>
        <pc:sldMkLst>
          <pc:docMk/>
          <pc:sldMk cId="2538346721" sldId="273"/>
        </pc:sldMkLst>
        <pc:spChg chg="mod">
          <ac:chgData name="Diana Stanciu" userId="ab581f976689c414" providerId="LiveId" clId="{A789F08E-32C0-4F5E-A6B1-169C884ADA9E}" dt="2023-11-19T11:08:03.394" v="2" actId="1076"/>
          <ac:spMkLst>
            <pc:docMk/>
            <pc:sldMk cId="2538346721" sldId="273"/>
            <ac:spMk id="3" creationId="{A5FEDC93-EBB1-943C-BF1F-F3E205926FD5}"/>
          </ac:spMkLst>
        </pc:spChg>
      </pc:sldChg>
      <pc:sldChg chg="ord">
        <pc:chgData name="Diana Stanciu" userId="ab581f976689c414" providerId="LiveId" clId="{A789F08E-32C0-4F5E-A6B1-169C884ADA9E}" dt="2023-11-19T09:07:15.888" v="1"/>
        <pc:sldMkLst>
          <pc:docMk/>
          <pc:sldMk cId="3559856373" sldId="280"/>
        </pc:sldMkLst>
      </pc:sldChg>
      <pc:sldChg chg="ord">
        <pc:chgData name="Diana Stanciu" userId="ab581f976689c414" providerId="LiveId" clId="{A789F08E-32C0-4F5E-A6B1-169C884ADA9E}" dt="2023-11-19T12:12:27.523" v="4"/>
        <pc:sldMkLst>
          <pc:docMk/>
          <pc:sldMk cId="2227055321" sldId="281"/>
        </pc:sldMkLst>
      </pc:sldChg>
    </pc:docChg>
  </pc:docChgLst>
</pc:chgInfo>
</file>

<file path=ppt/diagrams/_rels/data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image" Target="../media/image1.jp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AF2C48-29E1-4FA0-9A5E-250E9C2E347A}"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94713F7-C20F-4E56-9104-E82D69A45B68}">
      <dgm:prSet/>
      <dgm:spPr/>
      <dgm:t>
        <a:bodyPr/>
        <a:lstStyle/>
        <a:p>
          <a:r>
            <a:rPr lang="en-GB" dirty="0"/>
            <a:t>Adrian Florin </a:t>
          </a:r>
          <a:r>
            <a:rPr lang="en-GB" dirty="0" smtClean="0"/>
            <a:t>Fizesan-2116189             1-5</a:t>
          </a:r>
          <a:endParaRPr lang="en-US" dirty="0"/>
        </a:p>
      </dgm:t>
    </dgm:pt>
    <dgm:pt modelId="{34E81461-1A7E-48A9-B981-4DA7800A9BD2}" type="parTrans" cxnId="{4E35C7CB-BBC5-46D9-8AA7-A643F49487B7}">
      <dgm:prSet/>
      <dgm:spPr/>
      <dgm:t>
        <a:bodyPr/>
        <a:lstStyle/>
        <a:p>
          <a:endParaRPr lang="en-US"/>
        </a:p>
      </dgm:t>
    </dgm:pt>
    <dgm:pt modelId="{715A5508-AFC7-42D4-A02D-A2DA5B1869A4}" type="sibTrans" cxnId="{4E35C7CB-BBC5-46D9-8AA7-A643F49487B7}">
      <dgm:prSet/>
      <dgm:spPr/>
      <dgm:t>
        <a:bodyPr/>
        <a:lstStyle/>
        <a:p>
          <a:endParaRPr lang="en-US"/>
        </a:p>
      </dgm:t>
    </dgm:pt>
    <dgm:pt modelId="{FEB483AA-245A-42C0-8FC7-144C5F012EB6}">
      <dgm:prSet/>
      <dgm:spPr/>
      <dgm:t>
        <a:bodyPr/>
        <a:lstStyle/>
        <a:p>
          <a:r>
            <a:rPr lang="en-GB" dirty="0"/>
            <a:t>Stefania Diana Stanciu-2234963            </a:t>
          </a:r>
          <a:r>
            <a:rPr lang="en-GB" dirty="0" smtClean="0"/>
            <a:t>6-9</a:t>
          </a:r>
          <a:endParaRPr lang="en-US" dirty="0"/>
        </a:p>
      </dgm:t>
    </dgm:pt>
    <dgm:pt modelId="{BE79BBB1-D313-4DC9-BAE1-38F0FE4424A7}" type="parTrans" cxnId="{76F72649-002E-4ED9-8B6C-ACC2130E73BB}">
      <dgm:prSet/>
      <dgm:spPr/>
      <dgm:t>
        <a:bodyPr/>
        <a:lstStyle/>
        <a:p>
          <a:endParaRPr lang="en-US"/>
        </a:p>
      </dgm:t>
    </dgm:pt>
    <dgm:pt modelId="{79E1ABEB-645B-46E1-8930-86E000B23C22}" type="sibTrans" cxnId="{76F72649-002E-4ED9-8B6C-ACC2130E73BB}">
      <dgm:prSet/>
      <dgm:spPr/>
      <dgm:t>
        <a:bodyPr/>
        <a:lstStyle/>
        <a:p>
          <a:endParaRPr lang="en-US"/>
        </a:p>
      </dgm:t>
    </dgm:pt>
    <dgm:pt modelId="{D574FAC7-D305-469C-845F-F9078B509A75}">
      <dgm:prSet/>
      <dgm:spPr/>
      <dgm:t>
        <a:bodyPr/>
        <a:lstStyle/>
        <a:p>
          <a:r>
            <a:rPr lang="en-GB" dirty="0" err="1"/>
            <a:t>Cosmin</a:t>
          </a:r>
          <a:r>
            <a:rPr lang="en-GB" dirty="0"/>
            <a:t> </a:t>
          </a:r>
          <a:r>
            <a:rPr lang="en-GB" dirty="0" smtClean="0"/>
            <a:t>Mihai-2115663                       10-13                          </a:t>
          </a:r>
          <a:endParaRPr lang="en-US" dirty="0"/>
        </a:p>
      </dgm:t>
    </dgm:pt>
    <dgm:pt modelId="{E7843161-3324-4090-8E15-16BCC40935AB}" type="parTrans" cxnId="{50D6457B-1A80-4E7B-823C-5E37B2B5702B}">
      <dgm:prSet/>
      <dgm:spPr/>
      <dgm:t>
        <a:bodyPr/>
        <a:lstStyle/>
        <a:p>
          <a:endParaRPr lang="en-US"/>
        </a:p>
      </dgm:t>
    </dgm:pt>
    <dgm:pt modelId="{9A1167EF-4D48-41D2-BEA7-F765D2E26BEA}" type="sibTrans" cxnId="{50D6457B-1A80-4E7B-823C-5E37B2B5702B}">
      <dgm:prSet/>
      <dgm:spPr/>
      <dgm:t>
        <a:bodyPr/>
        <a:lstStyle/>
        <a:p>
          <a:endParaRPr lang="en-US"/>
        </a:p>
      </dgm:t>
    </dgm:pt>
    <dgm:pt modelId="{01902858-1125-45BB-8E76-A8430509A6FC}">
      <dgm:prSet/>
      <dgm:spPr/>
      <dgm:t>
        <a:bodyPr/>
        <a:lstStyle/>
        <a:p>
          <a:r>
            <a:rPr lang="en-GB" dirty="0"/>
            <a:t>Mihai Valentin Tatulescu-2226078       </a:t>
          </a:r>
          <a:r>
            <a:rPr lang="en-GB" dirty="0" smtClean="0"/>
            <a:t>14-17</a:t>
          </a:r>
          <a:endParaRPr lang="en-US" dirty="0"/>
        </a:p>
      </dgm:t>
    </dgm:pt>
    <dgm:pt modelId="{3D6C57E6-9F2C-4E2E-B8CF-E7308E225A84}" type="parTrans" cxnId="{838A778A-D52F-4B3A-B9B8-A4574A5945B4}">
      <dgm:prSet/>
      <dgm:spPr/>
      <dgm:t>
        <a:bodyPr/>
        <a:lstStyle/>
        <a:p>
          <a:endParaRPr lang="en-US"/>
        </a:p>
      </dgm:t>
    </dgm:pt>
    <dgm:pt modelId="{B232054A-8CEB-40D5-8BB6-4D35646D3806}" type="sibTrans" cxnId="{838A778A-D52F-4B3A-B9B8-A4574A5945B4}">
      <dgm:prSet/>
      <dgm:spPr/>
      <dgm:t>
        <a:bodyPr/>
        <a:lstStyle/>
        <a:p>
          <a:endParaRPr lang="en-US"/>
        </a:p>
      </dgm:t>
    </dgm:pt>
    <dgm:pt modelId="{2DCD5EB8-6150-46D6-A025-BA803AE47A78}">
      <dgm:prSet/>
      <dgm:spPr/>
      <dgm:t>
        <a:bodyPr/>
        <a:lstStyle/>
        <a:p>
          <a:r>
            <a:rPr lang="en-GB" dirty="0" err="1"/>
            <a:t>Madalina</a:t>
          </a:r>
          <a:r>
            <a:rPr lang="en-GB" dirty="0"/>
            <a:t> Braha-2227915                       </a:t>
          </a:r>
          <a:r>
            <a:rPr lang="en-GB" dirty="0" smtClean="0"/>
            <a:t>18-21     </a:t>
          </a:r>
          <a:endParaRPr lang="en-US" dirty="0"/>
        </a:p>
      </dgm:t>
    </dgm:pt>
    <dgm:pt modelId="{E43EBF8C-9987-46D3-8F43-3C43B340EBD8}" type="parTrans" cxnId="{B8CCB5DA-1E37-4580-A8EA-743AD7B0A3C7}">
      <dgm:prSet/>
      <dgm:spPr/>
      <dgm:t>
        <a:bodyPr/>
        <a:lstStyle/>
        <a:p>
          <a:endParaRPr lang="en-US"/>
        </a:p>
      </dgm:t>
    </dgm:pt>
    <dgm:pt modelId="{CBCD07FB-E5A3-4017-B19F-43960AD6F727}" type="sibTrans" cxnId="{B8CCB5DA-1E37-4580-A8EA-743AD7B0A3C7}">
      <dgm:prSet/>
      <dgm:spPr/>
      <dgm:t>
        <a:bodyPr/>
        <a:lstStyle/>
        <a:p>
          <a:endParaRPr lang="en-US"/>
        </a:p>
      </dgm:t>
    </dgm:pt>
    <dgm:pt modelId="{DBA027E5-BC8E-437B-AC93-3776AA8EF121}" type="pres">
      <dgm:prSet presAssocID="{5AAF2C48-29E1-4FA0-9A5E-250E9C2E347A}" presName="outerComposite" presStyleCnt="0">
        <dgm:presLayoutVars>
          <dgm:chMax val="5"/>
          <dgm:dir/>
          <dgm:resizeHandles val="exact"/>
        </dgm:presLayoutVars>
      </dgm:prSet>
      <dgm:spPr/>
      <dgm:t>
        <a:bodyPr/>
        <a:lstStyle/>
        <a:p>
          <a:endParaRPr lang="en-US"/>
        </a:p>
      </dgm:t>
    </dgm:pt>
    <dgm:pt modelId="{5BA3E450-160D-43BC-8AD7-682CC8D41DBC}" type="pres">
      <dgm:prSet presAssocID="{5AAF2C48-29E1-4FA0-9A5E-250E9C2E347A}" presName="dummyMaxCanvas" presStyleCnt="0">
        <dgm:presLayoutVars/>
      </dgm:prSet>
      <dgm:spPr/>
    </dgm:pt>
    <dgm:pt modelId="{6F15F8DB-529F-4C9C-83BD-58D7D286A4A8}" type="pres">
      <dgm:prSet presAssocID="{5AAF2C48-29E1-4FA0-9A5E-250E9C2E347A}" presName="FiveNodes_1" presStyleLbl="node1" presStyleIdx="0" presStyleCnt="5">
        <dgm:presLayoutVars>
          <dgm:bulletEnabled val="1"/>
        </dgm:presLayoutVars>
      </dgm:prSet>
      <dgm:spPr/>
      <dgm:t>
        <a:bodyPr/>
        <a:lstStyle/>
        <a:p>
          <a:endParaRPr lang="en-US"/>
        </a:p>
      </dgm:t>
    </dgm:pt>
    <dgm:pt modelId="{A3066AD4-32AE-4333-B0A2-E75F1A79299A}" type="pres">
      <dgm:prSet presAssocID="{5AAF2C48-29E1-4FA0-9A5E-250E9C2E347A}" presName="FiveNodes_2" presStyleLbl="node1" presStyleIdx="1" presStyleCnt="5">
        <dgm:presLayoutVars>
          <dgm:bulletEnabled val="1"/>
        </dgm:presLayoutVars>
      </dgm:prSet>
      <dgm:spPr/>
      <dgm:t>
        <a:bodyPr/>
        <a:lstStyle/>
        <a:p>
          <a:endParaRPr lang="en-US"/>
        </a:p>
      </dgm:t>
    </dgm:pt>
    <dgm:pt modelId="{BA5DB1EA-2AFB-49D8-AA26-D6CA7FBE1E16}" type="pres">
      <dgm:prSet presAssocID="{5AAF2C48-29E1-4FA0-9A5E-250E9C2E347A}" presName="FiveNodes_3" presStyleLbl="node1" presStyleIdx="2" presStyleCnt="5">
        <dgm:presLayoutVars>
          <dgm:bulletEnabled val="1"/>
        </dgm:presLayoutVars>
      </dgm:prSet>
      <dgm:spPr/>
      <dgm:t>
        <a:bodyPr/>
        <a:lstStyle/>
        <a:p>
          <a:endParaRPr lang="en-US"/>
        </a:p>
      </dgm:t>
    </dgm:pt>
    <dgm:pt modelId="{A89FDD51-A801-459A-BA75-FAF183E9C609}" type="pres">
      <dgm:prSet presAssocID="{5AAF2C48-29E1-4FA0-9A5E-250E9C2E347A}" presName="FiveNodes_4" presStyleLbl="node1" presStyleIdx="3" presStyleCnt="5">
        <dgm:presLayoutVars>
          <dgm:bulletEnabled val="1"/>
        </dgm:presLayoutVars>
      </dgm:prSet>
      <dgm:spPr/>
      <dgm:t>
        <a:bodyPr/>
        <a:lstStyle/>
        <a:p>
          <a:endParaRPr lang="en-US"/>
        </a:p>
      </dgm:t>
    </dgm:pt>
    <dgm:pt modelId="{82574B63-A8BB-4F42-996A-1C971F293E85}" type="pres">
      <dgm:prSet presAssocID="{5AAF2C48-29E1-4FA0-9A5E-250E9C2E347A}" presName="FiveNodes_5" presStyleLbl="node1" presStyleIdx="4" presStyleCnt="5">
        <dgm:presLayoutVars>
          <dgm:bulletEnabled val="1"/>
        </dgm:presLayoutVars>
      </dgm:prSet>
      <dgm:spPr/>
      <dgm:t>
        <a:bodyPr/>
        <a:lstStyle/>
        <a:p>
          <a:endParaRPr lang="en-US"/>
        </a:p>
      </dgm:t>
    </dgm:pt>
    <dgm:pt modelId="{8FE16A1B-D892-4D98-BF53-9FB3A267ABF6}" type="pres">
      <dgm:prSet presAssocID="{5AAF2C48-29E1-4FA0-9A5E-250E9C2E347A}" presName="FiveConn_1-2" presStyleLbl="fgAccFollowNode1" presStyleIdx="0" presStyleCnt="4">
        <dgm:presLayoutVars>
          <dgm:bulletEnabled val="1"/>
        </dgm:presLayoutVars>
      </dgm:prSet>
      <dgm:spPr/>
      <dgm:t>
        <a:bodyPr/>
        <a:lstStyle/>
        <a:p>
          <a:endParaRPr lang="en-US"/>
        </a:p>
      </dgm:t>
    </dgm:pt>
    <dgm:pt modelId="{991F7B73-4C36-4926-8B6D-FAF0E7B37DA0}" type="pres">
      <dgm:prSet presAssocID="{5AAF2C48-29E1-4FA0-9A5E-250E9C2E347A}" presName="FiveConn_2-3" presStyleLbl="fgAccFollowNode1" presStyleIdx="1" presStyleCnt="4">
        <dgm:presLayoutVars>
          <dgm:bulletEnabled val="1"/>
        </dgm:presLayoutVars>
      </dgm:prSet>
      <dgm:spPr/>
      <dgm:t>
        <a:bodyPr/>
        <a:lstStyle/>
        <a:p>
          <a:endParaRPr lang="en-US"/>
        </a:p>
      </dgm:t>
    </dgm:pt>
    <dgm:pt modelId="{6371E678-1439-4DB4-B4C4-D96EDB28A9A6}" type="pres">
      <dgm:prSet presAssocID="{5AAF2C48-29E1-4FA0-9A5E-250E9C2E347A}" presName="FiveConn_3-4" presStyleLbl="fgAccFollowNode1" presStyleIdx="2" presStyleCnt="4">
        <dgm:presLayoutVars>
          <dgm:bulletEnabled val="1"/>
        </dgm:presLayoutVars>
      </dgm:prSet>
      <dgm:spPr/>
      <dgm:t>
        <a:bodyPr/>
        <a:lstStyle/>
        <a:p>
          <a:endParaRPr lang="en-US"/>
        </a:p>
      </dgm:t>
    </dgm:pt>
    <dgm:pt modelId="{1BF2AB9C-EB42-4F87-AF7F-8EF4276540F4}" type="pres">
      <dgm:prSet presAssocID="{5AAF2C48-29E1-4FA0-9A5E-250E9C2E347A}" presName="FiveConn_4-5" presStyleLbl="fgAccFollowNode1" presStyleIdx="3" presStyleCnt="4">
        <dgm:presLayoutVars>
          <dgm:bulletEnabled val="1"/>
        </dgm:presLayoutVars>
      </dgm:prSet>
      <dgm:spPr/>
      <dgm:t>
        <a:bodyPr/>
        <a:lstStyle/>
        <a:p>
          <a:endParaRPr lang="en-US"/>
        </a:p>
      </dgm:t>
    </dgm:pt>
    <dgm:pt modelId="{2680F4E5-6D6B-4B8C-A99C-340E7BAEF6AC}" type="pres">
      <dgm:prSet presAssocID="{5AAF2C48-29E1-4FA0-9A5E-250E9C2E347A}" presName="FiveNodes_1_text" presStyleLbl="node1" presStyleIdx="4" presStyleCnt="5">
        <dgm:presLayoutVars>
          <dgm:bulletEnabled val="1"/>
        </dgm:presLayoutVars>
      </dgm:prSet>
      <dgm:spPr/>
      <dgm:t>
        <a:bodyPr/>
        <a:lstStyle/>
        <a:p>
          <a:endParaRPr lang="en-US"/>
        </a:p>
      </dgm:t>
    </dgm:pt>
    <dgm:pt modelId="{796BF0CB-F930-4198-B0F4-EDDABD315D5B}" type="pres">
      <dgm:prSet presAssocID="{5AAF2C48-29E1-4FA0-9A5E-250E9C2E347A}" presName="FiveNodes_2_text" presStyleLbl="node1" presStyleIdx="4" presStyleCnt="5">
        <dgm:presLayoutVars>
          <dgm:bulletEnabled val="1"/>
        </dgm:presLayoutVars>
      </dgm:prSet>
      <dgm:spPr/>
      <dgm:t>
        <a:bodyPr/>
        <a:lstStyle/>
        <a:p>
          <a:endParaRPr lang="en-US"/>
        </a:p>
      </dgm:t>
    </dgm:pt>
    <dgm:pt modelId="{ABA00B39-7239-4B80-8156-E59BEB6E3710}" type="pres">
      <dgm:prSet presAssocID="{5AAF2C48-29E1-4FA0-9A5E-250E9C2E347A}" presName="FiveNodes_3_text" presStyleLbl="node1" presStyleIdx="4" presStyleCnt="5">
        <dgm:presLayoutVars>
          <dgm:bulletEnabled val="1"/>
        </dgm:presLayoutVars>
      </dgm:prSet>
      <dgm:spPr/>
      <dgm:t>
        <a:bodyPr/>
        <a:lstStyle/>
        <a:p>
          <a:endParaRPr lang="en-US"/>
        </a:p>
      </dgm:t>
    </dgm:pt>
    <dgm:pt modelId="{771FE209-844D-4414-AD86-338705CCC404}" type="pres">
      <dgm:prSet presAssocID="{5AAF2C48-29E1-4FA0-9A5E-250E9C2E347A}" presName="FiveNodes_4_text" presStyleLbl="node1" presStyleIdx="4" presStyleCnt="5">
        <dgm:presLayoutVars>
          <dgm:bulletEnabled val="1"/>
        </dgm:presLayoutVars>
      </dgm:prSet>
      <dgm:spPr/>
      <dgm:t>
        <a:bodyPr/>
        <a:lstStyle/>
        <a:p>
          <a:endParaRPr lang="en-US"/>
        </a:p>
      </dgm:t>
    </dgm:pt>
    <dgm:pt modelId="{CA6092EC-9B4A-46D2-BDFE-E576E3183795}" type="pres">
      <dgm:prSet presAssocID="{5AAF2C48-29E1-4FA0-9A5E-250E9C2E347A}" presName="FiveNodes_5_text" presStyleLbl="node1" presStyleIdx="4" presStyleCnt="5">
        <dgm:presLayoutVars>
          <dgm:bulletEnabled val="1"/>
        </dgm:presLayoutVars>
      </dgm:prSet>
      <dgm:spPr/>
      <dgm:t>
        <a:bodyPr/>
        <a:lstStyle/>
        <a:p>
          <a:endParaRPr lang="en-US"/>
        </a:p>
      </dgm:t>
    </dgm:pt>
  </dgm:ptLst>
  <dgm:cxnLst>
    <dgm:cxn modelId="{50D6457B-1A80-4E7B-823C-5E37B2B5702B}" srcId="{5AAF2C48-29E1-4FA0-9A5E-250E9C2E347A}" destId="{D574FAC7-D305-469C-845F-F9078B509A75}" srcOrd="2" destOrd="0" parTransId="{E7843161-3324-4090-8E15-16BCC40935AB}" sibTransId="{9A1167EF-4D48-41D2-BEA7-F765D2E26BEA}"/>
    <dgm:cxn modelId="{9E3F9B76-C2A8-4EC7-AFF2-5804EC1FC830}" type="presOf" srcId="{715A5508-AFC7-42D4-A02D-A2DA5B1869A4}" destId="{8FE16A1B-D892-4D98-BF53-9FB3A267ABF6}" srcOrd="0" destOrd="0" presId="urn:microsoft.com/office/officeart/2005/8/layout/vProcess5"/>
    <dgm:cxn modelId="{C923649D-AF02-443A-A8D2-58A75BF660EF}" type="presOf" srcId="{D94713F7-C20F-4E56-9104-E82D69A45B68}" destId="{6F15F8DB-529F-4C9C-83BD-58D7D286A4A8}" srcOrd="0" destOrd="0" presId="urn:microsoft.com/office/officeart/2005/8/layout/vProcess5"/>
    <dgm:cxn modelId="{182931C2-0E89-4678-9A4A-70430C4DA699}" type="presOf" srcId="{01902858-1125-45BB-8E76-A8430509A6FC}" destId="{A89FDD51-A801-459A-BA75-FAF183E9C609}" srcOrd="0" destOrd="0" presId="urn:microsoft.com/office/officeart/2005/8/layout/vProcess5"/>
    <dgm:cxn modelId="{838A778A-D52F-4B3A-B9B8-A4574A5945B4}" srcId="{5AAF2C48-29E1-4FA0-9A5E-250E9C2E347A}" destId="{01902858-1125-45BB-8E76-A8430509A6FC}" srcOrd="3" destOrd="0" parTransId="{3D6C57E6-9F2C-4E2E-B8CF-E7308E225A84}" sibTransId="{B232054A-8CEB-40D5-8BB6-4D35646D3806}"/>
    <dgm:cxn modelId="{4E35C7CB-BBC5-46D9-8AA7-A643F49487B7}" srcId="{5AAF2C48-29E1-4FA0-9A5E-250E9C2E347A}" destId="{D94713F7-C20F-4E56-9104-E82D69A45B68}" srcOrd="0" destOrd="0" parTransId="{34E81461-1A7E-48A9-B981-4DA7800A9BD2}" sibTransId="{715A5508-AFC7-42D4-A02D-A2DA5B1869A4}"/>
    <dgm:cxn modelId="{1695B089-6151-4682-9C18-373B0AA0F671}" type="presOf" srcId="{FEB483AA-245A-42C0-8FC7-144C5F012EB6}" destId="{796BF0CB-F930-4198-B0F4-EDDABD315D5B}" srcOrd="1" destOrd="0" presId="urn:microsoft.com/office/officeart/2005/8/layout/vProcess5"/>
    <dgm:cxn modelId="{3F379770-5655-4304-8520-B6F052256174}" type="presOf" srcId="{D574FAC7-D305-469C-845F-F9078B509A75}" destId="{BA5DB1EA-2AFB-49D8-AA26-D6CA7FBE1E16}" srcOrd="0" destOrd="0" presId="urn:microsoft.com/office/officeart/2005/8/layout/vProcess5"/>
    <dgm:cxn modelId="{A9831B0A-FE42-4CB3-BB8F-08B6AD62495A}" type="presOf" srcId="{2DCD5EB8-6150-46D6-A025-BA803AE47A78}" destId="{82574B63-A8BB-4F42-996A-1C971F293E85}" srcOrd="0" destOrd="0" presId="urn:microsoft.com/office/officeart/2005/8/layout/vProcess5"/>
    <dgm:cxn modelId="{6DBD1732-C5FA-42D7-BFE6-2151CDDB6FC4}" type="presOf" srcId="{79E1ABEB-645B-46E1-8930-86E000B23C22}" destId="{991F7B73-4C36-4926-8B6D-FAF0E7B37DA0}" srcOrd="0" destOrd="0" presId="urn:microsoft.com/office/officeart/2005/8/layout/vProcess5"/>
    <dgm:cxn modelId="{29CF3CC7-B53E-4478-9C1D-DE063063D431}" type="presOf" srcId="{FEB483AA-245A-42C0-8FC7-144C5F012EB6}" destId="{A3066AD4-32AE-4333-B0A2-E75F1A79299A}" srcOrd="0" destOrd="0" presId="urn:microsoft.com/office/officeart/2005/8/layout/vProcess5"/>
    <dgm:cxn modelId="{F7170DEA-6779-48AD-8965-75C532E78E7D}" type="presOf" srcId="{5AAF2C48-29E1-4FA0-9A5E-250E9C2E347A}" destId="{DBA027E5-BC8E-437B-AC93-3776AA8EF121}" srcOrd="0" destOrd="0" presId="urn:microsoft.com/office/officeart/2005/8/layout/vProcess5"/>
    <dgm:cxn modelId="{710BC849-2AF8-4352-A36D-221BEA815DFC}" type="presOf" srcId="{D94713F7-C20F-4E56-9104-E82D69A45B68}" destId="{2680F4E5-6D6B-4B8C-A99C-340E7BAEF6AC}" srcOrd="1" destOrd="0" presId="urn:microsoft.com/office/officeart/2005/8/layout/vProcess5"/>
    <dgm:cxn modelId="{76F72649-002E-4ED9-8B6C-ACC2130E73BB}" srcId="{5AAF2C48-29E1-4FA0-9A5E-250E9C2E347A}" destId="{FEB483AA-245A-42C0-8FC7-144C5F012EB6}" srcOrd="1" destOrd="0" parTransId="{BE79BBB1-D313-4DC9-BAE1-38F0FE4424A7}" sibTransId="{79E1ABEB-645B-46E1-8930-86E000B23C22}"/>
    <dgm:cxn modelId="{DB2187EC-BC94-44EF-B175-124C12BC3EA8}" type="presOf" srcId="{9A1167EF-4D48-41D2-BEA7-F765D2E26BEA}" destId="{6371E678-1439-4DB4-B4C4-D96EDB28A9A6}" srcOrd="0" destOrd="0" presId="urn:microsoft.com/office/officeart/2005/8/layout/vProcess5"/>
    <dgm:cxn modelId="{E4505BDC-FF53-479E-9F03-F4377100517E}" type="presOf" srcId="{01902858-1125-45BB-8E76-A8430509A6FC}" destId="{771FE209-844D-4414-AD86-338705CCC404}" srcOrd="1" destOrd="0" presId="urn:microsoft.com/office/officeart/2005/8/layout/vProcess5"/>
    <dgm:cxn modelId="{F9A81C03-9116-4023-AEBF-C02D92FC4702}" type="presOf" srcId="{2DCD5EB8-6150-46D6-A025-BA803AE47A78}" destId="{CA6092EC-9B4A-46D2-BDFE-E576E3183795}" srcOrd="1" destOrd="0" presId="urn:microsoft.com/office/officeart/2005/8/layout/vProcess5"/>
    <dgm:cxn modelId="{B8CCB5DA-1E37-4580-A8EA-743AD7B0A3C7}" srcId="{5AAF2C48-29E1-4FA0-9A5E-250E9C2E347A}" destId="{2DCD5EB8-6150-46D6-A025-BA803AE47A78}" srcOrd="4" destOrd="0" parTransId="{E43EBF8C-9987-46D3-8F43-3C43B340EBD8}" sibTransId="{CBCD07FB-E5A3-4017-B19F-43960AD6F727}"/>
    <dgm:cxn modelId="{8ABE086F-CF14-4CA9-B684-A7BD92272DF5}" type="presOf" srcId="{B232054A-8CEB-40D5-8BB6-4D35646D3806}" destId="{1BF2AB9C-EB42-4F87-AF7F-8EF4276540F4}" srcOrd="0" destOrd="0" presId="urn:microsoft.com/office/officeart/2005/8/layout/vProcess5"/>
    <dgm:cxn modelId="{6A2867F3-7096-4DFB-8FCC-0A1E883297CD}" type="presOf" srcId="{D574FAC7-D305-469C-845F-F9078B509A75}" destId="{ABA00B39-7239-4B80-8156-E59BEB6E3710}" srcOrd="1" destOrd="0" presId="urn:microsoft.com/office/officeart/2005/8/layout/vProcess5"/>
    <dgm:cxn modelId="{B7F19E0F-14FE-496D-84FE-55B9F9A429CE}" type="presParOf" srcId="{DBA027E5-BC8E-437B-AC93-3776AA8EF121}" destId="{5BA3E450-160D-43BC-8AD7-682CC8D41DBC}" srcOrd="0" destOrd="0" presId="urn:microsoft.com/office/officeart/2005/8/layout/vProcess5"/>
    <dgm:cxn modelId="{ADCA77BC-AB80-468B-95A3-C61B3766A187}" type="presParOf" srcId="{DBA027E5-BC8E-437B-AC93-3776AA8EF121}" destId="{6F15F8DB-529F-4C9C-83BD-58D7D286A4A8}" srcOrd="1" destOrd="0" presId="urn:microsoft.com/office/officeart/2005/8/layout/vProcess5"/>
    <dgm:cxn modelId="{4502B625-A763-43B4-AA87-213A596B4E10}" type="presParOf" srcId="{DBA027E5-BC8E-437B-AC93-3776AA8EF121}" destId="{A3066AD4-32AE-4333-B0A2-E75F1A79299A}" srcOrd="2" destOrd="0" presId="urn:microsoft.com/office/officeart/2005/8/layout/vProcess5"/>
    <dgm:cxn modelId="{CFB6F475-31D9-46DF-9A03-BBC08DA57BEE}" type="presParOf" srcId="{DBA027E5-BC8E-437B-AC93-3776AA8EF121}" destId="{BA5DB1EA-2AFB-49D8-AA26-D6CA7FBE1E16}" srcOrd="3" destOrd="0" presId="urn:microsoft.com/office/officeart/2005/8/layout/vProcess5"/>
    <dgm:cxn modelId="{52301CF6-757F-4B52-8353-369A887BCD42}" type="presParOf" srcId="{DBA027E5-BC8E-437B-AC93-3776AA8EF121}" destId="{A89FDD51-A801-459A-BA75-FAF183E9C609}" srcOrd="4" destOrd="0" presId="urn:microsoft.com/office/officeart/2005/8/layout/vProcess5"/>
    <dgm:cxn modelId="{98E543B2-5093-4370-8377-B317BE0CFF50}" type="presParOf" srcId="{DBA027E5-BC8E-437B-AC93-3776AA8EF121}" destId="{82574B63-A8BB-4F42-996A-1C971F293E85}" srcOrd="5" destOrd="0" presId="urn:microsoft.com/office/officeart/2005/8/layout/vProcess5"/>
    <dgm:cxn modelId="{05610FF6-9CBA-4519-93C2-33F7A4590206}" type="presParOf" srcId="{DBA027E5-BC8E-437B-AC93-3776AA8EF121}" destId="{8FE16A1B-D892-4D98-BF53-9FB3A267ABF6}" srcOrd="6" destOrd="0" presId="urn:microsoft.com/office/officeart/2005/8/layout/vProcess5"/>
    <dgm:cxn modelId="{05C1AE9D-E6A0-4E0C-BE03-BD8B04AA9A03}" type="presParOf" srcId="{DBA027E5-BC8E-437B-AC93-3776AA8EF121}" destId="{991F7B73-4C36-4926-8B6D-FAF0E7B37DA0}" srcOrd="7" destOrd="0" presId="urn:microsoft.com/office/officeart/2005/8/layout/vProcess5"/>
    <dgm:cxn modelId="{827CC618-39E0-405A-871F-87DDBBD05D8B}" type="presParOf" srcId="{DBA027E5-BC8E-437B-AC93-3776AA8EF121}" destId="{6371E678-1439-4DB4-B4C4-D96EDB28A9A6}" srcOrd="8" destOrd="0" presId="urn:microsoft.com/office/officeart/2005/8/layout/vProcess5"/>
    <dgm:cxn modelId="{D96388C4-4FC3-4B64-98FD-6C068517235E}" type="presParOf" srcId="{DBA027E5-BC8E-437B-AC93-3776AA8EF121}" destId="{1BF2AB9C-EB42-4F87-AF7F-8EF4276540F4}" srcOrd="9" destOrd="0" presId="urn:microsoft.com/office/officeart/2005/8/layout/vProcess5"/>
    <dgm:cxn modelId="{C750C019-DAE6-4DF3-86DF-D2FAD7139372}" type="presParOf" srcId="{DBA027E5-BC8E-437B-AC93-3776AA8EF121}" destId="{2680F4E5-6D6B-4B8C-A99C-340E7BAEF6AC}" srcOrd="10" destOrd="0" presId="urn:microsoft.com/office/officeart/2005/8/layout/vProcess5"/>
    <dgm:cxn modelId="{615D7005-BD41-4313-8FD3-33CAE7F0B2F8}" type="presParOf" srcId="{DBA027E5-BC8E-437B-AC93-3776AA8EF121}" destId="{796BF0CB-F930-4198-B0F4-EDDABD315D5B}" srcOrd="11" destOrd="0" presId="urn:microsoft.com/office/officeart/2005/8/layout/vProcess5"/>
    <dgm:cxn modelId="{404B25CA-C853-4DF1-820A-29FF5D4D6726}" type="presParOf" srcId="{DBA027E5-BC8E-437B-AC93-3776AA8EF121}" destId="{ABA00B39-7239-4B80-8156-E59BEB6E3710}" srcOrd="12" destOrd="0" presId="urn:microsoft.com/office/officeart/2005/8/layout/vProcess5"/>
    <dgm:cxn modelId="{9E4791A1-410A-42B1-9C31-C6858C1EAD15}" type="presParOf" srcId="{DBA027E5-BC8E-437B-AC93-3776AA8EF121}" destId="{771FE209-844D-4414-AD86-338705CCC404}" srcOrd="13" destOrd="0" presId="urn:microsoft.com/office/officeart/2005/8/layout/vProcess5"/>
    <dgm:cxn modelId="{BDAD993E-1FE7-4C64-8EAD-C310EB32C6BB}" type="presParOf" srcId="{DBA027E5-BC8E-437B-AC93-3776AA8EF121}" destId="{CA6092EC-9B4A-46D2-BDFE-E576E3183795}" srcOrd="14" destOrd="0" presId="urn:microsoft.com/office/officeart/2005/8/layout/vProcess5"/>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01886AE-C5E2-4FE2-9845-26BB5A820935}" type="doc">
      <dgm:prSet loTypeId="urn:microsoft.com/office/officeart/2005/8/layout/vList3#3" loCatId="list" qsTypeId="urn:microsoft.com/office/officeart/2005/8/quickstyle/simple1" qsCatId="simple" csTypeId="urn:microsoft.com/office/officeart/2005/8/colors/accent1_2" csCatId="accent1" phldr="1"/>
      <dgm:spPr/>
      <dgm:t>
        <a:bodyPr/>
        <a:lstStyle/>
        <a:p>
          <a:endParaRPr lang="en-GB"/>
        </a:p>
      </dgm:t>
    </dgm:pt>
    <dgm:pt modelId="{5EBED547-46D3-48D2-B45A-918FA83AD43F}">
      <dgm:prSet/>
      <dgm:spPr/>
      <dgm:t>
        <a:bodyPr anchor="t"/>
        <a:lstStyle/>
        <a:p>
          <a:r>
            <a:rPr lang="en-US" dirty="0"/>
            <a:t>The Coca-Cola Company: A Historical Perspective</a:t>
          </a:r>
          <a:endParaRPr lang="en-GB" dirty="0"/>
        </a:p>
      </dgm:t>
    </dgm:pt>
    <dgm:pt modelId="{75C93319-53D2-4C13-9D86-91364972C42F}" type="parTrans" cxnId="{0EA1D8B9-CFA4-4A10-9052-37510BF914A9}">
      <dgm:prSet/>
      <dgm:spPr/>
      <dgm:t>
        <a:bodyPr/>
        <a:lstStyle/>
        <a:p>
          <a:endParaRPr lang="en-GB"/>
        </a:p>
      </dgm:t>
    </dgm:pt>
    <dgm:pt modelId="{B29F609F-F6B0-41F0-B0EE-DB9EE4DB8627}" type="sibTrans" cxnId="{0EA1D8B9-CFA4-4A10-9052-37510BF914A9}">
      <dgm:prSet/>
      <dgm:spPr/>
      <dgm:t>
        <a:bodyPr/>
        <a:lstStyle/>
        <a:p>
          <a:endParaRPr lang="en-GB"/>
        </a:p>
      </dgm:t>
    </dgm:pt>
    <dgm:pt modelId="{91403FA9-4593-49B0-B3BA-3935D166201E}">
      <dgm:prSet/>
      <dgm:spPr/>
      <dgm:t>
        <a:bodyPr anchor="t"/>
        <a:lstStyle/>
        <a:p>
          <a:r>
            <a:rPr lang="en-US"/>
            <a:t>Subtitle: "Exploring the Origins and Evolution</a:t>
          </a:r>
          <a:endParaRPr lang="en-GB"/>
        </a:p>
      </dgm:t>
    </dgm:pt>
    <dgm:pt modelId="{CBE76A98-B334-46A4-A20D-CBA1F1915B33}" type="parTrans" cxnId="{92582673-97EA-4089-8FFF-F2A68BF2395D}">
      <dgm:prSet/>
      <dgm:spPr/>
      <dgm:t>
        <a:bodyPr/>
        <a:lstStyle/>
        <a:p>
          <a:endParaRPr lang="en-GB"/>
        </a:p>
      </dgm:t>
    </dgm:pt>
    <dgm:pt modelId="{5C2B4833-140D-4622-A6BB-292274567F5D}" type="sibTrans" cxnId="{92582673-97EA-4089-8FFF-F2A68BF2395D}">
      <dgm:prSet/>
      <dgm:spPr/>
      <dgm:t>
        <a:bodyPr/>
        <a:lstStyle/>
        <a:p>
          <a:endParaRPr lang="en-GB"/>
        </a:p>
      </dgm:t>
    </dgm:pt>
    <dgm:pt modelId="{E8F0D1C1-702E-4471-9AB9-FD07C3B8D287}" type="pres">
      <dgm:prSet presAssocID="{F01886AE-C5E2-4FE2-9845-26BB5A820935}" presName="linearFlow" presStyleCnt="0">
        <dgm:presLayoutVars>
          <dgm:dir/>
          <dgm:resizeHandles val="exact"/>
        </dgm:presLayoutVars>
      </dgm:prSet>
      <dgm:spPr/>
      <dgm:t>
        <a:bodyPr/>
        <a:lstStyle/>
        <a:p>
          <a:endParaRPr lang="en-US"/>
        </a:p>
      </dgm:t>
    </dgm:pt>
    <dgm:pt modelId="{3F25C075-21FA-48A7-99BE-000F90C66B55}" type="pres">
      <dgm:prSet presAssocID="{5EBED547-46D3-48D2-B45A-918FA83AD43F}" presName="composite" presStyleCnt="0"/>
      <dgm:spPr/>
    </dgm:pt>
    <dgm:pt modelId="{A3E8D981-B520-4200-BEBF-95C62CC041F7}" type="pres">
      <dgm:prSet presAssocID="{5EBED547-46D3-48D2-B45A-918FA83AD43F}" presName="imgShp" presStyleLbl="fgImgPlace1" presStyleIdx="0" presStyleCnt="2"/>
      <dgm:spPr>
        <a:blipFill>
          <a:blip xmlns:r="http://schemas.openxmlformats.org/officeDocument/2006/relationships" r:embed="rId1">
            <a:extLst>
              <a:ext uri="{28A0092B-C50C-407E-A947-70E740481C1C}">
                <a14:useLocalDpi xmlns="" xmlns:a14="http://schemas.microsoft.com/office/drawing/2010/main" val="0"/>
              </a:ext>
            </a:extLst>
          </a:blip>
          <a:srcRect/>
          <a:stretch>
            <a:fillRect/>
          </a:stretch>
        </a:blipFill>
      </dgm:spPr>
    </dgm:pt>
    <dgm:pt modelId="{C6FD6E82-7646-4FF4-8E6F-25604838401B}" type="pres">
      <dgm:prSet presAssocID="{5EBED547-46D3-48D2-B45A-918FA83AD43F}" presName="txShp" presStyleLbl="node1" presStyleIdx="0" presStyleCnt="2">
        <dgm:presLayoutVars>
          <dgm:bulletEnabled val="1"/>
        </dgm:presLayoutVars>
      </dgm:prSet>
      <dgm:spPr/>
      <dgm:t>
        <a:bodyPr/>
        <a:lstStyle/>
        <a:p>
          <a:endParaRPr lang="en-US"/>
        </a:p>
      </dgm:t>
    </dgm:pt>
    <dgm:pt modelId="{380386F7-F91D-4D4C-AD06-469410D151EE}" type="pres">
      <dgm:prSet presAssocID="{B29F609F-F6B0-41F0-B0EE-DB9EE4DB8627}" presName="spacing" presStyleCnt="0"/>
      <dgm:spPr/>
    </dgm:pt>
    <dgm:pt modelId="{E8991F44-F940-4D0C-B5C1-DF760456FD03}" type="pres">
      <dgm:prSet presAssocID="{91403FA9-4593-49B0-B3BA-3935D166201E}" presName="composite" presStyleCnt="0"/>
      <dgm:spPr/>
    </dgm:pt>
    <dgm:pt modelId="{27F3D2AB-9F24-40AA-8D66-AC73B9E7CAE7}" type="pres">
      <dgm:prSet presAssocID="{91403FA9-4593-49B0-B3BA-3935D166201E}" presName="imgShp" presStyleLbl="fgImgPlace1" presStyleIdx="1" presStyleCnt="2"/>
      <dgm:spPr>
        <a:blipFill>
          <a:blip xmlns:r="http://schemas.openxmlformats.org/officeDocument/2006/relationships" r:embed="rId2">
            <a:extLst>
              <a:ext uri="{28A0092B-C50C-407E-A947-70E740481C1C}">
                <a14:useLocalDpi xmlns="" xmlns:a14="http://schemas.microsoft.com/office/drawing/2010/main" val="0"/>
              </a:ext>
            </a:extLst>
          </a:blip>
          <a:srcRect/>
          <a:stretch>
            <a:fillRect l="-25000" r="-25000"/>
          </a:stretch>
        </a:blipFill>
      </dgm:spPr>
    </dgm:pt>
    <dgm:pt modelId="{85553C7C-0F32-4BA4-BF54-A66A46FA1EE5}" type="pres">
      <dgm:prSet presAssocID="{91403FA9-4593-49B0-B3BA-3935D166201E}" presName="txShp" presStyleLbl="node1" presStyleIdx="1" presStyleCnt="2">
        <dgm:presLayoutVars>
          <dgm:bulletEnabled val="1"/>
        </dgm:presLayoutVars>
      </dgm:prSet>
      <dgm:spPr/>
      <dgm:t>
        <a:bodyPr/>
        <a:lstStyle/>
        <a:p>
          <a:endParaRPr lang="en-US"/>
        </a:p>
      </dgm:t>
    </dgm:pt>
  </dgm:ptLst>
  <dgm:cxnLst>
    <dgm:cxn modelId="{3C009E06-BC78-4B4A-A5A1-E1A7E015F553}" type="presOf" srcId="{5EBED547-46D3-48D2-B45A-918FA83AD43F}" destId="{C6FD6E82-7646-4FF4-8E6F-25604838401B}" srcOrd="0" destOrd="0" presId="urn:microsoft.com/office/officeart/2005/8/layout/vList3#3"/>
    <dgm:cxn modelId="{917ABB17-9F13-4842-B06F-FEF06263A28B}" type="presOf" srcId="{F01886AE-C5E2-4FE2-9845-26BB5A820935}" destId="{E8F0D1C1-702E-4471-9AB9-FD07C3B8D287}" srcOrd="0" destOrd="0" presId="urn:microsoft.com/office/officeart/2005/8/layout/vList3#3"/>
    <dgm:cxn modelId="{0EA1D8B9-CFA4-4A10-9052-37510BF914A9}" srcId="{F01886AE-C5E2-4FE2-9845-26BB5A820935}" destId="{5EBED547-46D3-48D2-B45A-918FA83AD43F}" srcOrd="0" destOrd="0" parTransId="{75C93319-53D2-4C13-9D86-91364972C42F}" sibTransId="{B29F609F-F6B0-41F0-B0EE-DB9EE4DB8627}"/>
    <dgm:cxn modelId="{92582673-97EA-4089-8FFF-F2A68BF2395D}" srcId="{F01886AE-C5E2-4FE2-9845-26BB5A820935}" destId="{91403FA9-4593-49B0-B3BA-3935D166201E}" srcOrd="1" destOrd="0" parTransId="{CBE76A98-B334-46A4-A20D-CBA1F1915B33}" sibTransId="{5C2B4833-140D-4622-A6BB-292274567F5D}"/>
    <dgm:cxn modelId="{7910481A-397B-4A57-A093-A26CF2F6C431}" type="presOf" srcId="{91403FA9-4593-49B0-B3BA-3935D166201E}" destId="{85553C7C-0F32-4BA4-BF54-A66A46FA1EE5}" srcOrd="0" destOrd="0" presId="urn:microsoft.com/office/officeart/2005/8/layout/vList3#3"/>
    <dgm:cxn modelId="{F891E9A9-2078-4C49-9A70-B983CAF58EB5}" type="presParOf" srcId="{E8F0D1C1-702E-4471-9AB9-FD07C3B8D287}" destId="{3F25C075-21FA-48A7-99BE-000F90C66B55}" srcOrd="0" destOrd="0" presId="urn:microsoft.com/office/officeart/2005/8/layout/vList3#3"/>
    <dgm:cxn modelId="{186550ED-100C-460E-BEA1-D0D0F6A7DA90}" type="presParOf" srcId="{3F25C075-21FA-48A7-99BE-000F90C66B55}" destId="{A3E8D981-B520-4200-BEBF-95C62CC041F7}" srcOrd="0" destOrd="0" presId="urn:microsoft.com/office/officeart/2005/8/layout/vList3#3"/>
    <dgm:cxn modelId="{2DFCB899-A13B-4E70-A2FB-7958C05CECA3}" type="presParOf" srcId="{3F25C075-21FA-48A7-99BE-000F90C66B55}" destId="{C6FD6E82-7646-4FF4-8E6F-25604838401B}" srcOrd="1" destOrd="0" presId="urn:microsoft.com/office/officeart/2005/8/layout/vList3#3"/>
    <dgm:cxn modelId="{D298ECD5-978F-4929-AF30-D0BAB3EFC39F}" type="presParOf" srcId="{E8F0D1C1-702E-4471-9AB9-FD07C3B8D287}" destId="{380386F7-F91D-4D4C-AD06-469410D151EE}" srcOrd="1" destOrd="0" presId="urn:microsoft.com/office/officeart/2005/8/layout/vList3#3"/>
    <dgm:cxn modelId="{99AAF9D2-C489-4AB0-AA92-7056F89EE4DC}" type="presParOf" srcId="{E8F0D1C1-702E-4471-9AB9-FD07C3B8D287}" destId="{E8991F44-F940-4D0C-B5C1-DF760456FD03}" srcOrd="2" destOrd="0" presId="urn:microsoft.com/office/officeart/2005/8/layout/vList3#3"/>
    <dgm:cxn modelId="{D6C150A1-0EE7-4CBF-80FB-A1E1CE8A6324}" type="presParOf" srcId="{E8991F44-F940-4D0C-B5C1-DF760456FD03}" destId="{27F3D2AB-9F24-40AA-8D66-AC73B9E7CAE7}" srcOrd="0" destOrd="0" presId="urn:microsoft.com/office/officeart/2005/8/layout/vList3#3"/>
    <dgm:cxn modelId="{E6CCD515-ADA1-472B-BA34-042D9EEA0B24}" type="presParOf" srcId="{E8991F44-F940-4D0C-B5C1-DF760456FD03}" destId="{85553C7C-0F32-4BA4-BF54-A66A46FA1EE5}" srcOrd="1" destOrd="0" presId="urn:microsoft.com/office/officeart/2005/8/layout/vList3#3"/>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7A73BC-4D5F-402F-AF6B-87939FDBDEEF}" type="doc">
      <dgm:prSet loTypeId="urn:microsoft.com/office/officeart/2005/8/layout/process1" loCatId="process" qsTypeId="urn:microsoft.com/office/officeart/2005/8/quickstyle/simple1" qsCatId="simple" csTypeId="urn:microsoft.com/office/officeart/2005/8/colors/colorful1#5" csCatId="colorful" phldr="1"/>
      <dgm:spPr/>
      <dgm:t>
        <a:bodyPr/>
        <a:lstStyle/>
        <a:p>
          <a:endParaRPr lang="en-GB"/>
        </a:p>
      </dgm:t>
    </dgm:pt>
    <dgm:pt modelId="{9E0BF3A2-5DEE-4E02-B3F2-F6F4F2A520FA}">
      <dgm:prSet>
        <dgm:style>
          <a:lnRef idx="1">
            <a:schemeClr val="accent1"/>
          </a:lnRef>
          <a:fillRef idx="3">
            <a:schemeClr val="accent1"/>
          </a:fillRef>
          <a:effectRef idx="2">
            <a:schemeClr val="accent1"/>
          </a:effectRef>
          <a:fontRef idx="minor">
            <a:schemeClr val="lt1"/>
          </a:fontRef>
        </dgm:style>
      </dgm:prSet>
      <dgm:spPr/>
      <dgm:t>
        <a:bodyPr/>
        <a:lstStyle/>
        <a:p>
          <a:r>
            <a:rPr lang="en-US" b="1" dirty="0"/>
            <a:t>A look at Coca-Cola today </a:t>
          </a:r>
          <a:endParaRPr lang="en-GB" dirty="0"/>
        </a:p>
      </dgm:t>
    </dgm:pt>
    <dgm:pt modelId="{BB3AEA69-0937-4E1D-8F97-9C59D23DCE71}" type="parTrans" cxnId="{2A4CCBA8-ABB0-46FA-AE8C-FB0120F6F94B}">
      <dgm:prSet/>
      <dgm:spPr/>
      <dgm:t>
        <a:bodyPr/>
        <a:lstStyle/>
        <a:p>
          <a:endParaRPr lang="en-GB"/>
        </a:p>
      </dgm:t>
    </dgm:pt>
    <dgm:pt modelId="{6DC51347-B508-42CE-8575-721003B11DD8}" type="sibTrans" cxnId="{2A4CCBA8-ABB0-46FA-AE8C-FB0120F6F94B}">
      <dgm:prSet/>
      <dgm:spPr/>
      <dgm:t>
        <a:bodyPr/>
        <a:lstStyle/>
        <a:p>
          <a:endParaRPr lang="en-GB"/>
        </a:p>
      </dgm:t>
    </dgm:pt>
    <dgm:pt modelId="{9DAE7611-671E-4AEC-848A-7C1697EC36FE}" type="pres">
      <dgm:prSet presAssocID="{F27A73BC-4D5F-402F-AF6B-87939FDBDEEF}" presName="Name0" presStyleCnt="0">
        <dgm:presLayoutVars>
          <dgm:dir/>
          <dgm:resizeHandles val="exact"/>
        </dgm:presLayoutVars>
      </dgm:prSet>
      <dgm:spPr/>
      <dgm:t>
        <a:bodyPr/>
        <a:lstStyle/>
        <a:p>
          <a:endParaRPr lang="en-US"/>
        </a:p>
      </dgm:t>
    </dgm:pt>
    <dgm:pt modelId="{BAFB01BD-C360-4A82-86CA-B14D0493E8A5}" type="pres">
      <dgm:prSet presAssocID="{9E0BF3A2-5DEE-4E02-B3F2-F6F4F2A520FA}" presName="node" presStyleLbl="node1" presStyleIdx="0" presStyleCnt="1" custLinFactNeighborX="-13006" custLinFactNeighborY="600">
        <dgm:presLayoutVars>
          <dgm:bulletEnabled val="1"/>
        </dgm:presLayoutVars>
      </dgm:prSet>
      <dgm:spPr/>
      <dgm:t>
        <a:bodyPr/>
        <a:lstStyle/>
        <a:p>
          <a:endParaRPr lang="en-US"/>
        </a:p>
      </dgm:t>
    </dgm:pt>
  </dgm:ptLst>
  <dgm:cxnLst>
    <dgm:cxn modelId="{5856E929-7531-4FAC-A67C-2FA52D88FA70}" type="presOf" srcId="{F27A73BC-4D5F-402F-AF6B-87939FDBDEEF}" destId="{9DAE7611-671E-4AEC-848A-7C1697EC36FE}" srcOrd="0" destOrd="0" presId="urn:microsoft.com/office/officeart/2005/8/layout/process1"/>
    <dgm:cxn modelId="{2C2614DD-01AC-448E-A3C0-E1AFECBB3A96}" type="presOf" srcId="{9E0BF3A2-5DEE-4E02-B3F2-F6F4F2A520FA}" destId="{BAFB01BD-C360-4A82-86CA-B14D0493E8A5}" srcOrd="0" destOrd="0" presId="urn:microsoft.com/office/officeart/2005/8/layout/process1"/>
    <dgm:cxn modelId="{2A4CCBA8-ABB0-46FA-AE8C-FB0120F6F94B}" srcId="{F27A73BC-4D5F-402F-AF6B-87939FDBDEEF}" destId="{9E0BF3A2-5DEE-4E02-B3F2-F6F4F2A520FA}" srcOrd="0" destOrd="0" parTransId="{BB3AEA69-0937-4E1D-8F97-9C59D23DCE71}" sibTransId="{6DC51347-B508-42CE-8575-721003B11DD8}"/>
    <dgm:cxn modelId="{B1B946BC-FFD9-4134-B184-23223400A5DC}" type="presParOf" srcId="{9DAE7611-671E-4AEC-848A-7C1697EC36FE}" destId="{BAFB01BD-C360-4A82-86CA-B14D0493E8A5}" srcOrd="0" destOrd="0" presId="urn:microsoft.com/office/officeart/2005/8/layout/process1"/>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19228C-DC99-4603-9D7B-F2A2D0B4F9E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847980CB-EE9F-4174-A87F-D35C9BD8C644}" type="pres">
      <dgm:prSet presAssocID="{0919228C-DC99-4603-9D7B-F2A2D0B4F9E5}" presName="linear" presStyleCnt="0">
        <dgm:presLayoutVars>
          <dgm:animLvl val="lvl"/>
          <dgm:resizeHandles val="exact"/>
        </dgm:presLayoutVars>
      </dgm:prSet>
      <dgm:spPr/>
      <dgm:t>
        <a:bodyPr/>
        <a:lstStyle/>
        <a:p>
          <a:endParaRPr lang="en-US"/>
        </a:p>
      </dgm:t>
    </dgm:pt>
  </dgm:ptLst>
  <dgm:cxnLst>
    <dgm:cxn modelId="{28E4DCF5-1E35-426E-8F92-1A3183FBCEEE}" type="presOf" srcId="{0919228C-DC99-4603-9D7B-F2A2D0B4F9E5}" destId="{847980CB-EE9F-4174-A87F-D35C9BD8C644}" srcOrd="0" destOrd="0" presId="urn:microsoft.com/office/officeart/2005/8/layout/vList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C9DC488-DDAE-480D-B1B3-345589D4F23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F7C56517-61DC-41B6-93FF-A4CA2B96CB89}">
      <dgm:prSet custT="1"/>
      <dgm:spPr/>
      <dgm:t>
        <a:bodyPr/>
        <a:lstStyle/>
        <a:p>
          <a:r>
            <a:rPr lang="en-US" sz="2400" b="1" i="0" dirty="0"/>
            <a:t>Coca-Cola, with its rich history and global presence</a:t>
          </a:r>
          <a:endParaRPr lang="en-GB" sz="2400" dirty="0"/>
        </a:p>
      </dgm:t>
    </dgm:pt>
    <dgm:pt modelId="{D466EA43-7A9D-4394-9FEE-CF78F3113D07}" type="parTrans" cxnId="{D927FE4E-7D09-4456-9A37-4727071514A6}">
      <dgm:prSet/>
      <dgm:spPr/>
      <dgm:t>
        <a:bodyPr/>
        <a:lstStyle/>
        <a:p>
          <a:endParaRPr lang="en-GB"/>
        </a:p>
      </dgm:t>
    </dgm:pt>
    <dgm:pt modelId="{81679F3F-CEE7-4917-B5E7-0F232BE9A60F}" type="sibTrans" cxnId="{D927FE4E-7D09-4456-9A37-4727071514A6}">
      <dgm:prSet/>
      <dgm:spPr/>
      <dgm:t>
        <a:bodyPr/>
        <a:lstStyle/>
        <a:p>
          <a:endParaRPr lang="en-GB"/>
        </a:p>
      </dgm:t>
    </dgm:pt>
    <dgm:pt modelId="{B95FDD6B-FF7D-4C9A-910A-D7E643843289}" type="pres">
      <dgm:prSet presAssocID="{4C9DC488-DDAE-480D-B1B3-345589D4F236}" presName="linear" presStyleCnt="0">
        <dgm:presLayoutVars>
          <dgm:animLvl val="lvl"/>
          <dgm:resizeHandles val="exact"/>
        </dgm:presLayoutVars>
      </dgm:prSet>
      <dgm:spPr/>
      <dgm:t>
        <a:bodyPr/>
        <a:lstStyle/>
        <a:p>
          <a:endParaRPr lang="en-US"/>
        </a:p>
      </dgm:t>
    </dgm:pt>
    <dgm:pt modelId="{2E0C5272-2CFB-4621-A1C0-1DDD1652D721}" type="pres">
      <dgm:prSet presAssocID="{F7C56517-61DC-41B6-93FF-A4CA2B96CB89}" presName="parentText" presStyleLbl="node1" presStyleIdx="0" presStyleCnt="1">
        <dgm:presLayoutVars>
          <dgm:chMax val="0"/>
          <dgm:bulletEnabled val="1"/>
        </dgm:presLayoutVars>
      </dgm:prSet>
      <dgm:spPr/>
      <dgm:t>
        <a:bodyPr/>
        <a:lstStyle/>
        <a:p>
          <a:endParaRPr lang="en-US"/>
        </a:p>
      </dgm:t>
    </dgm:pt>
  </dgm:ptLst>
  <dgm:cxnLst>
    <dgm:cxn modelId="{D927FE4E-7D09-4456-9A37-4727071514A6}" srcId="{4C9DC488-DDAE-480D-B1B3-345589D4F236}" destId="{F7C56517-61DC-41B6-93FF-A4CA2B96CB89}" srcOrd="0" destOrd="0" parTransId="{D466EA43-7A9D-4394-9FEE-CF78F3113D07}" sibTransId="{81679F3F-CEE7-4917-B5E7-0F232BE9A60F}"/>
    <dgm:cxn modelId="{69C127FE-5C8E-4BE0-B688-910FF162166E}" type="presOf" srcId="{F7C56517-61DC-41B6-93FF-A4CA2B96CB89}" destId="{2E0C5272-2CFB-4621-A1C0-1DDD1652D721}" srcOrd="0" destOrd="0" presId="urn:microsoft.com/office/officeart/2005/8/layout/vList2"/>
    <dgm:cxn modelId="{FFC5C114-C4E0-423F-BE18-41008DAA4389}" type="presOf" srcId="{4C9DC488-DDAE-480D-B1B3-345589D4F236}" destId="{B95FDD6B-FF7D-4C9A-910A-D7E643843289}" srcOrd="0" destOrd="0" presId="urn:microsoft.com/office/officeart/2005/8/layout/vList2"/>
    <dgm:cxn modelId="{EEB481FA-3A18-4340-8BAB-9E0A69AC8CC1}" type="presParOf" srcId="{B95FDD6B-FF7D-4C9A-910A-D7E643843289}" destId="{2E0C5272-2CFB-4621-A1C0-1DDD1652D721}" srcOrd="0" destOrd="0" presId="urn:microsoft.com/office/officeart/2005/8/layout/vList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A8A8FA-7A7D-435D-9D87-5FEDD9A92E7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6BC87C7-BB76-45EB-A0F9-C0C95205B0FC}">
      <dgm:prSet/>
      <dgm:spPr/>
      <dgm:t>
        <a:bodyPr/>
        <a:lstStyle/>
        <a:p>
          <a:r>
            <a:rPr lang="en-US" b="1" i="0" dirty="0"/>
            <a:t>The organizational structure of Coca-Cola</a:t>
          </a:r>
          <a:endParaRPr lang="en-GB" dirty="0"/>
        </a:p>
      </dgm:t>
    </dgm:pt>
    <dgm:pt modelId="{B6E73615-0AEC-4841-96FD-6521676C725E}" type="parTrans" cxnId="{E88C43FE-1D4A-479B-8639-68E0A9E5DCE2}">
      <dgm:prSet/>
      <dgm:spPr/>
      <dgm:t>
        <a:bodyPr/>
        <a:lstStyle/>
        <a:p>
          <a:endParaRPr lang="en-GB"/>
        </a:p>
      </dgm:t>
    </dgm:pt>
    <dgm:pt modelId="{CC31183C-B66B-49F8-8771-B793410A5245}" type="sibTrans" cxnId="{E88C43FE-1D4A-479B-8639-68E0A9E5DCE2}">
      <dgm:prSet/>
      <dgm:spPr/>
      <dgm:t>
        <a:bodyPr/>
        <a:lstStyle/>
        <a:p>
          <a:endParaRPr lang="en-GB"/>
        </a:p>
      </dgm:t>
    </dgm:pt>
    <dgm:pt modelId="{D9AB1A61-A297-4C4D-B70C-DA4E4779EB1F}" type="pres">
      <dgm:prSet presAssocID="{A8A8A8FA-7A7D-435D-9D87-5FEDD9A92E75}" presName="linear" presStyleCnt="0">
        <dgm:presLayoutVars>
          <dgm:animLvl val="lvl"/>
          <dgm:resizeHandles val="exact"/>
        </dgm:presLayoutVars>
      </dgm:prSet>
      <dgm:spPr/>
      <dgm:t>
        <a:bodyPr/>
        <a:lstStyle/>
        <a:p>
          <a:endParaRPr lang="en-US"/>
        </a:p>
      </dgm:t>
    </dgm:pt>
    <dgm:pt modelId="{C7637BE1-1B11-4ED5-95CD-3E334F47E8B7}" type="pres">
      <dgm:prSet presAssocID="{36BC87C7-BB76-45EB-A0F9-C0C95205B0FC}" presName="parentText" presStyleLbl="node1" presStyleIdx="0" presStyleCnt="1">
        <dgm:presLayoutVars>
          <dgm:chMax val="0"/>
          <dgm:bulletEnabled val="1"/>
        </dgm:presLayoutVars>
      </dgm:prSet>
      <dgm:spPr/>
      <dgm:t>
        <a:bodyPr/>
        <a:lstStyle/>
        <a:p>
          <a:endParaRPr lang="en-US"/>
        </a:p>
      </dgm:t>
    </dgm:pt>
  </dgm:ptLst>
  <dgm:cxnLst>
    <dgm:cxn modelId="{FD6820AA-2959-408F-8D5F-A1FA196C1391}" type="presOf" srcId="{A8A8A8FA-7A7D-435D-9D87-5FEDD9A92E75}" destId="{D9AB1A61-A297-4C4D-B70C-DA4E4779EB1F}" srcOrd="0" destOrd="0" presId="urn:microsoft.com/office/officeart/2005/8/layout/vList2"/>
    <dgm:cxn modelId="{E88C43FE-1D4A-479B-8639-68E0A9E5DCE2}" srcId="{A8A8A8FA-7A7D-435D-9D87-5FEDD9A92E75}" destId="{36BC87C7-BB76-45EB-A0F9-C0C95205B0FC}" srcOrd="0" destOrd="0" parTransId="{B6E73615-0AEC-4841-96FD-6521676C725E}" sibTransId="{CC31183C-B66B-49F8-8771-B793410A5245}"/>
    <dgm:cxn modelId="{9CA46092-5C86-4EDA-B6E5-21CAE950C0CC}" type="presOf" srcId="{36BC87C7-BB76-45EB-A0F9-C0C95205B0FC}" destId="{C7637BE1-1B11-4ED5-95CD-3E334F47E8B7}" srcOrd="0" destOrd="0" presId="urn:microsoft.com/office/officeart/2005/8/layout/vList2"/>
    <dgm:cxn modelId="{15390A58-35F9-4B8B-AC7D-8193CF18B2A5}" type="presParOf" srcId="{D9AB1A61-A297-4C4D-B70C-DA4E4779EB1F}" destId="{C7637BE1-1B11-4ED5-95CD-3E334F47E8B7}" srcOrd="0" destOrd="0" presId="urn:microsoft.com/office/officeart/2005/8/layout/vList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1B24E79-2711-40C2-A03B-B05EC998786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1BF02989-8DD3-4404-BBCD-A8C0C02A266F}">
      <dgm:prSet custT="1"/>
      <dgm:spPr/>
      <dgm:t>
        <a:bodyPr/>
        <a:lstStyle/>
        <a:p>
          <a:r>
            <a:rPr lang="en-US" sz="2000" b="1" i="0" dirty="0"/>
            <a:t>Strong Brand Recognition:</a:t>
          </a:r>
          <a:r>
            <a:rPr lang="en-US" sz="2000" b="0" i="0" dirty="0"/>
            <a:t> Coca-Cola is one of the most recognized and valued brands globally, contributing significantly to its market position and customer loyalty</a:t>
          </a:r>
          <a:r>
            <a:rPr lang="en-US" sz="1800" b="0" i="0" dirty="0"/>
            <a:t>.</a:t>
          </a:r>
          <a:endParaRPr lang="en-GB" sz="1800" dirty="0"/>
        </a:p>
      </dgm:t>
    </dgm:pt>
    <dgm:pt modelId="{C2F3B16B-1698-43E3-B74E-B18FB94B69F0}" type="parTrans" cxnId="{69752153-370E-4178-88E0-F45D8A6FE232}">
      <dgm:prSet/>
      <dgm:spPr/>
      <dgm:t>
        <a:bodyPr/>
        <a:lstStyle/>
        <a:p>
          <a:endParaRPr lang="en-GB"/>
        </a:p>
      </dgm:t>
    </dgm:pt>
    <dgm:pt modelId="{602BA2E3-2EC5-480E-9017-8FC491F08795}" type="sibTrans" cxnId="{69752153-370E-4178-88E0-F45D8A6FE232}">
      <dgm:prSet/>
      <dgm:spPr/>
      <dgm:t>
        <a:bodyPr/>
        <a:lstStyle/>
        <a:p>
          <a:endParaRPr lang="en-GB"/>
        </a:p>
      </dgm:t>
    </dgm:pt>
    <dgm:pt modelId="{36A68ADE-FE56-49BE-9DEB-251662B6CF69}">
      <dgm:prSet custT="1"/>
      <dgm:spPr/>
      <dgm:t>
        <a:bodyPr/>
        <a:lstStyle/>
        <a:p>
          <a:r>
            <a:rPr lang="en-US" sz="2000" b="1" i="0" dirty="0"/>
            <a:t>Global Reach:</a:t>
          </a:r>
          <a:r>
            <a:rPr lang="en-US" sz="2000" b="0" i="0" dirty="0"/>
            <a:t> With operations in over 200 countries, Coca-Cola has a vast global presence, allowing for a diverse revenue stream and resilience against local market fluctuations.</a:t>
          </a:r>
          <a:endParaRPr lang="en-GB" sz="2000" dirty="0"/>
        </a:p>
      </dgm:t>
    </dgm:pt>
    <dgm:pt modelId="{E387A3D7-369F-428E-A26A-7F6D658BF518}" type="parTrans" cxnId="{69A9F90C-607B-45E1-9AC9-B7B7FDBC60A6}">
      <dgm:prSet/>
      <dgm:spPr/>
      <dgm:t>
        <a:bodyPr/>
        <a:lstStyle/>
        <a:p>
          <a:endParaRPr lang="en-GB"/>
        </a:p>
      </dgm:t>
    </dgm:pt>
    <dgm:pt modelId="{021D50EE-9FD4-4188-9B32-758F991750B1}" type="sibTrans" cxnId="{69A9F90C-607B-45E1-9AC9-B7B7FDBC60A6}">
      <dgm:prSet/>
      <dgm:spPr/>
      <dgm:t>
        <a:bodyPr/>
        <a:lstStyle/>
        <a:p>
          <a:endParaRPr lang="en-GB"/>
        </a:p>
      </dgm:t>
    </dgm:pt>
    <dgm:pt modelId="{0D93CA63-4063-4B2B-B4EC-66AFFED04729}">
      <dgm:prSet custT="1"/>
      <dgm:spPr/>
      <dgm:t>
        <a:bodyPr/>
        <a:lstStyle/>
        <a:p>
          <a:r>
            <a:rPr lang="en-US" sz="2000" b="1" i="0" dirty="0"/>
            <a:t>Extensive Distribution Network:</a:t>
          </a:r>
          <a:r>
            <a:rPr lang="en-US" sz="2000" b="0" i="0" dirty="0"/>
            <a:t> The company's sophisticated distribution system enables it to deliver products efficiently worldwide, even in remote areas</a:t>
          </a:r>
          <a:r>
            <a:rPr lang="en-US" sz="500" b="0" i="0" dirty="0"/>
            <a:t>.</a:t>
          </a:r>
          <a:endParaRPr lang="en-GB" sz="500" dirty="0"/>
        </a:p>
      </dgm:t>
    </dgm:pt>
    <dgm:pt modelId="{4FFB975F-627D-4FED-A5C3-C690D89BC918}" type="parTrans" cxnId="{5DFAF3D1-56FA-4842-AF42-23CD2E75F4E1}">
      <dgm:prSet/>
      <dgm:spPr/>
      <dgm:t>
        <a:bodyPr/>
        <a:lstStyle/>
        <a:p>
          <a:endParaRPr lang="en-GB"/>
        </a:p>
      </dgm:t>
    </dgm:pt>
    <dgm:pt modelId="{24DC20E3-96EA-403C-AB15-86B71C105417}" type="sibTrans" cxnId="{5DFAF3D1-56FA-4842-AF42-23CD2E75F4E1}">
      <dgm:prSet/>
      <dgm:spPr/>
      <dgm:t>
        <a:bodyPr/>
        <a:lstStyle/>
        <a:p>
          <a:endParaRPr lang="en-GB"/>
        </a:p>
      </dgm:t>
    </dgm:pt>
    <dgm:pt modelId="{09144FF4-3FE3-4E7E-A044-5C1FA1690E6A}">
      <dgm:prSet custT="1"/>
      <dgm:spPr/>
      <dgm:t>
        <a:bodyPr/>
        <a:lstStyle/>
        <a:p>
          <a:r>
            <a:rPr lang="en-US" sz="2000" b="1" i="0" dirty="0"/>
            <a:t>Diverse Product Portfolio:</a:t>
          </a:r>
          <a:r>
            <a:rPr lang="en-US" sz="2000" b="0" i="0" dirty="0"/>
            <a:t> Coca-Cola offers a wide range of products, including soft drinks, water, juices, and energy drinks, catering to various consumer tastes and preferences.</a:t>
          </a:r>
          <a:endParaRPr lang="en-GB" sz="2000" dirty="0"/>
        </a:p>
      </dgm:t>
    </dgm:pt>
    <dgm:pt modelId="{9E1AD4E4-F44A-4AD4-AA23-2B47C5F64256}" type="parTrans" cxnId="{B9AA1CAD-B03F-4854-A1D8-6DF0E53081DF}">
      <dgm:prSet/>
      <dgm:spPr/>
      <dgm:t>
        <a:bodyPr/>
        <a:lstStyle/>
        <a:p>
          <a:endParaRPr lang="en-GB"/>
        </a:p>
      </dgm:t>
    </dgm:pt>
    <dgm:pt modelId="{9F34CDE9-665B-4149-9C92-299519A772C0}" type="sibTrans" cxnId="{B9AA1CAD-B03F-4854-A1D8-6DF0E53081DF}">
      <dgm:prSet/>
      <dgm:spPr/>
      <dgm:t>
        <a:bodyPr/>
        <a:lstStyle/>
        <a:p>
          <a:endParaRPr lang="en-GB"/>
        </a:p>
      </dgm:t>
    </dgm:pt>
    <dgm:pt modelId="{6F635AAF-BAED-4F4A-BFE3-E7256F9020A7}" type="pres">
      <dgm:prSet presAssocID="{41B24E79-2711-40C2-A03B-B05EC9987866}" presName="linear" presStyleCnt="0">
        <dgm:presLayoutVars>
          <dgm:animLvl val="lvl"/>
          <dgm:resizeHandles val="exact"/>
        </dgm:presLayoutVars>
      </dgm:prSet>
      <dgm:spPr/>
      <dgm:t>
        <a:bodyPr/>
        <a:lstStyle/>
        <a:p>
          <a:endParaRPr lang="en-US"/>
        </a:p>
      </dgm:t>
    </dgm:pt>
    <dgm:pt modelId="{7AC546F0-EBFF-48B4-B176-5BD79D8B61B3}" type="pres">
      <dgm:prSet presAssocID="{1BF02989-8DD3-4404-BBCD-A8C0C02A266F}" presName="parentText" presStyleLbl="node1" presStyleIdx="0" presStyleCnt="4" custLinFactY="1349" custLinFactNeighborX="-422" custLinFactNeighborY="100000">
        <dgm:presLayoutVars>
          <dgm:chMax val="0"/>
          <dgm:bulletEnabled val="1"/>
        </dgm:presLayoutVars>
      </dgm:prSet>
      <dgm:spPr/>
      <dgm:t>
        <a:bodyPr/>
        <a:lstStyle/>
        <a:p>
          <a:endParaRPr lang="en-US"/>
        </a:p>
      </dgm:t>
    </dgm:pt>
    <dgm:pt modelId="{3DEB8339-2A1B-43A4-B1A4-35C5B6F0DA9B}" type="pres">
      <dgm:prSet presAssocID="{602BA2E3-2EC5-480E-9017-8FC491F08795}" presName="spacer" presStyleCnt="0"/>
      <dgm:spPr/>
    </dgm:pt>
    <dgm:pt modelId="{D7971482-0E41-49D8-9A7B-F305AF741694}" type="pres">
      <dgm:prSet presAssocID="{36A68ADE-FE56-49BE-9DEB-251662B6CF69}" presName="parentText" presStyleLbl="node1" presStyleIdx="1" presStyleCnt="4">
        <dgm:presLayoutVars>
          <dgm:chMax val="0"/>
          <dgm:bulletEnabled val="1"/>
        </dgm:presLayoutVars>
      </dgm:prSet>
      <dgm:spPr/>
      <dgm:t>
        <a:bodyPr/>
        <a:lstStyle/>
        <a:p>
          <a:endParaRPr lang="en-US"/>
        </a:p>
      </dgm:t>
    </dgm:pt>
    <dgm:pt modelId="{A15D749D-9CDD-43D5-8E63-F2BC1F69107B}" type="pres">
      <dgm:prSet presAssocID="{021D50EE-9FD4-4188-9B32-758F991750B1}" presName="spacer" presStyleCnt="0"/>
      <dgm:spPr/>
    </dgm:pt>
    <dgm:pt modelId="{3E64CD5B-E708-4EA7-9587-A73FFC61C44C}" type="pres">
      <dgm:prSet presAssocID="{0D93CA63-4063-4B2B-B4EC-66AFFED04729}" presName="parentText" presStyleLbl="node1" presStyleIdx="2" presStyleCnt="4" custLinFactNeighborX="-422" custLinFactNeighborY="-54070">
        <dgm:presLayoutVars>
          <dgm:chMax val="0"/>
          <dgm:bulletEnabled val="1"/>
        </dgm:presLayoutVars>
      </dgm:prSet>
      <dgm:spPr/>
      <dgm:t>
        <a:bodyPr/>
        <a:lstStyle/>
        <a:p>
          <a:endParaRPr lang="en-US"/>
        </a:p>
      </dgm:t>
    </dgm:pt>
    <dgm:pt modelId="{EC142008-6897-4390-86EA-61FBFDF8545A}" type="pres">
      <dgm:prSet presAssocID="{24DC20E3-96EA-403C-AB15-86B71C105417}" presName="spacer" presStyleCnt="0"/>
      <dgm:spPr/>
    </dgm:pt>
    <dgm:pt modelId="{C362CC75-53D1-4D21-8C75-F8CDC81FAD83}" type="pres">
      <dgm:prSet presAssocID="{09144FF4-3FE3-4E7E-A044-5C1FA1690E6A}" presName="parentText" presStyleLbl="node1" presStyleIdx="3" presStyleCnt="4">
        <dgm:presLayoutVars>
          <dgm:chMax val="0"/>
          <dgm:bulletEnabled val="1"/>
        </dgm:presLayoutVars>
      </dgm:prSet>
      <dgm:spPr/>
      <dgm:t>
        <a:bodyPr/>
        <a:lstStyle/>
        <a:p>
          <a:endParaRPr lang="en-US"/>
        </a:p>
      </dgm:t>
    </dgm:pt>
  </dgm:ptLst>
  <dgm:cxnLst>
    <dgm:cxn modelId="{E89AA1AF-E731-4F40-A199-B0074B57BEAD}" type="presOf" srcId="{0D93CA63-4063-4B2B-B4EC-66AFFED04729}" destId="{3E64CD5B-E708-4EA7-9587-A73FFC61C44C}" srcOrd="0" destOrd="0" presId="urn:microsoft.com/office/officeart/2005/8/layout/vList2"/>
    <dgm:cxn modelId="{0EC9DD4F-F4CA-4F0A-93EC-094FAA97A0B3}" type="presOf" srcId="{36A68ADE-FE56-49BE-9DEB-251662B6CF69}" destId="{D7971482-0E41-49D8-9A7B-F305AF741694}" srcOrd="0" destOrd="0" presId="urn:microsoft.com/office/officeart/2005/8/layout/vList2"/>
    <dgm:cxn modelId="{69A9F90C-607B-45E1-9AC9-B7B7FDBC60A6}" srcId="{41B24E79-2711-40C2-A03B-B05EC9987866}" destId="{36A68ADE-FE56-49BE-9DEB-251662B6CF69}" srcOrd="1" destOrd="0" parTransId="{E387A3D7-369F-428E-A26A-7F6D658BF518}" sibTransId="{021D50EE-9FD4-4188-9B32-758F991750B1}"/>
    <dgm:cxn modelId="{21874EB7-55D9-4F3D-AB5C-1545604E3A17}" type="presOf" srcId="{1BF02989-8DD3-4404-BBCD-A8C0C02A266F}" destId="{7AC546F0-EBFF-48B4-B176-5BD79D8B61B3}" srcOrd="0" destOrd="0" presId="urn:microsoft.com/office/officeart/2005/8/layout/vList2"/>
    <dgm:cxn modelId="{42C475EE-2480-495E-8E48-92E20961AC7A}" type="presOf" srcId="{09144FF4-3FE3-4E7E-A044-5C1FA1690E6A}" destId="{C362CC75-53D1-4D21-8C75-F8CDC81FAD83}" srcOrd="0" destOrd="0" presId="urn:microsoft.com/office/officeart/2005/8/layout/vList2"/>
    <dgm:cxn modelId="{5DFAF3D1-56FA-4842-AF42-23CD2E75F4E1}" srcId="{41B24E79-2711-40C2-A03B-B05EC9987866}" destId="{0D93CA63-4063-4B2B-B4EC-66AFFED04729}" srcOrd="2" destOrd="0" parTransId="{4FFB975F-627D-4FED-A5C3-C690D89BC918}" sibTransId="{24DC20E3-96EA-403C-AB15-86B71C105417}"/>
    <dgm:cxn modelId="{B9AA1CAD-B03F-4854-A1D8-6DF0E53081DF}" srcId="{41B24E79-2711-40C2-A03B-B05EC9987866}" destId="{09144FF4-3FE3-4E7E-A044-5C1FA1690E6A}" srcOrd="3" destOrd="0" parTransId="{9E1AD4E4-F44A-4AD4-AA23-2B47C5F64256}" sibTransId="{9F34CDE9-665B-4149-9C92-299519A772C0}"/>
    <dgm:cxn modelId="{69752153-370E-4178-88E0-F45D8A6FE232}" srcId="{41B24E79-2711-40C2-A03B-B05EC9987866}" destId="{1BF02989-8DD3-4404-BBCD-A8C0C02A266F}" srcOrd="0" destOrd="0" parTransId="{C2F3B16B-1698-43E3-B74E-B18FB94B69F0}" sibTransId="{602BA2E3-2EC5-480E-9017-8FC491F08795}"/>
    <dgm:cxn modelId="{B23730D4-0F71-4768-AD6D-93AD94F7BFF2}" type="presOf" srcId="{41B24E79-2711-40C2-A03B-B05EC9987866}" destId="{6F635AAF-BAED-4F4A-BFE3-E7256F9020A7}" srcOrd="0" destOrd="0" presId="urn:microsoft.com/office/officeart/2005/8/layout/vList2"/>
    <dgm:cxn modelId="{996F8A70-83D2-4CB1-8F55-002A522F042E}" type="presParOf" srcId="{6F635AAF-BAED-4F4A-BFE3-E7256F9020A7}" destId="{7AC546F0-EBFF-48B4-B176-5BD79D8B61B3}" srcOrd="0" destOrd="0" presId="urn:microsoft.com/office/officeart/2005/8/layout/vList2"/>
    <dgm:cxn modelId="{5DDD423B-97AC-4F12-96BA-AD2E4FC23DEE}" type="presParOf" srcId="{6F635AAF-BAED-4F4A-BFE3-E7256F9020A7}" destId="{3DEB8339-2A1B-43A4-B1A4-35C5B6F0DA9B}" srcOrd="1" destOrd="0" presId="urn:microsoft.com/office/officeart/2005/8/layout/vList2"/>
    <dgm:cxn modelId="{403174F1-BBF2-43F6-A547-A655C69514DD}" type="presParOf" srcId="{6F635AAF-BAED-4F4A-BFE3-E7256F9020A7}" destId="{D7971482-0E41-49D8-9A7B-F305AF741694}" srcOrd="2" destOrd="0" presId="urn:microsoft.com/office/officeart/2005/8/layout/vList2"/>
    <dgm:cxn modelId="{9F6873C6-5C90-4ED6-8001-51EACB0B1D5A}" type="presParOf" srcId="{6F635AAF-BAED-4F4A-BFE3-E7256F9020A7}" destId="{A15D749D-9CDD-43D5-8E63-F2BC1F69107B}" srcOrd="3" destOrd="0" presId="urn:microsoft.com/office/officeart/2005/8/layout/vList2"/>
    <dgm:cxn modelId="{D326E130-35F2-48DB-AA9D-FD110B079D7E}" type="presParOf" srcId="{6F635AAF-BAED-4F4A-BFE3-E7256F9020A7}" destId="{3E64CD5B-E708-4EA7-9587-A73FFC61C44C}" srcOrd="4" destOrd="0" presId="urn:microsoft.com/office/officeart/2005/8/layout/vList2"/>
    <dgm:cxn modelId="{C4BE084E-9472-49D2-A8EA-18569E79D2F9}" type="presParOf" srcId="{6F635AAF-BAED-4F4A-BFE3-E7256F9020A7}" destId="{EC142008-6897-4390-86EA-61FBFDF8545A}" srcOrd="5" destOrd="0" presId="urn:microsoft.com/office/officeart/2005/8/layout/vList2"/>
    <dgm:cxn modelId="{FF1395B3-1D02-4FBC-AA47-EC9C7FA8FE03}" type="presParOf" srcId="{6F635AAF-BAED-4F4A-BFE3-E7256F9020A7}" destId="{C362CC75-53D1-4D21-8C75-F8CDC81FAD83}" srcOrd="6" destOrd="0" presId="urn:microsoft.com/office/officeart/2005/8/layout/vList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004E2A-A572-4284-A3E1-F1971B9AB4B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462EE33D-A091-443E-8300-B37DB85C60BC}">
      <dgm:prSet custT="1"/>
      <dgm:spPr/>
      <dgm:t>
        <a:bodyPr/>
        <a:lstStyle/>
        <a:p>
          <a:r>
            <a:rPr lang="en-US" sz="2000" b="1" i="0" dirty="0"/>
            <a:t>Health Concerns:</a:t>
          </a:r>
          <a:r>
            <a:rPr lang="en-US" sz="2000" b="0" i="0" dirty="0"/>
            <a:t> The health implications of sugary drinks, including many of Coca-Cola’s products, are a growing concern. Increasing awareness about obesity and diabetes can impact demand for its core products.</a:t>
          </a:r>
          <a:endParaRPr lang="en-GB" sz="2000" dirty="0"/>
        </a:p>
      </dgm:t>
    </dgm:pt>
    <dgm:pt modelId="{EE825572-F89C-49BF-97F2-172BA1B6ECF5}" type="parTrans" cxnId="{AB580668-91A4-4F2C-AA75-6BBC91960C88}">
      <dgm:prSet/>
      <dgm:spPr/>
      <dgm:t>
        <a:bodyPr/>
        <a:lstStyle/>
        <a:p>
          <a:endParaRPr lang="en-GB"/>
        </a:p>
      </dgm:t>
    </dgm:pt>
    <dgm:pt modelId="{98F631E5-658A-42AC-916E-22A15A11F5EF}" type="sibTrans" cxnId="{AB580668-91A4-4F2C-AA75-6BBC91960C88}">
      <dgm:prSet/>
      <dgm:spPr/>
      <dgm:t>
        <a:bodyPr/>
        <a:lstStyle/>
        <a:p>
          <a:endParaRPr lang="en-GB"/>
        </a:p>
      </dgm:t>
    </dgm:pt>
    <dgm:pt modelId="{D7015DE9-A8BB-4AF1-AC7A-EF5FC656E520}">
      <dgm:prSet custT="1"/>
      <dgm:spPr/>
      <dgm:t>
        <a:bodyPr/>
        <a:lstStyle/>
        <a:p>
          <a:r>
            <a:rPr lang="en-US" sz="2000" b="1" i="0" dirty="0"/>
            <a:t>Environmental Impact:</a:t>
          </a:r>
          <a:r>
            <a:rPr lang="en-US" sz="2000" b="0" i="0" dirty="0"/>
            <a:t> The company faces criticism for its environmental footprint, including water usage and plastic waste. Despite efforts to improve, these issues continue to challenge its public image</a:t>
          </a:r>
          <a:r>
            <a:rPr lang="en-US" sz="500" b="0" i="0" dirty="0"/>
            <a:t>.</a:t>
          </a:r>
          <a:endParaRPr lang="en-GB" sz="500" dirty="0"/>
        </a:p>
      </dgm:t>
    </dgm:pt>
    <dgm:pt modelId="{878A081B-ACE3-4BBF-9605-176432FF718D}" type="parTrans" cxnId="{65041B67-0837-4275-841C-AB21240FD909}">
      <dgm:prSet/>
      <dgm:spPr/>
      <dgm:t>
        <a:bodyPr/>
        <a:lstStyle/>
        <a:p>
          <a:endParaRPr lang="en-GB"/>
        </a:p>
      </dgm:t>
    </dgm:pt>
    <dgm:pt modelId="{EB12A404-8712-4149-8A56-8EECAE27B42D}" type="sibTrans" cxnId="{65041B67-0837-4275-841C-AB21240FD909}">
      <dgm:prSet/>
      <dgm:spPr/>
      <dgm:t>
        <a:bodyPr/>
        <a:lstStyle/>
        <a:p>
          <a:endParaRPr lang="en-GB"/>
        </a:p>
      </dgm:t>
    </dgm:pt>
    <dgm:pt modelId="{BCEDD98B-0B25-47B4-84C8-6D0770F17273}">
      <dgm:prSet custT="1"/>
      <dgm:spPr/>
      <dgm:t>
        <a:bodyPr/>
        <a:lstStyle/>
        <a:p>
          <a:r>
            <a:rPr lang="en-US" sz="2000" b="1" i="0" dirty="0"/>
            <a:t>Dependence on Bottling Partners:</a:t>
          </a:r>
          <a:r>
            <a:rPr lang="en-US" sz="2000" b="0" i="0" dirty="0"/>
            <a:t> Coca-Cola relies heavily on its network of independent bottling partners, which can sometimes lead to challenges in quality control and consistency</a:t>
          </a:r>
          <a:r>
            <a:rPr lang="en-US" sz="500" b="0" i="0" dirty="0"/>
            <a:t>.</a:t>
          </a:r>
          <a:endParaRPr lang="en-GB" sz="500" dirty="0"/>
        </a:p>
      </dgm:t>
    </dgm:pt>
    <dgm:pt modelId="{8399540E-559E-4D94-B5CA-D6E28980EB2B}" type="parTrans" cxnId="{ECD5CB57-98AB-4C41-9927-211FBB761806}">
      <dgm:prSet/>
      <dgm:spPr/>
      <dgm:t>
        <a:bodyPr/>
        <a:lstStyle/>
        <a:p>
          <a:endParaRPr lang="en-GB"/>
        </a:p>
      </dgm:t>
    </dgm:pt>
    <dgm:pt modelId="{401A0F88-86A1-4E93-87D7-B7C029F6776F}" type="sibTrans" cxnId="{ECD5CB57-98AB-4C41-9927-211FBB761806}">
      <dgm:prSet/>
      <dgm:spPr/>
      <dgm:t>
        <a:bodyPr/>
        <a:lstStyle/>
        <a:p>
          <a:endParaRPr lang="en-GB"/>
        </a:p>
      </dgm:t>
    </dgm:pt>
    <dgm:pt modelId="{85D2FA0D-6B31-4453-BA29-28A8EEC4C1B6}">
      <dgm:prSet custT="1"/>
      <dgm:spPr/>
      <dgm:t>
        <a:bodyPr/>
        <a:lstStyle/>
        <a:p>
          <a:r>
            <a:rPr lang="en-US" sz="2000" b="1" i="0" dirty="0"/>
            <a:t>Regulatory Challenges:</a:t>
          </a:r>
          <a:r>
            <a:rPr lang="en-US" sz="2000" b="0" i="0" dirty="0"/>
            <a:t> The company often faces regulatory hurdles, including sugar taxes and health-related regulations, which can impact its sales and operations</a:t>
          </a:r>
          <a:r>
            <a:rPr lang="en-US" sz="500" b="0" i="0" dirty="0"/>
            <a:t>.</a:t>
          </a:r>
          <a:endParaRPr lang="en-GB" sz="500" dirty="0"/>
        </a:p>
      </dgm:t>
    </dgm:pt>
    <dgm:pt modelId="{DA6D4520-B0E5-402C-8B5B-7EBBA35DB096}" type="parTrans" cxnId="{6A30117B-F1A5-4F41-88A3-505E2C9A95E3}">
      <dgm:prSet/>
      <dgm:spPr/>
      <dgm:t>
        <a:bodyPr/>
        <a:lstStyle/>
        <a:p>
          <a:endParaRPr lang="en-GB"/>
        </a:p>
      </dgm:t>
    </dgm:pt>
    <dgm:pt modelId="{5382636A-FF9F-4905-913C-193E5DF6CB80}" type="sibTrans" cxnId="{6A30117B-F1A5-4F41-88A3-505E2C9A95E3}">
      <dgm:prSet/>
      <dgm:spPr/>
      <dgm:t>
        <a:bodyPr/>
        <a:lstStyle/>
        <a:p>
          <a:endParaRPr lang="en-GB"/>
        </a:p>
      </dgm:t>
    </dgm:pt>
    <dgm:pt modelId="{F9477A30-B352-429A-9D60-BAE11BC8736E}" type="pres">
      <dgm:prSet presAssocID="{20004E2A-A572-4284-A3E1-F1971B9AB4B3}" presName="linear" presStyleCnt="0">
        <dgm:presLayoutVars>
          <dgm:animLvl val="lvl"/>
          <dgm:resizeHandles val="exact"/>
        </dgm:presLayoutVars>
      </dgm:prSet>
      <dgm:spPr/>
      <dgm:t>
        <a:bodyPr/>
        <a:lstStyle/>
        <a:p>
          <a:endParaRPr lang="en-US"/>
        </a:p>
      </dgm:t>
    </dgm:pt>
    <dgm:pt modelId="{94C72B4B-8284-4FFF-9F26-0BD456D4F28E}" type="pres">
      <dgm:prSet presAssocID="{462EE33D-A091-443E-8300-B37DB85C60BC}" presName="parentText" presStyleLbl="node1" presStyleIdx="0" presStyleCnt="4">
        <dgm:presLayoutVars>
          <dgm:chMax val="0"/>
          <dgm:bulletEnabled val="1"/>
        </dgm:presLayoutVars>
      </dgm:prSet>
      <dgm:spPr/>
      <dgm:t>
        <a:bodyPr/>
        <a:lstStyle/>
        <a:p>
          <a:endParaRPr lang="en-US"/>
        </a:p>
      </dgm:t>
    </dgm:pt>
    <dgm:pt modelId="{9E0026F8-ECB3-49B3-8063-927C182D8789}" type="pres">
      <dgm:prSet presAssocID="{98F631E5-658A-42AC-916E-22A15A11F5EF}" presName="spacer" presStyleCnt="0"/>
      <dgm:spPr/>
    </dgm:pt>
    <dgm:pt modelId="{FEA790F9-2FAC-480F-BBD8-832C86C98132}" type="pres">
      <dgm:prSet presAssocID="{D7015DE9-A8BB-4AF1-AC7A-EF5FC656E520}" presName="parentText" presStyleLbl="node1" presStyleIdx="1" presStyleCnt="4">
        <dgm:presLayoutVars>
          <dgm:chMax val="0"/>
          <dgm:bulletEnabled val="1"/>
        </dgm:presLayoutVars>
      </dgm:prSet>
      <dgm:spPr/>
      <dgm:t>
        <a:bodyPr/>
        <a:lstStyle/>
        <a:p>
          <a:endParaRPr lang="en-US"/>
        </a:p>
      </dgm:t>
    </dgm:pt>
    <dgm:pt modelId="{4E0CF494-0EB9-4252-8F9E-562F93E6E6D5}" type="pres">
      <dgm:prSet presAssocID="{EB12A404-8712-4149-8A56-8EECAE27B42D}" presName="spacer" presStyleCnt="0"/>
      <dgm:spPr/>
    </dgm:pt>
    <dgm:pt modelId="{7CEC06D8-BE7D-4C70-A061-D1C421828C87}" type="pres">
      <dgm:prSet presAssocID="{BCEDD98B-0B25-47B4-84C8-6D0770F17273}" presName="parentText" presStyleLbl="node1" presStyleIdx="2" presStyleCnt="4">
        <dgm:presLayoutVars>
          <dgm:chMax val="0"/>
          <dgm:bulletEnabled val="1"/>
        </dgm:presLayoutVars>
      </dgm:prSet>
      <dgm:spPr/>
      <dgm:t>
        <a:bodyPr/>
        <a:lstStyle/>
        <a:p>
          <a:endParaRPr lang="en-US"/>
        </a:p>
      </dgm:t>
    </dgm:pt>
    <dgm:pt modelId="{699925F0-6F0B-4C31-B5DA-ACB9DAA3A38F}" type="pres">
      <dgm:prSet presAssocID="{401A0F88-86A1-4E93-87D7-B7C029F6776F}" presName="spacer" presStyleCnt="0"/>
      <dgm:spPr/>
    </dgm:pt>
    <dgm:pt modelId="{E55A4BD9-479E-4EA5-8BFF-6E17C2BFEE7A}" type="pres">
      <dgm:prSet presAssocID="{85D2FA0D-6B31-4453-BA29-28A8EEC4C1B6}" presName="parentText" presStyleLbl="node1" presStyleIdx="3" presStyleCnt="4" custLinFactY="187" custLinFactNeighborX="-66" custLinFactNeighborY="100000">
        <dgm:presLayoutVars>
          <dgm:chMax val="0"/>
          <dgm:bulletEnabled val="1"/>
        </dgm:presLayoutVars>
      </dgm:prSet>
      <dgm:spPr/>
      <dgm:t>
        <a:bodyPr/>
        <a:lstStyle/>
        <a:p>
          <a:endParaRPr lang="en-US"/>
        </a:p>
      </dgm:t>
    </dgm:pt>
  </dgm:ptLst>
  <dgm:cxnLst>
    <dgm:cxn modelId="{65041B67-0837-4275-841C-AB21240FD909}" srcId="{20004E2A-A572-4284-A3E1-F1971B9AB4B3}" destId="{D7015DE9-A8BB-4AF1-AC7A-EF5FC656E520}" srcOrd="1" destOrd="0" parTransId="{878A081B-ACE3-4BBF-9605-176432FF718D}" sibTransId="{EB12A404-8712-4149-8A56-8EECAE27B42D}"/>
    <dgm:cxn modelId="{B5D73EAD-2C83-4E91-8461-C9B0BFFB7B3A}" type="presOf" srcId="{462EE33D-A091-443E-8300-B37DB85C60BC}" destId="{94C72B4B-8284-4FFF-9F26-0BD456D4F28E}" srcOrd="0" destOrd="0" presId="urn:microsoft.com/office/officeart/2005/8/layout/vList2"/>
    <dgm:cxn modelId="{0223B3E4-C2BD-4DEF-AFB1-45D2384A804D}" type="presOf" srcId="{20004E2A-A572-4284-A3E1-F1971B9AB4B3}" destId="{F9477A30-B352-429A-9D60-BAE11BC8736E}" srcOrd="0" destOrd="0" presId="urn:microsoft.com/office/officeart/2005/8/layout/vList2"/>
    <dgm:cxn modelId="{31990A55-3A70-4E50-9238-91957F2B473A}" type="presOf" srcId="{BCEDD98B-0B25-47B4-84C8-6D0770F17273}" destId="{7CEC06D8-BE7D-4C70-A061-D1C421828C87}" srcOrd="0" destOrd="0" presId="urn:microsoft.com/office/officeart/2005/8/layout/vList2"/>
    <dgm:cxn modelId="{AB580668-91A4-4F2C-AA75-6BBC91960C88}" srcId="{20004E2A-A572-4284-A3E1-F1971B9AB4B3}" destId="{462EE33D-A091-443E-8300-B37DB85C60BC}" srcOrd="0" destOrd="0" parTransId="{EE825572-F89C-49BF-97F2-172BA1B6ECF5}" sibTransId="{98F631E5-658A-42AC-916E-22A15A11F5EF}"/>
    <dgm:cxn modelId="{ECD5CB57-98AB-4C41-9927-211FBB761806}" srcId="{20004E2A-A572-4284-A3E1-F1971B9AB4B3}" destId="{BCEDD98B-0B25-47B4-84C8-6D0770F17273}" srcOrd="2" destOrd="0" parTransId="{8399540E-559E-4D94-B5CA-D6E28980EB2B}" sibTransId="{401A0F88-86A1-4E93-87D7-B7C029F6776F}"/>
    <dgm:cxn modelId="{B84357BD-EE92-4435-8BFF-2F74B0CC196E}" type="presOf" srcId="{D7015DE9-A8BB-4AF1-AC7A-EF5FC656E520}" destId="{FEA790F9-2FAC-480F-BBD8-832C86C98132}" srcOrd="0" destOrd="0" presId="urn:microsoft.com/office/officeart/2005/8/layout/vList2"/>
    <dgm:cxn modelId="{6A30117B-F1A5-4F41-88A3-505E2C9A95E3}" srcId="{20004E2A-A572-4284-A3E1-F1971B9AB4B3}" destId="{85D2FA0D-6B31-4453-BA29-28A8EEC4C1B6}" srcOrd="3" destOrd="0" parTransId="{DA6D4520-B0E5-402C-8B5B-7EBBA35DB096}" sibTransId="{5382636A-FF9F-4905-913C-193E5DF6CB80}"/>
    <dgm:cxn modelId="{D33B2422-E253-4721-B029-FB927029831D}" type="presOf" srcId="{85D2FA0D-6B31-4453-BA29-28A8EEC4C1B6}" destId="{E55A4BD9-479E-4EA5-8BFF-6E17C2BFEE7A}" srcOrd="0" destOrd="0" presId="urn:microsoft.com/office/officeart/2005/8/layout/vList2"/>
    <dgm:cxn modelId="{E1C81144-CB1F-4E6E-BAE9-6AA9EB73CA59}" type="presParOf" srcId="{F9477A30-B352-429A-9D60-BAE11BC8736E}" destId="{94C72B4B-8284-4FFF-9F26-0BD456D4F28E}" srcOrd="0" destOrd="0" presId="urn:microsoft.com/office/officeart/2005/8/layout/vList2"/>
    <dgm:cxn modelId="{27B053FD-48FC-4C7B-BB98-7165D68C7371}" type="presParOf" srcId="{F9477A30-B352-429A-9D60-BAE11BC8736E}" destId="{9E0026F8-ECB3-49B3-8063-927C182D8789}" srcOrd="1" destOrd="0" presId="urn:microsoft.com/office/officeart/2005/8/layout/vList2"/>
    <dgm:cxn modelId="{1F0EB8E9-22C8-426B-AA4C-67D8B8A1EAAC}" type="presParOf" srcId="{F9477A30-B352-429A-9D60-BAE11BC8736E}" destId="{FEA790F9-2FAC-480F-BBD8-832C86C98132}" srcOrd="2" destOrd="0" presId="urn:microsoft.com/office/officeart/2005/8/layout/vList2"/>
    <dgm:cxn modelId="{A6B8D578-72CB-424F-85B8-CD239AB50948}" type="presParOf" srcId="{F9477A30-B352-429A-9D60-BAE11BC8736E}" destId="{4E0CF494-0EB9-4252-8F9E-562F93E6E6D5}" srcOrd="3" destOrd="0" presId="urn:microsoft.com/office/officeart/2005/8/layout/vList2"/>
    <dgm:cxn modelId="{0FC42E67-3DA7-4C5B-B036-03ADC4529FE9}" type="presParOf" srcId="{F9477A30-B352-429A-9D60-BAE11BC8736E}" destId="{7CEC06D8-BE7D-4C70-A061-D1C421828C87}" srcOrd="4" destOrd="0" presId="urn:microsoft.com/office/officeart/2005/8/layout/vList2"/>
    <dgm:cxn modelId="{98EEEBD4-E827-42FC-A989-A05D2693FD58}" type="presParOf" srcId="{F9477A30-B352-429A-9D60-BAE11BC8736E}" destId="{699925F0-6F0B-4C31-B5DA-ACB9DAA3A38F}" srcOrd="5" destOrd="0" presId="urn:microsoft.com/office/officeart/2005/8/layout/vList2"/>
    <dgm:cxn modelId="{77FB5B3C-9058-4BEE-BE21-E19411BBFFB3}" type="presParOf" srcId="{F9477A30-B352-429A-9D60-BAE11BC8736E}" destId="{E55A4BD9-479E-4EA5-8BFF-6E17C2BFEE7A}" srcOrd="6" destOrd="0" presId="urn:microsoft.com/office/officeart/2005/8/layout/vList2"/>
  </dgm:cxnLst>
  <dgm:bg/>
  <dgm:whole/>
  <dgm:extLst>
    <a:ext uri="http://schemas.microsoft.com/office/drawing/2008/diagram">
      <dsp:dataModelExt xmlns=""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4EC9BF6-85B3-490A-8037-6305C16DC5DB}"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948CB8E9-4AA9-4D79-BEAC-E10E40E1B14D}">
      <dgm:prSet/>
      <dgm:spPr/>
      <dgm:t>
        <a:bodyPr/>
        <a:lstStyle/>
        <a:p>
          <a:r>
            <a:rPr lang="en-GB" b="1"/>
            <a:t>Economic Impact</a:t>
          </a:r>
          <a:r>
            <a:rPr lang="en-GB"/>
            <a:t>:</a:t>
          </a:r>
        </a:p>
      </dgm:t>
    </dgm:pt>
    <dgm:pt modelId="{6F91AD36-A873-45BF-BAA9-BBDB11525C11}" type="parTrans" cxnId="{D51425C3-F395-48CA-AAFB-397D52770DAD}">
      <dgm:prSet/>
      <dgm:spPr/>
      <dgm:t>
        <a:bodyPr/>
        <a:lstStyle/>
        <a:p>
          <a:endParaRPr lang="en-GB"/>
        </a:p>
      </dgm:t>
    </dgm:pt>
    <dgm:pt modelId="{B000FCC7-D531-4E9A-89EF-49A54B130489}" type="sibTrans" cxnId="{D51425C3-F395-48CA-AAFB-397D52770DAD}">
      <dgm:prSet/>
      <dgm:spPr/>
      <dgm:t>
        <a:bodyPr/>
        <a:lstStyle/>
        <a:p>
          <a:endParaRPr lang="en-GB"/>
        </a:p>
      </dgm:t>
    </dgm:pt>
    <dgm:pt modelId="{DEA46C4C-F83D-423A-802E-6E7D5FDF6BA4}" type="pres">
      <dgm:prSet presAssocID="{44EC9BF6-85B3-490A-8037-6305C16DC5DB}" presName="linear" presStyleCnt="0">
        <dgm:presLayoutVars>
          <dgm:animLvl val="lvl"/>
          <dgm:resizeHandles val="exact"/>
        </dgm:presLayoutVars>
      </dgm:prSet>
      <dgm:spPr/>
      <dgm:t>
        <a:bodyPr/>
        <a:lstStyle/>
        <a:p>
          <a:endParaRPr lang="en-US"/>
        </a:p>
      </dgm:t>
    </dgm:pt>
    <dgm:pt modelId="{A4FA0756-9926-4E0E-A0A1-F84529128503}" type="pres">
      <dgm:prSet presAssocID="{948CB8E9-4AA9-4D79-BEAC-E10E40E1B14D}" presName="parentText" presStyleLbl="node1" presStyleIdx="0" presStyleCnt="1">
        <dgm:presLayoutVars>
          <dgm:chMax val="0"/>
          <dgm:bulletEnabled val="1"/>
        </dgm:presLayoutVars>
      </dgm:prSet>
      <dgm:spPr/>
      <dgm:t>
        <a:bodyPr/>
        <a:lstStyle/>
        <a:p>
          <a:endParaRPr lang="en-US"/>
        </a:p>
      </dgm:t>
    </dgm:pt>
  </dgm:ptLst>
  <dgm:cxnLst>
    <dgm:cxn modelId="{D51425C3-F395-48CA-AAFB-397D52770DAD}" srcId="{44EC9BF6-85B3-490A-8037-6305C16DC5DB}" destId="{948CB8E9-4AA9-4D79-BEAC-E10E40E1B14D}" srcOrd="0" destOrd="0" parTransId="{6F91AD36-A873-45BF-BAA9-BBDB11525C11}" sibTransId="{B000FCC7-D531-4E9A-89EF-49A54B130489}"/>
    <dgm:cxn modelId="{CD021AD8-8A7D-4325-BF93-A094163CDC9C}" type="presOf" srcId="{948CB8E9-4AA9-4D79-BEAC-E10E40E1B14D}" destId="{A4FA0756-9926-4E0E-A0A1-F84529128503}" srcOrd="0" destOrd="0" presId="urn:microsoft.com/office/officeart/2005/8/layout/vList2"/>
    <dgm:cxn modelId="{90C537C8-47FC-4EFF-B5FA-32C55838D33A}" type="presOf" srcId="{44EC9BF6-85B3-490A-8037-6305C16DC5DB}" destId="{DEA46C4C-F83D-423A-802E-6E7D5FDF6BA4}" srcOrd="0" destOrd="0" presId="urn:microsoft.com/office/officeart/2005/8/layout/vList2"/>
    <dgm:cxn modelId="{83A85D0F-E074-4957-828A-D368BC45CCAB}" type="presParOf" srcId="{DEA46C4C-F83D-423A-802E-6E7D5FDF6BA4}" destId="{A4FA0756-9926-4E0E-A0A1-F84529128503}" srcOrd="0" destOrd="0" presId="urn:microsoft.com/office/officeart/2005/8/layout/vList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CE79346-6FD2-420B-9DC4-A470EE0563D5}"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GB"/>
        </a:p>
      </dgm:t>
    </dgm:pt>
    <dgm:pt modelId="{267BCEF1-E024-41AC-9E6F-C1DDFB11357B}">
      <dgm:prSet custT="1"/>
      <dgm:spPr/>
      <dgm:t>
        <a:bodyPr/>
        <a:lstStyle/>
        <a:p>
          <a:r>
            <a:rPr lang="en-GB" sz="2800" b="1" dirty="0"/>
            <a:t>Coca-Cola's impact </a:t>
          </a:r>
        </a:p>
      </dgm:t>
    </dgm:pt>
    <dgm:pt modelId="{AEF0A470-C7F8-47A5-8DCE-8C39A965083A}" type="parTrans" cxnId="{AA32D3EC-A53B-4504-96E9-D12CE05DA264}">
      <dgm:prSet/>
      <dgm:spPr/>
      <dgm:t>
        <a:bodyPr/>
        <a:lstStyle/>
        <a:p>
          <a:endParaRPr lang="en-GB"/>
        </a:p>
      </dgm:t>
    </dgm:pt>
    <dgm:pt modelId="{1DDD3FCD-1D45-4D35-A36C-73950B2C0507}" type="sibTrans" cxnId="{AA32D3EC-A53B-4504-96E9-D12CE05DA264}">
      <dgm:prSet/>
      <dgm:spPr/>
      <dgm:t>
        <a:bodyPr/>
        <a:lstStyle/>
        <a:p>
          <a:endParaRPr lang="en-GB"/>
        </a:p>
      </dgm:t>
    </dgm:pt>
    <dgm:pt modelId="{EB111502-94CE-4920-9D55-E5399A1EF57E}" type="pres">
      <dgm:prSet presAssocID="{ECE79346-6FD2-420B-9DC4-A470EE0563D5}" presName="linear" presStyleCnt="0">
        <dgm:presLayoutVars>
          <dgm:animLvl val="lvl"/>
          <dgm:resizeHandles val="exact"/>
        </dgm:presLayoutVars>
      </dgm:prSet>
      <dgm:spPr/>
      <dgm:t>
        <a:bodyPr/>
        <a:lstStyle/>
        <a:p>
          <a:endParaRPr lang="en-US"/>
        </a:p>
      </dgm:t>
    </dgm:pt>
    <dgm:pt modelId="{B112CFAC-400C-4EBE-BF33-281E4BD559D4}" type="pres">
      <dgm:prSet presAssocID="{267BCEF1-E024-41AC-9E6F-C1DDFB11357B}" presName="parentText" presStyleLbl="node1" presStyleIdx="0" presStyleCnt="1">
        <dgm:presLayoutVars>
          <dgm:chMax val="0"/>
          <dgm:bulletEnabled val="1"/>
        </dgm:presLayoutVars>
      </dgm:prSet>
      <dgm:spPr/>
      <dgm:t>
        <a:bodyPr/>
        <a:lstStyle/>
        <a:p>
          <a:endParaRPr lang="en-US"/>
        </a:p>
      </dgm:t>
    </dgm:pt>
  </dgm:ptLst>
  <dgm:cxnLst>
    <dgm:cxn modelId="{CE1D0949-F7B2-419B-BF4C-CCFA5EE0757D}" type="presOf" srcId="{ECE79346-6FD2-420B-9DC4-A470EE0563D5}" destId="{EB111502-94CE-4920-9D55-E5399A1EF57E}" srcOrd="0" destOrd="0" presId="urn:microsoft.com/office/officeart/2005/8/layout/vList2"/>
    <dgm:cxn modelId="{7C4ABFCE-B109-448E-9F41-3E4ED4296A1C}" type="presOf" srcId="{267BCEF1-E024-41AC-9E6F-C1DDFB11357B}" destId="{B112CFAC-400C-4EBE-BF33-281E4BD559D4}" srcOrd="0" destOrd="0" presId="urn:microsoft.com/office/officeart/2005/8/layout/vList2"/>
    <dgm:cxn modelId="{AA32D3EC-A53B-4504-96E9-D12CE05DA264}" srcId="{ECE79346-6FD2-420B-9DC4-A470EE0563D5}" destId="{267BCEF1-E024-41AC-9E6F-C1DDFB11357B}" srcOrd="0" destOrd="0" parTransId="{AEF0A470-C7F8-47A5-8DCE-8C39A965083A}" sibTransId="{1DDD3FCD-1D45-4D35-A36C-73950B2C0507}"/>
    <dgm:cxn modelId="{09BF2AEC-B409-4AE9-9859-141FB486CF04}" type="presParOf" srcId="{EB111502-94CE-4920-9D55-E5399A1EF57E}" destId="{B112CFAC-400C-4EBE-BF33-281E4BD559D4}" srcOrd="0" destOrd="0" presId="urn:microsoft.com/office/officeart/2005/8/layout/vList2"/>
  </dgm:cxnLst>
  <dgm:bg/>
  <dgm:whole/>
  <dgm:extLst>
    <a:ext uri="http://schemas.microsoft.com/office/drawing/2008/diagram">
      <dsp:dataModelExt xmlns=""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FFF9404-DF80-4931-A17C-2383132B53E0}"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0A052F68-9FCA-4E6A-8514-FED4B06AED93}">
      <dgm:prSet/>
      <dgm:spPr/>
      <dgm:t>
        <a:bodyPr/>
        <a:lstStyle/>
        <a:p>
          <a:r>
            <a:rPr lang="en-GB" b="1" i="0"/>
            <a:t>Cultural Impact:</a:t>
          </a:r>
          <a:r>
            <a:rPr lang="en-US"/>
            <a:t>	</a:t>
          </a:r>
          <a:endParaRPr lang="en-GB"/>
        </a:p>
      </dgm:t>
    </dgm:pt>
    <dgm:pt modelId="{2F75F8E8-56FB-4D2D-9E33-F95B0DEB92D2}" type="parTrans" cxnId="{A1B7EEDF-C01E-49B1-9FED-858BAE009394}">
      <dgm:prSet/>
      <dgm:spPr/>
      <dgm:t>
        <a:bodyPr/>
        <a:lstStyle/>
        <a:p>
          <a:endParaRPr lang="en-GB"/>
        </a:p>
      </dgm:t>
    </dgm:pt>
    <dgm:pt modelId="{B0F65BC8-0210-4019-8C20-B50A672AB52E}" type="sibTrans" cxnId="{A1B7EEDF-C01E-49B1-9FED-858BAE009394}">
      <dgm:prSet/>
      <dgm:spPr/>
      <dgm:t>
        <a:bodyPr/>
        <a:lstStyle/>
        <a:p>
          <a:endParaRPr lang="en-GB"/>
        </a:p>
      </dgm:t>
    </dgm:pt>
    <dgm:pt modelId="{38494712-8213-4432-B178-512529F3AFE9}" type="pres">
      <dgm:prSet presAssocID="{CFFF9404-DF80-4931-A17C-2383132B53E0}" presName="linear" presStyleCnt="0">
        <dgm:presLayoutVars>
          <dgm:animLvl val="lvl"/>
          <dgm:resizeHandles val="exact"/>
        </dgm:presLayoutVars>
      </dgm:prSet>
      <dgm:spPr/>
      <dgm:t>
        <a:bodyPr/>
        <a:lstStyle/>
        <a:p>
          <a:endParaRPr lang="en-US"/>
        </a:p>
      </dgm:t>
    </dgm:pt>
    <dgm:pt modelId="{5BD14952-B58E-4F7E-AFC4-2CC8EF3AE5AB}" type="pres">
      <dgm:prSet presAssocID="{0A052F68-9FCA-4E6A-8514-FED4B06AED93}" presName="parentText" presStyleLbl="node1" presStyleIdx="0" presStyleCnt="1">
        <dgm:presLayoutVars>
          <dgm:chMax val="0"/>
          <dgm:bulletEnabled val="1"/>
        </dgm:presLayoutVars>
      </dgm:prSet>
      <dgm:spPr/>
      <dgm:t>
        <a:bodyPr/>
        <a:lstStyle/>
        <a:p>
          <a:endParaRPr lang="en-US"/>
        </a:p>
      </dgm:t>
    </dgm:pt>
  </dgm:ptLst>
  <dgm:cxnLst>
    <dgm:cxn modelId="{2D6B1ABF-33C6-4B2D-B948-C751DCF7078C}" type="presOf" srcId="{CFFF9404-DF80-4931-A17C-2383132B53E0}" destId="{38494712-8213-4432-B178-512529F3AFE9}" srcOrd="0" destOrd="0" presId="urn:microsoft.com/office/officeart/2005/8/layout/vList2"/>
    <dgm:cxn modelId="{A1B7EEDF-C01E-49B1-9FED-858BAE009394}" srcId="{CFFF9404-DF80-4931-A17C-2383132B53E0}" destId="{0A052F68-9FCA-4E6A-8514-FED4B06AED93}" srcOrd="0" destOrd="0" parTransId="{2F75F8E8-56FB-4D2D-9E33-F95B0DEB92D2}" sibTransId="{B0F65BC8-0210-4019-8C20-B50A672AB52E}"/>
    <dgm:cxn modelId="{B640D3E7-5910-4CC6-84EB-7600818A1D43}" type="presOf" srcId="{0A052F68-9FCA-4E6A-8514-FED4B06AED93}" destId="{5BD14952-B58E-4F7E-AFC4-2CC8EF3AE5AB}" srcOrd="0" destOrd="0" presId="urn:microsoft.com/office/officeart/2005/8/layout/vList2"/>
    <dgm:cxn modelId="{605608B5-20F7-4D54-BF35-35FBBDE69A04}" type="presParOf" srcId="{38494712-8213-4432-B178-512529F3AFE9}" destId="{5BD14952-B58E-4F7E-AFC4-2CC8EF3AE5AB}" srcOrd="0" destOrd="0" presId="urn:microsoft.com/office/officeart/2005/8/layout/vList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FFEA496-DC7B-4E56-B894-2A73E789EEAE}"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GB"/>
        </a:p>
      </dgm:t>
    </dgm:pt>
    <dgm:pt modelId="{8A9E2850-D047-475B-BA00-F22D756C7A86}">
      <dgm:prSet/>
      <dgm:spPr/>
      <dgm:t>
        <a:bodyPr/>
        <a:lstStyle/>
        <a:p>
          <a:r>
            <a:rPr lang="en-GB" b="1" i="0"/>
            <a:t>Social Impact:</a:t>
          </a:r>
          <a:endParaRPr lang="en-GB"/>
        </a:p>
      </dgm:t>
    </dgm:pt>
    <dgm:pt modelId="{432BBEE0-A4EA-490F-9C9A-8BEFDB040093}" type="parTrans" cxnId="{F0269901-B5C5-4EA6-BE3E-12C30626D3F1}">
      <dgm:prSet/>
      <dgm:spPr/>
      <dgm:t>
        <a:bodyPr/>
        <a:lstStyle/>
        <a:p>
          <a:endParaRPr lang="en-GB"/>
        </a:p>
      </dgm:t>
    </dgm:pt>
    <dgm:pt modelId="{1A30C7A6-D348-48CF-8A53-68C3A6B6B45B}" type="sibTrans" cxnId="{F0269901-B5C5-4EA6-BE3E-12C30626D3F1}">
      <dgm:prSet/>
      <dgm:spPr/>
      <dgm:t>
        <a:bodyPr/>
        <a:lstStyle/>
        <a:p>
          <a:endParaRPr lang="en-GB"/>
        </a:p>
      </dgm:t>
    </dgm:pt>
    <dgm:pt modelId="{AB81F322-D4B8-45FD-A020-0BCFA823FE6D}" type="pres">
      <dgm:prSet presAssocID="{2FFEA496-DC7B-4E56-B894-2A73E789EEAE}" presName="linear" presStyleCnt="0">
        <dgm:presLayoutVars>
          <dgm:animLvl val="lvl"/>
          <dgm:resizeHandles val="exact"/>
        </dgm:presLayoutVars>
      </dgm:prSet>
      <dgm:spPr/>
      <dgm:t>
        <a:bodyPr/>
        <a:lstStyle/>
        <a:p>
          <a:endParaRPr lang="en-US"/>
        </a:p>
      </dgm:t>
    </dgm:pt>
    <dgm:pt modelId="{439F1519-6A29-4B12-964E-400793B38CB1}" type="pres">
      <dgm:prSet presAssocID="{8A9E2850-D047-475B-BA00-F22D756C7A86}" presName="parentText" presStyleLbl="node1" presStyleIdx="0" presStyleCnt="1">
        <dgm:presLayoutVars>
          <dgm:chMax val="0"/>
          <dgm:bulletEnabled val="1"/>
        </dgm:presLayoutVars>
      </dgm:prSet>
      <dgm:spPr/>
      <dgm:t>
        <a:bodyPr/>
        <a:lstStyle/>
        <a:p>
          <a:endParaRPr lang="en-US"/>
        </a:p>
      </dgm:t>
    </dgm:pt>
  </dgm:ptLst>
  <dgm:cxnLst>
    <dgm:cxn modelId="{D85D4F45-9192-4EDB-9DAD-F3D67BB29AE3}" type="presOf" srcId="{8A9E2850-D047-475B-BA00-F22D756C7A86}" destId="{439F1519-6A29-4B12-964E-400793B38CB1}" srcOrd="0" destOrd="0" presId="urn:microsoft.com/office/officeart/2005/8/layout/vList2"/>
    <dgm:cxn modelId="{DF59952B-4E5A-4656-B2FE-F094C3D8D6F3}" type="presOf" srcId="{2FFEA496-DC7B-4E56-B894-2A73E789EEAE}" destId="{AB81F322-D4B8-45FD-A020-0BCFA823FE6D}" srcOrd="0" destOrd="0" presId="urn:microsoft.com/office/officeart/2005/8/layout/vList2"/>
    <dgm:cxn modelId="{F0269901-B5C5-4EA6-BE3E-12C30626D3F1}" srcId="{2FFEA496-DC7B-4E56-B894-2A73E789EEAE}" destId="{8A9E2850-D047-475B-BA00-F22D756C7A86}" srcOrd="0" destOrd="0" parTransId="{432BBEE0-A4EA-490F-9C9A-8BEFDB040093}" sibTransId="{1A30C7A6-D348-48CF-8A53-68C3A6B6B45B}"/>
    <dgm:cxn modelId="{3F2346FB-C8A5-4523-9F93-C38AAFC62AFD}" type="presParOf" srcId="{AB81F322-D4B8-45FD-A020-0BCFA823FE6D}" destId="{439F1519-6A29-4B12-964E-400793B38CB1}" srcOrd="0" destOrd="0" presId="urn:microsoft.com/office/officeart/2005/8/layout/vList2"/>
  </dgm:cxnLst>
  <dgm:bg/>
  <dgm:whole/>
  <dgm:extLst>
    <a:ext uri="http://schemas.microsoft.com/office/drawing/2008/diagram">
      <dsp:dataModelExt xmlns="" xmlns:dsp="http://schemas.microsoft.com/office/drawing/2008/diagram" relId="rId11"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89F7C62-9D7E-4005-A27C-DC0991690EF3}" type="doc">
      <dgm:prSet loTypeId="urn:microsoft.com/office/officeart/2005/8/layout/vList2" loCatId="list" qsTypeId="urn:microsoft.com/office/officeart/2005/8/quickstyle/simple1" qsCatId="simple" csTypeId="urn:microsoft.com/office/officeart/2005/8/colors/colorful1#6" csCatId="colorful"/>
      <dgm:spPr/>
      <dgm:t>
        <a:bodyPr/>
        <a:lstStyle/>
        <a:p>
          <a:endParaRPr lang="en-GB"/>
        </a:p>
      </dgm:t>
    </dgm:pt>
    <dgm:pt modelId="{FE4839B8-EFE8-4DBB-814A-BC5ABB72822D}">
      <dgm:prSet/>
      <dgm:spPr/>
      <dgm:t>
        <a:bodyPr/>
        <a:lstStyle/>
        <a:p>
          <a:r>
            <a:rPr lang="en-GB" b="1" i="0"/>
            <a:t>Environmental Impact:</a:t>
          </a:r>
          <a:endParaRPr lang="en-GB"/>
        </a:p>
      </dgm:t>
    </dgm:pt>
    <dgm:pt modelId="{519A60AD-1D16-48B4-A389-669A0C60B21C}" type="parTrans" cxnId="{ED8D9401-0CD9-4F01-B793-EEC86584DB86}">
      <dgm:prSet/>
      <dgm:spPr/>
      <dgm:t>
        <a:bodyPr/>
        <a:lstStyle/>
        <a:p>
          <a:endParaRPr lang="en-GB"/>
        </a:p>
      </dgm:t>
    </dgm:pt>
    <dgm:pt modelId="{247E458F-9521-45A0-B8D5-92CC4649D64F}" type="sibTrans" cxnId="{ED8D9401-0CD9-4F01-B793-EEC86584DB86}">
      <dgm:prSet/>
      <dgm:spPr/>
      <dgm:t>
        <a:bodyPr/>
        <a:lstStyle/>
        <a:p>
          <a:endParaRPr lang="en-GB"/>
        </a:p>
      </dgm:t>
    </dgm:pt>
    <dgm:pt modelId="{D05F275C-6394-4008-9025-008CDF1F9369}" type="pres">
      <dgm:prSet presAssocID="{189F7C62-9D7E-4005-A27C-DC0991690EF3}" presName="linear" presStyleCnt="0">
        <dgm:presLayoutVars>
          <dgm:animLvl val="lvl"/>
          <dgm:resizeHandles val="exact"/>
        </dgm:presLayoutVars>
      </dgm:prSet>
      <dgm:spPr/>
      <dgm:t>
        <a:bodyPr/>
        <a:lstStyle/>
        <a:p>
          <a:endParaRPr lang="en-US"/>
        </a:p>
      </dgm:t>
    </dgm:pt>
    <dgm:pt modelId="{8F8319F9-BAFD-4636-80B9-EF2678DA0CD2}" type="pres">
      <dgm:prSet presAssocID="{FE4839B8-EFE8-4DBB-814A-BC5ABB72822D}" presName="parentText" presStyleLbl="node1" presStyleIdx="0" presStyleCnt="1" custLinFactNeighborX="-95349" custLinFactNeighborY="-3000">
        <dgm:presLayoutVars>
          <dgm:chMax val="0"/>
          <dgm:bulletEnabled val="1"/>
        </dgm:presLayoutVars>
      </dgm:prSet>
      <dgm:spPr/>
      <dgm:t>
        <a:bodyPr/>
        <a:lstStyle/>
        <a:p>
          <a:endParaRPr lang="en-US"/>
        </a:p>
      </dgm:t>
    </dgm:pt>
  </dgm:ptLst>
  <dgm:cxnLst>
    <dgm:cxn modelId="{CBE38994-7E82-4CB2-A47B-6387622FDF5A}" type="presOf" srcId="{189F7C62-9D7E-4005-A27C-DC0991690EF3}" destId="{D05F275C-6394-4008-9025-008CDF1F9369}" srcOrd="0" destOrd="0" presId="urn:microsoft.com/office/officeart/2005/8/layout/vList2"/>
    <dgm:cxn modelId="{3D4E984C-C7A4-404B-9A76-D412B76598AF}" type="presOf" srcId="{FE4839B8-EFE8-4DBB-814A-BC5ABB72822D}" destId="{8F8319F9-BAFD-4636-80B9-EF2678DA0CD2}" srcOrd="0" destOrd="0" presId="urn:microsoft.com/office/officeart/2005/8/layout/vList2"/>
    <dgm:cxn modelId="{ED8D9401-0CD9-4F01-B793-EEC86584DB86}" srcId="{189F7C62-9D7E-4005-A27C-DC0991690EF3}" destId="{FE4839B8-EFE8-4DBB-814A-BC5ABB72822D}" srcOrd="0" destOrd="0" parTransId="{519A60AD-1D16-48B4-A389-669A0C60B21C}" sibTransId="{247E458F-9521-45A0-B8D5-92CC4649D64F}"/>
    <dgm:cxn modelId="{FE9919EF-4E1E-4964-BD1E-57E9CADA14C2}" type="presParOf" srcId="{D05F275C-6394-4008-9025-008CDF1F9369}" destId="{8F8319F9-BAFD-4636-80B9-EF2678DA0CD2}" srcOrd="0" destOrd="0" presId="urn:microsoft.com/office/officeart/2005/8/layout/vList2"/>
  </dgm:cxnLst>
  <dgm:bg/>
  <dgm:whole/>
  <dgm:extLst>
    <a:ext uri="http://schemas.microsoft.com/office/drawing/2008/diagram">
      <dsp:dataModelExt xmlns="" xmlns:dsp="http://schemas.microsoft.com/office/drawing/2008/diagram" relId="rId1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B338353-9A0E-4C15-9416-0B9C39E694ED}" type="doc">
      <dgm:prSet loTypeId="urn:microsoft.com/office/officeart/2005/8/layout/vList2" loCatId="list" qsTypeId="urn:microsoft.com/office/officeart/2005/8/quickstyle/simple1" qsCatId="simple" csTypeId="urn:microsoft.com/office/officeart/2005/8/colors/accent2_3" csCatId="accent2"/>
      <dgm:spPr/>
      <dgm:t>
        <a:bodyPr/>
        <a:lstStyle/>
        <a:p>
          <a:endParaRPr lang="en-GB"/>
        </a:p>
      </dgm:t>
    </dgm:pt>
    <dgm:pt modelId="{14619574-BF1B-43D9-ADF7-DA3B580110A4}">
      <dgm:prSet custT="1"/>
      <dgm:spPr/>
      <dgm:t>
        <a:bodyPr/>
        <a:lstStyle/>
        <a:p>
          <a:r>
            <a:rPr lang="en-GB" sz="2400" b="1" i="0" baseline="0" dirty="0"/>
            <a:t>Key Tasks</a:t>
          </a:r>
          <a:endParaRPr lang="en-GB" sz="2400" dirty="0"/>
        </a:p>
      </dgm:t>
    </dgm:pt>
    <dgm:pt modelId="{0CE28849-2EAC-4540-8A0A-232B4C32CAE6}" type="parTrans" cxnId="{DEC28E83-D7F5-42A2-B279-0C6CF36B12AC}">
      <dgm:prSet/>
      <dgm:spPr/>
      <dgm:t>
        <a:bodyPr/>
        <a:lstStyle/>
        <a:p>
          <a:endParaRPr lang="en-GB"/>
        </a:p>
      </dgm:t>
    </dgm:pt>
    <dgm:pt modelId="{DBC6806A-2555-4A6B-B290-AAB621832F23}" type="sibTrans" cxnId="{DEC28E83-D7F5-42A2-B279-0C6CF36B12AC}">
      <dgm:prSet/>
      <dgm:spPr/>
      <dgm:t>
        <a:bodyPr/>
        <a:lstStyle/>
        <a:p>
          <a:endParaRPr lang="en-GB"/>
        </a:p>
      </dgm:t>
    </dgm:pt>
    <dgm:pt modelId="{618916DB-047A-4B02-9B3B-2501C77C611E}" type="pres">
      <dgm:prSet presAssocID="{0B338353-9A0E-4C15-9416-0B9C39E694ED}" presName="linear" presStyleCnt="0">
        <dgm:presLayoutVars>
          <dgm:animLvl val="lvl"/>
          <dgm:resizeHandles val="exact"/>
        </dgm:presLayoutVars>
      </dgm:prSet>
      <dgm:spPr/>
      <dgm:t>
        <a:bodyPr/>
        <a:lstStyle/>
        <a:p>
          <a:endParaRPr lang="en-US"/>
        </a:p>
      </dgm:t>
    </dgm:pt>
    <dgm:pt modelId="{58A01678-6B60-40A0-A647-A0A24BEFE3C7}" type="pres">
      <dgm:prSet presAssocID="{14619574-BF1B-43D9-ADF7-DA3B580110A4}" presName="parentText" presStyleLbl="node1" presStyleIdx="0" presStyleCnt="1">
        <dgm:presLayoutVars>
          <dgm:chMax val="0"/>
          <dgm:bulletEnabled val="1"/>
        </dgm:presLayoutVars>
      </dgm:prSet>
      <dgm:spPr/>
      <dgm:t>
        <a:bodyPr/>
        <a:lstStyle/>
        <a:p>
          <a:endParaRPr lang="en-US"/>
        </a:p>
      </dgm:t>
    </dgm:pt>
  </dgm:ptLst>
  <dgm:cxnLst>
    <dgm:cxn modelId="{DEC28E83-D7F5-42A2-B279-0C6CF36B12AC}" srcId="{0B338353-9A0E-4C15-9416-0B9C39E694ED}" destId="{14619574-BF1B-43D9-ADF7-DA3B580110A4}" srcOrd="0" destOrd="0" parTransId="{0CE28849-2EAC-4540-8A0A-232B4C32CAE6}" sibTransId="{DBC6806A-2555-4A6B-B290-AAB621832F23}"/>
    <dgm:cxn modelId="{D5E77E45-BDAD-449B-A1BD-2391AA53B4C9}" type="presOf" srcId="{14619574-BF1B-43D9-ADF7-DA3B580110A4}" destId="{58A01678-6B60-40A0-A647-A0A24BEFE3C7}" srcOrd="0" destOrd="0" presId="urn:microsoft.com/office/officeart/2005/8/layout/vList2"/>
    <dgm:cxn modelId="{C10C622D-4179-48F0-B7B5-C0480D9F7E64}" type="presOf" srcId="{0B338353-9A0E-4C15-9416-0B9C39E694ED}" destId="{618916DB-047A-4B02-9B3B-2501C77C611E}" srcOrd="0" destOrd="0" presId="urn:microsoft.com/office/officeart/2005/8/layout/vList2"/>
    <dgm:cxn modelId="{0139FDAA-0DE1-4BA5-9E38-B2A2E3A230B5}" type="presParOf" srcId="{618916DB-047A-4B02-9B3B-2501C77C611E}" destId="{58A01678-6B60-40A0-A647-A0A24BEFE3C7}" srcOrd="0" destOrd="0" presId="urn:microsoft.com/office/officeart/2005/8/layout/vList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0966955-091A-4171-BB77-4FEADE88F09E}" type="doc">
      <dgm:prSet loTypeId="urn:microsoft.com/office/officeart/2005/8/layout/vList2" loCatId="list" qsTypeId="urn:microsoft.com/office/officeart/2005/8/quickstyle/simple3" qsCatId="simple" csTypeId="urn:microsoft.com/office/officeart/2005/8/colors/colorful4" csCatId="colorful" phldr="1"/>
      <dgm:spPr/>
      <dgm:t>
        <a:bodyPr/>
        <a:lstStyle/>
        <a:p>
          <a:endParaRPr lang="en-GB"/>
        </a:p>
      </dgm:t>
    </dgm:pt>
    <dgm:pt modelId="{1F721883-014D-41C1-BA4A-964D5FADBC04}">
      <dgm:prSet custT="1"/>
      <dgm:spPr/>
      <dgm:t>
        <a:bodyPr/>
        <a:lstStyle/>
        <a:p>
          <a:r>
            <a:rPr lang="en-GB" sz="2000" b="1" dirty="0"/>
            <a:t>Incorporating leadership principles</a:t>
          </a:r>
        </a:p>
      </dgm:t>
    </dgm:pt>
    <dgm:pt modelId="{23165C74-1846-4402-9F83-5D6DBBED85E8}" type="parTrans" cxnId="{658979AF-20CF-4847-B51A-C44B532DF559}">
      <dgm:prSet/>
      <dgm:spPr/>
      <dgm:t>
        <a:bodyPr/>
        <a:lstStyle/>
        <a:p>
          <a:endParaRPr lang="en-GB"/>
        </a:p>
      </dgm:t>
    </dgm:pt>
    <dgm:pt modelId="{BE4C0A0A-C817-4068-8908-33F15C942830}" type="sibTrans" cxnId="{658979AF-20CF-4847-B51A-C44B532DF559}">
      <dgm:prSet/>
      <dgm:spPr/>
      <dgm:t>
        <a:bodyPr/>
        <a:lstStyle/>
        <a:p>
          <a:endParaRPr lang="en-GB"/>
        </a:p>
      </dgm:t>
    </dgm:pt>
    <dgm:pt modelId="{A9733CDB-5119-4090-AAF8-EE6C91F31A6B}" type="pres">
      <dgm:prSet presAssocID="{10966955-091A-4171-BB77-4FEADE88F09E}" presName="linear" presStyleCnt="0">
        <dgm:presLayoutVars>
          <dgm:animLvl val="lvl"/>
          <dgm:resizeHandles val="exact"/>
        </dgm:presLayoutVars>
      </dgm:prSet>
      <dgm:spPr/>
      <dgm:t>
        <a:bodyPr/>
        <a:lstStyle/>
        <a:p>
          <a:endParaRPr lang="en-US"/>
        </a:p>
      </dgm:t>
    </dgm:pt>
    <dgm:pt modelId="{F4D93277-FB28-48A0-942B-DAC5CE53E921}" type="pres">
      <dgm:prSet presAssocID="{1F721883-014D-41C1-BA4A-964D5FADBC04}" presName="parentText" presStyleLbl="node1" presStyleIdx="0" presStyleCnt="1" custLinFactNeighborX="-10451" custLinFactNeighborY="-20430">
        <dgm:presLayoutVars>
          <dgm:chMax val="0"/>
          <dgm:bulletEnabled val="1"/>
        </dgm:presLayoutVars>
      </dgm:prSet>
      <dgm:spPr/>
      <dgm:t>
        <a:bodyPr/>
        <a:lstStyle/>
        <a:p>
          <a:endParaRPr lang="en-US"/>
        </a:p>
      </dgm:t>
    </dgm:pt>
  </dgm:ptLst>
  <dgm:cxnLst>
    <dgm:cxn modelId="{66163D2A-D174-47EF-A428-E5957E44B7F8}" type="presOf" srcId="{10966955-091A-4171-BB77-4FEADE88F09E}" destId="{A9733CDB-5119-4090-AAF8-EE6C91F31A6B}" srcOrd="0" destOrd="0" presId="urn:microsoft.com/office/officeart/2005/8/layout/vList2"/>
    <dgm:cxn modelId="{658979AF-20CF-4847-B51A-C44B532DF559}" srcId="{10966955-091A-4171-BB77-4FEADE88F09E}" destId="{1F721883-014D-41C1-BA4A-964D5FADBC04}" srcOrd="0" destOrd="0" parTransId="{23165C74-1846-4402-9F83-5D6DBBED85E8}" sibTransId="{BE4C0A0A-C817-4068-8908-33F15C942830}"/>
    <dgm:cxn modelId="{A53A945C-876D-4A74-96D0-90983E17BD80}" type="presOf" srcId="{1F721883-014D-41C1-BA4A-964D5FADBC04}" destId="{F4D93277-FB28-48A0-942B-DAC5CE53E921}" srcOrd="0" destOrd="0" presId="urn:microsoft.com/office/officeart/2005/8/layout/vList2"/>
    <dgm:cxn modelId="{B7617D32-8A41-4CD3-94C9-A9814B13EF40}" type="presParOf" srcId="{A9733CDB-5119-4090-AAF8-EE6C91F31A6B}" destId="{F4D93277-FB28-48A0-942B-DAC5CE53E921}" srcOrd="0" destOrd="0" presId="urn:microsoft.com/office/officeart/2005/8/layout/vList2"/>
  </dgm:cxnLst>
  <dgm:bg/>
  <dgm:whole/>
  <dgm:extLst>
    <a:ext uri="http://schemas.microsoft.com/office/drawing/2008/diagram">
      <dsp:dataModelExt xmlns=""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4D037F77-5020-4C56-9C97-298549B09BE2}" type="doc">
      <dgm:prSet loTypeId="urn:microsoft.com/office/officeart/2005/8/layout/vList2" loCatId="list" qsTypeId="urn:microsoft.com/office/officeart/2005/8/quickstyle/simple1" qsCatId="simple" csTypeId="urn:microsoft.com/office/officeart/2005/8/colors/accent2_4" csCatId="accent2"/>
      <dgm:spPr/>
      <dgm:t>
        <a:bodyPr/>
        <a:lstStyle/>
        <a:p>
          <a:endParaRPr lang="en-GB"/>
        </a:p>
      </dgm:t>
    </dgm:pt>
    <dgm:pt modelId="{DA95B775-6BF6-48A4-96DB-642E3B072E17}">
      <dgm:prSet/>
      <dgm:spPr/>
      <dgm:t>
        <a:bodyPr/>
        <a:lstStyle/>
        <a:p>
          <a:r>
            <a:rPr lang="en-US"/>
            <a:t>Group and team behavior factors</a:t>
          </a:r>
          <a:endParaRPr lang="en-GB"/>
        </a:p>
      </dgm:t>
    </dgm:pt>
    <dgm:pt modelId="{4B0F3160-2113-4E20-80F3-B69C7C3CB2DD}" type="parTrans" cxnId="{714F4BC1-0DA0-4B2A-A902-15936B9DE18F}">
      <dgm:prSet/>
      <dgm:spPr/>
      <dgm:t>
        <a:bodyPr/>
        <a:lstStyle/>
        <a:p>
          <a:endParaRPr lang="en-GB"/>
        </a:p>
      </dgm:t>
    </dgm:pt>
    <dgm:pt modelId="{B4EB0C74-AF24-4C20-A383-B73FF9D48464}" type="sibTrans" cxnId="{714F4BC1-0DA0-4B2A-A902-15936B9DE18F}">
      <dgm:prSet/>
      <dgm:spPr/>
      <dgm:t>
        <a:bodyPr/>
        <a:lstStyle/>
        <a:p>
          <a:endParaRPr lang="en-GB"/>
        </a:p>
      </dgm:t>
    </dgm:pt>
    <dgm:pt modelId="{8A6D1375-0FC3-4E92-9928-FB495B96D22D}" type="pres">
      <dgm:prSet presAssocID="{4D037F77-5020-4C56-9C97-298549B09BE2}" presName="linear" presStyleCnt="0">
        <dgm:presLayoutVars>
          <dgm:animLvl val="lvl"/>
          <dgm:resizeHandles val="exact"/>
        </dgm:presLayoutVars>
      </dgm:prSet>
      <dgm:spPr/>
      <dgm:t>
        <a:bodyPr/>
        <a:lstStyle/>
        <a:p>
          <a:endParaRPr lang="en-US"/>
        </a:p>
      </dgm:t>
    </dgm:pt>
    <dgm:pt modelId="{32184036-D0B0-47FF-AF9B-FD6FA666BE53}" type="pres">
      <dgm:prSet presAssocID="{DA95B775-6BF6-48A4-96DB-642E3B072E17}" presName="parentText" presStyleLbl="node1" presStyleIdx="0" presStyleCnt="1">
        <dgm:presLayoutVars>
          <dgm:chMax val="0"/>
          <dgm:bulletEnabled val="1"/>
        </dgm:presLayoutVars>
      </dgm:prSet>
      <dgm:spPr/>
      <dgm:t>
        <a:bodyPr/>
        <a:lstStyle/>
        <a:p>
          <a:endParaRPr lang="en-US"/>
        </a:p>
      </dgm:t>
    </dgm:pt>
  </dgm:ptLst>
  <dgm:cxnLst>
    <dgm:cxn modelId="{714F4BC1-0DA0-4B2A-A902-15936B9DE18F}" srcId="{4D037F77-5020-4C56-9C97-298549B09BE2}" destId="{DA95B775-6BF6-48A4-96DB-642E3B072E17}" srcOrd="0" destOrd="0" parTransId="{4B0F3160-2113-4E20-80F3-B69C7C3CB2DD}" sibTransId="{B4EB0C74-AF24-4C20-A383-B73FF9D48464}"/>
    <dgm:cxn modelId="{F5DAC16E-B6E8-47C6-A7C4-F0CE535D4967}" type="presOf" srcId="{4D037F77-5020-4C56-9C97-298549B09BE2}" destId="{8A6D1375-0FC3-4E92-9928-FB495B96D22D}" srcOrd="0" destOrd="0" presId="urn:microsoft.com/office/officeart/2005/8/layout/vList2"/>
    <dgm:cxn modelId="{B2982B65-2E41-47A7-90F6-BCAA4F147D69}" type="presOf" srcId="{DA95B775-6BF6-48A4-96DB-642E3B072E17}" destId="{32184036-D0B0-47FF-AF9B-FD6FA666BE53}" srcOrd="0" destOrd="0" presId="urn:microsoft.com/office/officeart/2005/8/layout/vList2"/>
    <dgm:cxn modelId="{61A453E9-C06B-4D09-97C4-5EADEF0C36DE}" type="presParOf" srcId="{8A6D1375-0FC3-4E92-9928-FB495B96D22D}" destId="{32184036-D0B0-47FF-AF9B-FD6FA666BE53}" srcOrd="0" destOrd="0" presId="urn:microsoft.com/office/officeart/2005/8/layout/vList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1D51CF3C-F439-4150-8137-E45E5866C4F6}" type="doc">
      <dgm:prSet loTypeId="urn:microsoft.com/office/officeart/2005/8/layout/vList2" loCatId="list" qsTypeId="urn:microsoft.com/office/officeart/2005/8/quickstyle/simple1" qsCatId="simple" csTypeId="urn:microsoft.com/office/officeart/2005/8/colors/accent2_5" csCatId="accent2"/>
      <dgm:spPr/>
      <dgm:t>
        <a:bodyPr/>
        <a:lstStyle/>
        <a:p>
          <a:endParaRPr lang="en-GB"/>
        </a:p>
      </dgm:t>
    </dgm:pt>
    <dgm:pt modelId="{EBD6C808-F3A3-4654-A4B3-69D0CE49722C}">
      <dgm:prSet custT="1"/>
      <dgm:spPr/>
      <dgm:t>
        <a:bodyPr/>
        <a:lstStyle/>
        <a:p>
          <a:r>
            <a:rPr lang="en-US" sz="2000" b="1" i="0" baseline="0" dirty="0"/>
            <a:t>The Key Need Within Teamwork Space</a:t>
          </a:r>
          <a:endParaRPr lang="en-GB" sz="2000" dirty="0"/>
        </a:p>
      </dgm:t>
    </dgm:pt>
    <dgm:pt modelId="{B4A49E08-FED7-45B3-9ADA-FABF3E0C6828}" type="parTrans" cxnId="{5ACB57FE-27D1-4325-A895-1FBBF9C4A988}">
      <dgm:prSet/>
      <dgm:spPr/>
      <dgm:t>
        <a:bodyPr/>
        <a:lstStyle/>
        <a:p>
          <a:endParaRPr lang="en-GB"/>
        </a:p>
      </dgm:t>
    </dgm:pt>
    <dgm:pt modelId="{A24F2EB2-9DEF-4386-BC84-4931A816788B}" type="sibTrans" cxnId="{5ACB57FE-27D1-4325-A895-1FBBF9C4A988}">
      <dgm:prSet/>
      <dgm:spPr/>
      <dgm:t>
        <a:bodyPr/>
        <a:lstStyle/>
        <a:p>
          <a:endParaRPr lang="en-GB"/>
        </a:p>
      </dgm:t>
    </dgm:pt>
    <dgm:pt modelId="{9F430F6C-192C-4A03-B106-85EF0217E3D6}" type="pres">
      <dgm:prSet presAssocID="{1D51CF3C-F439-4150-8137-E45E5866C4F6}" presName="linear" presStyleCnt="0">
        <dgm:presLayoutVars>
          <dgm:animLvl val="lvl"/>
          <dgm:resizeHandles val="exact"/>
        </dgm:presLayoutVars>
      </dgm:prSet>
      <dgm:spPr/>
      <dgm:t>
        <a:bodyPr/>
        <a:lstStyle/>
        <a:p>
          <a:endParaRPr lang="en-US"/>
        </a:p>
      </dgm:t>
    </dgm:pt>
    <dgm:pt modelId="{37419F5F-7B26-4BA0-A944-E27A1F1C1388}" type="pres">
      <dgm:prSet presAssocID="{EBD6C808-F3A3-4654-A4B3-69D0CE49722C}" presName="parentText" presStyleLbl="node1" presStyleIdx="0" presStyleCnt="1">
        <dgm:presLayoutVars>
          <dgm:chMax val="0"/>
          <dgm:bulletEnabled val="1"/>
        </dgm:presLayoutVars>
      </dgm:prSet>
      <dgm:spPr/>
      <dgm:t>
        <a:bodyPr/>
        <a:lstStyle/>
        <a:p>
          <a:endParaRPr lang="en-US"/>
        </a:p>
      </dgm:t>
    </dgm:pt>
  </dgm:ptLst>
  <dgm:cxnLst>
    <dgm:cxn modelId="{059630F6-6427-4991-A0F5-E0512B8DB1CA}" type="presOf" srcId="{1D51CF3C-F439-4150-8137-E45E5866C4F6}" destId="{9F430F6C-192C-4A03-B106-85EF0217E3D6}" srcOrd="0" destOrd="0" presId="urn:microsoft.com/office/officeart/2005/8/layout/vList2"/>
    <dgm:cxn modelId="{B4631D75-D492-4380-AC40-37CA2320F4AB}" type="presOf" srcId="{EBD6C808-F3A3-4654-A4B3-69D0CE49722C}" destId="{37419F5F-7B26-4BA0-A944-E27A1F1C1388}" srcOrd="0" destOrd="0" presId="urn:microsoft.com/office/officeart/2005/8/layout/vList2"/>
    <dgm:cxn modelId="{5ACB57FE-27D1-4325-A895-1FBBF9C4A988}" srcId="{1D51CF3C-F439-4150-8137-E45E5866C4F6}" destId="{EBD6C808-F3A3-4654-A4B3-69D0CE49722C}" srcOrd="0" destOrd="0" parTransId="{B4A49E08-FED7-45B3-9ADA-FABF3E0C6828}" sibTransId="{A24F2EB2-9DEF-4386-BC84-4931A816788B}"/>
    <dgm:cxn modelId="{1AD45146-38E4-4E1B-9F41-931B49BAF465}" type="presParOf" srcId="{9F430F6C-192C-4A03-B106-85EF0217E3D6}" destId="{37419F5F-7B26-4BA0-A944-E27A1F1C1388}" srcOrd="0" destOrd="0" presId="urn:microsoft.com/office/officeart/2005/8/layout/vList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5DD58B9-0139-49FD-888C-29A31B1519E8}"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EDDC33B5-E873-42F9-AA93-9AB09E0E4241}">
      <dgm:prSet custT="1"/>
      <dgm:spPr/>
      <dgm:t>
        <a:bodyPr/>
        <a:lstStyle/>
        <a:p>
          <a:r>
            <a:rPr lang="en-US" sz="2000" b="1" dirty="0"/>
            <a:t>Groups and teams are affected by a variety of factors</a:t>
          </a:r>
          <a:endParaRPr lang="en-GB" sz="2000" dirty="0"/>
        </a:p>
      </dgm:t>
    </dgm:pt>
    <dgm:pt modelId="{C74BA602-1993-4643-A703-FBB32FD79EC0}" type="parTrans" cxnId="{F87D6927-35CF-4286-B17C-12F4C2E24A50}">
      <dgm:prSet/>
      <dgm:spPr/>
      <dgm:t>
        <a:bodyPr/>
        <a:lstStyle/>
        <a:p>
          <a:endParaRPr lang="en-GB"/>
        </a:p>
      </dgm:t>
    </dgm:pt>
    <dgm:pt modelId="{F8E87436-A9EE-4AA3-A91F-B77DF5908B4E}" type="sibTrans" cxnId="{F87D6927-35CF-4286-B17C-12F4C2E24A50}">
      <dgm:prSet/>
      <dgm:spPr/>
      <dgm:t>
        <a:bodyPr/>
        <a:lstStyle/>
        <a:p>
          <a:endParaRPr lang="en-GB"/>
        </a:p>
      </dgm:t>
    </dgm:pt>
    <dgm:pt modelId="{5ECA41CB-EEA7-498B-9CFD-72BB6C63FE4E}" type="pres">
      <dgm:prSet presAssocID="{B5DD58B9-0139-49FD-888C-29A31B1519E8}" presName="linear" presStyleCnt="0">
        <dgm:presLayoutVars>
          <dgm:animLvl val="lvl"/>
          <dgm:resizeHandles val="exact"/>
        </dgm:presLayoutVars>
      </dgm:prSet>
      <dgm:spPr/>
      <dgm:t>
        <a:bodyPr/>
        <a:lstStyle/>
        <a:p>
          <a:endParaRPr lang="en-US"/>
        </a:p>
      </dgm:t>
    </dgm:pt>
    <dgm:pt modelId="{D773040E-F14A-433E-A82B-0479251BDE9B}" type="pres">
      <dgm:prSet presAssocID="{EDDC33B5-E873-42F9-AA93-9AB09E0E4241}" presName="parentText" presStyleLbl="node1" presStyleIdx="0" presStyleCnt="1" custLinFactNeighborX="516" custLinFactNeighborY="-3891">
        <dgm:presLayoutVars>
          <dgm:chMax val="0"/>
          <dgm:bulletEnabled val="1"/>
        </dgm:presLayoutVars>
      </dgm:prSet>
      <dgm:spPr/>
      <dgm:t>
        <a:bodyPr/>
        <a:lstStyle/>
        <a:p>
          <a:endParaRPr lang="en-US"/>
        </a:p>
      </dgm:t>
    </dgm:pt>
  </dgm:ptLst>
  <dgm:cxnLst>
    <dgm:cxn modelId="{AF7594CD-CC17-49B0-B739-0D10F6312903}" type="presOf" srcId="{B5DD58B9-0139-49FD-888C-29A31B1519E8}" destId="{5ECA41CB-EEA7-498B-9CFD-72BB6C63FE4E}" srcOrd="0" destOrd="0" presId="urn:microsoft.com/office/officeart/2005/8/layout/vList2"/>
    <dgm:cxn modelId="{F87D6927-35CF-4286-B17C-12F4C2E24A50}" srcId="{B5DD58B9-0139-49FD-888C-29A31B1519E8}" destId="{EDDC33B5-E873-42F9-AA93-9AB09E0E4241}" srcOrd="0" destOrd="0" parTransId="{C74BA602-1993-4643-A703-FBB32FD79EC0}" sibTransId="{F8E87436-A9EE-4AA3-A91F-B77DF5908B4E}"/>
    <dgm:cxn modelId="{30D863E5-0D94-427B-8B0A-5DCE4641695B}" type="presOf" srcId="{EDDC33B5-E873-42F9-AA93-9AB09E0E4241}" destId="{D773040E-F14A-433E-A82B-0479251BDE9B}" srcOrd="0" destOrd="0" presId="urn:microsoft.com/office/officeart/2005/8/layout/vList2"/>
    <dgm:cxn modelId="{F713027A-AAD1-4EB2-ACFB-7F659FE57B61}" type="presParOf" srcId="{5ECA41CB-EEA7-498B-9CFD-72BB6C63FE4E}" destId="{D773040E-F14A-433E-A82B-0479251BDE9B}" srcOrd="0" destOrd="0" presId="urn:microsoft.com/office/officeart/2005/8/layout/vList2"/>
  </dgm:cxnLst>
  <dgm:bg/>
  <dgm:whole/>
  <dgm:extLst>
    <a:ext uri="http://schemas.microsoft.com/office/drawing/2008/diagram">
      <dsp:dataModelExt xmlns=""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5F8DB-529F-4C9C-83BD-58D7D286A4A8}">
      <dsp:nvSpPr>
        <dsp:cNvPr id="0" name=""/>
        <dsp:cNvSpPr/>
      </dsp:nvSpPr>
      <dsp:spPr>
        <a:xfrm>
          <a:off x="0" y="0"/>
          <a:ext cx="8414428" cy="66409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Adrian Florin Fizesam-2116189             1-5</a:t>
          </a:r>
          <a:endParaRPr lang="en-US" sz="2800" kern="1200"/>
        </a:p>
      </dsp:txBody>
      <dsp:txXfrm>
        <a:off x="19451" y="19451"/>
        <a:ext cx="7620120" cy="625190"/>
      </dsp:txXfrm>
    </dsp:sp>
    <dsp:sp modelId="{A3066AD4-32AE-4333-B0A2-E75F1A79299A}">
      <dsp:nvSpPr>
        <dsp:cNvPr id="0" name=""/>
        <dsp:cNvSpPr/>
      </dsp:nvSpPr>
      <dsp:spPr>
        <a:xfrm>
          <a:off x="628350" y="756328"/>
          <a:ext cx="8414428" cy="664092"/>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Stefania Diana Stanciu-2234963            6-10</a:t>
          </a:r>
          <a:endParaRPr lang="en-US" sz="2800" kern="1200" dirty="0"/>
        </a:p>
      </dsp:txBody>
      <dsp:txXfrm>
        <a:off x="647801" y="775779"/>
        <a:ext cx="7315515" cy="625190"/>
      </dsp:txXfrm>
    </dsp:sp>
    <dsp:sp modelId="{BA5DB1EA-2AFB-49D8-AA26-D6CA7FBE1E16}">
      <dsp:nvSpPr>
        <dsp:cNvPr id="0" name=""/>
        <dsp:cNvSpPr/>
      </dsp:nvSpPr>
      <dsp:spPr>
        <a:xfrm>
          <a:off x="1256700" y="1512656"/>
          <a:ext cx="8414428" cy="664092"/>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Cosmin Mihai-2115663                          11-14</a:t>
          </a:r>
          <a:endParaRPr lang="en-US" sz="2800" kern="1200"/>
        </a:p>
      </dsp:txBody>
      <dsp:txXfrm>
        <a:off x="1276151" y="1532107"/>
        <a:ext cx="7315515" cy="625190"/>
      </dsp:txXfrm>
    </dsp:sp>
    <dsp:sp modelId="{A89FDD51-A801-459A-BA75-FAF183E9C609}">
      <dsp:nvSpPr>
        <dsp:cNvPr id="0" name=""/>
        <dsp:cNvSpPr/>
      </dsp:nvSpPr>
      <dsp:spPr>
        <a:xfrm>
          <a:off x="1885050" y="2268984"/>
          <a:ext cx="8414428" cy="664092"/>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Mihai Valentin Tatulescu-2226078       15-18</a:t>
          </a:r>
          <a:endParaRPr lang="en-US" sz="2800" kern="1200" dirty="0"/>
        </a:p>
      </dsp:txBody>
      <dsp:txXfrm>
        <a:off x="1904501" y="2288435"/>
        <a:ext cx="7315515" cy="625190"/>
      </dsp:txXfrm>
    </dsp:sp>
    <dsp:sp modelId="{82574B63-A8BB-4F42-996A-1C971F293E85}">
      <dsp:nvSpPr>
        <dsp:cNvPr id="0" name=""/>
        <dsp:cNvSpPr/>
      </dsp:nvSpPr>
      <dsp:spPr>
        <a:xfrm>
          <a:off x="2513400" y="3025312"/>
          <a:ext cx="8414428" cy="66409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Madalina Braha-2227915                       19-22     </a:t>
          </a:r>
          <a:endParaRPr lang="en-US" sz="2800" kern="1200"/>
        </a:p>
      </dsp:txBody>
      <dsp:txXfrm>
        <a:off x="2532851" y="3044763"/>
        <a:ext cx="7315515" cy="625190"/>
      </dsp:txXfrm>
    </dsp:sp>
    <dsp:sp modelId="{8FE16A1B-D892-4D98-BF53-9FB3A267ABF6}">
      <dsp:nvSpPr>
        <dsp:cNvPr id="0" name=""/>
        <dsp:cNvSpPr/>
      </dsp:nvSpPr>
      <dsp:spPr>
        <a:xfrm>
          <a:off x="7982767"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079890" y="485156"/>
        <a:ext cx="237414" cy="324824"/>
      </dsp:txXfrm>
    </dsp:sp>
    <dsp:sp modelId="{991F7B73-4C36-4926-8B6D-FAF0E7B37DA0}">
      <dsp:nvSpPr>
        <dsp:cNvPr id="0" name=""/>
        <dsp:cNvSpPr/>
      </dsp:nvSpPr>
      <dsp:spPr>
        <a:xfrm>
          <a:off x="8611118" y="1241484"/>
          <a:ext cx="431660" cy="431660"/>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708241" y="1241484"/>
        <a:ext cx="237414" cy="324824"/>
      </dsp:txXfrm>
    </dsp:sp>
    <dsp:sp modelId="{6371E678-1439-4DB4-B4C4-D96EDB28A9A6}">
      <dsp:nvSpPr>
        <dsp:cNvPr id="0" name=""/>
        <dsp:cNvSpPr/>
      </dsp:nvSpPr>
      <dsp:spPr>
        <a:xfrm>
          <a:off x="9239468" y="1986744"/>
          <a:ext cx="431660" cy="431660"/>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336591" y="1986744"/>
        <a:ext cx="237414" cy="324824"/>
      </dsp:txXfrm>
    </dsp:sp>
    <dsp:sp modelId="{1BF2AB9C-EB42-4F87-AF7F-8EF4276540F4}">
      <dsp:nvSpPr>
        <dsp:cNvPr id="0" name=""/>
        <dsp:cNvSpPr/>
      </dsp:nvSpPr>
      <dsp:spPr>
        <a:xfrm>
          <a:off x="9867818" y="2750451"/>
          <a:ext cx="431660" cy="431660"/>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964941" y="2750451"/>
        <a:ext cx="237414" cy="3248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FD6E82-7646-4FF4-8E6F-25604838401B}">
      <dsp:nvSpPr>
        <dsp:cNvPr id="0" name=""/>
        <dsp:cNvSpPr/>
      </dsp:nvSpPr>
      <dsp:spPr>
        <a:xfrm rot="10800000">
          <a:off x="1434596" y="1574"/>
          <a:ext cx="4156988" cy="155014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3569" tIns="99060" rIns="184912" bIns="99060" numCol="1" spcCol="1270" anchor="t" anchorCtr="0">
          <a:noAutofit/>
        </a:bodyPr>
        <a:lstStyle/>
        <a:p>
          <a:pPr marL="0" lvl="0" indent="0" algn="ctr" defTabSz="1155700">
            <a:lnSpc>
              <a:spcPct val="90000"/>
            </a:lnSpc>
            <a:spcBef>
              <a:spcPct val="0"/>
            </a:spcBef>
            <a:spcAft>
              <a:spcPct val="35000"/>
            </a:spcAft>
            <a:buNone/>
          </a:pPr>
          <a:r>
            <a:rPr lang="en-US" sz="2600" kern="1200" dirty="0"/>
            <a:t>The Coca-Cola Company: A Historical Perspective</a:t>
          </a:r>
          <a:endParaRPr lang="en-GB" sz="2600" kern="1200" dirty="0"/>
        </a:p>
      </dsp:txBody>
      <dsp:txXfrm rot="10800000">
        <a:off x="1822131" y="1574"/>
        <a:ext cx="3769453" cy="1550140"/>
      </dsp:txXfrm>
    </dsp:sp>
    <dsp:sp modelId="{A3E8D981-B520-4200-BEBF-95C62CC041F7}">
      <dsp:nvSpPr>
        <dsp:cNvPr id="0" name=""/>
        <dsp:cNvSpPr/>
      </dsp:nvSpPr>
      <dsp:spPr>
        <a:xfrm>
          <a:off x="659525" y="1574"/>
          <a:ext cx="1550140" cy="155014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553C7C-0F32-4BA4-BF54-A66A46FA1EE5}">
      <dsp:nvSpPr>
        <dsp:cNvPr id="0" name=""/>
        <dsp:cNvSpPr/>
      </dsp:nvSpPr>
      <dsp:spPr>
        <a:xfrm rot="10800000">
          <a:off x="1434596" y="2014444"/>
          <a:ext cx="4156988" cy="1550140"/>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3569" tIns="99060" rIns="184912" bIns="99060" numCol="1" spcCol="1270" anchor="t" anchorCtr="0">
          <a:noAutofit/>
        </a:bodyPr>
        <a:lstStyle/>
        <a:p>
          <a:pPr marL="0" lvl="0" indent="0" algn="ctr" defTabSz="1155700">
            <a:lnSpc>
              <a:spcPct val="90000"/>
            </a:lnSpc>
            <a:spcBef>
              <a:spcPct val="0"/>
            </a:spcBef>
            <a:spcAft>
              <a:spcPct val="35000"/>
            </a:spcAft>
            <a:buNone/>
          </a:pPr>
          <a:r>
            <a:rPr lang="en-US" sz="2600" kern="1200"/>
            <a:t>Subtitle: "Exploring the Origins and Evolution</a:t>
          </a:r>
          <a:endParaRPr lang="en-GB" sz="2600" kern="1200"/>
        </a:p>
      </dsp:txBody>
      <dsp:txXfrm rot="10800000">
        <a:off x="1822131" y="2014444"/>
        <a:ext cx="3769453" cy="1550140"/>
      </dsp:txXfrm>
    </dsp:sp>
    <dsp:sp modelId="{27F3D2AB-9F24-40AA-8D66-AC73B9E7CAE7}">
      <dsp:nvSpPr>
        <dsp:cNvPr id="0" name=""/>
        <dsp:cNvSpPr/>
      </dsp:nvSpPr>
      <dsp:spPr>
        <a:xfrm>
          <a:off x="659525" y="2014444"/>
          <a:ext cx="1550140" cy="155014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FB01BD-C360-4A82-86CA-B14D0493E8A5}">
      <dsp:nvSpPr>
        <dsp:cNvPr id="0" name=""/>
        <dsp:cNvSpPr/>
      </dsp:nvSpPr>
      <dsp:spPr>
        <a:xfrm>
          <a:off x="0" y="0"/>
          <a:ext cx="6088476" cy="523220"/>
        </a:xfrm>
        <a:prstGeom prst="roundRect">
          <a:avLst>
            <a:gd name="adj" fmla="val 10000"/>
          </a:avLst>
        </a:prstGeom>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w="6350" cap="flat" cmpd="sng" algn="ctr">
          <a:solidFill>
            <a:schemeClr val="accent1"/>
          </a:solidFill>
          <a:prstDash val="solid"/>
          <a:miter lim="800000"/>
        </a:ln>
        <a:effectLst/>
      </dsp:spPr>
      <dsp:style>
        <a:lnRef idx="1">
          <a:schemeClr val="accent1"/>
        </a:lnRef>
        <a:fillRef idx="3">
          <a:schemeClr val="accent1"/>
        </a:fillRef>
        <a:effectRef idx="2">
          <a:schemeClr val="accent1"/>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A look at Coca-Cola today </a:t>
          </a:r>
          <a:endParaRPr lang="en-GB" sz="2200" kern="1200" dirty="0"/>
        </a:p>
      </dsp:txBody>
      <dsp:txXfrm>
        <a:off x="15325" y="15325"/>
        <a:ext cx="6057826" cy="4925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0C5272-2CFB-4621-A1C0-1DDD1652D721}">
      <dsp:nvSpPr>
        <dsp:cNvPr id="0" name=""/>
        <dsp:cNvSpPr/>
      </dsp:nvSpPr>
      <dsp:spPr>
        <a:xfrm>
          <a:off x="0" y="164"/>
          <a:ext cx="6189482" cy="95377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b="1" i="0" kern="1200" dirty="0"/>
            <a:t>Coca-Cola, with its rich history and global presence</a:t>
          </a:r>
          <a:endParaRPr lang="en-GB" sz="2400" kern="1200" dirty="0"/>
        </a:p>
      </dsp:txBody>
      <dsp:txXfrm>
        <a:off x="46560" y="46724"/>
        <a:ext cx="6096362" cy="86065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637BE1-1B11-4ED5-95CD-3E334F47E8B7}">
      <dsp:nvSpPr>
        <dsp:cNvPr id="0" name=""/>
        <dsp:cNvSpPr/>
      </dsp:nvSpPr>
      <dsp:spPr>
        <a:xfrm>
          <a:off x="0" y="151663"/>
          <a:ext cx="5078690" cy="5276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b="1" i="0" kern="1200" dirty="0"/>
            <a:t>The organizational structure of Coca-Cola</a:t>
          </a:r>
          <a:endParaRPr lang="en-GB" sz="2200" kern="1200" dirty="0"/>
        </a:p>
      </dsp:txBody>
      <dsp:txXfrm>
        <a:off x="25759" y="177422"/>
        <a:ext cx="5027172" cy="4761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C546F0-EBFF-48B4-B176-5BD79D8B61B3}">
      <dsp:nvSpPr>
        <dsp:cNvPr id="0" name=""/>
        <dsp:cNvSpPr/>
      </dsp:nvSpPr>
      <dsp:spPr>
        <a:xfrm>
          <a:off x="0" y="29992"/>
          <a:ext cx="5957107" cy="12698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Strong Brand Recognition:</a:t>
          </a:r>
          <a:r>
            <a:rPr lang="en-US" sz="2000" b="0" i="0" kern="1200" dirty="0"/>
            <a:t> Coca-Cola is one of the most recognized and valued brands globally, contributing significantly to its market position and customer loyalty</a:t>
          </a:r>
          <a:r>
            <a:rPr lang="en-US" sz="1800" b="0" i="0" kern="1200" dirty="0"/>
            <a:t>.</a:t>
          </a:r>
          <a:endParaRPr lang="en-GB" sz="1800" kern="1200" dirty="0"/>
        </a:p>
      </dsp:txBody>
      <dsp:txXfrm>
        <a:off x="61991" y="91983"/>
        <a:ext cx="5833125" cy="1145902"/>
      </dsp:txXfrm>
    </dsp:sp>
    <dsp:sp modelId="{D7971482-0E41-49D8-9A7B-F305AF741694}">
      <dsp:nvSpPr>
        <dsp:cNvPr id="0" name=""/>
        <dsp:cNvSpPr/>
      </dsp:nvSpPr>
      <dsp:spPr>
        <a:xfrm>
          <a:off x="0" y="1282746"/>
          <a:ext cx="5957107" cy="12698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Global Reach:</a:t>
          </a:r>
          <a:r>
            <a:rPr lang="en-US" sz="2000" b="0" i="0" kern="1200" dirty="0"/>
            <a:t> With operations in over 200 countries, Coca-Cola has a vast global presence, allowing for a diverse revenue stream and resilience against local market fluctuations.</a:t>
          </a:r>
          <a:endParaRPr lang="en-GB" sz="2000" kern="1200" dirty="0"/>
        </a:p>
      </dsp:txBody>
      <dsp:txXfrm>
        <a:off x="61991" y="1344737"/>
        <a:ext cx="5833125" cy="1145902"/>
      </dsp:txXfrm>
    </dsp:sp>
    <dsp:sp modelId="{3E64CD5B-E708-4EA7-9587-A73FFC61C44C}">
      <dsp:nvSpPr>
        <dsp:cNvPr id="0" name=""/>
        <dsp:cNvSpPr/>
      </dsp:nvSpPr>
      <dsp:spPr>
        <a:xfrm>
          <a:off x="0" y="2558514"/>
          <a:ext cx="5957107" cy="12698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Extensive Distribution Network:</a:t>
          </a:r>
          <a:r>
            <a:rPr lang="en-US" sz="2000" b="0" i="0" kern="1200" dirty="0"/>
            <a:t> The company's sophisticated distribution system enables it to deliver products efficiently worldwide, even in remote areas</a:t>
          </a:r>
          <a:r>
            <a:rPr lang="en-US" sz="500" b="0" i="0" kern="1200" dirty="0"/>
            <a:t>.</a:t>
          </a:r>
          <a:endParaRPr lang="en-GB" sz="500" kern="1200" dirty="0"/>
        </a:p>
      </dsp:txBody>
      <dsp:txXfrm>
        <a:off x="61991" y="2620505"/>
        <a:ext cx="5833125" cy="1145902"/>
      </dsp:txXfrm>
    </dsp:sp>
    <dsp:sp modelId="{C362CC75-53D1-4D21-8C75-F8CDC81FAD83}">
      <dsp:nvSpPr>
        <dsp:cNvPr id="0" name=""/>
        <dsp:cNvSpPr/>
      </dsp:nvSpPr>
      <dsp:spPr>
        <a:xfrm>
          <a:off x="0" y="3848136"/>
          <a:ext cx="5957107" cy="12698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Diverse Product Portfolio:</a:t>
          </a:r>
          <a:r>
            <a:rPr lang="en-US" sz="2000" b="0" i="0" kern="1200" dirty="0"/>
            <a:t> Coca-Cola offers a wide range of products, including soft drinks, water, juices, and energy drinks, catering to various consumer tastes and preferences.</a:t>
          </a:r>
          <a:endParaRPr lang="en-GB" sz="2000" kern="1200" dirty="0"/>
        </a:p>
      </dsp:txBody>
      <dsp:txXfrm>
        <a:off x="61991" y="3910127"/>
        <a:ext cx="5833125" cy="114590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C72B4B-8284-4FFF-9F26-0BD456D4F28E}">
      <dsp:nvSpPr>
        <dsp:cNvPr id="0" name=""/>
        <dsp:cNvSpPr/>
      </dsp:nvSpPr>
      <dsp:spPr>
        <a:xfrm>
          <a:off x="0" y="1893"/>
          <a:ext cx="6094428" cy="12426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Health Concerns:</a:t>
          </a:r>
          <a:r>
            <a:rPr lang="en-US" sz="2000" b="0" i="0" kern="1200" dirty="0"/>
            <a:t> The health implications of sugary drinks, including many of Coca-Cola’s products, are a growing concern. Increasing awareness about obesity and diabetes can impact demand for its core products.</a:t>
          </a:r>
          <a:endParaRPr lang="en-GB" sz="2000" kern="1200" dirty="0"/>
        </a:p>
      </dsp:txBody>
      <dsp:txXfrm>
        <a:off x="60660" y="62553"/>
        <a:ext cx="5973108" cy="1121302"/>
      </dsp:txXfrm>
    </dsp:sp>
    <dsp:sp modelId="{FEA790F9-2FAC-480F-BBD8-832C86C98132}">
      <dsp:nvSpPr>
        <dsp:cNvPr id="0" name=""/>
        <dsp:cNvSpPr/>
      </dsp:nvSpPr>
      <dsp:spPr>
        <a:xfrm>
          <a:off x="0" y="1258676"/>
          <a:ext cx="6094428" cy="12426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Environmental Impact:</a:t>
          </a:r>
          <a:r>
            <a:rPr lang="en-US" sz="2000" b="0" i="0" kern="1200" dirty="0"/>
            <a:t> The company faces criticism for its environmental footprint, including water usage and plastic waste. Despite efforts to improve, these issues continue to challenge its public image</a:t>
          </a:r>
          <a:r>
            <a:rPr lang="en-US" sz="500" b="0" i="0" kern="1200" dirty="0"/>
            <a:t>.</a:t>
          </a:r>
          <a:endParaRPr lang="en-GB" sz="500" kern="1200" dirty="0"/>
        </a:p>
      </dsp:txBody>
      <dsp:txXfrm>
        <a:off x="60660" y="1319336"/>
        <a:ext cx="5973108" cy="1121302"/>
      </dsp:txXfrm>
    </dsp:sp>
    <dsp:sp modelId="{7CEC06D8-BE7D-4C70-A061-D1C421828C87}">
      <dsp:nvSpPr>
        <dsp:cNvPr id="0" name=""/>
        <dsp:cNvSpPr/>
      </dsp:nvSpPr>
      <dsp:spPr>
        <a:xfrm>
          <a:off x="0" y="2515459"/>
          <a:ext cx="6094428" cy="12426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Dependence on Bottling Partners:</a:t>
          </a:r>
          <a:r>
            <a:rPr lang="en-US" sz="2000" b="0" i="0" kern="1200" dirty="0"/>
            <a:t> Coca-Cola relies heavily on its network of independent bottling partners, which can sometimes lead to challenges in quality control and consistency</a:t>
          </a:r>
          <a:r>
            <a:rPr lang="en-US" sz="500" b="0" i="0" kern="1200" dirty="0"/>
            <a:t>.</a:t>
          </a:r>
          <a:endParaRPr lang="en-GB" sz="500" kern="1200" dirty="0"/>
        </a:p>
      </dsp:txBody>
      <dsp:txXfrm>
        <a:off x="60660" y="2576119"/>
        <a:ext cx="5973108" cy="1121302"/>
      </dsp:txXfrm>
    </dsp:sp>
    <dsp:sp modelId="{E55A4BD9-479E-4EA5-8BFF-6E17C2BFEE7A}">
      <dsp:nvSpPr>
        <dsp:cNvPr id="0" name=""/>
        <dsp:cNvSpPr/>
      </dsp:nvSpPr>
      <dsp:spPr>
        <a:xfrm>
          <a:off x="0" y="3774135"/>
          <a:ext cx="6094428" cy="124262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dirty="0"/>
            <a:t>Regulatory Challenges:</a:t>
          </a:r>
          <a:r>
            <a:rPr lang="en-US" sz="2000" b="0" i="0" kern="1200" dirty="0"/>
            <a:t> The company often faces regulatory hurdles, including sugar taxes and health-related regulations, which can impact its sales and operations</a:t>
          </a:r>
          <a:r>
            <a:rPr lang="en-US" sz="500" b="0" i="0" kern="1200" dirty="0"/>
            <a:t>.</a:t>
          </a:r>
          <a:endParaRPr lang="en-GB" sz="500" kern="1200" dirty="0"/>
        </a:p>
      </dsp:txBody>
      <dsp:txXfrm>
        <a:off x="60660" y="3834795"/>
        <a:ext cx="5973108" cy="11213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FA0756-9926-4E0E-A0A1-F84529128503}">
      <dsp:nvSpPr>
        <dsp:cNvPr id="0" name=""/>
        <dsp:cNvSpPr/>
      </dsp:nvSpPr>
      <dsp:spPr>
        <a:xfrm>
          <a:off x="0" y="2975"/>
          <a:ext cx="2759696" cy="455715"/>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t>Economic Impact</a:t>
          </a:r>
          <a:r>
            <a:rPr lang="en-GB" sz="1900" kern="1200"/>
            <a:t>:</a:t>
          </a:r>
        </a:p>
      </dsp:txBody>
      <dsp:txXfrm>
        <a:off x="22246" y="25221"/>
        <a:ext cx="2715204" cy="41122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2CFAC-400C-4EBE-BF33-281E4BD559D4}">
      <dsp:nvSpPr>
        <dsp:cNvPr id="0" name=""/>
        <dsp:cNvSpPr/>
      </dsp:nvSpPr>
      <dsp:spPr>
        <a:xfrm>
          <a:off x="0" y="176"/>
          <a:ext cx="3110618" cy="522866"/>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Coca-Cola's impact </a:t>
          </a:r>
        </a:p>
      </dsp:txBody>
      <dsp:txXfrm>
        <a:off x="25524" y="25700"/>
        <a:ext cx="3059570" cy="47181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D14952-B58E-4F7E-AFC4-2CC8EF3AE5AB}">
      <dsp:nvSpPr>
        <dsp:cNvPr id="0" name=""/>
        <dsp:cNvSpPr/>
      </dsp:nvSpPr>
      <dsp:spPr>
        <a:xfrm>
          <a:off x="0" y="96933"/>
          <a:ext cx="2093535" cy="4797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i="0" kern="1200"/>
            <a:t>Cultural Impact:</a:t>
          </a:r>
          <a:r>
            <a:rPr lang="en-US" sz="2000" kern="1200"/>
            <a:t>	</a:t>
          </a:r>
          <a:endParaRPr lang="en-GB" sz="2000" kern="1200"/>
        </a:p>
      </dsp:txBody>
      <dsp:txXfrm>
        <a:off x="23417" y="120350"/>
        <a:ext cx="2046701" cy="43286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9F1519-6A29-4B12-964E-400793B38CB1}">
      <dsp:nvSpPr>
        <dsp:cNvPr id="0" name=""/>
        <dsp:cNvSpPr/>
      </dsp:nvSpPr>
      <dsp:spPr>
        <a:xfrm>
          <a:off x="0" y="8174"/>
          <a:ext cx="1996125" cy="38376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0" kern="1200"/>
            <a:t>Social Impact:</a:t>
          </a:r>
          <a:endParaRPr lang="en-GB" sz="1600" kern="1200"/>
        </a:p>
      </dsp:txBody>
      <dsp:txXfrm>
        <a:off x="18734" y="26908"/>
        <a:ext cx="1958657" cy="34629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319F9-BAFD-4636-80B9-EF2678DA0CD2}">
      <dsp:nvSpPr>
        <dsp:cNvPr id="0" name=""/>
        <dsp:cNvSpPr/>
      </dsp:nvSpPr>
      <dsp:spPr>
        <a:xfrm>
          <a:off x="0" y="0"/>
          <a:ext cx="3015004" cy="383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i="0" kern="1200"/>
            <a:t>Environmental Impact:</a:t>
          </a:r>
          <a:endParaRPr lang="en-GB" sz="1600" kern="1200"/>
        </a:p>
      </dsp:txBody>
      <dsp:txXfrm>
        <a:off x="18734" y="18734"/>
        <a:ext cx="2977536" cy="34629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A01678-6B60-40A0-A647-A0A24BEFE3C7}">
      <dsp:nvSpPr>
        <dsp:cNvPr id="0" name=""/>
        <dsp:cNvSpPr/>
      </dsp:nvSpPr>
      <dsp:spPr>
        <a:xfrm>
          <a:off x="0" y="245"/>
          <a:ext cx="2052686" cy="522729"/>
        </a:xfrm>
        <a:prstGeom prst="roundRect">
          <a:avLst/>
        </a:prstGeom>
        <a:solidFill>
          <a:schemeClr val="accent2">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i="0" kern="1200" baseline="0" dirty="0"/>
            <a:t>Key Tasks</a:t>
          </a:r>
          <a:endParaRPr lang="en-GB" sz="2400" kern="1200" dirty="0"/>
        </a:p>
      </dsp:txBody>
      <dsp:txXfrm>
        <a:off x="25518" y="25763"/>
        <a:ext cx="2001650" cy="47169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93277-FB28-48A0-942B-DAC5CE53E921}">
      <dsp:nvSpPr>
        <dsp:cNvPr id="0" name=""/>
        <dsp:cNvSpPr/>
      </dsp:nvSpPr>
      <dsp:spPr>
        <a:xfrm>
          <a:off x="0" y="0"/>
          <a:ext cx="3797842" cy="550082"/>
        </a:xfrm>
        <a:prstGeom prst="round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1" kern="1200" dirty="0"/>
            <a:t>Incorporating leadership principles</a:t>
          </a:r>
        </a:p>
      </dsp:txBody>
      <dsp:txXfrm>
        <a:off x="26853" y="26853"/>
        <a:ext cx="3744136" cy="49637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184036-D0B0-47FF-AF9B-FD6FA666BE53}">
      <dsp:nvSpPr>
        <dsp:cNvPr id="0" name=""/>
        <dsp:cNvSpPr/>
      </dsp:nvSpPr>
      <dsp:spPr>
        <a:xfrm>
          <a:off x="0" y="126085"/>
          <a:ext cx="3512387" cy="455715"/>
        </a:xfrm>
        <a:prstGeom prst="roundRect">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Group and team behavior factors</a:t>
          </a:r>
          <a:endParaRPr lang="en-GB" sz="1900" kern="1200"/>
        </a:p>
      </dsp:txBody>
      <dsp:txXfrm>
        <a:off x="22246" y="148331"/>
        <a:ext cx="3467895" cy="41122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419F5F-7B26-4BA0-A944-E27A1F1C1388}">
      <dsp:nvSpPr>
        <dsp:cNvPr id="0" name=""/>
        <dsp:cNvSpPr/>
      </dsp:nvSpPr>
      <dsp:spPr>
        <a:xfrm>
          <a:off x="0" y="117"/>
          <a:ext cx="4390533" cy="461430"/>
        </a:xfrm>
        <a:prstGeom prst="roundRect">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i="0" kern="1200" baseline="0" dirty="0"/>
            <a:t>The Key Need Within Teamwork Space</a:t>
          </a:r>
          <a:endParaRPr lang="en-GB" sz="2000" kern="1200" dirty="0"/>
        </a:p>
      </dsp:txBody>
      <dsp:txXfrm>
        <a:off x="22525" y="22642"/>
        <a:ext cx="4345483" cy="4163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73040E-F14A-433E-A82B-0479251BDE9B}">
      <dsp:nvSpPr>
        <dsp:cNvPr id="0" name=""/>
        <dsp:cNvSpPr/>
      </dsp:nvSpPr>
      <dsp:spPr>
        <a:xfrm>
          <a:off x="0" y="0"/>
          <a:ext cx="5482472" cy="721858"/>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t>Groups and teams are affected by a variety of factors</a:t>
          </a:r>
          <a:endParaRPr lang="en-GB" sz="2000" kern="1200" dirty="0"/>
        </a:p>
      </dsp:txBody>
      <dsp:txXfrm>
        <a:off x="35238" y="35238"/>
        <a:ext cx="5411996" cy="651382"/>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3#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0C64F5F-7D31-C174-F781-871AF9258D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F9FD2664-86CA-9A22-BD0D-314AB254851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27BB075E-878A-CC20-F2E8-4CB21D09E1E7}"/>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5" name="Footer Placeholder 4">
            <a:extLst>
              <a:ext uri="{FF2B5EF4-FFF2-40B4-BE49-F238E27FC236}">
                <a16:creationId xmlns="" xmlns:a16="http://schemas.microsoft.com/office/drawing/2014/main" id="{5850ACEB-7984-DA32-1E9E-548F4AB6EA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15184E97-F453-373F-AD06-5D5A9CF6A7BB}"/>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2183803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D02608-8EEE-CEC7-BC0B-1977BB9D14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DFA8FB0D-D00A-391A-2EA2-D923EBF3EB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AFC6A86C-C567-A215-2AE0-F2C790B2060C}"/>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5" name="Footer Placeholder 4">
            <a:extLst>
              <a:ext uri="{FF2B5EF4-FFF2-40B4-BE49-F238E27FC236}">
                <a16:creationId xmlns="" xmlns:a16="http://schemas.microsoft.com/office/drawing/2014/main" id="{3B24C7DB-AB6E-BDCE-1862-FD8F7D9EAD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11076703-108C-EA14-AA8A-C695374A7C76}"/>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3560753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AEB7572-4063-110A-0B1F-81F3E5E321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59C2D9A1-6A52-2F44-9751-A54D66C755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B2BFD7EB-F819-3003-90F0-8961A2ECDBEF}"/>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5" name="Footer Placeholder 4">
            <a:extLst>
              <a:ext uri="{FF2B5EF4-FFF2-40B4-BE49-F238E27FC236}">
                <a16:creationId xmlns="" xmlns:a16="http://schemas.microsoft.com/office/drawing/2014/main" id="{EEBA785D-BC81-CD15-053B-82509A8E3C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D235AE9D-2335-970C-E908-E3193771CE13}"/>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6025484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FCE85DE-ECC1-340A-BB6D-52756A48FE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48D6FD42-28F6-D55A-40C7-9FB9BDB0F81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013DF590-C805-7CE0-74D2-96D954E3CB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6E31D82F-AD0C-8020-CC5F-8185315575F6}"/>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6" name="Footer Placeholder 5">
            <a:extLst>
              <a:ext uri="{FF2B5EF4-FFF2-40B4-BE49-F238E27FC236}">
                <a16:creationId xmlns="" xmlns:a16="http://schemas.microsoft.com/office/drawing/2014/main" id="{BF24AC9B-4ABA-46F2-62E6-E960F18F9B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2C87CEAD-0B77-4648-CB15-C4F5F78A116C}"/>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3593925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6B91CE4-2B93-00DD-4D2E-DCF27C9AF19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E4902C24-449A-5FE6-02B2-59FA7EED5C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E52E1E40-19A5-3BBD-F51C-751426115E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57D6E10E-0195-2004-D53E-857B121B12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B5C07CF5-1D25-0658-7B0B-2457C3BA8B8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1E8DF0CD-A796-2C0D-7B90-F5634811A323}"/>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8" name="Footer Placeholder 7">
            <a:extLst>
              <a:ext uri="{FF2B5EF4-FFF2-40B4-BE49-F238E27FC236}">
                <a16:creationId xmlns="" xmlns:a16="http://schemas.microsoft.com/office/drawing/2014/main" id="{2DA60335-7157-50C7-0E4A-4F07F3FDA9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87BF18DA-EB04-DF8E-AE72-C43342848D8A}"/>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869821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6F7935E-AFFA-5FBF-53FB-13BB419936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5542E23A-0C77-6616-09D9-68BB71A26371}"/>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4" name="Footer Placeholder 3">
            <a:extLst>
              <a:ext uri="{FF2B5EF4-FFF2-40B4-BE49-F238E27FC236}">
                <a16:creationId xmlns="" xmlns:a16="http://schemas.microsoft.com/office/drawing/2014/main" id="{50F9E5D7-B4A0-D131-402C-D4FAF221EC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56D9549C-7017-1680-87AB-0A0ACFEB85B4}"/>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42740619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D71B4E2A-1270-99A3-D628-3F9AB211B3E0}"/>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3" name="Footer Placeholder 2">
            <a:extLst>
              <a:ext uri="{FF2B5EF4-FFF2-40B4-BE49-F238E27FC236}">
                <a16:creationId xmlns="" xmlns:a16="http://schemas.microsoft.com/office/drawing/2014/main" id="{0E8A7A35-3E28-993D-FA23-19A3600B95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C15D3419-0ECC-44EA-99DA-CC23B20CA01C}"/>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1361007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853759C-823D-BFE3-DDBC-ED87E8E435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B6873103-6CC1-0FCF-8E0E-576FBB3678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05CD1768-9AE1-3AB5-20DB-5AA20E7759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7A376179-C835-9A0A-1425-4C840371F6C9}"/>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6" name="Footer Placeholder 5">
            <a:extLst>
              <a:ext uri="{FF2B5EF4-FFF2-40B4-BE49-F238E27FC236}">
                <a16:creationId xmlns="" xmlns:a16="http://schemas.microsoft.com/office/drawing/2014/main" id="{E8F8E097-2DE5-32EF-9AA9-924F4B1E9B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0CE83E7E-F36E-B4B3-CC24-9119A5E4CD9A}"/>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3970806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A4AD998-EFE9-6B29-12A2-A702449B8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57E628D6-8337-F874-263D-5C1A0454A2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1594BD2E-25E0-13FA-3B69-F6A36EEF11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6DBACB7F-ADFD-6997-476E-B65C166AD47B}"/>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6" name="Footer Placeholder 5">
            <a:extLst>
              <a:ext uri="{FF2B5EF4-FFF2-40B4-BE49-F238E27FC236}">
                <a16:creationId xmlns="" xmlns:a16="http://schemas.microsoft.com/office/drawing/2014/main" id="{E08025CF-ADD8-8E5B-F908-05DA03EC49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4FD4BD58-4C49-45BF-748E-FF78F002BC33}"/>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415434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FCB4274-A8C8-A7B5-73E2-EEA2D12460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DB12FBF4-9D97-4A01-C8D0-9935C3A8DAB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95110CBD-C573-230F-11B8-9D4445E3CE30}"/>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5" name="Footer Placeholder 4">
            <a:extLst>
              <a:ext uri="{FF2B5EF4-FFF2-40B4-BE49-F238E27FC236}">
                <a16:creationId xmlns="" xmlns:a16="http://schemas.microsoft.com/office/drawing/2014/main" id="{F49E7A93-F314-B386-3EE5-5EECCFA618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C158218C-A3D2-EFBD-E3A7-2D3FCF5C456C}"/>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775743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8A42E6A4-79A5-00D5-B280-B6370B591E4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8DA46DBA-31D3-B9C0-6367-350A9279A0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F2E863C1-3165-6A81-F0A6-035D3AB6EBF7}"/>
              </a:ext>
            </a:extLst>
          </p:cNvPr>
          <p:cNvSpPr>
            <a:spLocks noGrp="1"/>
          </p:cNvSpPr>
          <p:nvPr>
            <p:ph type="dt" sz="half" idx="10"/>
          </p:nvPr>
        </p:nvSpPr>
        <p:spPr/>
        <p:txBody>
          <a:bodyPr/>
          <a:lstStyle/>
          <a:p>
            <a:fld id="{1C7FDB9E-8115-4469-8BF8-0F36F192C0C9}" type="datetimeFigureOut">
              <a:rPr lang="en-GB" smtClean="0"/>
              <a:pPr/>
              <a:t>23/11/2023</a:t>
            </a:fld>
            <a:endParaRPr lang="en-GB"/>
          </a:p>
        </p:txBody>
      </p:sp>
      <p:sp>
        <p:nvSpPr>
          <p:cNvPr id="5" name="Footer Placeholder 4">
            <a:extLst>
              <a:ext uri="{FF2B5EF4-FFF2-40B4-BE49-F238E27FC236}">
                <a16:creationId xmlns="" xmlns:a16="http://schemas.microsoft.com/office/drawing/2014/main" id="{E4A6B98E-A5DA-405E-F6ED-EC8313BDB1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7157B1C9-257F-C56D-E348-AEB13CDEE964}"/>
              </a:ext>
            </a:extLst>
          </p:cNvPr>
          <p:cNvSpPr>
            <a:spLocks noGrp="1"/>
          </p:cNvSpPr>
          <p:nvPr>
            <p:ph type="sldNum" sz="quarter" idx="12"/>
          </p:nvPr>
        </p:nvSpPr>
        <p:spPr/>
        <p:txBody>
          <a:body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517173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07D59625-AC64-345B-FD60-B93E6DAD1E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5FD917AA-740F-BA75-2D56-0AFC57E48A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4328128A-48D0-AE68-F1AE-19E8A16301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7FDB9E-8115-4469-8BF8-0F36F192C0C9}" type="datetimeFigureOut">
              <a:rPr lang="en-GB" smtClean="0"/>
              <a:pPr/>
              <a:t>23/11/2023</a:t>
            </a:fld>
            <a:endParaRPr lang="en-GB"/>
          </a:p>
        </p:txBody>
      </p:sp>
      <p:sp>
        <p:nvSpPr>
          <p:cNvPr id="5" name="Footer Placeholder 4">
            <a:extLst>
              <a:ext uri="{FF2B5EF4-FFF2-40B4-BE49-F238E27FC236}">
                <a16:creationId xmlns="" xmlns:a16="http://schemas.microsoft.com/office/drawing/2014/main" id="{F126B87D-33E4-42D9-1622-292ED4E4FEA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06FB8094-06BF-3BE1-7114-66006F5523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2F161B-90F3-47F3-8B33-DDA7D945F15D}" type="slidenum">
              <a:rPr lang="en-GB" smtClean="0"/>
              <a:pPr/>
              <a:t>‹#›</a:t>
            </a:fld>
            <a:endParaRPr lang="en-GB"/>
          </a:p>
        </p:txBody>
      </p:sp>
    </p:spTree>
    <p:extLst>
      <p:ext uri="{BB962C8B-B14F-4D97-AF65-F5344CB8AC3E}">
        <p14:creationId xmlns="" xmlns:p14="http://schemas.microsoft.com/office/powerpoint/2010/main" val="4074653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7" Type="http://schemas.microsoft.com/office/2007/relationships/diagramDrawing" Target="../diagrams/drawing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microsoft.com/office/2007/relationships/diagramDrawing" Target="../diagrams/drawing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openxmlformats.org/officeDocument/2006/relationships/image" Target="../media/image6.jpeg"/><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8" Type="http://schemas.openxmlformats.org/officeDocument/2006/relationships/hyperlink" Target="https://www.sourcewatch.org/index.php/Nestl%C3%A9" TargetMode="External"/><Relationship Id="rId13" Type="http://schemas.openxmlformats.org/officeDocument/2006/relationships/image" Target="../media/image10.png"/><Relationship Id="rId3" Type="http://schemas.openxmlformats.org/officeDocument/2006/relationships/diagramLayout" Target="../diagrams/layout4.xml"/><Relationship Id="rId12" Type="http://schemas.openxmlformats.org/officeDocument/2006/relationships/hyperlink" Target="https://www.flickr.com/photos/39160147@N03/14818720660/" TargetMode="Externa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openxmlformats.org/officeDocument/2006/relationships/image" Target="../media/image7.jpeg"/><Relationship Id="rId11" Type="http://schemas.openxmlformats.org/officeDocument/2006/relationships/image" Target="../media/image9.jpeg"/><Relationship Id="rId5" Type="http://schemas.openxmlformats.org/officeDocument/2006/relationships/diagramColors" Target="../diagrams/colors4.xml"/><Relationship Id="rId10" Type="http://schemas.openxmlformats.org/officeDocument/2006/relationships/hyperlink" Target="https://www.wallpaperflare.com/search?wallpaper=pepsi&amp;page=2" TargetMode="External"/><Relationship Id="rId4" Type="http://schemas.openxmlformats.org/officeDocument/2006/relationships/diagramQuickStyle" Target="../diagrams/quickStyle4.xml"/><Relationship Id="rId9" Type="http://schemas.openxmlformats.org/officeDocument/2006/relationships/image" Target="../media/image8.jpeg"/><Relationship Id="rId14" Type="http://schemas.microsoft.com/office/2007/relationships/diagramDrawing" Target="../diagrams/drawing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7" Type="http://schemas.microsoft.com/office/2007/relationships/diagramDrawing" Target="../diagrams/drawing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7" Type="http://schemas.microsoft.com/office/2007/relationships/diagramDrawing" Target="../diagrams/drawing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Data" Target="../diagrams/data7.xml"/><Relationship Id="rId7" Type="http://schemas.openxmlformats.org/officeDocument/2006/relationships/diagramData" Target="../diagrams/data8.xml"/><Relationship Id="rId12" Type="http://schemas.microsoft.com/office/2007/relationships/diagramDrawing" Target="../diagrams/drawing8.xml"/><Relationship Id="rId2" Type="http://schemas.openxmlformats.org/officeDocument/2006/relationships/image" Target="../media/image14.png"/><Relationship Id="rId1" Type="http://schemas.openxmlformats.org/officeDocument/2006/relationships/slideLayout" Target="../slideLayouts/slideLayout7.xml"/><Relationship Id="rId6" Type="http://schemas.openxmlformats.org/officeDocument/2006/relationships/diagramColors" Target="../diagrams/colors7.xml"/><Relationship Id="rId11" Type="http://schemas.microsoft.com/office/2007/relationships/diagramDrawing" Target="../diagrams/drawing7.xml"/><Relationship Id="rId5" Type="http://schemas.openxmlformats.org/officeDocument/2006/relationships/diagramQuickStyle" Target="../diagrams/quickStyle7.xml"/><Relationship Id="rId10" Type="http://schemas.openxmlformats.org/officeDocument/2006/relationships/diagramColors" Target="../diagrams/colors8.xml"/><Relationship Id="rId4" Type="http://schemas.openxmlformats.org/officeDocument/2006/relationships/diagramLayout" Target="../diagrams/layout7.xml"/><Relationship Id="rId9"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Data" Target="../diagrams/data9.xml"/><Relationship Id="rId7" Type="http://schemas.openxmlformats.org/officeDocument/2006/relationships/diagramData" Target="../diagrams/data10.xml"/><Relationship Id="rId12" Type="http://schemas.microsoft.com/office/2007/relationships/diagramDrawing" Target="../diagrams/drawing10.xml"/><Relationship Id="rId2" Type="http://schemas.openxmlformats.org/officeDocument/2006/relationships/image" Target="../media/image15.png"/><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microsoft.com/office/2007/relationships/diagramDrawing" Target="../diagrams/drawing9.xml"/><Relationship Id="rId5" Type="http://schemas.openxmlformats.org/officeDocument/2006/relationships/diagramQuickStyle" Target="../diagrams/quickStyle9.xml"/><Relationship Id="rId10" Type="http://schemas.openxmlformats.org/officeDocument/2006/relationships/diagramColors" Target="../diagrams/colors10.xml"/><Relationship Id="rId4" Type="http://schemas.openxmlformats.org/officeDocument/2006/relationships/diagramLayout" Target="../diagrams/layout9.xml"/><Relationship Id="rId9" Type="http://schemas.openxmlformats.org/officeDocument/2006/relationships/diagramQuickStyle" Target="../diagrams/quickStyle10.xml"/></Relationships>
</file>

<file path=ppt/slides/_rels/slide12.xml.rels><?xml version="1.0" encoding="UTF-8" standalone="yes"?>
<Relationships xmlns="http://schemas.openxmlformats.org/package/2006/relationships"><Relationship Id="rId8" Type="http://schemas.openxmlformats.org/officeDocument/2006/relationships/diagramQuickStyle" Target="../diagrams/quickStyle12.xml"/><Relationship Id="rId13" Type="http://schemas.openxmlformats.org/officeDocument/2006/relationships/diagramColors" Target="../diagrams/colors13.xml"/><Relationship Id="rId18" Type="http://schemas.microsoft.com/office/2007/relationships/diagramDrawing" Target="../diagrams/drawing12.xml"/><Relationship Id="rId3" Type="http://schemas.openxmlformats.org/officeDocument/2006/relationships/diagramLayout" Target="../diagrams/layout11.xml"/><Relationship Id="rId7" Type="http://schemas.openxmlformats.org/officeDocument/2006/relationships/diagramLayout" Target="../diagrams/layout12.xml"/><Relationship Id="rId12" Type="http://schemas.openxmlformats.org/officeDocument/2006/relationships/diagramQuickStyle" Target="../diagrams/quickStyle13.xml"/><Relationship Id="rId17" Type="http://schemas.microsoft.com/office/2007/relationships/diagramDrawing" Target="../diagrams/drawing11.xml"/><Relationship Id="rId2" Type="http://schemas.openxmlformats.org/officeDocument/2006/relationships/diagramData" Target="../diagrams/data11.xml"/><Relationship Id="rId16" Type="http://schemas.microsoft.com/office/2007/relationships/diagramDrawing" Target="../diagrams/drawing13.xml"/><Relationship Id="rId1" Type="http://schemas.openxmlformats.org/officeDocument/2006/relationships/slideLayout" Target="../slideLayouts/slideLayout7.xml"/><Relationship Id="rId6" Type="http://schemas.openxmlformats.org/officeDocument/2006/relationships/diagramData" Target="../diagrams/data12.xml"/><Relationship Id="rId11" Type="http://schemas.openxmlformats.org/officeDocument/2006/relationships/diagramLayout" Target="../diagrams/layout13.xml"/><Relationship Id="rId5" Type="http://schemas.openxmlformats.org/officeDocument/2006/relationships/diagramColors" Target="../diagrams/colors11.xml"/><Relationship Id="rId10" Type="http://schemas.openxmlformats.org/officeDocument/2006/relationships/diagramData" Target="../diagrams/data13.xml"/><Relationship Id="rId4" Type="http://schemas.openxmlformats.org/officeDocument/2006/relationships/diagramQuickStyle" Target="../diagrams/quickStyle11.xml"/><Relationship Id="rId9" Type="http://schemas.openxmlformats.org/officeDocument/2006/relationships/diagramColors" Target="../diagrams/colors1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17.png"/><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6.xml"/><Relationship Id="rId7" Type="http://schemas.microsoft.com/office/2007/relationships/diagramDrawing" Target="../diagrams/drawing16.xml"/><Relationship Id="rId2" Type="http://schemas.openxmlformats.org/officeDocument/2006/relationships/diagramData" Target="../diagrams/data16.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7.xml"/><Relationship Id="rId7" Type="http://schemas.microsoft.com/office/2007/relationships/diagramDrawing" Target="../diagrams/drawing17.xml"/><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8.xml"/><Relationship Id="rId7" Type="http://schemas.microsoft.com/office/2007/relationships/diagramDrawing" Target="../diagrams/drawing18.xml"/><Relationship Id="rId2" Type="http://schemas.openxmlformats.org/officeDocument/2006/relationships/diagramData" Target="../diagrams/data18.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coca-colacompany.com/company" TargetMode="External"/><Relationship Id="rId2" Type="http://schemas.openxmlformats.org/officeDocument/2006/relationships/hyperlink" Target="https://www.cocacola.co.uk/our-business/history-of-coca-cola" TargetMode="External"/><Relationship Id="rId1" Type="http://schemas.openxmlformats.org/officeDocument/2006/relationships/slideLayout" Target="../slideLayouts/slideLayout7.xml"/><Relationship Id="rId5" Type="http://schemas.openxmlformats.org/officeDocument/2006/relationships/hyperlink" Target="https://investors.coca-colacompany.com/financial-information/annual-other-reports" TargetMode="External"/><Relationship Id="rId4" Type="http://schemas.openxmlformats.org/officeDocument/2006/relationships/hyperlink" Target="https://www.coca-colacompany.com/sustainable-business/reports"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coca-colacompany.com/sustainability-report"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 xmlns:a16="http://schemas.microsoft.com/office/drawing/2014/main" id="{BACC6370-2D7E-4714-9D71-7542949D7D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 xmlns:a16="http://schemas.microsoft.com/office/drawing/2014/main" id="{F68B3F68-107C-434F-AA38-110D5EA91B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 xmlns:a16="http://schemas.microsoft.com/office/drawing/2014/main" id="{AAD0DBB9-1A4B-4391-81D4-CB19F9AB91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 xmlns:a16="http://schemas.microsoft.com/office/drawing/2014/main" id="{063BBA22-50EA-4C4D-BE05-F1CE4E63AA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A9A6F565-C152-2DE8-E35D-186E45CFF52A}"/>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Members of group </a:t>
            </a:r>
          </a:p>
        </p:txBody>
      </p:sp>
      <p:graphicFrame>
        <p:nvGraphicFramePr>
          <p:cNvPr id="11" name="Content Placeholder 2">
            <a:extLst>
              <a:ext uri="{FF2B5EF4-FFF2-40B4-BE49-F238E27FC236}">
                <a16:creationId xmlns="" xmlns:a16="http://schemas.microsoft.com/office/drawing/2014/main" id="{E2831887-AA0D-C64B-5558-AD3F3D5A93B6}"/>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 xmlns:p14="http://schemas.microsoft.com/office/powerpoint/2010/main" val="22270553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9B7AD9F6-8CE7-4299-8FC6-328F4DCD3FF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Diagram 1">
            <a:extLst>
              <a:ext uri="{FF2B5EF4-FFF2-40B4-BE49-F238E27FC236}">
                <a16:creationId xmlns="" xmlns:a16="http://schemas.microsoft.com/office/drawing/2014/main" id="{95A71D74-38D9-2A15-0519-2C3C6EC3B315}"/>
              </a:ext>
            </a:extLst>
          </p:cNvPr>
          <p:cNvGraphicFramePr/>
          <p:nvPr>
            <p:extLst>
              <p:ext uri="{D42A27DB-BD31-4B8C-83A1-F6EECF244321}">
                <p14:modId xmlns="" xmlns:p14="http://schemas.microsoft.com/office/powerpoint/2010/main" val="3429563758"/>
              </p:ext>
            </p:extLst>
          </p:nvPr>
        </p:nvGraphicFramePr>
        <p:xfrm>
          <a:off x="5297762" y="640080"/>
          <a:ext cx="6251110" cy="3566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building with a bottle shaped sign&#10;&#10;Description automatically generated with medium confidence">
            <a:extLst>
              <a:ext uri="{FF2B5EF4-FFF2-40B4-BE49-F238E27FC236}">
                <a16:creationId xmlns="" xmlns:a16="http://schemas.microsoft.com/office/drawing/2014/main" id="{D7708227-C685-A858-7EAB-697C14508940}"/>
              </a:ext>
            </a:extLst>
          </p:cNvPr>
          <p:cNvPicPr>
            <a:picLocks noChangeAspect="1"/>
          </p:cNvPicPr>
          <p:nvPr/>
        </p:nvPicPr>
        <p:blipFill rotWithShape="1">
          <a:blip r:embed="rId6"/>
          <a:srcRect t="2085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3" name="sketchy line">
            <a:extLst>
              <a:ext uri="{FF2B5EF4-FFF2-40B4-BE49-F238E27FC236}">
                <a16:creationId xmlns="" xmlns:a16="http://schemas.microsoft.com/office/drawing/2014/main" id="{F49775AF-8896-43EE-92C6-83497D6DC56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 xmlns:p14="http://schemas.microsoft.com/office/powerpoint/2010/main" val="3933031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32BC26D8-82FB-445E-AA49-62A77D7C1E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CB44330D-EA18-4254-AA95-EB49948539B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 xmlns:a16="http://schemas.microsoft.com/office/drawing/2014/main" id="{E1DC6907-FE84-5963-D6CD-8B7A3AE7A54F}"/>
              </a:ext>
            </a:extLst>
          </p:cNvPr>
          <p:cNvSpPr txBox="1"/>
          <p:nvPr/>
        </p:nvSpPr>
        <p:spPr>
          <a:xfrm>
            <a:off x="5172057" y="797174"/>
            <a:ext cx="2062113" cy="46166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a:spAutoFit/>
          </a:bodyPr>
          <a:lstStyle/>
          <a:p>
            <a:r>
              <a:rPr lang="en-GB" sz="2400" b="1" dirty="0"/>
              <a:t>Introduction</a:t>
            </a:r>
          </a:p>
        </p:txBody>
      </p:sp>
      <p:sp>
        <p:nvSpPr>
          <p:cNvPr id="12" name="TextBox 11">
            <a:extLst>
              <a:ext uri="{FF2B5EF4-FFF2-40B4-BE49-F238E27FC236}">
                <a16:creationId xmlns="" xmlns:a16="http://schemas.microsoft.com/office/drawing/2014/main" id="{63989A20-82EC-2EC1-4869-D6D96E392F75}"/>
              </a:ext>
            </a:extLst>
          </p:cNvPr>
          <p:cNvSpPr txBox="1"/>
          <p:nvPr/>
        </p:nvSpPr>
        <p:spPr>
          <a:xfrm>
            <a:off x="477012" y="1928812"/>
            <a:ext cx="6360736" cy="1200329"/>
          </a:xfrm>
          <a:prstGeom prst="rect">
            <a:avLst/>
          </a:prstGeom>
          <a:noFill/>
        </p:spPr>
        <p:txBody>
          <a:bodyPr wrap="square">
            <a:spAutoFit/>
          </a:bodyPr>
          <a:lstStyle/>
          <a:p>
            <a:pPr marL="285750" lvl="0" indent="-285750">
              <a:buFont typeface="Wingdings" panose="05000000000000000000" pitchFamily="2" charset="2"/>
              <a:buChar char="§"/>
            </a:pPr>
            <a:r>
              <a:rPr lang="en-US" dirty="0"/>
              <a:t>The Coca-Cola Company, established in 1886 by Dr. John S. Pemberton, has grown from its origins as a medicinal tonic into a symbol of global culture and one of the most recognized brands worldwide (Pendergrast, 2000)."</a:t>
            </a:r>
            <a:endParaRPr lang="en-GB" dirty="0"/>
          </a:p>
        </p:txBody>
      </p:sp>
      <p:sp>
        <p:nvSpPr>
          <p:cNvPr id="15" name="TextBox 14">
            <a:extLst>
              <a:ext uri="{FF2B5EF4-FFF2-40B4-BE49-F238E27FC236}">
                <a16:creationId xmlns="" xmlns:a16="http://schemas.microsoft.com/office/drawing/2014/main" id="{B58A057F-3C1A-A422-4B23-0345AAD6E2F7}"/>
              </a:ext>
            </a:extLst>
          </p:cNvPr>
          <p:cNvSpPr txBox="1"/>
          <p:nvPr/>
        </p:nvSpPr>
        <p:spPr>
          <a:xfrm>
            <a:off x="477012" y="3799114"/>
            <a:ext cx="6059079" cy="1200329"/>
          </a:xfrm>
          <a:prstGeom prst="rect">
            <a:avLst/>
          </a:prstGeom>
          <a:noFill/>
        </p:spPr>
        <p:txBody>
          <a:bodyPr wrap="square">
            <a:spAutoFit/>
          </a:bodyPr>
          <a:lstStyle/>
          <a:p>
            <a:pPr marL="285750" lvl="0" indent="-285750">
              <a:buFont typeface="Wingdings" panose="05000000000000000000" pitchFamily="2" charset="2"/>
              <a:buChar char="§"/>
            </a:pPr>
            <a:r>
              <a:rPr lang="en-US" dirty="0"/>
              <a:t>"Coca-Cola has played a pivotal role in shaping the beverage industry, characterized by its innovative marketing strategies and widespread global influence, making it a benchmark for brand success (Standage, 2005)."</a:t>
            </a:r>
            <a:endParaRPr lang="en-GB" dirty="0"/>
          </a:p>
        </p:txBody>
      </p:sp>
      <p:pic>
        <p:nvPicPr>
          <p:cNvPr id="18" name="Picture 17">
            <a:extLst>
              <a:ext uri="{FF2B5EF4-FFF2-40B4-BE49-F238E27FC236}">
                <a16:creationId xmlns="" xmlns:a16="http://schemas.microsoft.com/office/drawing/2014/main" id="{BB66D38B-983D-5B52-A4E9-F96EFCFAC542}"/>
              </a:ext>
            </a:extLst>
          </p:cNvPr>
          <p:cNvPicPr>
            <a:picLocks noChangeAspect="1"/>
          </p:cNvPicPr>
          <p:nvPr/>
        </p:nvPicPr>
        <p:blipFill>
          <a:blip r:embed="rId2"/>
          <a:stretch>
            <a:fillRect/>
          </a:stretch>
        </p:blipFill>
        <p:spPr>
          <a:xfrm>
            <a:off x="6904510" y="1928812"/>
            <a:ext cx="4620569" cy="3070631"/>
          </a:xfrm>
          <a:prstGeom prst="rect">
            <a:avLst/>
          </a:prstGeom>
        </p:spPr>
      </p:pic>
    </p:spTree>
    <p:extLst>
      <p:ext uri="{BB962C8B-B14F-4D97-AF65-F5344CB8AC3E}">
        <p14:creationId xmlns="" xmlns:p14="http://schemas.microsoft.com/office/powerpoint/2010/main" val="2070901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Freeform: Shape 15">
            <a:extLst>
              <a:ext uri="{FF2B5EF4-FFF2-40B4-BE49-F238E27FC236}">
                <a16:creationId xmlns="" xmlns:a16="http://schemas.microsoft.com/office/drawing/2014/main" id="{3EC72A1B-03D3-499C-B4BF-AC68EEC22B1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extBox 6">
            <a:extLst>
              <a:ext uri="{FF2B5EF4-FFF2-40B4-BE49-F238E27FC236}">
                <a16:creationId xmlns="" xmlns:a16="http://schemas.microsoft.com/office/drawing/2014/main" id="{D111DCE5-8F57-E99D-09FC-B475D54D82CB}"/>
              </a:ext>
            </a:extLst>
          </p:cNvPr>
          <p:cNvSpPr txBox="1"/>
          <p:nvPr/>
        </p:nvSpPr>
        <p:spPr>
          <a:xfrm>
            <a:off x="371093" y="2718054"/>
            <a:ext cx="4075435" cy="3207258"/>
          </a:xfrm>
          <a:prstGeom prst="rect">
            <a:avLst/>
          </a:prstGeom>
        </p:spPr>
        <p:txBody>
          <a:bodyPr vert="horz" lIns="91440" tIns="45720" rIns="91440" bIns="45720" rtlCol="0" anchor="t">
            <a:normAutofit/>
          </a:bodyPr>
          <a:lstStyle/>
          <a:p>
            <a:pPr>
              <a:lnSpc>
                <a:spcPct val="90000"/>
              </a:lnSpc>
              <a:spcAft>
                <a:spcPts val="600"/>
              </a:spcAft>
            </a:pPr>
            <a:r>
              <a:rPr lang="en-US" sz="1700"/>
              <a:t>	</a:t>
            </a:r>
            <a:endParaRPr lang="en-US" sz="1700" b="1" dirty="0"/>
          </a:p>
        </p:txBody>
      </p:sp>
      <p:sp>
        <p:nvSpPr>
          <p:cNvPr id="3" name="TextBox 2">
            <a:extLst>
              <a:ext uri="{FF2B5EF4-FFF2-40B4-BE49-F238E27FC236}">
                <a16:creationId xmlns="" xmlns:a16="http://schemas.microsoft.com/office/drawing/2014/main" id="{6E901582-BE11-70F1-58E1-3688D4D7C4DC}"/>
              </a:ext>
            </a:extLst>
          </p:cNvPr>
          <p:cNvSpPr txBox="1"/>
          <p:nvPr/>
        </p:nvSpPr>
        <p:spPr>
          <a:xfrm>
            <a:off x="326777" y="1323701"/>
            <a:ext cx="6998093" cy="1015663"/>
          </a:xfrm>
          <a:prstGeom prst="rect">
            <a:avLst/>
          </a:prstGeom>
          <a:noFill/>
        </p:spPr>
        <p:txBody>
          <a:bodyPr wrap="square">
            <a:spAutoFit/>
          </a:bodyPr>
          <a:lstStyle/>
          <a:p>
            <a:pPr marL="342900" indent="-342900">
              <a:buFont typeface="Wingdings" panose="05000000000000000000" pitchFamily="2" charset="2"/>
              <a:buChar char="§"/>
            </a:pPr>
            <a:r>
              <a:rPr lang="en-US" sz="2000" b="1" i="0" dirty="0">
                <a:effectLst/>
                <a:latin typeface="Söhne"/>
              </a:rPr>
              <a:t>Invention by John Pemberton (1886):</a:t>
            </a:r>
            <a:r>
              <a:rPr lang="en-US" sz="2000" b="0" i="0" dirty="0">
                <a:solidFill>
                  <a:srgbClr val="0F0F0F"/>
                </a:solidFill>
                <a:effectLst/>
                <a:latin typeface="Söhne"/>
              </a:rPr>
              <a:t> Coca-Cola was created by Dr. John S. Pemberton, a pharmacist from Atlanta, Georgia</a:t>
            </a:r>
            <a:r>
              <a:rPr lang="en-US" sz="2000" dirty="0">
                <a:solidFill>
                  <a:srgbClr val="0F0F0F"/>
                </a:solidFill>
                <a:latin typeface="Söhne"/>
              </a:rPr>
              <a:t>,</a:t>
            </a:r>
            <a:r>
              <a:rPr lang="en-GB" sz="2000" b="0" i="0" dirty="0">
                <a:solidFill>
                  <a:srgbClr val="0F0F0F"/>
                </a:solidFill>
                <a:effectLst/>
                <a:latin typeface="Söhne"/>
              </a:rPr>
              <a:t> (</a:t>
            </a:r>
            <a:r>
              <a:rPr lang="en-GB" sz="2000" b="0" i="0" dirty="0" err="1">
                <a:solidFill>
                  <a:srgbClr val="0F0F0F"/>
                </a:solidFill>
                <a:effectLst/>
                <a:latin typeface="Söhne"/>
              </a:rPr>
              <a:t>Pendergrast</a:t>
            </a:r>
            <a:r>
              <a:rPr lang="en-GB" sz="2000" b="0" i="0" dirty="0">
                <a:solidFill>
                  <a:srgbClr val="0F0F0F"/>
                </a:solidFill>
                <a:effectLst/>
                <a:latin typeface="Söhne"/>
              </a:rPr>
              <a:t>, 2000).</a:t>
            </a:r>
            <a:endParaRPr lang="en-GB" sz="2000" dirty="0"/>
          </a:p>
        </p:txBody>
      </p:sp>
      <p:sp>
        <p:nvSpPr>
          <p:cNvPr id="5" name="TextBox 4">
            <a:extLst>
              <a:ext uri="{FF2B5EF4-FFF2-40B4-BE49-F238E27FC236}">
                <a16:creationId xmlns="" xmlns:a16="http://schemas.microsoft.com/office/drawing/2014/main" id="{A5B1FAEF-D718-13E9-B89C-C6D77D9E1629}"/>
              </a:ext>
            </a:extLst>
          </p:cNvPr>
          <p:cNvSpPr txBox="1"/>
          <p:nvPr/>
        </p:nvSpPr>
        <p:spPr>
          <a:xfrm>
            <a:off x="326778" y="2477994"/>
            <a:ext cx="6998094" cy="1015663"/>
          </a:xfrm>
          <a:prstGeom prst="rect">
            <a:avLst/>
          </a:prstGeom>
          <a:noFill/>
        </p:spPr>
        <p:txBody>
          <a:bodyPr wrap="square">
            <a:spAutoFit/>
          </a:bodyPr>
          <a:lstStyle/>
          <a:p>
            <a:pPr marL="342900" indent="-342900">
              <a:buFont typeface="Wingdings" panose="05000000000000000000" pitchFamily="2" charset="2"/>
              <a:buChar char="§"/>
            </a:pPr>
            <a:r>
              <a:rPr lang="en-US" sz="2000" b="1" i="0" dirty="0">
                <a:effectLst/>
                <a:latin typeface="Söhne"/>
              </a:rPr>
              <a:t>First Sales at Jacob’s Pharmacy:</a:t>
            </a:r>
            <a:r>
              <a:rPr lang="en-US" sz="2000" b="0" i="0" dirty="0">
                <a:solidFill>
                  <a:srgbClr val="0F0F0F"/>
                </a:solidFill>
                <a:effectLst/>
                <a:latin typeface="Söhne"/>
              </a:rPr>
              <a:t> The drink was first sold to the public at the soda fountain in Jacob's Pharmacy in Atlanta on May 8, 1886,</a:t>
            </a:r>
            <a:r>
              <a:rPr lang="en-GB" sz="2000" b="0" i="0" dirty="0">
                <a:solidFill>
                  <a:srgbClr val="0F0F0F"/>
                </a:solidFill>
                <a:effectLst/>
                <a:latin typeface="Söhne"/>
              </a:rPr>
              <a:t> (Standage, 2005).</a:t>
            </a:r>
            <a:endParaRPr lang="en-GB" sz="2000" dirty="0"/>
          </a:p>
        </p:txBody>
      </p:sp>
      <p:sp>
        <p:nvSpPr>
          <p:cNvPr id="6" name="TextBox 5">
            <a:extLst>
              <a:ext uri="{FF2B5EF4-FFF2-40B4-BE49-F238E27FC236}">
                <a16:creationId xmlns="" xmlns:a16="http://schemas.microsoft.com/office/drawing/2014/main" id="{A259ACA2-76E1-AE50-9168-E6C0FF33B950}"/>
              </a:ext>
            </a:extLst>
          </p:cNvPr>
          <p:cNvSpPr txBox="1"/>
          <p:nvPr/>
        </p:nvSpPr>
        <p:spPr>
          <a:xfrm>
            <a:off x="4683855" y="283601"/>
            <a:ext cx="3619892" cy="5232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wrap="square" rtlCol="0">
            <a:spAutoFit/>
          </a:bodyPr>
          <a:lstStyle/>
          <a:p>
            <a:r>
              <a:rPr lang="en-GB" sz="2800" b="1" dirty="0"/>
              <a:t>Coca-Cola's beginnings</a:t>
            </a:r>
          </a:p>
        </p:txBody>
      </p:sp>
      <p:sp>
        <p:nvSpPr>
          <p:cNvPr id="10" name="TextBox 9">
            <a:extLst>
              <a:ext uri="{FF2B5EF4-FFF2-40B4-BE49-F238E27FC236}">
                <a16:creationId xmlns="" xmlns:a16="http://schemas.microsoft.com/office/drawing/2014/main" id="{0884A3BA-BEA3-77B5-A669-834AC8C7FA5E}"/>
              </a:ext>
            </a:extLst>
          </p:cNvPr>
          <p:cNvSpPr txBox="1"/>
          <p:nvPr/>
        </p:nvSpPr>
        <p:spPr>
          <a:xfrm>
            <a:off x="326778" y="3759739"/>
            <a:ext cx="7082690" cy="1015663"/>
          </a:xfrm>
          <a:prstGeom prst="rect">
            <a:avLst/>
          </a:prstGeom>
          <a:noFill/>
        </p:spPr>
        <p:txBody>
          <a:bodyPr wrap="square">
            <a:spAutoFit/>
          </a:bodyPr>
          <a:lstStyle/>
          <a:p>
            <a:pPr marL="342900" indent="-342900">
              <a:buFont typeface="Wingdings" panose="05000000000000000000" pitchFamily="2" charset="2"/>
              <a:buChar char="§"/>
            </a:pPr>
            <a:r>
              <a:rPr lang="en-US" sz="2000" b="1" i="0" dirty="0">
                <a:effectLst/>
                <a:latin typeface="Söhne"/>
              </a:rPr>
              <a:t>Initial Recipe:</a:t>
            </a:r>
            <a:r>
              <a:rPr lang="en-US" sz="2000" b="0" i="0" dirty="0">
                <a:solidFill>
                  <a:srgbClr val="0F0F0F"/>
                </a:solidFill>
                <a:effectLst/>
                <a:latin typeface="Söhne"/>
              </a:rPr>
              <a:t> The initial recipe included coca leaf extract and kola nut, both known for their stimulating properties,</a:t>
            </a:r>
            <a:r>
              <a:rPr lang="en-GB" sz="2000" b="0" i="0" dirty="0">
                <a:solidFill>
                  <a:srgbClr val="0F0F0F"/>
                </a:solidFill>
                <a:effectLst/>
                <a:latin typeface="Söhne"/>
              </a:rPr>
              <a:t> (Cocacola.co.uk, n.d.).</a:t>
            </a:r>
            <a:endParaRPr lang="en-GB" sz="2000" dirty="0"/>
          </a:p>
        </p:txBody>
      </p:sp>
      <p:sp>
        <p:nvSpPr>
          <p:cNvPr id="12" name="TextBox 11">
            <a:extLst>
              <a:ext uri="{FF2B5EF4-FFF2-40B4-BE49-F238E27FC236}">
                <a16:creationId xmlns="" xmlns:a16="http://schemas.microsoft.com/office/drawing/2014/main" id="{4D52B421-3183-2A4E-05DF-95B68CDA3137}"/>
              </a:ext>
            </a:extLst>
          </p:cNvPr>
          <p:cNvSpPr txBox="1"/>
          <p:nvPr/>
        </p:nvSpPr>
        <p:spPr>
          <a:xfrm>
            <a:off x="371092" y="4829401"/>
            <a:ext cx="7038376" cy="1323439"/>
          </a:xfrm>
          <a:prstGeom prst="rect">
            <a:avLst/>
          </a:prstGeom>
          <a:noFill/>
        </p:spPr>
        <p:txBody>
          <a:bodyPr wrap="square">
            <a:spAutoFit/>
          </a:bodyPr>
          <a:lstStyle/>
          <a:p>
            <a:pPr marL="342900" indent="-342900">
              <a:buFont typeface="Wingdings" panose="05000000000000000000" pitchFamily="2" charset="2"/>
              <a:buChar char="§"/>
            </a:pPr>
            <a:r>
              <a:rPr lang="en-US" sz="2000" b="1" i="0" dirty="0">
                <a:effectLst/>
                <a:latin typeface="Söhne"/>
              </a:rPr>
              <a:t>Early Business and Marketing:</a:t>
            </a:r>
            <a:r>
              <a:rPr lang="en-US" sz="2000" b="0" i="0" dirty="0">
                <a:solidFill>
                  <a:srgbClr val="0F0F0F"/>
                </a:solidFill>
                <a:effectLst/>
                <a:latin typeface="Söhne"/>
              </a:rPr>
              <a:t> Pemberton faced difficulties in marketing and sold portions of his business to various parties, with Asa Candler eventually gaining majority control,</a:t>
            </a:r>
            <a:r>
              <a:rPr lang="en-GB" sz="2000" b="0" i="0" dirty="0">
                <a:solidFill>
                  <a:srgbClr val="0F0F0F"/>
                </a:solidFill>
                <a:effectLst/>
                <a:latin typeface="Söhne"/>
              </a:rPr>
              <a:t> (Mark </a:t>
            </a:r>
            <a:r>
              <a:rPr lang="en-GB" sz="2000" b="0" i="0" dirty="0" err="1">
                <a:solidFill>
                  <a:srgbClr val="0F0F0F"/>
                </a:solidFill>
                <a:effectLst/>
                <a:latin typeface="Söhne"/>
              </a:rPr>
              <a:t>Pendergrast</a:t>
            </a:r>
            <a:r>
              <a:rPr lang="en-GB" sz="2000" b="0" i="0" dirty="0">
                <a:solidFill>
                  <a:srgbClr val="0F0F0F"/>
                </a:solidFill>
                <a:effectLst/>
                <a:latin typeface="Söhne"/>
              </a:rPr>
              <a:t>, 2000).</a:t>
            </a:r>
            <a:endParaRPr lang="en-GB" sz="2000" dirty="0"/>
          </a:p>
        </p:txBody>
      </p:sp>
      <p:pic>
        <p:nvPicPr>
          <p:cNvPr id="13" name="Picture 12">
            <a:extLst>
              <a:ext uri="{FF2B5EF4-FFF2-40B4-BE49-F238E27FC236}">
                <a16:creationId xmlns="" xmlns:a16="http://schemas.microsoft.com/office/drawing/2014/main" id="{793EDA9B-713C-C78A-FEB2-DD50E695990A}"/>
              </a:ext>
            </a:extLst>
          </p:cNvPr>
          <p:cNvPicPr>
            <a:picLocks noChangeAspect="1"/>
          </p:cNvPicPr>
          <p:nvPr/>
        </p:nvPicPr>
        <p:blipFill>
          <a:blip r:embed="rId2"/>
          <a:stretch>
            <a:fillRect/>
          </a:stretch>
        </p:blipFill>
        <p:spPr>
          <a:xfrm>
            <a:off x="7324872" y="1138137"/>
            <a:ext cx="4857067" cy="4442532"/>
          </a:xfrm>
          <a:prstGeom prst="rect">
            <a:avLst/>
          </a:prstGeom>
        </p:spPr>
      </p:pic>
    </p:spTree>
    <p:extLst>
      <p:ext uri="{BB962C8B-B14F-4D97-AF65-F5344CB8AC3E}">
        <p14:creationId xmlns="" xmlns:p14="http://schemas.microsoft.com/office/powerpoint/2010/main" val="4270604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 xmlns:a16="http://schemas.microsoft.com/office/drawing/2014/main" id="{3D3F7645-7EAC-0A7B-4619-C32AC1688968}"/>
              </a:ext>
            </a:extLst>
          </p:cNvPr>
          <p:cNvSpPr txBox="1"/>
          <p:nvPr/>
        </p:nvSpPr>
        <p:spPr>
          <a:xfrm>
            <a:off x="115525" y="1394102"/>
            <a:ext cx="8653806"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Global Presence:</a:t>
            </a:r>
            <a:r>
              <a:rPr lang="en-US" b="0" i="0" dirty="0">
                <a:solidFill>
                  <a:srgbClr val="0F0F0F"/>
                </a:solidFill>
                <a:effectLst/>
                <a:latin typeface="Söhne"/>
              </a:rPr>
              <a:t> Coca-Cola operates in more than 200 countries and territories around the world, making it one of the most international of brands (Coca-Cola Company, 2023).</a:t>
            </a:r>
            <a:endParaRPr lang="en-GB" dirty="0"/>
          </a:p>
        </p:txBody>
      </p:sp>
      <p:sp>
        <p:nvSpPr>
          <p:cNvPr id="7" name="TextBox 6">
            <a:extLst>
              <a:ext uri="{FF2B5EF4-FFF2-40B4-BE49-F238E27FC236}">
                <a16:creationId xmlns="" xmlns:a16="http://schemas.microsoft.com/office/drawing/2014/main" id="{F51A0F99-7819-9CC1-AF9F-B79288280E89}"/>
              </a:ext>
            </a:extLst>
          </p:cNvPr>
          <p:cNvSpPr txBox="1"/>
          <p:nvPr/>
        </p:nvSpPr>
        <p:spPr>
          <a:xfrm>
            <a:off x="115525" y="2317432"/>
            <a:ext cx="8378026"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Diverse Product Portfolio:</a:t>
            </a:r>
            <a:r>
              <a:rPr lang="en-US" b="0" i="0" dirty="0">
                <a:solidFill>
                  <a:srgbClr val="0F0F0F"/>
                </a:solidFill>
                <a:effectLst/>
                <a:latin typeface="Söhne"/>
              </a:rPr>
              <a:t> While the original Coca-Cola remains its flagship product, the company has diversified its product range to include diet and zero-sugar options, fruit juices, sports drinks, and teas,(Coca-Cola Company Annual Report,2023)</a:t>
            </a:r>
            <a:endParaRPr lang="en-GB" dirty="0"/>
          </a:p>
        </p:txBody>
      </p:sp>
      <p:sp>
        <p:nvSpPr>
          <p:cNvPr id="10" name="TextBox 9">
            <a:extLst>
              <a:ext uri="{FF2B5EF4-FFF2-40B4-BE49-F238E27FC236}">
                <a16:creationId xmlns="" xmlns:a16="http://schemas.microsoft.com/office/drawing/2014/main" id="{3822B680-4CB1-395C-3347-6EFA64873BD1}"/>
              </a:ext>
            </a:extLst>
          </p:cNvPr>
          <p:cNvSpPr txBox="1"/>
          <p:nvPr/>
        </p:nvSpPr>
        <p:spPr>
          <a:xfrm>
            <a:off x="115525" y="3398116"/>
            <a:ext cx="9113362"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Digital Transformation:</a:t>
            </a:r>
            <a:r>
              <a:rPr lang="en-US" b="0" i="0" dirty="0">
                <a:solidFill>
                  <a:srgbClr val="0F0F0F"/>
                </a:solidFill>
                <a:effectLst/>
                <a:latin typeface="Söhne"/>
              </a:rPr>
              <a:t> Embracing the digital age, Coca-Cola has invested in digital marketing, e-commerce, and using data analytics for market research and consumer engagement (Coca-Cola Company Annual Report, 2023).</a:t>
            </a:r>
            <a:endParaRPr lang="en-GB" dirty="0"/>
          </a:p>
        </p:txBody>
      </p:sp>
      <p:sp>
        <p:nvSpPr>
          <p:cNvPr id="13" name="TextBox 12">
            <a:extLst>
              <a:ext uri="{FF2B5EF4-FFF2-40B4-BE49-F238E27FC236}">
                <a16:creationId xmlns="" xmlns:a16="http://schemas.microsoft.com/office/drawing/2014/main" id="{A6A37601-AD38-1FA1-B5D4-8A86138DE170}"/>
              </a:ext>
            </a:extLst>
          </p:cNvPr>
          <p:cNvSpPr txBox="1"/>
          <p:nvPr/>
        </p:nvSpPr>
        <p:spPr>
          <a:xfrm>
            <a:off x="115524" y="4320813"/>
            <a:ext cx="9000195"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Cultural Influence:</a:t>
            </a:r>
            <a:r>
              <a:rPr lang="en-US" b="0" i="0" dirty="0">
                <a:solidFill>
                  <a:srgbClr val="0F0F0F"/>
                </a:solidFill>
                <a:effectLst/>
                <a:latin typeface="Söhne"/>
              </a:rPr>
              <a:t> Coca-Cola has become an integral part of popular culture, with its products and advertising playing a role in defining modern imagery and lifestyle trends (Coca-Cola Company, 2023).</a:t>
            </a:r>
            <a:endParaRPr lang="en-GB" dirty="0"/>
          </a:p>
        </p:txBody>
      </p:sp>
      <p:graphicFrame>
        <p:nvGraphicFramePr>
          <p:cNvPr id="16" name="Diagram 15">
            <a:extLst>
              <a:ext uri="{FF2B5EF4-FFF2-40B4-BE49-F238E27FC236}">
                <a16:creationId xmlns="" xmlns:a16="http://schemas.microsoft.com/office/drawing/2014/main" id="{50CE5A19-2210-F28B-BC1B-1CD85A851407}"/>
              </a:ext>
            </a:extLst>
          </p:cNvPr>
          <p:cNvGraphicFramePr/>
          <p:nvPr>
            <p:extLst>
              <p:ext uri="{D42A27DB-BD31-4B8C-83A1-F6EECF244321}">
                <p14:modId xmlns="" xmlns:p14="http://schemas.microsoft.com/office/powerpoint/2010/main" val="4102672503"/>
              </p:ext>
            </p:extLst>
          </p:nvPr>
        </p:nvGraphicFramePr>
        <p:xfrm>
          <a:off x="3330020" y="299687"/>
          <a:ext cx="6094428" cy="523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PicCollage">
            <a:extLst>
              <a:ext uri="{FF2B5EF4-FFF2-40B4-BE49-F238E27FC236}">
                <a16:creationId xmlns="" xmlns:a16="http://schemas.microsoft.com/office/drawing/2014/main" id="{64365C18-D29C-AF45-A601-7F7846E658EE}"/>
              </a:ext>
            </a:extLst>
          </p:cNvPr>
          <p:cNvPicPr>
            <a:picLocks noChangeAspect="1" noChangeArrowheads="1"/>
          </p:cNvPicPr>
          <p:nvPr/>
        </p:nvPicPr>
        <p:blipFill>
          <a:blip r:embed="rId6">
            <a:extLst>
              <a:ext uri="{28A0092B-C50C-407E-A947-70E740481C1C}">
                <a14:useLocalDpi xmlns="" xmlns:a14="http://schemas.microsoft.com/office/drawing/2010/main" val="0"/>
              </a:ext>
            </a:extLst>
          </a:blip>
          <a:srcRect/>
          <a:stretch>
            <a:fillRect/>
          </a:stretch>
        </p:blipFill>
        <p:spPr bwMode="auto">
          <a:xfrm>
            <a:off x="8769331" y="1282852"/>
            <a:ext cx="3219222" cy="429229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2847129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 xmlns:a16="http://schemas.microsoft.com/office/drawing/2014/main" id="{B622E444-72F0-2EEB-9C29-FB417F7E3DC7}"/>
              </a:ext>
            </a:extLst>
          </p:cNvPr>
          <p:cNvSpPr txBox="1"/>
          <p:nvPr/>
        </p:nvSpPr>
        <p:spPr>
          <a:xfrm>
            <a:off x="849445" y="209481"/>
            <a:ext cx="5251316" cy="180730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dirty="0">
                <a:latin typeface="+mj-lt"/>
                <a:ea typeface="+mj-ea"/>
                <a:cs typeface="+mj-cs"/>
              </a:rPr>
              <a:t>	</a:t>
            </a:r>
            <a:endParaRPr lang="en-US" sz="4400" b="1" dirty="0">
              <a:latin typeface="+mj-lt"/>
              <a:ea typeface="+mj-ea"/>
              <a:cs typeface="+mj-cs"/>
            </a:endParaRPr>
          </a:p>
        </p:txBody>
      </p:sp>
      <p:graphicFrame>
        <p:nvGraphicFramePr>
          <p:cNvPr id="13" name="Diagram 12">
            <a:extLst>
              <a:ext uri="{FF2B5EF4-FFF2-40B4-BE49-F238E27FC236}">
                <a16:creationId xmlns="" xmlns:a16="http://schemas.microsoft.com/office/drawing/2014/main" id="{176EB941-063E-53C2-08FC-40B6FDC66C2F}"/>
              </a:ext>
            </a:extLst>
          </p:cNvPr>
          <p:cNvGraphicFramePr/>
          <p:nvPr>
            <p:extLst>
              <p:ext uri="{D42A27DB-BD31-4B8C-83A1-F6EECF244321}">
                <p14:modId xmlns="" xmlns:p14="http://schemas.microsoft.com/office/powerpoint/2010/main" val="2793069447"/>
              </p:ext>
            </p:extLst>
          </p:nvPr>
        </p:nvGraphicFramePr>
        <p:xfrm>
          <a:off x="2826325" y="253686"/>
          <a:ext cx="3704735" cy="4616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4" name="Oval 13">
            <a:extLst>
              <a:ext uri="{FF2B5EF4-FFF2-40B4-BE49-F238E27FC236}">
                <a16:creationId xmlns="" xmlns:a16="http://schemas.microsoft.com/office/drawing/2014/main" id="{1871BB22-D1B4-60EC-3BB9-E3A67D980018}"/>
              </a:ext>
            </a:extLst>
          </p:cNvPr>
          <p:cNvSpPr/>
          <p:nvPr/>
        </p:nvSpPr>
        <p:spPr>
          <a:xfrm>
            <a:off x="9308246" y="2231931"/>
            <a:ext cx="2468002" cy="2089286"/>
          </a:xfrm>
          <a:prstGeom prst="ellipse">
            <a:avLst/>
          </a:prstGeom>
          <a:blipFill dpi="0" rotWithShape="1">
            <a:blip r:embed="rId6">
              <a:extLst>
                <a:ext uri="{28A0092B-C50C-407E-A947-70E740481C1C}">
                  <a14:useLocalDpi xmlns="" xmlns:a14="http://schemas.microsoft.com/office/drawing/2010/main" val="0"/>
                </a:ext>
                <a:ext uri="{837473B0-CC2E-450A-ABE3-18F120FF3D39}">
                  <a1611:picAttrSrcUrl xmlns="" xmlns:a1611="http://schemas.microsoft.com/office/drawing/2016/11/main" r:id="rId8"/>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 xmlns:a16="http://schemas.microsoft.com/office/drawing/2014/main" id="{735F6892-8825-60E4-A353-E6BD3F8E981A}"/>
              </a:ext>
            </a:extLst>
          </p:cNvPr>
          <p:cNvSpPr/>
          <p:nvPr/>
        </p:nvSpPr>
        <p:spPr>
          <a:xfrm>
            <a:off x="7603859" y="45840"/>
            <a:ext cx="2141925" cy="1923612"/>
          </a:xfrm>
          <a:prstGeom prst="ellipse">
            <a:avLst/>
          </a:prstGeom>
          <a:blipFill dpi="0" rotWithShape="1">
            <a:blip r:embed="rId9" cstate="print">
              <a:extLst>
                <a:ext uri="{28A0092B-C50C-407E-A947-70E740481C1C}">
                  <a14:useLocalDpi xmlns="" xmlns:a14="http://schemas.microsoft.com/office/drawing/2010/main" val="0"/>
                </a:ext>
                <a:ext uri="{837473B0-CC2E-450A-ABE3-18F120FF3D39}">
                  <a1611:picAttrSrcUrl xmlns="" xmlns:a1611="http://schemas.microsoft.com/office/drawing/2016/11/main" r:id="rId1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 xmlns:a16="http://schemas.microsoft.com/office/drawing/2014/main" id="{5070DD5E-7112-9986-E587-F33E22ED551B}"/>
              </a:ext>
            </a:extLst>
          </p:cNvPr>
          <p:cNvSpPr/>
          <p:nvPr/>
        </p:nvSpPr>
        <p:spPr>
          <a:xfrm>
            <a:off x="7552866" y="4583696"/>
            <a:ext cx="2630078" cy="2089286"/>
          </a:xfrm>
          <a:prstGeom prst="ellipse">
            <a:avLst/>
          </a:prstGeom>
          <a:blipFill dpi="0" rotWithShape="1">
            <a:blip r:embed="rId11">
              <a:extLst>
                <a:ext uri="{28A0092B-C50C-407E-A947-70E740481C1C}">
                  <a14:useLocalDpi xmlns="" xmlns:a14="http://schemas.microsoft.com/office/drawing/2010/main" val="0"/>
                </a:ext>
                <a:ext uri="{837473B0-CC2E-450A-ABE3-18F120FF3D39}">
                  <a1611:picAttrSrcUrl xmlns="" xmlns:a1611="http://schemas.microsoft.com/office/drawing/2016/11/main" r:id="rId12"/>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blipFill dpi="0" rotWithShape="1">
                <a:blip r:embed="rId11">
                  <a:extLst>
                    <a:ext uri="{28A0092B-C50C-407E-A947-70E740481C1C}">
                      <a14:useLocalDpi xmlns="" xmlns:a14="http://schemas.microsoft.com/office/drawing/2010/main" val="0"/>
                    </a:ext>
                    <a:ext uri="{837473B0-CC2E-450A-ABE3-18F120FF3D39}">
                      <a1611:picAttrSrcUrl xmlns="" xmlns:a1611="http://schemas.microsoft.com/office/drawing/2016/11/main" r:id="rId12"/>
                    </a:ext>
                  </a:extLst>
                </a:blip>
                <a:srcRect/>
                <a:stretch>
                  <a:fillRect/>
                </a:stretch>
              </a:blipFill>
            </a:endParaRPr>
          </a:p>
        </p:txBody>
      </p:sp>
      <p:sp>
        <p:nvSpPr>
          <p:cNvPr id="24" name="Arrow: Right 23">
            <a:extLst>
              <a:ext uri="{FF2B5EF4-FFF2-40B4-BE49-F238E27FC236}">
                <a16:creationId xmlns="" xmlns:a16="http://schemas.microsoft.com/office/drawing/2014/main" id="{CCDD68A1-3E77-2E54-BA99-9195A15AB688}"/>
              </a:ext>
            </a:extLst>
          </p:cNvPr>
          <p:cNvSpPr/>
          <p:nvPr/>
        </p:nvSpPr>
        <p:spPr>
          <a:xfrm>
            <a:off x="4260669" y="2886540"/>
            <a:ext cx="4204355" cy="780068"/>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sz="2400" b="1" dirty="0"/>
              <a:t>COCA-COLA COMPETITORS </a:t>
            </a:r>
            <a:endParaRPr lang="en-GB" sz="2400" dirty="0"/>
          </a:p>
        </p:txBody>
      </p:sp>
      <p:pic>
        <p:nvPicPr>
          <p:cNvPr id="25" name="Picture 24">
            <a:extLst>
              <a:ext uri="{FF2B5EF4-FFF2-40B4-BE49-F238E27FC236}">
                <a16:creationId xmlns="" xmlns:a16="http://schemas.microsoft.com/office/drawing/2014/main" id="{B2F3E6B5-A0EC-D8E3-6E52-4D2FE270189B}"/>
              </a:ext>
            </a:extLst>
          </p:cNvPr>
          <p:cNvPicPr>
            <a:picLocks noChangeAspect="1"/>
          </p:cNvPicPr>
          <p:nvPr/>
        </p:nvPicPr>
        <p:blipFill>
          <a:blip r:embed="rId13" cstate="print"/>
          <a:stretch>
            <a:fillRect/>
          </a:stretch>
        </p:blipFill>
        <p:spPr>
          <a:xfrm>
            <a:off x="150829" y="1197204"/>
            <a:ext cx="4034671" cy="4298623"/>
          </a:xfrm>
          <a:prstGeom prst="rect">
            <a:avLst/>
          </a:prstGeom>
        </p:spPr>
      </p:pic>
    </p:spTree>
    <p:extLst>
      <p:ext uri="{BB962C8B-B14F-4D97-AF65-F5344CB8AC3E}">
        <p14:creationId xmlns="" xmlns:p14="http://schemas.microsoft.com/office/powerpoint/2010/main" val="1341001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 xmlns:a16="http://schemas.microsoft.com/office/drawing/2014/main" id="{42104864-BBFB-236B-80A1-0B1D34DCB076}"/>
              </a:ext>
            </a:extLst>
          </p:cNvPr>
          <p:cNvGraphicFramePr/>
          <p:nvPr>
            <p:extLst>
              <p:ext uri="{D42A27DB-BD31-4B8C-83A1-F6EECF244321}">
                <p14:modId xmlns="" xmlns:p14="http://schemas.microsoft.com/office/powerpoint/2010/main" val="1414025481"/>
              </p:ext>
            </p:extLst>
          </p:nvPr>
        </p:nvGraphicFramePr>
        <p:xfrm>
          <a:off x="3048786" y="211259"/>
          <a:ext cx="6189482" cy="9541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 xmlns:a16="http://schemas.microsoft.com/office/drawing/2014/main" id="{2EE0E7D7-FD0E-8B06-7057-528950975630}"/>
              </a:ext>
            </a:extLst>
          </p:cNvPr>
          <p:cNvSpPr txBox="1"/>
          <p:nvPr/>
        </p:nvSpPr>
        <p:spPr>
          <a:xfrm>
            <a:off x="417136" y="1502528"/>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Secret Formula:</a:t>
            </a:r>
            <a:r>
              <a:rPr lang="en-US" b="0" i="0" dirty="0">
                <a:solidFill>
                  <a:srgbClr val="0F0F0F"/>
                </a:solidFill>
                <a:effectLst/>
                <a:latin typeface="Söhne"/>
              </a:rPr>
              <a:t> The formula for Coca-Cola is one of the most closely guarded trade secrets in the business world</a:t>
            </a:r>
            <a:endParaRPr lang="en-GB" dirty="0"/>
          </a:p>
        </p:txBody>
      </p:sp>
      <p:sp>
        <p:nvSpPr>
          <p:cNvPr id="11" name="TextBox 10">
            <a:extLst>
              <a:ext uri="{FF2B5EF4-FFF2-40B4-BE49-F238E27FC236}">
                <a16:creationId xmlns="" xmlns:a16="http://schemas.microsoft.com/office/drawing/2014/main" id="{E7A963ED-AD07-2D62-DB55-FF4B7070E100}"/>
              </a:ext>
            </a:extLst>
          </p:cNvPr>
          <p:cNvSpPr txBox="1"/>
          <p:nvPr/>
        </p:nvSpPr>
        <p:spPr>
          <a:xfrm>
            <a:off x="417136" y="2400752"/>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World War II Impact:</a:t>
            </a:r>
            <a:r>
              <a:rPr lang="en-US" b="0" i="0" dirty="0">
                <a:solidFill>
                  <a:srgbClr val="0F0F0F"/>
                </a:solidFill>
                <a:effectLst/>
                <a:latin typeface="Söhne"/>
              </a:rPr>
              <a:t> During World War II, Coca-Cola set up bottling plants near U.S. military bases around the world. </a:t>
            </a:r>
            <a:endParaRPr lang="en-GB" dirty="0"/>
          </a:p>
        </p:txBody>
      </p:sp>
      <p:sp>
        <p:nvSpPr>
          <p:cNvPr id="13" name="TextBox 12">
            <a:extLst>
              <a:ext uri="{FF2B5EF4-FFF2-40B4-BE49-F238E27FC236}">
                <a16:creationId xmlns="" xmlns:a16="http://schemas.microsoft.com/office/drawing/2014/main" id="{FDFA4C5A-567A-D43C-1207-D16F00B56E73}"/>
              </a:ext>
            </a:extLst>
          </p:cNvPr>
          <p:cNvSpPr txBox="1"/>
          <p:nvPr/>
        </p:nvSpPr>
        <p:spPr>
          <a:xfrm>
            <a:off x="417136" y="3086275"/>
            <a:ext cx="6643539"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Santa Claus Connection:</a:t>
            </a:r>
            <a:r>
              <a:rPr lang="en-US" b="0" i="0" dirty="0">
                <a:solidFill>
                  <a:srgbClr val="0F0F0F"/>
                </a:solidFill>
                <a:effectLst/>
                <a:latin typeface="Söhne"/>
              </a:rPr>
              <a:t> Coca-Cola is often credited with creating the modern image of Santa Claus as a jolly, rotund man in a red suit.</a:t>
            </a:r>
            <a:endParaRPr lang="en-GB" dirty="0"/>
          </a:p>
        </p:txBody>
      </p:sp>
      <p:sp>
        <p:nvSpPr>
          <p:cNvPr id="15" name="TextBox 14">
            <a:extLst>
              <a:ext uri="{FF2B5EF4-FFF2-40B4-BE49-F238E27FC236}">
                <a16:creationId xmlns="" xmlns:a16="http://schemas.microsoft.com/office/drawing/2014/main" id="{12DA571D-A155-AC46-58D4-D9B27AF17789}"/>
              </a:ext>
            </a:extLst>
          </p:cNvPr>
          <p:cNvSpPr txBox="1"/>
          <p:nvPr/>
        </p:nvSpPr>
        <p:spPr>
          <a:xfrm>
            <a:off x="417136" y="4193964"/>
            <a:ext cx="6094428"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First Olympic Sponsor:</a:t>
            </a:r>
            <a:r>
              <a:rPr lang="en-US" b="0" i="0" dirty="0">
                <a:solidFill>
                  <a:srgbClr val="0F0F0F"/>
                </a:solidFill>
                <a:effectLst/>
                <a:latin typeface="Söhne"/>
              </a:rPr>
              <a:t> Coca-Cola was the first-ever sponsor of the Olympic Games, beginning with the 1928 Games in Amsterdam.</a:t>
            </a:r>
            <a:endParaRPr lang="en-GB" dirty="0"/>
          </a:p>
        </p:txBody>
      </p:sp>
      <p:sp>
        <p:nvSpPr>
          <p:cNvPr id="17" name="TextBox 16">
            <a:extLst>
              <a:ext uri="{FF2B5EF4-FFF2-40B4-BE49-F238E27FC236}">
                <a16:creationId xmlns="" xmlns:a16="http://schemas.microsoft.com/office/drawing/2014/main" id="{17602386-3D91-FFB0-461F-8E30FF5747CF}"/>
              </a:ext>
            </a:extLst>
          </p:cNvPr>
          <p:cNvSpPr txBox="1"/>
          <p:nvPr/>
        </p:nvSpPr>
        <p:spPr>
          <a:xfrm>
            <a:off x="417136" y="5301653"/>
            <a:ext cx="6094428" cy="1200329"/>
          </a:xfrm>
          <a:prstGeom prst="rect">
            <a:avLst/>
          </a:prstGeom>
          <a:noFill/>
        </p:spPr>
        <p:txBody>
          <a:bodyPr wrap="square">
            <a:spAutoFit/>
          </a:bodyPr>
          <a:lstStyle/>
          <a:p>
            <a:pPr marL="285750" indent="-285750">
              <a:buFont typeface="Wingdings" panose="05000000000000000000" pitchFamily="2" charset="2"/>
              <a:buChar char="§"/>
            </a:pPr>
            <a:r>
              <a:rPr lang="en-US" b="1" dirty="0">
                <a:latin typeface="Söhne"/>
              </a:rPr>
              <a:t>I</a:t>
            </a:r>
            <a:r>
              <a:rPr lang="en-US" b="1" i="0" dirty="0">
                <a:effectLst/>
                <a:latin typeface="Söhne"/>
              </a:rPr>
              <a:t>conic Bottle Design:</a:t>
            </a:r>
            <a:r>
              <a:rPr lang="en-US" b="0" i="0" dirty="0">
                <a:solidFill>
                  <a:srgbClr val="0F0F0F"/>
                </a:solidFill>
                <a:effectLst/>
                <a:latin typeface="Söhne"/>
              </a:rPr>
              <a:t> The unique shape of the Coca-Cola bottle, known as the "contour bottle," was created in 1915 and was designed to be recognizable even in the dark or if broken.</a:t>
            </a:r>
            <a:endParaRPr lang="en-GB" dirty="0"/>
          </a:p>
        </p:txBody>
      </p:sp>
      <p:pic>
        <p:nvPicPr>
          <p:cNvPr id="18" name="Picture 17">
            <a:extLst>
              <a:ext uri="{FF2B5EF4-FFF2-40B4-BE49-F238E27FC236}">
                <a16:creationId xmlns="" xmlns:a16="http://schemas.microsoft.com/office/drawing/2014/main" id="{212C2AE6-E874-2877-1918-83986743DE85}"/>
              </a:ext>
            </a:extLst>
          </p:cNvPr>
          <p:cNvPicPr>
            <a:picLocks noChangeAspect="1"/>
          </p:cNvPicPr>
          <p:nvPr/>
        </p:nvPicPr>
        <p:blipFill>
          <a:blip r:embed="rId6" cstate="print"/>
          <a:stretch>
            <a:fillRect/>
          </a:stretch>
        </p:blipFill>
        <p:spPr>
          <a:xfrm>
            <a:off x="7338271" y="1598008"/>
            <a:ext cx="4314045" cy="4966836"/>
          </a:xfrm>
          <a:prstGeom prst="rect">
            <a:avLst/>
          </a:prstGeom>
        </p:spPr>
      </p:pic>
    </p:spTree>
    <p:extLst>
      <p:ext uri="{BB962C8B-B14F-4D97-AF65-F5344CB8AC3E}">
        <p14:creationId xmlns="" xmlns:p14="http://schemas.microsoft.com/office/powerpoint/2010/main" val="34844582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 xmlns:a16="http://schemas.microsoft.com/office/drawing/2014/main" id="{CD92C68D-08EA-66A0-E9C0-414E33253961}"/>
              </a:ext>
            </a:extLst>
          </p:cNvPr>
          <p:cNvGraphicFramePr/>
          <p:nvPr/>
        </p:nvGraphicFramePr>
        <p:xfrm>
          <a:off x="3791933" y="214163"/>
          <a:ext cx="5078690" cy="8309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 xmlns:a16="http://schemas.microsoft.com/office/drawing/2014/main" id="{523315EC-ED75-B064-02C2-BD1F4742B1E3}"/>
              </a:ext>
            </a:extLst>
          </p:cNvPr>
          <p:cNvSpPr txBox="1"/>
          <p:nvPr/>
        </p:nvSpPr>
        <p:spPr>
          <a:xfrm>
            <a:off x="236850" y="1439646"/>
            <a:ext cx="690866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Divisional Structure:</a:t>
            </a:r>
            <a:r>
              <a:rPr lang="en-US" b="0" i="0" dirty="0">
                <a:solidFill>
                  <a:srgbClr val="0F0F0F"/>
                </a:solidFill>
                <a:effectLst/>
                <a:latin typeface="Söhne"/>
              </a:rPr>
              <a:t> Coca-Cola operates with a primarily divisional organizational structure.</a:t>
            </a:r>
            <a:endParaRPr lang="en-GB" dirty="0"/>
          </a:p>
        </p:txBody>
      </p:sp>
      <p:sp>
        <p:nvSpPr>
          <p:cNvPr id="8" name="TextBox 7">
            <a:extLst>
              <a:ext uri="{FF2B5EF4-FFF2-40B4-BE49-F238E27FC236}">
                <a16:creationId xmlns="" xmlns:a16="http://schemas.microsoft.com/office/drawing/2014/main" id="{9153AA0A-8838-8817-9E89-9FD62E2737DC}"/>
              </a:ext>
            </a:extLst>
          </p:cNvPr>
          <p:cNvSpPr txBox="1"/>
          <p:nvPr/>
        </p:nvSpPr>
        <p:spPr>
          <a:xfrm>
            <a:off x="236850" y="2150277"/>
            <a:ext cx="6094428"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Centralized Decision-Making:</a:t>
            </a:r>
            <a:r>
              <a:rPr lang="en-US" b="0" i="0" dirty="0">
                <a:solidFill>
                  <a:srgbClr val="0F0F0F"/>
                </a:solidFill>
                <a:effectLst/>
                <a:latin typeface="Söhne"/>
              </a:rPr>
              <a:t> While the divisional managers have considerable autonomy in running their respective operations.</a:t>
            </a:r>
            <a:endParaRPr lang="en-GB" dirty="0"/>
          </a:p>
        </p:txBody>
      </p:sp>
      <p:sp>
        <p:nvSpPr>
          <p:cNvPr id="10" name="TextBox 9">
            <a:extLst>
              <a:ext uri="{FF2B5EF4-FFF2-40B4-BE49-F238E27FC236}">
                <a16:creationId xmlns="" xmlns:a16="http://schemas.microsoft.com/office/drawing/2014/main" id="{4C13D2D5-9434-C129-852B-AF4AD5764921}"/>
              </a:ext>
            </a:extLst>
          </p:cNvPr>
          <p:cNvSpPr txBox="1"/>
          <p:nvPr/>
        </p:nvSpPr>
        <p:spPr>
          <a:xfrm>
            <a:off x="236850" y="3240166"/>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Functional Departments:</a:t>
            </a:r>
            <a:r>
              <a:rPr lang="en-US" b="0" i="0" dirty="0">
                <a:solidFill>
                  <a:srgbClr val="0F0F0F"/>
                </a:solidFill>
                <a:effectLst/>
                <a:latin typeface="Söhne"/>
              </a:rPr>
              <a:t> Within each division, there are functional departments such as marketing, finance.</a:t>
            </a:r>
            <a:endParaRPr lang="en-GB" dirty="0"/>
          </a:p>
        </p:txBody>
      </p:sp>
      <p:sp>
        <p:nvSpPr>
          <p:cNvPr id="12" name="TextBox 11">
            <a:extLst>
              <a:ext uri="{FF2B5EF4-FFF2-40B4-BE49-F238E27FC236}">
                <a16:creationId xmlns="" xmlns:a16="http://schemas.microsoft.com/office/drawing/2014/main" id="{CB17AEA4-A110-C8AD-E7F2-B73903876D6A}"/>
              </a:ext>
            </a:extLst>
          </p:cNvPr>
          <p:cNvSpPr txBox="1"/>
          <p:nvPr/>
        </p:nvSpPr>
        <p:spPr>
          <a:xfrm>
            <a:off x="236850" y="4126162"/>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Global and Local Balancing:</a:t>
            </a:r>
            <a:r>
              <a:rPr lang="en-US" b="0" i="0" dirty="0">
                <a:solidFill>
                  <a:srgbClr val="0F0F0F"/>
                </a:solidFill>
                <a:effectLst/>
                <a:latin typeface="Söhne"/>
              </a:rPr>
              <a:t> Coca-Cola balances global strategies with local responsiveness. </a:t>
            </a:r>
            <a:endParaRPr lang="en-GB" dirty="0"/>
          </a:p>
        </p:txBody>
      </p:sp>
      <p:sp>
        <p:nvSpPr>
          <p:cNvPr id="14" name="TextBox 13">
            <a:extLst>
              <a:ext uri="{FF2B5EF4-FFF2-40B4-BE49-F238E27FC236}">
                <a16:creationId xmlns="" xmlns:a16="http://schemas.microsoft.com/office/drawing/2014/main" id="{655C20A0-3D86-A6C8-5C6D-C83905516F73}"/>
              </a:ext>
            </a:extLst>
          </p:cNvPr>
          <p:cNvSpPr txBox="1"/>
          <p:nvPr/>
        </p:nvSpPr>
        <p:spPr>
          <a:xfrm>
            <a:off x="236849" y="5119002"/>
            <a:ext cx="7116057"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Strategic Business Units (SBUs):</a:t>
            </a:r>
            <a:r>
              <a:rPr lang="en-US" b="0" i="0" dirty="0">
                <a:solidFill>
                  <a:srgbClr val="0F0F0F"/>
                </a:solidFill>
                <a:effectLst/>
                <a:latin typeface="Söhne"/>
              </a:rPr>
              <a:t> In addition to geographical divisions, Coca-Cola also operates various strategic business units focused on specific product lines or market segments. </a:t>
            </a:r>
            <a:endParaRPr lang="en-GB" dirty="0"/>
          </a:p>
        </p:txBody>
      </p:sp>
      <p:pic>
        <p:nvPicPr>
          <p:cNvPr id="15" name="Picture 14">
            <a:extLst>
              <a:ext uri="{FF2B5EF4-FFF2-40B4-BE49-F238E27FC236}">
                <a16:creationId xmlns="" xmlns:a16="http://schemas.microsoft.com/office/drawing/2014/main" id="{68734951-2BF7-E238-3795-5C54357148FE}"/>
              </a:ext>
            </a:extLst>
          </p:cNvPr>
          <p:cNvPicPr>
            <a:picLocks noChangeAspect="1"/>
          </p:cNvPicPr>
          <p:nvPr/>
        </p:nvPicPr>
        <p:blipFill>
          <a:blip r:embed="rId6" cstate="print"/>
          <a:stretch>
            <a:fillRect/>
          </a:stretch>
        </p:blipFill>
        <p:spPr>
          <a:xfrm>
            <a:off x="8012784" y="1951347"/>
            <a:ext cx="3170548" cy="3629320"/>
          </a:xfrm>
          <a:prstGeom prst="rect">
            <a:avLst/>
          </a:prstGeom>
        </p:spPr>
      </p:pic>
    </p:spTree>
    <p:extLst>
      <p:ext uri="{BB962C8B-B14F-4D97-AF65-F5344CB8AC3E}">
        <p14:creationId xmlns="" xmlns:p14="http://schemas.microsoft.com/office/powerpoint/2010/main" val="2507698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43">
            <a:extLst>
              <a:ext uri="{FF2B5EF4-FFF2-40B4-BE49-F238E27FC236}">
                <a16:creationId xmlns="" xmlns:a16="http://schemas.microsoft.com/office/drawing/2014/main" id="{114ED94A-C85D-4CD3-4205-438D21CE6B3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9217" y="-1"/>
            <a:ext cx="5213267" cy="6883030"/>
            <a:chOff x="-19217" y="-1"/>
            <a:chExt cx="5213267" cy="6883030"/>
          </a:xfrm>
        </p:grpSpPr>
        <p:sp>
          <p:nvSpPr>
            <p:cNvPr id="33" name="Rectangle 32">
              <a:extLst>
                <a:ext uri="{FF2B5EF4-FFF2-40B4-BE49-F238E27FC236}">
                  <a16:creationId xmlns="" xmlns:a16="http://schemas.microsoft.com/office/drawing/2014/main" id="{E642BDB2-BF67-1D53-1C70-0B41D709E48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 xmlns:a16="http://schemas.microsoft.com/office/drawing/2014/main" id="{58E0D8CE-5DBF-B664-EB48-C29BF8AB48E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6" name="Rectangle 45">
              <a:extLst>
                <a:ext uri="{FF2B5EF4-FFF2-40B4-BE49-F238E27FC236}">
                  <a16:creationId xmlns="" xmlns:a16="http://schemas.microsoft.com/office/drawing/2014/main" id="{DFD140CE-7DE2-C88F-5EAE-F45EB69E6A89}"/>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 xmlns:a16="http://schemas.microsoft.com/office/drawing/2014/main" id="{557E87E3-413F-10EF-63D8-6016E986C96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 xmlns:a16="http://schemas.microsoft.com/office/drawing/2014/main" id="{4FA733F6-5D50-CD90-30F2-D2CF07E2A905}"/>
              </a:ext>
            </a:extLst>
          </p:cNvPr>
          <p:cNvSpPr txBox="1"/>
          <p:nvPr/>
        </p:nvSpPr>
        <p:spPr>
          <a:xfrm>
            <a:off x="755484" y="2459116"/>
            <a:ext cx="3702579" cy="3524823"/>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solidFill>
                  <a:srgbClr val="FFFFFF"/>
                </a:solidFill>
              </a:rPr>
              <a:t/>
            </a:r>
            <a:br>
              <a:rPr lang="en-US" sz="2000" dirty="0">
                <a:solidFill>
                  <a:srgbClr val="FFFFFF"/>
                </a:solidFill>
              </a:rPr>
            </a:br>
            <a:r>
              <a:rPr lang="en-US" sz="2400" b="0" i="0" dirty="0">
                <a:solidFill>
                  <a:srgbClr val="FFFFFF"/>
                </a:solidFill>
                <a:effectLst/>
              </a:rPr>
              <a:t>The organizational structure of Coca-Cola is designed to support its extensive global operations and product portfolio. As of my last update, here is an overview of its structure:</a:t>
            </a:r>
            <a:endParaRPr lang="en-US" sz="2000" dirty="0">
              <a:solidFill>
                <a:srgbClr val="FFFFFF"/>
              </a:solidFill>
            </a:endParaRPr>
          </a:p>
        </p:txBody>
      </p:sp>
      <p:pic>
        <p:nvPicPr>
          <p:cNvPr id="10" name="Picture 9">
            <a:extLst>
              <a:ext uri="{FF2B5EF4-FFF2-40B4-BE49-F238E27FC236}">
                <a16:creationId xmlns="" xmlns:a16="http://schemas.microsoft.com/office/drawing/2014/main" id="{1DB102DA-750F-9F53-F80D-A03CF2EB0DD7}"/>
              </a:ext>
            </a:extLst>
          </p:cNvPr>
          <p:cNvPicPr>
            <a:picLocks noChangeAspect="1"/>
          </p:cNvPicPr>
          <p:nvPr/>
        </p:nvPicPr>
        <p:blipFill>
          <a:blip r:embed="rId2"/>
          <a:stretch>
            <a:fillRect/>
          </a:stretch>
        </p:blipFill>
        <p:spPr>
          <a:xfrm>
            <a:off x="5437761" y="593387"/>
            <a:ext cx="6488349" cy="5704511"/>
          </a:xfrm>
          <a:prstGeom prst="rect">
            <a:avLst/>
          </a:prstGeom>
        </p:spPr>
      </p:pic>
      <p:sp>
        <p:nvSpPr>
          <p:cNvPr id="5" name="TextBox 4">
            <a:extLst>
              <a:ext uri="{FF2B5EF4-FFF2-40B4-BE49-F238E27FC236}">
                <a16:creationId xmlns="" xmlns:a16="http://schemas.microsoft.com/office/drawing/2014/main" id="{01B54405-68C6-4BF3-5AC1-2F05FBF44CCF}"/>
              </a:ext>
            </a:extLst>
          </p:cNvPr>
          <p:cNvSpPr txBox="1"/>
          <p:nvPr/>
        </p:nvSpPr>
        <p:spPr>
          <a:xfrm>
            <a:off x="96562" y="2864315"/>
            <a:ext cx="4783697" cy="3433583"/>
          </a:xfrm>
          <a:prstGeom prst="rect">
            <a:avLst/>
          </a:prstGeom>
        </p:spPr>
        <p:txBody>
          <a:bodyPr vert="horz" lIns="91440" tIns="45720" rIns="91440" bIns="45720" rtlCol="0">
            <a:normAutofit/>
          </a:bodyPr>
          <a:lstStyle/>
          <a:p>
            <a:pPr marL="57150">
              <a:lnSpc>
                <a:spcPct val="90000"/>
              </a:lnSpc>
              <a:spcAft>
                <a:spcPts val="600"/>
              </a:spcAft>
            </a:pPr>
            <a:endParaRPr lang="en-US" sz="2000" dirty="0"/>
          </a:p>
        </p:txBody>
      </p:sp>
    </p:spTree>
    <p:extLst>
      <p:ext uri="{BB962C8B-B14F-4D97-AF65-F5344CB8AC3E}">
        <p14:creationId xmlns="" xmlns:p14="http://schemas.microsoft.com/office/powerpoint/2010/main" val="3614617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 xmlns:a16="http://schemas.microsoft.com/office/drawing/2014/main" id="{2B577FF9-3543-4875-815D-3D87BD8A20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Box 2">
            <a:extLst>
              <a:ext uri="{FF2B5EF4-FFF2-40B4-BE49-F238E27FC236}">
                <a16:creationId xmlns="" xmlns:a16="http://schemas.microsoft.com/office/drawing/2014/main" id="{B4CA628D-999F-F325-A8C8-A3473FC87B86}"/>
              </a:ext>
            </a:extLst>
          </p:cNvPr>
          <p:cNvSpPr txBox="1"/>
          <p:nvPr/>
        </p:nvSpPr>
        <p:spPr>
          <a:xfrm>
            <a:off x="0" y="101684"/>
            <a:ext cx="5221185" cy="875490"/>
          </a:xfrm>
          <a:prstGeom prst="rect">
            <a:avLst/>
          </a:prstGeom>
        </p:spPr>
        <p:txBody>
          <a:bodyPr vert="horz" lIns="91440" tIns="45720" rIns="91440" bIns="45720" rtlCol="0" anchor="b">
            <a:normAutofit lnSpcReduction="10000"/>
          </a:bodyPr>
          <a:lstStyle/>
          <a:p>
            <a:pPr marL="0" marR="0" lvl="0" indent="0" algn="ctr" fontAlgn="auto">
              <a:lnSpc>
                <a:spcPct val="90000"/>
              </a:lnSpc>
              <a:spcBef>
                <a:spcPct val="0"/>
              </a:spcBef>
              <a:spcAft>
                <a:spcPts val="600"/>
              </a:spcAft>
              <a:buClrTx/>
              <a:buSzTx/>
              <a:tabLst/>
              <a:defRPr sz="1800" b="0" i="0" u="none" strike="noStrike" kern="0" cap="none" spc="0" baseline="0">
                <a:solidFill>
                  <a:srgbClr val="000000"/>
                </a:solidFill>
                <a:uFillTx/>
              </a:defRPr>
            </a:pPr>
            <a:r>
              <a:rPr kumimoji="0" lang="en-US" sz="6000" i="0" u="none" strike="noStrike" kern="1200" cap="none" spc="0" normalizeH="0" baseline="0" noProof="0" dirty="0">
                <a:ln>
                  <a:noFill/>
                </a:ln>
                <a:solidFill>
                  <a:schemeClr val="tx1"/>
                </a:solidFill>
                <a:effectLst/>
                <a:uLnTx/>
                <a:uFillTx/>
                <a:latin typeface="+mj-lt"/>
                <a:ea typeface="+mj-ea"/>
                <a:cs typeface="+mj-cs"/>
              </a:rPr>
              <a:t>Advantages</a:t>
            </a:r>
          </a:p>
        </p:txBody>
      </p:sp>
      <p:sp>
        <p:nvSpPr>
          <p:cNvPr id="12" name="Freeform: Shape 11">
            <a:extLst>
              <a:ext uri="{FF2B5EF4-FFF2-40B4-BE49-F238E27FC236}">
                <a16:creationId xmlns="" xmlns:a16="http://schemas.microsoft.com/office/drawing/2014/main" id="{F5569EEC-E12F-4856-B407-02B2813A4AA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4" name="Freeform: Shape 13">
            <a:extLst>
              <a:ext uri="{FF2B5EF4-FFF2-40B4-BE49-F238E27FC236}">
                <a16:creationId xmlns="" xmlns:a16="http://schemas.microsoft.com/office/drawing/2014/main" id="{CF860788-3A6A-45A3-B3F1-06F1596656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 xmlns:a16="http://schemas.microsoft.com/office/drawing/2014/main" id="{55F3BA45-A2A1-A3BD-4A37-D737BEBEE339}"/>
              </a:ext>
            </a:extLst>
          </p:cNvPr>
          <p:cNvPicPr>
            <a:picLocks noChangeAspect="1"/>
          </p:cNvPicPr>
          <p:nvPr/>
        </p:nvPicPr>
        <p:blipFill>
          <a:blip r:embed="rId2"/>
          <a:stretch>
            <a:fillRect/>
          </a:stretch>
        </p:blipFill>
        <p:spPr>
          <a:xfrm>
            <a:off x="6604059" y="-104927"/>
            <a:ext cx="4939504" cy="975552"/>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6" name="Freeform: Shape 15">
            <a:extLst>
              <a:ext uri="{FF2B5EF4-FFF2-40B4-BE49-F238E27FC236}">
                <a16:creationId xmlns="" xmlns:a16="http://schemas.microsoft.com/office/drawing/2014/main" id="{DF1E3393-B852-4883-B778-ED352511294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 xmlns:a16="http://schemas.microsoft.com/office/drawing/2014/main" id="{39853D09-4205-4CC7-83EB-288E886AC9E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0" name="Freeform: Shape 19">
            <a:extLst>
              <a:ext uri="{FF2B5EF4-FFF2-40B4-BE49-F238E27FC236}">
                <a16:creationId xmlns="" xmlns:a16="http://schemas.microsoft.com/office/drawing/2014/main" id="{0D040B79-3E73-4A31-840D-D6B9C9FDFC4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 xmlns:a16="http://schemas.microsoft.com/office/drawing/2014/main" id="{156C6AE5-3F8B-42AC-9EA4-1B686A11E93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graphicFrame>
        <p:nvGraphicFramePr>
          <p:cNvPr id="11" name="Diagram 10">
            <a:extLst>
              <a:ext uri="{FF2B5EF4-FFF2-40B4-BE49-F238E27FC236}">
                <a16:creationId xmlns="" xmlns:a16="http://schemas.microsoft.com/office/drawing/2014/main" id="{A90C1CBB-8D77-45D0-F191-4C6CE0920141}"/>
              </a:ext>
            </a:extLst>
          </p:cNvPr>
          <p:cNvGraphicFramePr/>
          <p:nvPr>
            <p:extLst>
              <p:ext uri="{D42A27DB-BD31-4B8C-83A1-F6EECF244321}">
                <p14:modId xmlns="" xmlns:p14="http://schemas.microsoft.com/office/powerpoint/2010/main" val="3708773662"/>
              </p:ext>
            </p:extLst>
          </p:nvPr>
        </p:nvGraphicFramePr>
        <p:xfrm>
          <a:off x="79884" y="1377084"/>
          <a:ext cx="5957107" cy="5118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Diagram 12">
            <a:extLst>
              <a:ext uri="{FF2B5EF4-FFF2-40B4-BE49-F238E27FC236}">
                <a16:creationId xmlns="" xmlns:a16="http://schemas.microsoft.com/office/drawing/2014/main" id="{3DAF918B-3B2A-1A09-B563-8DD267A0C926}"/>
              </a:ext>
            </a:extLst>
          </p:cNvPr>
          <p:cNvGraphicFramePr/>
          <p:nvPr>
            <p:extLst>
              <p:ext uri="{D42A27DB-BD31-4B8C-83A1-F6EECF244321}">
                <p14:modId xmlns="" xmlns:p14="http://schemas.microsoft.com/office/powerpoint/2010/main" val="4225997940"/>
              </p:ext>
            </p:extLst>
          </p:nvPr>
        </p:nvGraphicFramePr>
        <p:xfrm>
          <a:off x="6218086" y="1375557"/>
          <a:ext cx="6094428" cy="501675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 xmlns:p14="http://schemas.microsoft.com/office/powerpoint/2010/main" val="1951220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 xmlns:a16="http://schemas.microsoft.com/office/drawing/2014/main" id="{D009D6D5-DAC2-4A8B-A17A-E206B9012D0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 xmlns:a16="http://schemas.microsoft.com/office/drawing/2014/main" id="{E6D8336F-79C1-AC2D-547D-35A708B756DD}"/>
              </a:ext>
            </a:extLst>
          </p:cNvPr>
          <p:cNvPicPr>
            <a:picLocks noChangeAspect="1"/>
          </p:cNvPicPr>
          <p:nvPr/>
        </p:nvPicPr>
        <p:blipFill rotWithShape="1">
          <a:blip r:embed="rId2"/>
          <a:srcRect t="8259" b="519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graphicFrame>
        <p:nvGraphicFramePr>
          <p:cNvPr id="17" name="Diagram 16">
            <a:extLst>
              <a:ext uri="{FF2B5EF4-FFF2-40B4-BE49-F238E27FC236}">
                <a16:creationId xmlns="" xmlns:a16="http://schemas.microsoft.com/office/drawing/2014/main" id="{32C84A3E-61F7-3395-3B2D-2FE6952C6053}"/>
              </a:ext>
            </a:extLst>
          </p:cNvPr>
          <p:cNvGraphicFramePr/>
          <p:nvPr>
            <p:extLst>
              <p:ext uri="{D42A27DB-BD31-4B8C-83A1-F6EECF244321}">
                <p14:modId xmlns="" xmlns:p14="http://schemas.microsoft.com/office/powerpoint/2010/main" val="4241402816"/>
              </p:ext>
            </p:extLst>
          </p:nvPr>
        </p:nvGraphicFramePr>
        <p:xfrm>
          <a:off x="784782" y="1528120"/>
          <a:ext cx="2759696" cy="4616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 xmlns:a16="http://schemas.microsoft.com/office/drawing/2014/main" id="{A03CF9DB-184D-932A-4734-8E9B8A901828}"/>
              </a:ext>
            </a:extLst>
          </p:cNvPr>
          <p:cNvSpPr txBox="1"/>
          <p:nvPr/>
        </p:nvSpPr>
        <p:spPr>
          <a:xfrm>
            <a:off x="48" y="2360397"/>
            <a:ext cx="6094428" cy="1015663"/>
          </a:xfrm>
          <a:prstGeom prst="rect">
            <a:avLst/>
          </a:prstGeom>
          <a:noFill/>
        </p:spPr>
        <p:txBody>
          <a:bodyPr wrap="square">
            <a:spAutoFit/>
          </a:bodyPr>
          <a:lstStyle/>
          <a:p>
            <a:pPr marL="285750" indent="-285750">
              <a:buFont typeface="Wingdings" panose="05000000000000000000" pitchFamily="2" charset="2"/>
              <a:buChar char="§"/>
            </a:pPr>
            <a:r>
              <a:rPr lang="en-US" b="1" dirty="0"/>
              <a:t>Global Business Influence: </a:t>
            </a:r>
            <a:r>
              <a:rPr lang="en-US" sz="2000" dirty="0"/>
              <a:t>As one of the most recognizable brands globally, Coca-Cola significantly influences the world economy</a:t>
            </a:r>
            <a:endParaRPr lang="en-GB" dirty="0"/>
          </a:p>
        </p:txBody>
      </p:sp>
      <p:sp>
        <p:nvSpPr>
          <p:cNvPr id="10" name="TextBox 9">
            <a:extLst>
              <a:ext uri="{FF2B5EF4-FFF2-40B4-BE49-F238E27FC236}">
                <a16:creationId xmlns="" xmlns:a16="http://schemas.microsoft.com/office/drawing/2014/main" id="{F0F7AA72-705D-9DA0-68E9-52C66415182A}"/>
              </a:ext>
            </a:extLst>
          </p:cNvPr>
          <p:cNvSpPr txBox="1"/>
          <p:nvPr/>
        </p:nvSpPr>
        <p:spPr>
          <a:xfrm>
            <a:off x="-11783" y="3613639"/>
            <a:ext cx="6094428" cy="1200329"/>
          </a:xfrm>
          <a:prstGeom prst="rect">
            <a:avLst/>
          </a:prstGeom>
          <a:noFill/>
        </p:spPr>
        <p:txBody>
          <a:bodyPr wrap="square">
            <a:spAutoFit/>
          </a:bodyPr>
          <a:lstStyle/>
          <a:p>
            <a:pPr marL="285750" indent="-285750">
              <a:buFont typeface="Wingdings" panose="05000000000000000000" pitchFamily="2" charset="2"/>
              <a:buChar char="§"/>
            </a:pPr>
            <a:r>
              <a:rPr lang="en-US" b="1" dirty="0"/>
              <a:t>Contribution to Local Economies</a:t>
            </a:r>
            <a:r>
              <a:rPr lang="en-US" dirty="0"/>
              <a:t>: Operating in over 200 countries, Coca-Cola stimulates local economies, particularly through partnerships with local bottling companies and vendors (Foster et al., 2013).</a:t>
            </a:r>
            <a:endParaRPr lang="en-GB" dirty="0"/>
          </a:p>
        </p:txBody>
      </p:sp>
      <p:sp>
        <p:nvSpPr>
          <p:cNvPr id="13" name="TextBox 12">
            <a:extLst>
              <a:ext uri="{FF2B5EF4-FFF2-40B4-BE49-F238E27FC236}">
                <a16:creationId xmlns="" xmlns:a16="http://schemas.microsoft.com/office/drawing/2014/main" id="{2FD64279-DEE5-0651-0A29-176DBDA358F6}"/>
              </a:ext>
            </a:extLst>
          </p:cNvPr>
          <p:cNvSpPr txBox="1"/>
          <p:nvPr/>
        </p:nvSpPr>
        <p:spPr>
          <a:xfrm>
            <a:off x="48" y="5093528"/>
            <a:ext cx="6094428" cy="1200329"/>
          </a:xfrm>
          <a:prstGeom prst="rect">
            <a:avLst/>
          </a:prstGeom>
          <a:noFill/>
        </p:spPr>
        <p:txBody>
          <a:bodyPr wrap="square">
            <a:spAutoFit/>
          </a:bodyPr>
          <a:lstStyle/>
          <a:p>
            <a:pPr marL="285750" indent="-285750">
              <a:buFont typeface="Wingdings" panose="05000000000000000000" pitchFamily="2" charset="2"/>
              <a:buChar char="§"/>
            </a:pPr>
            <a:r>
              <a:rPr lang="en-US" b="1" dirty="0"/>
              <a:t>Market Innovation and Competition: </a:t>
            </a:r>
            <a:r>
              <a:rPr lang="en-US" dirty="0"/>
              <a:t>As a leading player in the beverage industry, Coca-Cola drives innovation and competitive dynamics, shaping trends and industry practices (Elmore, 2013).</a:t>
            </a:r>
            <a:endParaRPr lang="en-GB" dirty="0"/>
          </a:p>
        </p:txBody>
      </p:sp>
      <p:graphicFrame>
        <p:nvGraphicFramePr>
          <p:cNvPr id="16" name="Diagram 15">
            <a:extLst>
              <a:ext uri="{FF2B5EF4-FFF2-40B4-BE49-F238E27FC236}">
                <a16:creationId xmlns="" xmlns:a16="http://schemas.microsoft.com/office/drawing/2014/main" id="{D243114A-D303-196B-8811-FF9AACA58C8D}"/>
              </a:ext>
            </a:extLst>
          </p:cNvPr>
          <p:cNvGraphicFramePr/>
          <p:nvPr>
            <p:extLst>
              <p:ext uri="{D42A27DB-BD31-4B8C-83A1-F6EECF244321}">
                <p14:modId xmlns="" xmlns:p14="http://schemas.microsoft.com/office/powerpoint/2010/main" val="2339944153"/>
              </p:ext>
            </p:extLst>
          </p:nvPr>
        </p:nvGraphicFramePr>
        <p:xfrm>
          <a:off x="2432343" y="219345"/>
          <a:ext cx="3110618" cy="52322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 xmlns:p14="http://schemas.microsoft.com/office/powerpoint/2010/main" val="3764419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 xmlns:a16="http://schemas.microsoft.com/office/drawing/2014/main" id="{D009D6D5-DAC2-4A8B-A17A-E206B9012D0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Diagram 23">
            <a:extLst>
              <a:ext uri="{FF2B5EF4-FFF2-40B4-BE49-F238E27FC236}">
                <a16:creationId xmlns="" xmlns:a16="http://schemas.microsoft.com/office/drawing/2014/main" id="{6383EB50-698C-8FD1-86B1-E65CAB370883}"/>
              </a:ext>
            </a:extLst>
          </p:cNvPr>
          <p:cNvGraphicFramePr/>
          <p:nvPr>
            <p:extLst>
              <p:ext uri="{D42A27DB-BD31-4B8C-83A1-F6EECF244321}">
                <p14:modId xmlns="" xmlns:p14="http://schemas.microsoft.com/office/powerpoint/2010/main" val="3997554287"/>
              </p:ext>
            </p:extLst>
          </p:nvPr>
        </p:nvGraphicFramePr>
        <p:xfrm>
          <a:off x="1582920" y="30305"/>
          <a:ext cx="2093535" cy="6735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 xmlns:a16="http://schemas.microsoft.com/office/drawing/2014/main" id="{C4A8DF1E-0382-4172-5691-8299A4C513DF}"/>
              </a:ext>
            </a:extLst>
          </p:cNvPr>
          <p:cNvSpPr txBox="1"/>
          <p:nvPr/>
        </p:nvSpPr>
        <p:spPr>
          <a:xfrm>
            <a:off x="159178" y="680147"/>
            <a:ext cx="5769988" cy="1477328"/>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Symbol of American Culture:</a:t>
            </a:r>
            <a:r>
              <a:rPr lang="en-US" b="0" i="0" dirty="0">
                <a:solidFill>
                  <a:srgbClr val="0F0F0F"/>
                </a:solidFill>
                <a:effectLst/>
                <a:latin typeface="Söhne"/>
              </a:rPr>
              <a:t> Coca-Cola has become an emblem of American culture and a symbol of globalization, with its marketing strategies deeply ingrained in popular culture across various media (Standage, 2005).</a:t>
            </a:r>
            <a:endParaRPr lang="en-GB" dirty="0"/>
          </a:p>
        </p:txBody>
      </p:sp>
      <p:sp>
        <p:nvSpPr>
          <p:cNvPr id="7" name="TextBox 6">
            <a:extLst>
              <a:ext uri="{FF2B5EF4-FFF2-40B4-BE49-F238E27FC236}">
                <a16:creationId xmlns="" xmlns:a16="http://schemas.microsoft.com/office/drawing/2014/main" id="{00796BE6-4CF8-B081-2286-F8EC710EB779}"/>
              </a:ext>
            </a:extLst>
          </p:cNvPr>
          <p:cNvSpPr txBox="1"/>
          <p:nvPr/>
        </p:nvSpPr>
        <p:spPr>
          <a:xfrm>
            <a:off x="159178" y="2361700"/>
            <a:ext cx="5769988"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Influence on Consumer Habits:</a:t>
            </a:r>
            <a:r>
              <a:rPr lang="en-US" b="0" i="0" dirty="0">
                <a:solidFill>
                  <a:srgbClr val="0F0F0F"/>
                </a:solidFill>
                <a:effectLst/>
                <a:latin typeface="Söhne"/>
              </a:rPr>
              <a:t> The brand has significantly influenced global consumer habits, particularly in the soft drink sector (Pendergrast, 2000).</a:t>
            </a:r>
            <a:endParaRPr lang="en-GB" dirty="0"/>
          </a:p>
        </p:txBody>
      </p:sp>
      <p:graphicFrame>
        <p:nvGraphicFramePr>
          <p:cNvPr id="25" name="Diagram 24">
            <a:extLst>
              <a:ext uri="{FF2B5EF4-FFF2-40B4-BE49-F238E27FC236}">
                <a16:creationId xmlns="" xmlns:a16="http://schemas.microsoft.com/office/drawing/2014/main" id="{D3EB4FE6-81B1-C8D5-41FA-602B556FA3F4}"/>
              </a:ext>
            </a:extLst>
          </p:cNvPr>
          <p:cNvGraphicFramePr/>
          <p:nvPr>
            <p:extLst>
              <p:ext uri="{D42A27DB-BD31-4B8C-83A1-F6EECF244321}">
                <p14:modId xmlns="" xmlns:p14="http://schemas.microsoft.com/office/powerpoint/2010/main" val="100543232"/>
              </p:ext>
            </p:extLst>
          </p:nvPr>
        </p:nvGraphicFramePr>
        <p:xfrm>
          <a:off x="8090556" y="226020"/>
          <a:ext cx="1996125" cy="40011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3" name="TextBox 12">
            <a:extLst>
              <a:ext uri="{FF2B5EF4-FFF2-40B4-BE49-F238E27FC236}">
                <a16:creationId xmlns="" xmlns:a16="http://schemas.microsoft.com/office/drawing/2014/main" id="{034FCF54-C922-074B-1580-E80C683DE4D3}"/>
              </a:ext>
            </a:extLst>
          </p:cNvPr>
          <p:cNvSpPr txBox="1"/>
          <p:nvPr/>
        </p:nvSpPr>
        <p:spPr>
          <a:xfrm>
            <a:off x="6177701" y="764956"/>
            <a:ext cx="6094428" cy="1477328"/>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Community Engagement and CSR:</a:t>
            </a:r>
            <a:r>
              <a:rPr lang="en-US" b="0" i="0" dirty="0">
                <a:solidFill>
                  <a:srgbClr val="0F0F0F"/>
                </a:solidFill>
                <a:effectLst/>
                <a:latin typeface="Söhne"/>
              </a:rPr>
              <a:t> Coca-Cola engages in community projects globally, focusing on areas like education, health, and disaster relief, demonstrating its commitment to corporate social responsibility (Austin &amp; Leonard, 2008).</a:t>
            </a:r>
            <a:endParaRPr lang="en-GB" dirty="0"/>
          </a:p>
        </p:txBody>
      </p:sp>
      <p:sp>
        <p:nvSpPr>
          <p:cNvPr id="16" name="TextBox 15">
            <a:extLst>
              <a:ext uri="{FF2B5EF4-FFF2-40B4-BE49-F238E27FC236}">
                <a16:creationId xmlns="" xmlns:a16="http://schemas.microsoft.com/office/drawing/2014/main" id="{7A7D6ABB-A68A-66B1-F06D-E9761CCBFBFB}"/>
              </a:ext>
            </a:extLst>
          </p:cNvPr>
          <p:cNvSpPr txBox="1"/>
          <p:nvPr/>
        </p:nvSpPr>
        <p:spPr>
          <a:xfrm>
            <a:off x="6177701" y="2407075"/>
            <a:ext cx="5679649" cy="1200329"/>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Health Debates:</a:t>
            </a:r>
            <a:r>
              <a:rPr lang="en-US" b="0" i="0" dirty="0">
                <a:solidFill>
                  <a:srgbClr val="0F0F0F"/>
                </a:solidFill>
                <a:effectLst/>
                <a:latin typeface="Söhne"/>
              </a:rPr>
              <a:t> The company finds itself at the center of health debates, particularly regarding sugar consumption and its links to health issues like obesity and diabetes (Nestle, 2015).</a:t>
            </a:r>
            <a:endParaRPr lang="en-GB" dirty="0"/>
          </a:p>
        </p:txBody>
      </p:sp>
      <p:graphicFrame>
        <p:nvGraphicFramePr>
          <p:cNvPr id="23" name="Diagram 22">
            <a:extLst>
              <a:ext uri="{FF2B5EF4-FFF2-40B4-BE49-F238E27FC236}">
                <a16:creationId xmlns="" xmlns:a16="http://schemas.microsoft.com/office/drawing/2014/main" id="{0E2F4C68-F933-B58D-C4A9-3A93A3E1A377}"/>
              </a:ext>
            </a:extLst>
          </p:cNvPr>
          <p:cNvGraphicFramePr/>
          <p:nvPr>
            <p:extLst>
              <p:ext uri="{D42A27DB-BD31-4B8C-83A1-F6EECF244321}">
                <p14:modId xmlns="" xmlns:p14="http://schemas.microsoft.com/office/powerpoint/2010/main" val="3148525475"/>
              </p:ext>
            </p:extLst>
          </p:nvPr>
        </p:nvGraphicFramePr>
        <p:xfrm>
          <a:off x="914404" y="3607616"/>
          <a:ext cx="3015004" cy="40011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20" name="TextBox 19">
            <a:extLst>
              <a:ext uri="{FF2B5EF4-FFF2-40B4-BE49-F238E27FC236}">
                <a16:creationId xmlns="" xmlns:a16="http://schemas.microsoft.com/office/drawing/2014/main" id="{76A31CCF-0CC7-DAF9-592F-94F7613BE33A}"/>
              </a:ext>
            </a:extLst>
          </p:cNvPr>
          <p:cNvSpPr txBox="1"/>
          <p:nvPr/>
        </p:nvSpPr>
        <p:spPr>
          <a:xfrm>
            <a:off x="159178" y="4385901"/>
            <a:ext cx="6136848"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Environmental Footprint:</a:t>
            </a:r>
            <a:r>
              <a:rPr lang="en-US" b="0" i="0" dirty="0">
                <a:solidFill>
                  <a:srgbClr val="0F0F0F"/>
                </a:solidFill>
                <a:effectLst/>
                <a:latin typeface="Söhne"/>
              </a:rPr>
              <a:t> Coca-Cola faces challenges regarding its environmental footprint, particularly concerning water usage and plastic waste (Bach, 2018).</a:t>
            </a:r>
            <a:endParaRPr lang="en-GB" dirty="0"/>
          </a:p>
        </p:txBody>
      </p:sp>
      <p:sp>
        <p:nvSpPr>
          <p:cNvPr id="22" name="TextBox 21">
            <a:extLst>
              <a:ext uri="{FF2B5EF4-FFF2-40B4-BE49-F238E27FC236}">
                <a16:creationId xmlns="" xmlns:a16="http://schemas.microsoft.com/office/drawing/2014/main" id="{A7A8BC75-D620-498F-20BE-F5582DEE9524}"/>
              </a:ext>
            </a:extLst>
          </p:cNvPr>
          <p:cNvSpPr txBox="1"/>
          <p:nvPr/>
        </p:nvSpPr>
        <p:spPr>
          <a:xfrm>
            <a:off x="159178" y="5510507"/>
            <a:ext cx="6136848" cy="1200329"/>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Sustainability Efforts:</a:t>
            </a:r>
            <a:r>
              <a:rPr lang="en-US" b="0" i="0" dirty="0">
                <a:solidFill>
                  <a:srgbClr val="0F0F0F"/>
                </a:solidFill>
                <a:effectLst/>
                <a:latin typeface="Söhne"/>
              </a:rPr>
              <a:t> The company has made commitments to environmental sustainability, aiming to reduce its carbon footprint and improve recycling efforts (Coca-Cola Company, 2021).</a:t>
            </a:r>
            <a:endParaRPr lang="en-GB" dirty="0"/>
          </a:p>
        </p:txBody>
      </p:sp>
    </p:spTree>
    <p:extLst>
      <p:ext uri="{BB962C8B-B14F-4D97-AF65-F5344CB8AC3E}">
        <p14:creationId xmlns="" xmlns:p14="http://schemas.microsoft.com/office/powerpoint/2010/main" val="4234974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 xmlns:a16="http://schemas.microsoft.com/office/drawing/2014/main" id="{864D1934-C243-322F-FE2B-9EA3FC6C5080}"/>
              </a:ext>
            </a:extLst>
          </p:cNvPr>
          <p:cNvPicPr>
            <a:picLocks noChangeAspect="1"/>
          </p:cNvPicPr>
          <p:nvPr/>
        </p:nvPicPr>
        <p:blipFill>
          <a:blip r:embed="rId2"/>
          <a:stretch>
            <a:fillRect/>
          </a:stretch>
        </p:blipFill>
        <p:spPr>
          <a:xfrm>
            <a:off x="5165087" y="1214954"/>
            <a:ext cx="6789907" cy="5194570"/>
          </a:xfrm>
          <a:prstGeom prst="rect">
            <a:avLst/>
          </a:prstGeom>
        </p:spPr>
      </p:pic>
      <p:sp>
        <p:nvSpPr>
          <p:cNvPr id="4" name="TextBox 3">
            <a:extLst>
              <a:ext uri="{FF2B5EF4-FFF2-40B4-BE49-F238E27FC236}">
                <a16:creationId xmlns="" xmlns:a16="http://schemas.microsoft.com/office/drawing/2014/main" id="{EC85614B-B6B5-1BDD-862D-16F211309611}"/>
              </a:ext>
            </a:extLst>
          </p:cNvPr>
          <p:cNvSpPr txBox="1"/>
          <p:nvPr/>
        </p:nvSpPr>
        <p:spPr>
          <a:xfrm>
            <a:off x="0" y="2435265"/>
            <a:ext cx="6094428" cy="1631216"/>
          </a:xfrm>
          <a:prstGeom prst="rect">
            <a:avLst/>
          </a:prstGeom>
          <a:noFill/>
        </p:spPr>
        <p:txBody>
          <a:bodyPr wrap="square">
            <a:spAutoFit/>
          </a:bodyPr>
          <a:lstStyle/>
          <a:p>
            <a:pPr marL="285750" indent="-285750">
              <a:buFont typeface="Wingdings" panose="05000000000000000000" pitchFamily="2" charset="2"/>
              <a:buChar char="§"/>
            </a:pPr>
            <a:r>
              <a:rPr lang="en-US" sz="2000" b="0" i="0" dirty="0">
                <a:solidFill>
                  <a:srgbClr val="0F0F0F"/>
                </a:solidFill>
                <a:effectLst/>
                <a:latin typeface="Söhne"/>
              </a:rPr>
              <a:t>Coca-Cola's leadership style has evolved over the years, reflecting changes in its corporate strategy and the broader business environment. As of my last update, here are some key aspects of the leadership style at Coca-Cola</a:t>
            </a:r>
            <a:r>
              <a:rPr lang="en-US" b="0" i="0" dirty="0">
                <a:solidFill>
                  <a:srgbClr val="0F0F0F"/>
                </a:solidFill>
                <a:effectLst/>
                <a:latin typeface="Söhne"/>
              </a:rPr>
              <a:t>:</a:t>
            </a:r>
            <a:endParaRPr lang="en-GB" dirty="0"/>
          </a:p>
        </p:txBody>
      </p:sp>
    </p:spTree>
    <p:extLst>
      <p:ext uri="{BB962C8B-B14F-4D97-AF65-F5344CB8AC3E}">
        <p14:creationId xmlns="" xmlns:p14="http://schemas.microsoft.com/office/powerpoint/2010/main" val="41391716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 xmlns:a16="http://schemas.microsoft.com/office/drawing/2014/main" id="{EB792352-A14D-041C-4D06-3A7F7C400CD1}"/>
              </a:ext>
            </a:extLst>
          </p:cNvPr>
          <p:cNvPicPr>
            <a:picLocks noChangeAspect="1"/>
          </p:cNvPicPr>
          <p:nvPr/>
        </p:nvPicPr>
        <p:blipFill>
          <a:blip r:embed="rId2"/>
          <a:stretch>
            <a:fillRect/>
          </a:stretch>
        </p:blipFill>
        <p:spPr>
          <a:xfrm>
            <a:off x="7256834" y="729574"/>
            <a:ext cx="4581728" cy="5142802"/>
          </a:xfrm>
          <a:prstGeom prst="rect">
            <a:avLst/>
          </a:prstGeom>
        </p:spPr>
      </p:pic>
      <p:graphicFrame>
        <p:nvGraphicFramePr>
          <p:cNvPr id="19" name="Diagram 18">
            <a:extLst>
              <a:ext uri="{FF2B5EF4-FFF2-40B4-BE49-F238E27FC236}">
                <a16:creationId xmlns="" xmlns:a16="http://schemas.microsoft.com/office/drawing/2014/main" id="{DFD69DA1-9402-3893-AB11-7F67C080B9D3}"/>
              </a:ext>
            </a:extLst>
          </p:cNvPr>
          <p:cNvGraphicFramePr/>
          <p:nvPr>
            <p:extLst>
              <p:ext uri="{D42A27DB-BD31-4B8C-83A1-F6EECF244321}">
                <p14:modId xmlns="" xmlns:p14="http://schemas.microsoft.com/office/powerpoint/2010/main" val="4009592121"/>
              </p:ext>
            </p:extLst>
          </p:nvPr>
        </p:nvGraphicFramePr>
        <p:xfrm>
          <a:off x="4169005" y="120135"/>
          <a:ext cx="2052686" cy="5232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 xmlns:a16="http://schemas.microsoft.com/office/drawing/2014/main" id="{129B9C02-1F1F-8883-FF06-6494F0DF143B}"/>
              </a:ext>
            </a:extLst>
          </p:cNvPr>
          <p:cNvSpPr txBox="1"/>
          <p:nvPr/>
        </p:nvSpPr>
        <p:spPr>
          <a:xfrm>
            <a:off x="200320" y="848660"/>
            <a:ext cx="6718954"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Product Development and Innovation:</a:t>
            </a:r>
            <a:r>
              <a:rPr lang="en-US" b="0" i="0" dirty="0">
                <a:solidFill>
                  <a:srgbClr val="0F0F0F"/>
                </a:solidFill>
                <a:effectLst/>
                <a:latin typeface="Söhne"/>
              </a:rPr>
              <a:t> As highlighted by Yoffie and Kim (2010), a primary task for Coca-Cola is continuously innovating and expanding its product range.</a:t>
            </a:r>
            <a:endParaRPr lang="en-GB" dirty="0"/>
          </a:p>
        </p:txBody>
      </p:sp>
      <p:sp>
        <p:nvSpPr>
          <p:cNvPr id="10" name="TextBox 9">
            <a:extLst>
              <a:ext uri="{FF2B5EF4-FFF2-40B4-BE49-F238E27FC236}">
                <a16:creationId xmlns="" xmlns:a16="http://schemas.microsoft.com/office/drawing/2014/main" id="{B16B797C-C3FE-761B-03F6-CBD3948EB97E}"/>
              </a:ext>
            </a:extLst>
          </p:cNvPr>
          <p:cNvSpPr txBox="1"/>
          <p:nvPr/>
        </p:nvSpPr>
        <p:spPr>
          <a:xfrm>
            <a:off x="200320" y="1977295"/>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Brand Management and Marketing:</a:t>
            </a:r>
            <a:r>
              <a:rPr lang="en-US" b="0" i="0" dirty="0">
                <a:solidFill>
                  <a:srgbClr val="0F0F0F"/>
                </a:solidFill>
                <a:effectLst/>
                <a:latin typeface="Söhne"/>
              </a:rPr>
              <a:t> Coca-Cola is renowned for its marketing prowess</a:t>
            </a:r>
            <a:r>
              <a:rPr lang="en-US" dirty="0">
                <a:solidFill>
                  <a:srgbClr val="0F0F0F"/>
                </a:solidFill>
                <a:latin typeface="Söhne"/>
              </a:rPr>
              <a:t>,</a:t>
            </a:r>
            <a:r>
              <a:rPr lang="en-GB" b="0" i="0" dirty="0">
                <a:solidFill>
                  <a:srgbClr val="0F0F0F"/>
                </a:solidFill>
                <a:effectLst/>
                <a:latin typeface="Söhne"/>
              </a:rPr>
              <a:t> Elmore (2013).</a:t>
            </a:r>
            <a:endParaRPr lang="en-GB" dirty="0"/>
          </a:p>
        </p:txBody>
      </p:sp>
      <p:sp>
        <p:nvSpPr>
          <p:cNvPr id="12" name="TextBox 11">
            <a:extLst>
              <a:ext uri="{FF2B5EF4-FFF2-40B4-BE49-F238E27FC236}">
                <a16:creationId xmlns="" xmlns:a16="http://schemas.microsoft.com/office/drawing/2014/main" id="{6AC651E8-1F0C-71D8-7A0F-D8A54BC70B76}"/>
              </a:ext>
            </a:extLst>
          </p:cNvPr>
          <p:cNvSpPr txBox="1"/>
          <p:nvPr/>
        </p:nvSpPr>
        <p:spPr>
          <a:xfrm>
            <a:off x="200320" y="2839310"/>
            <a:ext cx="6094428"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Supply Chain Management:</a:t>
            </a:r>
            <a:r>
              <a:rPr lang="en-US" b="0" i="0" dirty="0">
                <a:solidFill>
                  <a:srgbClr val="0F0F0F"/>
                </a:solidFill>
                <a:effectLst/>
                <a:latin typeface="Söhne"/>
              </a:rPr>
              <a:t> Efficient management of the supply chain, from sourcing raw materials to manufacturing and distribution, is key</a:t>
            </a:r>
            <a:r>
              <a:rPr lang="en-US" dirty="0">
                <a:solidFill>
                  <a:srgbClr val="0F0F0F"/>
                </a:solidFill>
                <a:latin typeface="Söhne"/>
              </a:rPr>
              <a:t>,</a:t>
            </a:r>
            <a:r>
              <a:rPr lang="en-GB" b="0" i="0" dirty="0">
                <a:solidFill>
                  <a:srgbClr val="0F0F0F"/>
                </a:solidFill>
                <a:effectLst/>
                <a:latin typeface="Söhne"/>
              </a:rPr>
              <a:t>Foster et al. (2013). </a:t>
            </a:r>
            <a:endParaRPr lang="en-GB" dirty="0"/>
          </a:p>
        </p:txBody>
      </p:sp>
      <p:sp>
        <p:nvSpPr>
          <p:cNvPr id="14" name="TextBox 13">
            <a:extLst>
              <a:ext uri="{FF2B5EF4-FFF2-40B4-BE49-F238E27FC236}">
                <a16:creationId xmlns="" xmlns:a16="http://schemas.microsoft.com/office/drawing/2014/main" id="{2C3A5494-8612-B2A4-F087-BA05B6B42F9E}"/>
              </a:ext>
            </a:extLst>
          </p:cNvPr>
          <p:cNvSpPr txBox="1"/>
          <p:nvPr/>
        </p:nvSpPr>
        <p:spPr>
          <a:xfrm>
            <a:off x="200320" y="3911209"/>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Global Distribution:</a:t>
            </a:r>
            <a:r>
              <a:rPr lang="en-US" b="0" i="0" dirty="0">
                <a:solidFill>
                  <a:srgbClr val="0F0F0F"/>
                </a:solidFill>
                <a:effectLst/>
                <a:latin typeface="Söhne"/>
              </a:rPr>
              <a:t> Ensuring global distribution and accessibility of products is a major task</a:t>
            </a:r>
            <a:r>
              <a:rPr lang="en-US" dirty="0">
                <a:solidFill>
                  <a:srgbClr val="0F0F0F"/>
                </a:solidFill>
                <a:latin typeface="Söhne"/>
              </a:rPr>
              <a:t>,</a:t>
            </a:r>
            <a:r>
              <a:rPr lang="en-GB" b="0" i="0" dirty="0">
                <a:solidFill>
                  <a:srgbClr val="0F0F0F"/>
                </a:solidFill>
                <a:effectLst/>
                <a:latin typeface="Söhne"/>
              </a:rPr>
              <a:t> Standage (2005).</a:t>
            </a:r>
            <a:endParaRPr lang="en-GB" dirty="0"/>
          </a:p>
        </p:txBody>
      </p:sp>
      <p:sp>
        <p:nvSpPr>
          <p:cNvPr id="16" name="TextBox 15">
            <a:extLst>
              <a:ext uri="{FF2B5EF4-FFF2-40B4-BE49-F238E27FC236}">
                <a16:creationId xmlns="" xmlns:a16="http://schemas.microsoft.com/office/drawing/2014/main" id="{C746E493-FAE4-1C64-0C2D-12A7C72A9C93}"/>
              </a:ext>
            </a:extLst>
          </p:cNvPr>
          <p:cNvSpPr txBox="1"/>
          <p:nvPr/>
        </p:nvSpPr>
        <p:spPr>
          <a:xfrm>
            <a:off x="200319" y="4706109"/>
            <a:ext cx="6718953"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Sustainability and Environmental Initiatives:</a:t>
            </a:r>
            <a:r>
              <a:rPr lang="en-US" b="0" i="0" dirty="0">
                <a:solidFill>
                  <a:srgbClr val="0F0F0F"/>
                </a:solidFill>
                <a:effectLst/>
                <a:latin typeface="Söhne"/>
              </a:rPr>
              <a:t> Addressing environmental concerns, such as water usage and plastic waste, is increasingly important,</a:t>
            </a:r>
            <a:r>
              <a:rPr lang="en-GB" b="0" i="0" dirty="0">
                <a:solidFill>
                  <a:srgbClr val="0F0F0F"/>
                </a:solidFill>
                <a:effectLst/>
                <a:latin typeface="Söhne"/>
              </a:rPr>
              <a:t> Coca-Cola Company (2021).</a:t>
            </a:r>
            <a:endParaRPr lang="en-GB" dirty="0"/>
          </a:p>
        </p:txBody>
      </p:sp>
      <p:sp>
        <p:nvSpPr>
          <p:cNvPr id="18" name="TextBox 17">
            <a:extLst>
              <a:ext uri="{FF2B5EF4-FFF2-40B4-BE49-F238E27FC236}">
                <a16:creationId xmlns="" xmlns:a16="http://schemas.microsoft.com/office/drawing/2014/main" id="{D2846586-E481-4E0A-10B0-EECEA5F06FC6}"/>
              </a:ext>
            </a:extLst>
          </p:cNvPr>
          <p:cNvSpPr txBox="1"/>
          <p:nvPr/>
        </p:nvSpPr>
        <p:spPr>
          <a:xfrm>
            <a:off x="214695" y="5629439"/>
            <a:ext cx="661973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Regulatory Compliance and Ethical Standards:</a:t>
            </a:r>
            <a:r>
              <a:rPr lang="en-US" b="0" i="0" dirty="0">
                <a:solidFill>
                  <a:srgbClr val="0F0F0F"/>
                </a:solidFill>
                <a:effectLst/>
                <a:latin typeface="Söhne"/>
              </a:rPr>
              <a:t> Adhering to legal and ethical standards in various global markets is a critical task.</a:t>
            </a:r>
            <a:endParaRPr lang="en-GB" dirty="0"/>
          </a:p>
        </p:txBody>
      </p:sp>
    </p:spTree>
    <p:extLst>
      <p:ext uri="{BB962C8B-B14F-4D97-AF65-F5344CB8AC3E}">
        <p14:creationId xmlns="" xmlns:p14="http://schemas.microsoft.com/office/powerpoint/2010/main" val="22604684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 xmlns:a16="http://schemas.microsoft.com/office/drawing/2014/main" id="{131BAD53-4E89-4F62-BBB7-26359763ED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 xmlns:a16="http://schemas.microsoft.com/office/drawing/2014/main" id="{62756DA2-40EB-4C6F-B962-5822FFB54FB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5653438" cy="6858000"/>
          </a:xfrm>
          <a:custGeom>
            <a:avLst/>
            <a:gdLst>
              <a:gd name="connsiteX0" fmla="*/ 0 w 6096000"/>
              <a:gd name="connsiteY0" fmla="*/ 0 h 6858000"/>
              <a:gd name="connsiteX1" fmla="*/ 5567517 w 6096000"/>
              <a:gd name="connsiteY1" fmla="*/ 0 h 6858000"/>
              <a:gd name="connsiteX2" fmla="*/ 5566938 w 6096000"/>
              <a:gd name="connsiteY2" fmla="*/ 1705 h 6858000"/>
              <a:gd name="connsiteX3" fmla="*/ 5551594 w 6096000"/>
              <a:gd name="connsiteY3" fmla="*/ 17287 h 6858000"/>
              <a:gd name="connsiteX4" fmla="*/ 5545641 w 6096000"/>
              <a:gd name="connsiteY4" fmla="*/ 130336 h 6858000"/>
              <a:gd name="connsiteX5" fmla="*/ 5538289 w 6096000"/>
              <a:gd name="connsiteY5" fmla="*/ 187093 h 6858000"/>
              <a:gd name="connsiteX6" fmla="*/ 5545790 w 6096000"/>
              <a:gd name="connsiteY6" fmla="*/ 265704 h 6858000"/>
              <a:gd name="connsiteX7" fmla="*/ 5542313 w 6096000"/>
              <a:gd name="connsiteY7" fmla="*/ 354566 h 6858000"/>
              <a:gd name="connsiteX8" fmla="*/ 5524126 w 6096000"/>
              <a:gd name="connsiteY8" fmla="*/ 472000 h 6858000"/>
              <a:gd name="connsiteX9" fmla="*/ 5522170 w 6096000"/>
              <a:gd name="connsiteY9" fmla="*/ 473782 h 6858000"/>
              <a:gd name="connsiteX10" fmla="*/ 5521798 w 6096000"/>
              <a:gd name="connsiteY10" fmla="*/ 491380 h 6858000"/>
              <a:gd name="connsiteX11" fmla="*/ 5536419 w 6096000"/>
              <a:gd name="connsiteY11" fmla="*/ 531675 h 6858000"/>
              <a:gd name="connsiteX12" fmla="*/ 5533435 w 6096000"/>
              <a:gd name="connsiteY12" fmla="*/ 536015 h 6858000"/>
              <a:gd name="connsiteX13" fmla="*/ 5538088 w 6096000"/>
              <a:gd name="connsiteY13" fmla="*/ 572092 h 6858000"/>
              <a:gd name="connsiteX14" fmla="*/ 5536061 w 6096000"/>
              <a:gd name="connsiteY14" fmla="*/ 572511 h 6858000"/>
              <a:gd name="connsiteX15" fmla="*/ 5528218 w 6096000"/>
              <a:gd name="connsiteY15" fmla="*/ 582332 h 6858000"/>
              <a:gd name="connsiteX16" fmla="*/ 5518011 w 6096000"/>
              <a:gd name="connsiteY16" fmla="*/ 601285 h 6858000"/>
              <a:gd name="connsiteX17" fmla="*/ 5473174 w 6096000"/>
              <a:gd name="connsiteY17" fmla="*/ 681608 h 6858000"/>
              <a:gd name="connsiteX18" fmla="*/ 5472963 w 6096000"/>
              <a:gd name="connsiteY18" fmla="*/ 689151 h 6858000"/>
              <a:gd name="connsiteX19" fmla="*/ 5472485 w 6096000"/>
              <a:gd name="connsiteY19" fmla="*/ 689289 h 6858000"/>
              <a:gd name="connsiteX20" fmla="*/ 5471326 w 6096000"/>
              <a:gd name="connsiteY20" fmla="*/ 697222 h 6858000"/>
              <a:gd name="connsiteX21" fmla="*/ 5472164 w 6096000"/>
              <a:gd name="connsiteY21" fmla="*/ 717531 h 6858000"/>
              <a:gd name="connsiteX22" fmla="*/ 5468891 w 6096000"/>
              <a:gd name="connsiteY22" fmla="*/ 722494 h 6858000"/>
              <a:gd name="connsiteX23" fmla="*/ 5463081 w 6096000"/>
              <a:gd name="connsiteY23" fmla="*/ 724368 h 6858000"/>
              <a:gd name="connsiteX24" fmla="*/ 5446981 w 6096000"/>
              <a:gd name="connsiteY24" fmla="*/ 752692 h 6858000"/>
              <a:gd name="connsiteX25" fmla="*/ 5417190 w 6096000"/>
              <a:gd name="connsiteY25" fmla="*/ 816346 h 6858000"/>
              <a:gd name="connsiteX26" fmla="*/ 5388958 w 6096000"/>
              <a:gd name="connsiteY26" fmla="*/ 889417 h 6858000"/>
              <a:gd name="connsiteX27" fmla="*/ 5307044 w 6096000"/>
              <a:gd name="connsiteY27" fmla="*/ 1063288 h 6858000"/>
              <a:gd name="connsiteX28" fmla="*/ 5303837 w 6096000"/>
              <a:gd name="connsiteY28" fmla="*/ 1157176 h 6858000"/>
              <a:gd name="connsiteX29" fmla="*/ 5286494 w 6096000"/>
              <a:gd name="connsiteY29" fmla="*/ 1210776 h 6858000"/>
              <a:gd name="connsiteX30" fmla="*/ 5282463 w 6096000"/>
              <a:gd name="connsiteY30" fmla="*/ 1301993 h 6858000"/>
              <a:gd name="connsiteX31" fmla="*/ 5252235 w 6096000"/>
              <a:gd name="connsiteY31" fmla="*/ 1360879 h 6858000"/>
              <a:gd name="connsiteX32" fmla="*/ 5244497 w 6096000"/>
              <a:gd name="connsiteY32" fmla="*/ 1404045 h 6858000"/>
              <a:gd name="connsiteX33" fmla="*/ 5223823 w 6096000"/>
              <a:gd name="connsiteY33" fmla="*/ 1429568 h 6858000"/>
              <a:gd name="connsiteX34" fmla="*/ 5224851 w 6096000"/>
              <a:gd name="connsiteY34" fmla="*/ 1430305 h 6858000"/>
              <a:gd name="connsiteX35" fmla="*/ 5212394 w 6096000"/>
              <a:gd name="connsiteY35" fmla="*/ 1463304 h 6858000"/>
              <a:gd name="connsiteX36" fmla="*/ 5209958 w 6096000"/>
              <a:gd name="connsiteY36" fmla="*/ 1514846 h 6858000"/>
              <a:gd name="connsiteX37" fmla="*/ 5206417 w 6096000"/>
              <a:gd name="connsiteY37" fmla="*/ 1519731 h 6858000"/>
              <a:gd name="connsiteX38" fmla="*/ 5206640 w 6096000"/>
              <a:gd name="connsiteY38" fmla="*/ 1519929 h 6858000"/>
              <a:gd name="connsiteX39" fmla="*/ 5207632 w 6096000"/>
              <a:gd name="connsiteY39" fmla="*/ 1546022 h 6858000"/>
              <a:gd name="connsiteX40" fmla="*/ 5212030 w 6096000"/>
              <a:gd name="connsiteY40" fmla="*/ 1578752 h 6858000"/>
              <a:gd name="connsiteX41" fmla="*/ 5203533 w 6096000"/>
              <a:gd name="connsiteY41" fmla="*/ 1647555 h 6858000"/>
              <a:gd name="connsiteX42" fmla="*/ 5190877 w 6096000"/>
              <a:gd name="connsiteY42" fmla="*/ 1715685 h 6858000"/>
              <a:gd name="connsiteX43" fmla="*/ 5184235 w 6096000"/>
              <a:gd name="connsiteY43" fmla="*/ 1740358 h 6858000"/>
              <a:gd name="connsiteX44" fmla="*/ 5181475 w 6096000"/>
              <a:gd name="connsiteY44" fmla="*/ 1784314 h 6858000"/>
              <a:gd name="connsiteX45" fmla="*/ 5185845 w 6096000"/>
              <a:gd name="connsiteY45" fmla="*/ 1804434 h 6858000"/>
              <a:gd name="connsiteX46" fmla="*/ 5185068 w 6096000"/>
              <a:gd name="connsiteY46" fmla="*/ 1805316 h 6858000"/>
              <a:gd name="connsiteX47" fmla="*/ 5188593 w 6096000"/>
              <a:gd name="connsiteY47" fmla="*/ 1807109 h 6858000"/>
              <a:gd name="connsiteX48" fmla="*/ 5185920 w 6096000"/>
              <a:gd name="connsiteY48" fmla="*/ 1821003 h 6858000"/>
              <a:gd name="connsiteX49" fmla="*/ 5183543 w 6096000"/>
              <a:gd name="connsiteY49" fmla="*/ 1824832 h 6858000"/>
              <a:gd name="connsiteX50" fmla="*/ 5182235 w 6096000"/>
              <a:gd name="connsiteY50" fmla="*/ 1830429 h 6858000"/>
              <a:gd name="connsiteX51" fmla="*/ 5182525 w 6096000"/>
              <a:gd name="connsiteY51" fmla="*/ 1830569 h 6858000"/>
              <a:gd name="connsiteX52" fmla="*/ 5180663 w 6096000"/>
              <a:gd name="connsiteY52" fmla="*/ 1835810 h 6858000"/>
              <a:gd name="connsiteX53" fmla="*/ 5167452 w 6096000"/>
              <a:gd name="connsiteY53" fmla="*/ 1861483 h 6858000"/>
              <a:gd name="connsiteX54" fmla="*/ 5174266 w 6096000"/>
              <a:gd name="connsiteY54" fmla="*/ 1892417 h 6858000"/>
              <a:gd name="connsiteX55" fmla="*/ 5189262 w 6096000"/>
              <a:gd name="connsiteY55" fmla="*/ 1895114 h 6858000"/>
              <a:gd name="connsiteX56" fmla="*/ 5187100 w 6096000"/>
              <a:gd name="connsiteY56" fmla="*/ 1899379 h 6858000"/>
              <a:gd name="connsiteX57" fmla="*/ 5180471 w 6096000"/>
              <a:gd name="connsiteY57" fmla="*/ 1907867 h 6858000"/>
              <a:gd name="connsiteX58" fmla="*/ 5181361 w 6096000"/>
              <a:gd name="connsiteY58" fmla="*/ 1910265 h 6858000"/>
              <a:gd name="connsiteX59" fmla="*/ 5178268 w 6096000"/>
              <a:gd name="connsiteY59" fmla="*/ 1935584 h 6858000"/>
              <a:gd name="connsiteX60" fmla="*/ 5183619 w 6096000"/>
              <a:gd name="connsiteY60" fmla="*/ 1942021 h 6858000"/>
              <a:gd name="connsiteX61" fmla="*/ 5184480 w 6096000"/>
              <a:gd name="connsiteY61" fmla="*/ 1945112 h 6858000"/>
              <a:gd name="connsiteX62" fmla="*/ 5172776 w 6096000"/>
              <a:gd name="connsiteY62" fmla="*/ 1961162 h 6858000"/>
              <a:gd name="connsiteX63" fmla="*/ 5168513 w 6096000"/>
              <a:gd name="connsiteY63" fmla="*/ 1969445 h 6858000"/>
              <a:gd name="connsiteX64" fmla="*/ 5126597 w 6096000"/>
              <a:gd name="connsiteY64" fmla="*/ 2024270 h 6858000"/>
              <a:gd name="connsiteX65" fmla="*/ 5119528 w 6096000"/>
              <a:gd name="connsiteY65" fmla="*/ 2107942 h 6858000"/>
              <a:gd name="connsiteX66" fmla="*/ 5110356 w 6096000"/>
              <a:gd name="connsiteY66" fmla="*/ 2193455 h 6858000"/>
              <a:gd name="connsiteX67" fmla="*/ 5104992 w 6096000"/>
              <a:gd name="connsiteY67" fmla="*/ 2260088 h 6858000"/>
              <a:gd name="connsiteX68" fmla="*/ 5059439 w 6096000"/>
              <a:gd name="connsiteY68" fmla="*/ 2335735 h 6858000"/>
              <a:gd name="connsiteX69" fmla="*/ 5022061 w 6096000"/>
              <a:gd name="connsiteY69" fmla="*/ 2408995 h 6858000"/>
              <a:gd name="connsiteX70" fmla="*/ 5022253 w 6096000"/>
              <a:gd name="connsiteY70" fmla="*/ 2445869 h 6858000"/>
              <a:gd name="connsiteX71" fmla="*/ 5011426 w 6096000"/>
              <a:gd name="connsiteY71" fmla="*/ 2496499 h 6858000"/>
              <a:gd name="connsiteX72" fmla="*/ 4994224 w 6096000"/>
              <a:gd name="connsiteY72" fmla="*/ 2549900 h 6858000"/>
              <a:gd name="connsiteX73" fmla="*/ 4995245 w 6096000"/>
              <a:gd name="connsiteY73" fmla="*/ 2596456 h 6858000"/>
              <a:gd name="connsiteX74" fmla="*/ 4988570 w 6096000"/>
              <a:gd name="connsiteY74" fmla="*/ 2606088 h 6858000"/>
              <a:gd name="connsiteX75" fmla="*/ 4988371 w 6096000"/>
              <a:gd name="connsiteY75" fmla="*/ 2635351 h 6858000"/>
              <a:gd name="connsiteX76" fmla="*/ 4983212 w 6096000"/>
              <a:gd name="connsiteY76" fmla="*/ 2665666 h 6858000"/>
              <a:gd name="connsiteX77" fmla="*/ 4968234 w 6096000"/>
              <a:gd name="connsiteY77" fmla="*/ 2715895 h 6858000"/>
              <a:gd name="connsiteX78" fmla="*/ 4975888 w 6096000"/>
              <a:gd name="connsiteY78" fmla="*/ 2725052 h 6858000"/>
              <a:gd name="connsiteX79" fmla="*/ 4980195 w 6096000"/>
              <a:gd name="connsiteY79" fmla="*/ 2726489 h 6858000"/>
              <a:gd name="connsiteX80" fmla="*/ 4976218 w 6096000"/>
              <a:gd name="connsiteY80" fmla="*/ 2740278 h 6858000"/>
              <a:gd name="connsiteX81" fmla="*/ 4980571 w 6096000"/>
              <a:gd name="connsiteY81" fmla="*/ 2751112 h 6858000"/>
              <a:gd name="connsiteX82" fmla="*/ 4973893 w 6096000"/>
              <a:gd name="connsiteY82" fmla="*/ 2760208 h 6858000"/>
              <a:gd name="connsiteX83" fmla="*/ 4979005 w 6096000"/>
              <a:gd name="connsiteY83" fmla="*/ 2790136 h 6858000"/>
              <a:gd name="connsiteX84" fmla="*/ 4986137 w 6096000"/>
              <a:gd name="connsiteY84" fmla="*/ 2804183 h 6858000"/>
              <a:gd name="connsiteX85" fmla="*/ 4986175 w 6096000"/>
              <a:gd name="connsiteY85" fmla="*/ 2825860 h 6858000"/>
              <a:gd name="connsiteX86" fmla="*/ 4993936 w 6096000"/>
              <a:gd name="connsiteY86" fmla="*/ 2911749 h 6858000"/>
              <a:gd name="connsiteX87" fmla="*/ 4992563 w 6096000"/>
              <a:gd name="connsiteY87" fmla="*/ 2977278 h 6858000"/>
              <a:gd name="connsiteX88" fmla="*/ 4980516 w 6096000"/>
              <a:gd name="connsiteY88" fmla="*/ 2991092 h 6858000"/>
              <a:gd name="connsiteX89" fmla="*/ 4992801 w 6096000"/>
              <a:gd name="connsiteY89" fmla="*/ 3020247 h 6858000"/>
              <a:gd name="connsiteX90" fmla="*/ 5014805 w 6096000"/>
              <a:gd name="connsiteY90" fmla="*/ 3065434 h 6858000"/>
              <a:gd name="connsiteX91" fmla="*/ 5002733 w 6096000"/>
              <a:gd name="connsiteY91" fmla="*/ 3103777 h 6858000"/>
              <a:gd name="connsiteX92" fmla="*/ 5002941 w 6096000"/>
              <a:gd name="connsiteY92" fmla="*/ 3151828 h 6858000"/>
              <a:gd name="connsiteX93" fmla="*/ 5002883 w 6096000"/>
              <a:gd name="connsiteY93" fmla="*/ 3180546 h 6858000"/>
              <a:gd name="connsiteX94" fmla="*/ 5016711 w 6096000"/>
              <a:gd name="connsiteY94" fmla="*/ 3258677 h 6858000"/>
              <a:gd name="connsiteX95" fmla="*/ 5017918 w 6096000"/>
              <a:gd name="connsiteY95" fmla="*/ 3262610 h 6858000"/>
              <a:gd name="connsiteX96" fmla="*/ 5011672 w 6096000"/>
              <a:gd name="connsiteY96" fmla="*/ 3277179 h 6858000"/>
              <a:gd name="connsiteX97" fmla="*/ 5009344 w 6096000"/>
              <a:gd name="connsiteY97" fmla="*/ 3278130 h 6858000"/>
              <a:gd name="connsiteX98" fmla="*/ 5026770 w 6096000"/>
              <a:gd name="connsiteY98" fmla="*/ 3325671 h 6858000"/>
              <a:gd name="connsiteX99" fmla="*/ 5024571 w 6096000"/>
              <a:gd name="connsiteY99" fmla="*/ 3332072 h 6858000"/>
              <a:gd name="connsiteX100" fmla="*/ 5041705 w 6096000"/>
              <a:gd name="connsiteY100" fmla="*/ 3362948 h 6858000"/>
              <a:gd name="connsiteX101" fmla="*/ 5047477 w 6096000"/>
              <a:gd name="connsiteY101" fmla="*/ 3378959 h 6858000"/>
              <a:gd name="connsiteX102" fmla="*/ 5060758 w 6096000"/>
              <a:gd name="connsiteY102" fmla="*/ 3407057 h 6858000"/>
              <a:gd name="connsiteX103" fmla="*/ 5058968 w 6096000"/>
              <a:gd name="connsiteY103" fmla="*/ 3409825 h 6858000"/>
              <a:gd name="connsiteX104" fmla="*/ 5062667 w 6096000"/>
              <a:gd name="connsiteY104" fmla="*/ 3415218 h 6858000"/>
              <a:gd name="connsiteX105" fmla="*/ 5060928 w 6096000"/>
              <a:gd name="connsiteY105" fmla="*/ 3419880 h 6858000"/>
              <a:gd name="connsiteX106" fmla="*/ 5062923 w 6096000"/>
              <a:gd name="connsiteY106" fmla="*/ 3424545 h 6858000"/>
              <a:gd name="connsiteX107" fmla="*/ 5064623 w 6096000"/>
              <a:gd name="connsiteY107" fmla="*/ 3476412 h 6858000"/>
              <a:gd name="connsiteX108" fmla="*/ 5069684 w 6096000"/>
              <a:gd name="connsiteY108" fmla="*/ 3486850 h 6858000"/>
              <a:gd name="connsiteX109" fmla="*/ 5063339 w 6096000"/>
              <a:gd name="connsiteY109" fmla="*/ 3496391 h 6858000"/>
              <a:gd name="connsiteX110" fmla="*/ 5070139 w 6096000"/>
              <a:gd name="connsiteY110" fmla="*/ 3531201 h 6858000"/>
              <a:gd name="connsiteX111" fmla="*/ 5079896 w 6096000"/>
              <a:gd name="connsiteY111" fmla="*/ 3542019 h 6858000"/>
              <a:gd name="connsiteX112" fmla="*/ 5087540 w 6096000"/>
              <a:gd name="connsiteY112" fmla="*/ 3552249 h 6858000"/>
              <a:gd name="connsiteX113" fmla="*/ 5087902 w 6096000"/>
              <a:gd name="connsiteY113" fmla="*/ 3553678 h 6858000"/>
              <a:gd name="connsiteX114" fmla="*/ 5091509 w 6096000"/>
              <a:gd name="connsiteY114" fmla="*/ 3568021 h 6858000"/>
              <a:gd name="connsiteX115" fmla="*/ 5091934 w 6096000"/>
              <a:gd name="connsiteY115" fmla="*/ 3569719 h 6858000"/>
              <a:gd name="connsiteX116" fmla="*/ 5089362 w 6096000"/>
              <a:gd name="connsiteY116" fmla="*/ 3586412 h 6858000"/>
              <a:gd name="connsiteX117" fmla="*/ 5092358 w 6096000"/>
              <a:gd name="connsiteY117" fmla="*/ 3597336 h 6858000"/>
              <a:gd name="connsiteX118" fmla="*/ 5084254 w 6096000"/>
              <a:gd name="connsiteY118" fmla="*/ 3606007 h 6858000"/>
              <a:gd name="connsiteX119" fmla="*/ 5084281 w 6096000"/>
              <a:gd name="connsiteY119" fmla="*/ 3641228 h 6858000"/>
              <a:gd name="connsiteX120" fmla="*/ 5091848 w 6096000"/>
              <a:gd name="connsiteY120" fmla="*/ 3653088 h 6858000"/>
              <a:gd name="connsiteX121" fmla="*/ 5097436 w 6096000"/>
              <a:gd name="connsiteY121" fmla="*/ 3664114 h 6858000"/>
              <a:gd name="connsiteX122" fmla="*/ 5097518 w 6096000"/>
              <a:gd name="connsiteY122" fmla="*/ 3665569 h 6858000"/>
              <a:gd name="connsiteX123" fmla="*/ 5099829 w 6096000"/>
              <a:gd name="connsiteY123" fmla="*/ 3707357 h 6858000"/>
              <a:gd name="connsiteX124" fmla="*/ 5114696 w 6096000"/>
              <a:gd name="connsiteY124" fmla="*/ 3778166 h 6858000"/>
              <a:gd name="connsiteX125" fmla="*/ 5135379 w 6096000"/>
              <a:gd name="connsiteY125" fmla="*/ 3878222 h 6858000"/>
              <a:gd name="connsiteX126" fmla="*/ 5130138 w 6096000"/>
              <a:gd name="connsiteY126" fmla="*/ 4048117 h 6858000"/>
              <a:gd name="connsiteX127" fmla="*/ 5090040 w 6096000"/>
              <a:gd name="connsiteY127" fmla="*/ 4219510 h 6858000"/>
              <a:gd name="connsiteX128" fmla="*/ 5092812 w 6096000"/>
              <a:gd name="connsiteY128" fmla="*/ 4411258 h 6858000"/>
              <a:gd name="connsiteX129" fmla="*/ 5084599 w 6096000"/>
              <a:gd name="connsiteY129" fmla="*/ 4488531 h 6858000"/>
              <a:gd name="connsiteX130" fmla="*/ 5084072 w 6096000"/>
              <a:gd name="connsiteY130" fmla="*/ 4539168 h 6858000"/>
              <a:gd name="connsiteX131" fmla="*/ 5068936 w 6096000"/>
              <a:gd name="connsiteY131" fmla="*/ 4625153 h 6858000"/>
              <a:gd name="connsiteX132" fmla="*/ 5059114 w 6096000"/>
              <a:gd name="connsiteY132" fmla="*/ 4733115 h 6858000"/>
              <a:gd name="connsiteX133" fmla="*/ 5037209 w 6096000"/>
              <a:gd name="connsiteY133" fmla="*/ 4844323 h 6858000"/>
              <a:gd name="connsiteX134" fmla="*/ 5020638 w 6096000"/>
              <a:gd name="connsiteY134" fmla="*/ 4877992 h 6858000"/>
              <a:gd name="connsiteX135" fmla="*/ 5006413 w 6096000"/>
              <a:gd name="connsiteY135" fmla="*/ 4925805 h 6858000"/>
              <a:gd name="connsiteX136" fmla="*/ 4971037 w 6096000"/>
              <a:gd name="connsiteY136" fmla="*/ 5009272 h 6858000"/>
              <a:gd name="connsiteX137" fmla="*/ 4963105 w 6096000"/>
              <a:gd name="connsiteY137" fmla="*/ 5111369 h 6858000"/>
              <a:gd name="connsiteX138" fmla="*/ 4976341 w 6096000"/>
              <a:gd name="connsiteY138" fmla="*/ 5210876 h 6858000"/>
              <a:gd name="connsiteX139" fmla="*/ 4980617 w 6096000"/>
              <a:gd name="connsiteY139" fmla="*/ 5269726 h 6858000"/>
              <a:gd name="connsiteX140" fmla="*/ 4997733 w 6096000"/>
              <a:gd name="connsiteY140" fmla="*/ 5464225 h 6858000"/>
              <a:gd name="connsiteX141" fmla="*/ 5001400 w 6096000"/>
              <a:gd name="connsiteY141" fmla="*/ 5594585 h 6858000"/>
              <a:gd name="connsiteX142" fmla="*/ 4983700 w 6096000"/>
              <a:gd name="connsiteY142" fmla="*/ 5667896 h 6858000"/>
              <a:gd name="connsiteX143" fmla="*/ 4968506 w 6096000"/>
              <a:gd name="connsiteY143" fmla="*/ 5769225 h 6858000"/>
              <a:gd name="connsiteX144" fmla="*/ 4969765 w 6096000"/>
              <a:gd name="connsiteY144" fmla="*/ 5823324 h 6858000"/>
              <a:gd name="connsiteX145" fmla="*/ 4966129 w 6096000"/>
              <a:gd name="connsiteY145" fmla="*/ 5862699 h 6858000"/>
              <a:gd name="connsiteX146" fmla="*/ 4970695 w 6096000"/>
              <a:gd name="connsiteY146" fmla="*/ 5906467 h 6858000"/>
              <a:gd name="connsiteX147" fmla="*/ 4991568 w 6096000"/>
              <a:gd name="connsiteY147" fmla="*/ 5939847 h 6858000"/>
              <a:gd name="connsiteX148" fmla="*/ 4986815 w 6096000"/>
              <a:gd name="connsiteY148" fmla="*/ 5973994 h 6858000"/>
              <a:gd name="connsiteX149" fmla="*/ 4987776 w 6096000"/>
              <a:gd name="connsiteY149" fmla="*/ 6089693 h 6858000"/>
              <a:gd name="connsiteX150" fmla="*/ 4991621 w 6096000"/>
              <a:gd name="connsiteY150" fmla="*/ 6224938 h 6858000"/>
              <a:gd name="connsiteX151" fmla="*/ 5017157 w 6096000"/>
              <a:gd name="connsiteY151" fmla="*/ 6370251 h 6858000"/>
              <a:gd name="connsiteX152" fmla="*/ 5040797 w 6096000"/>
              <a:gd name="connsiteY152" fmla="*/ 6541313 h 6858000"/>
              <a:gd name="connsiteX153" fmla="*/ 5045375 w 6096000"/>
              <a:gd name="connsiteY153" fmla="*/ 6640957 h 6858000"/>
              <a:gd name="connsiteX154" fmla="*/ 5058442 w 6096000"/>
              <a:gd name="connsiteY154" fmla="*/ 6705297 h 6858000"/>
              <a:gd name="connsiteX155" fmla="*/ 5071125 w 6096000"/>
              <a:gd name="connsiteY155" fmla="*/ 6759582 h 6858000"/>
              <a:gd name="connsiteX156" fmla="*/ 5069172 w 6096000"/>
              <a:gd name="connsiteY156" fmla="*/ 6817746 h 6858000"/>
              <a:gd name="connsiteX157" fmla="*/ 5072322 w 6096000"/>
              <a:gd name="connsiteY157" fmla="*/ 6843646 h 6858000"/>
              <a:gd name="connsiteX158" fmla="*/ 5091388 w 6096000"/>
              <a:gd name="connsiteY158" fmla="*/ 6857998 h 6858000"/>
              <a:gd name="connsiteX159" fmla="*/ 6096000 w 6096000"/>
              <a:gd name="connsiteY159" fmla="*/ 6857998 h 6858000"/>
              <a:gd name="connsiteX160" fmla="*/ 6096000 w 6096000"/>
              <a:gd name="connsiteY160" fmla="*/ 6858000 h 6858000"/>
              <a:gd name="connsiteX161" fmla="*/ 0 w 6096000"/>
              <a:gd name="connsiteY16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Lst>
            <a:rect l="l" t="t" r="r" b="b"/>
            <a:pathLst>
              <a:path w="6096000" h="6858000">
                <a:moveTo>
                  <a:pt x="0" y="0"/>
                </a:moveTo>
                <a:lnTo>
                  <a:pt x="5567517" y="0"/>
                </a:lnTo>
                <a:lnTo>
                  <a:pt x="5566938" y="1705"/>
                </a:lnTo>
                <a:cubicBezTo>
                  <a:pt x="5563126" y="8440"/>
                  <a:pt x="5558112" y="13784"/>
                  <a:pt x="5551594" y="17287"/>
                </a:cubicBezTo>
                <a:cubicBezTo>
                  <a:pt x="5562364" y="82036"/>
                  <a:pt x="5510349" y="69804"/>
                  <a:pt x="5545641" y="130336"/>
                </a:cubicBezTo>
                <a:cubicBezTo>
                  <a:pt x="5526953" y="117589"/>
                  <a:pt x="5536978" y="162458"/>
                  <a:pt x="5538289" y="187093"/>
                </a:cubicBezTo>
                <a:cubicBezTo>
                  <a:pt x="5536205" y="226511"/>
                  <a:pt x="5545722" y="205530"/>
                  <a:pt x="5545790" y="265704"/>
                </a:cubicBezTo>
                <a:cubicBezTo>
                  <a:pt x="5542296" y="317533"/>
                  <a:pt x="5543813" y="325288"/>
                  <a:pt x="5542313" y="354566"/>
                </a:cubicBezTo>
                <a:lnTo>
                  <a:pt x="5524126" y="472000"/>
                </a:lnTo>
                <a:lnTo>
                  <a:pt x="5522170" y="473782"/>
                </a:lnTo>
                <a:cubicBezTo>
                  <a:pt x="5517847" y="482008"/>
                  <a:pt x="5518682" y="487340"/>
                  <a:pt x="5521798" y="491380"/>
                </a:cubicBezTo>
                <a:lnTo>
                  <a:pt x="5536419" y="531675"/>
                </a:lnTo>
                <a:lnTo>
                  <a:pt x="5533435" y="536015"/>
                </a:lnTo>
                <a:lnTo>
                  <a:pt x="5538088" y="572092"/>
                </a:lnTo>
                <a:lnTo>
                  <a:pt x="5536061" y="572511"/>
                </a:lnTo>
                <a:cubicBezTo>
                  <a:pt x="5531611" y="574271"/>
                  <a:pt x="5528529" y="577121"/>
                  <a:pt x="5528218" y="582332"/>
                </a:cubicBezTo>
                <a:cubicBezTo>
                  <a:pt x="5498002" y="573171"/>
                  <a:pt x="5516262" y="585107"/>
                  <a:pt x="5518011" y="601285"/>
                </a:cubicBezTo>
                <a:cubicBezTo>
                  <a:pt x="5508838" y="617831"/>
                  <a:pt x="5480684" y="666964"/>
                  <a:pt x="5473174" y="681608"/>
                </a:cubicBezTo>
                <a:cubicBezTo>
                  <a:pt x="5473102" y="684122"/>
                  <a:pt x="5473033" y="686637"/>
                  <a:pt x="5472963" y="689151"/>
                </a:cubicBezTo>
                <a:lnTo>
                  <a:pt x="5472485" y="689289"/>
                </a:lnTo>
                <a:cubicBezTo>
                  <a:pt x="5471434" y="690905"/>
                  <a:pt x="5470986" y="693376"/>
                  <a:pt x="5471326" y="697222"/>
                </a:cubicBezTo>
                <a:cubicBezTo>
                  <a:pt x="5471606" y="703992"/>
                  <a:pt x="5471884" y="710761"/>
                  <a:pt x="5472164" y="717531"/>
                </a:cubicBezTo>
                <a:lnTo>
                  <a:pt x="5468891" y="722494"/>
                </a:lnTo>
                <a:lnTo>
                  <a:pt x="5463081" y="724368"/>
                </a:lnTo>
                <a:lnTo>
                  <a:pt x="5446981" y="752692"/>
                </a:lnTo>
                <a:cubicBezTo>
                  <a:pt x="5454691" y="764380"/>
                  <a:pt x="5422719" y="808083"/>
                  <a:pt x="5417190" y="816346"/>
                </a:cubicBezTo>
                <a:lnTo>
                  <a:pt x="5388958" y="889417"/>
                </a:lnTo>
                <a:cubicBezTo>
                  <a:pt x="5320491" y="969963"/>
                  <a:pt x="5321907" y="1005331"/>
                  <a:pt x="5307044" y="1063288"/>
                </a:cubicBezTo>
                <a:cubicBezTo>
                  <a:pt x="5313332" y="1111028"/>
                  <a:pt x="5317096" y="1110140"/>
                  <a:pt x="5303837" y="1157176"/>
                </a:cubicBezTo>
                <a:cubicBezTo>
                  <a:pt x="5301103" y="1192124"/>
                  <a:pt x="5301884" y="1197232"/>
                  <a:pt x="5286494" y="1210776"/>
                </a:cubicBezTo>
                <a:lnTo>
                  <a:pt x="5282463" y="1301993"/>
                </a:lnTo>
                <a:lnTo>
                  <a:pt x="5252235" y="1360879"/>
                </a:lnTo>
                <a:lnTo>
                  <a:pt x="5244497" y="1404045"/>
                </a:lnTo>
                <a:lnTo>
                  <a:pt x="5223823" y="1429568"/>
                </a:lnTo>
                <a:lnTo>
                  <a:pt x="5224851" y="1430305"/>
                </a:lnTo>
                <a:cubicBezTo>
                  <a:pt x="5226697" y="1432466"/>
                  <a:pt x="5214738" y="1459891"/>
                  <a:pt x="5212394" y="1463304"/>
                </a:cubicBezTo>
                <a:cubicBezTo>
                  <a:pt x="5209912" y="1477394"/>
                  <a:pt x="5213027" y="1501295"/>
                  <a:pt x="5209958" y="1514846"/>
                </a:cubicBezTo>
                <a:lnTo>
                  <a:pt x="5206417" y="1519731"/>
                </a:lnTo>
                <a:lnTo>
                  <a:pt x="5206640" y="1519929"/>
                </a:lnTo>
                <a:cubicBezTo>
                  <a:pt x="5206490" y="1521210"/>
                  <a:pt x="5209710" y="1543635"/>
                  <a:pt x="5207632" y="1546022"/>
                </a:cubicBezTo>
                <a:lnTo>
                  <a:pt x="5212030" y="1578752"/>
                </a:lnTo>
                <a:cubicBezTo>
                  <a:pt x="5206147" y="1605585"/>
                  <a:pt x="5226381" y="1622803"/>
                  <a:pt x="5203533" y="1647555"/>
                </a:cubicBezTo>
                <a:cubicBezTo>
                  <a:pt x="5198128" y="1672675"/>
                  <a:pt x="5203213" y="1694404"/>
                  <a:pt x="5190877" y="1715685"/>
                </a:cubicBezTo>
                <a:cubicBezTo>
                  <a:pt x="5196815" y="1724301"/>
                  <a:pt x="5198098" y="1732435"/>
                  <a:pt x="5184235" y="1740358"/>
                </a:cubicBezTo>
                <a:cubicBezTo>
                  <a:pt x="5182625" y="1763793"/>
                  <a:pt x="5198368" y="1769422"/>
                  <a:pt x="5181475" y="1784314"/>
                </a:cubicBezTo>
                <a:cubicBezTo>
                  <a:pt x="5205987" y="1797417"/>
                  <a:pt x="5195246" y="1798221"/>
                  <a:pt x="5185845" y="1804434"/>
                </a:cubicBezTo>
                <a:lnTo>
                  <a:pt x="5185068" y="1805316"/>
                </a:lnTo>
                <a:lnTo>
                  <a:pt x="5188593" y="1807109"/>
                </a:lnTo>
                <a:lnTo>
                  <a:pt x="5185920" y="1821003"/>
                </a:lnTo>
                <a:lnTo>
                  <a:pt x="5183543" y="1824832"/>
                </a:lnTo>
                <a:cubicBezTo>
                  <a:pt x="5182284" y="1827468"/>
                  <a:pt x="5181937" y="1829219"/>
                  <a:pt x="5182235" y="1830429"/>
                </a:cubicBezTo>
                <a:lnTo>
                  <a:pt x="5182525" y="1830569"/>
                </a:lnTo>
                <a:lnTo>
                  <a:pt x="5180663" y="1835810"/>
                </a:lnTo>
                <a:cubicBezTo>
                  <a:pt x="5176779" y="1844665"/>
                  <a:pt x="5172297" y="1853278"/>
                  <a:pt x="5167452" y="1861483"/>
                </a:cubicBezTo>
                <a:cubicBezTo>
                  <a:pt x="5179827" y="1866643"/>
                  <a:pt x="5166788" y="1884999"/>
                  <a:pt x="5174266" y="1892417"/>
                </a:cubicBezTo>
                <a:lnTo>
                  <a:pt x="5189262" y="1895114"/>
                </a:lnTo>
                <a:lnTo>
                  <a:pt x="5187100" y="1899379"/>
                </a:lnTo>
                <a:lnTo>
                  <a:pt x="5180471" y="1907867"/>
                </a:lnTo>
                <a:cubicBezTo>
                  <a:pt x="5179609" y="1909162"/>
                  <a:pt x="5179647" y="1909994"/>
                  <a:pt x="5181361" y="1910265"/>
                </a:cubicBezTo>
                <a:cubicBezTo>
                  <a:pt x="5180995" y="1914884"/>
                  <a:pt x="5177893" y="1930292"/>
                  <a:pt x="5178268" y="1935584"/>
                </a:cubicBezTo>
                <a:lnTo>
                  <a:pt x="5183619" y="1942021"/>
                </a:lnTo>
                <a:lnTo>
                  <a:pt x="5184480" y="1945112"/>
                </a:lnTo>
                <a:lnTo>
                  <a:pt x="5172776" y="1961162"/>
                </a:lnTo>
                <a:lnTo>
                  <a:pt x="5168513" y="1969445"/>
                </a:lnTo>
                <a:lnTo>
                  <a:pt x="5126597" y="2024270"/>
                </a:lnTo>
                <a:lnTo>
                  <a:pt x="5119528" y="2107942"/>
                </a:lnTo>
                <a:cubicBezTo>
                  <a:pt x="5089290" y="2138038"/>
                  <a:pt x="5110415" y="2159228"/>
                  <a:pt x="5110356" y="2193455"/>
                </a:cubicBezTo>
                <a:cubicBezTo>
                  <a:pt x="5101302" y="2220953"/>
                  <a:pt x="5110381" y="2224200"/>
                  <a:pt x="5104992" y="2260088"/>
                </a:cubicBezTo>
                <a:cubicBezTo>
                  <a:pt x="5096504" y="2291744"/>
                  <a:pt x="5078225" y="2299003"/>
                  <a:pt x="5059439" y="2335735"/>
                </a:cubicBezTo>
                <a:cubicBezTo>
                  <a:pt x="5029465" y="2329020"/>
                  <a:pt x="5058046" y="2407546"/>
                  <a:pt x="5022061" y="2408995"/>
                </a:cubicBezTo>
                <a:cubicBezTo>
                  <a:pt x="5023289" y="2413465"/>
                  <a:pt x="5019654" y="2441580"/>
                  <a:pt x="5022253" y="2445869"/>
                </a:cubicBezTo>
                <a:cubicBezTo>
                  <a:pt x="5022440" y="2449625"/>
                  <a:pt x="5011241" y="2492743"/>
                  <a:pt x="5011426" y="2496499"/>
                </a:cubicBezTo>
                <a:lnTo>
                  <a:pt x="4994224" y="2549900"/>
                </a:lnTo>
                <a:cubicBezTo>
                  <a:pt x="4992353" y="2564757"/>
                  <a:pt x="4998952" y="2582253"/>
                  <a:pt x="4995245" y="2596456"/>
                </a:cubicBezTo>
                <a:lnTo>
                  <a:pt x="4988570" y="2606088"/>
                </a:lnTo>
                <a:cubicBezTo>
                  <a:pt x="4988504" y="2615842"/>
                  <a:pt x="4988436" y="2625597"/>
                  <a:pt x="4988371" y="2635351"/>
                </a:cubicBezTo>
                <a:lnTo>
                  <a:pt x="4983212" y="2665666"/>
                </a:lnTo>
                <a:lnTo>
                  <a:pt x="4968234" y="2715895"/>
                </a:lnTo>
                <a:lnTo>
                  <a:pt x="4975888" y="2725052"/>
                </a:lnTo>
                <a:lnTo>
                  <a:pt x="4980195" y="2726489"/>
                </a:lnTo>
                <a:lnTo>
                  <a:pt x="4976218" y="2740278"/>
                </a:lnTo>
                <a:lnTo>
                  <a:pt x="4980571" y="2751112"/>
                </a:lnTo>
                <a:lnTo>
                  <a:pt x="4973893" y="2760208"/>
                </a:lnTo>
                <a:lnTo>
                  <a:pt x="4979005" y="2790136"/>
                </a:lnTo>
                <a:lnTo>
                  <a:pt x="4986137" y="2804183"/>
                </a:lnTo>
                <a:cubicBezTo>
                  <a:pt x="4986150" y="2811409"/>
                  <a:pt x="4986162" y="2818634"/>
                  <a:pt x="4986175" y="2825860"/>
                </a:cubicBezTo>
                <a:cubicBezTo>
                  <a:pt x="4987474" y="2843788"/>
                  <a:pt x="4992871" y="2886513"/>
                  <a:pt x="4993936" y="2911749"/>
                </a:cubicBezTo>
                <a:cubicBezTo>
                  <a:pt x="4993313" y="2946689"/>
                  <a:pt x="4980300" y="2954448"/>
                  <a:pt x="4992563" y="2977278"/>
                </a:cubicBezTo>
                <a:cubicBezTo>
                  <a:pt x="4985688" y="2983455"/>
                  <a:pt x="4982051" y="2987749"/>
                  <a:pt x="4980516" y="2991092"/>
                </a:cubicBezTo>
                <a:cubicBezTo>
                  <a:pt x="4975910" y="3001119"/>
                  <a:pt x="4990216" y="3002537"/>
                  <a:pt x="4992801" y="3020247"/>
                </a:cubicBezTo>
                <a:cubicBezTo>
                  <a:pt x="4998517" y="3032637"/>
                  <a:pt x="5013148" y="3051512"/>
                  <a:pt x="5014805" y="3065434"/>
                </a:cubicBezTo>
                <a:cubicBezTo>
                  <a:pt x="4998836" y="3057428"/>
                  <a:pt x="5016840" y="3105196"/>
                  <a:pt x="5002733" y="3103777"/>
                </a:cubicBezTo>
                <a:cubicBezTo>
                  <a:pt x="5022381" y="3124610"/>
                  <a:pt x="4997365" y="3128169"/>
                  <a:pt x="5002941" y="3151828"/>
                </a:cubicBezTo>
                <a:cubicBezTo>
                  <a:pt x="5010264" y="3163902"/>
                  <a:pt x="5011356" y="3171780"/>
                  <a:pt x="5002883" y="3180546"/>
                </a:cubicBezTo>
                <a:cubicBezTo>
                  <a:pt x="5038586" y="3236545"/>
                  <a:pt x="5003723" y="3210316"/>
                  <a:pt x="5016711" y="3258677"/>
                </a:cubicBezTo>
                <a:lnTo>
                  <a:pt x="5017918" y="3262610"/>
                </a:lnTo>
                <a:lnTo>
                  <a:pt x="5011672" y="3277179"/>
                </a:lnTo>
                <a:lnTo>
                  <a:pt x="5009344" y="3278130"/>
                </a:lnTo>
                <a:lnTo>
                  <a:pt x="5026770" y="3325671"/>
                </a:lnTo>
                <a:lnTo>
                  <a:pt x="5024571" y="3332072"/>
                </a:lnTo>
                <a:lnTo>
                  <a:pt x="5041705" y="3362948"/>
                </a:lnTo>
                <a:lnTo>
                  <a:pt x="5047477" y="3378959"/>
                </a:lnTo>
                <a:lnTo>
                  <a:pt x="5060758" y="3407057"/>
                </a:lnTo>
                <a:lnTo>
                  <a:pt x="5058968" y="3409825"/>
                </a:lnTo>
                <a:lnTo>
                  <a:pt x="5062667" y="3415218"/>
                </a:lnTo>
                <a:lnTo>
                  <a:pt x="5060928" y="3419880"/>
                </a:lnTo>
                <a:lnTo>
                  <a:pt x="5062923" y="3424545"/>
                </a:lnTo>
                <a:cubicBezTo>
                  <a:pt x="5063537" y="3433967"/>
                  <a:pt x="5063494" y="3466028"/>
                  <a:pt x="5064623" y="3476412"/>
                </a:cubicBezTo>
                <a:lnTo>
                  <a:pt x="5069684" y="3486850"/>
                </a:lnTo>
                <a:lnTo>
                  <a:pt x="5063339" y="3496391"/>
                </a:lnTo>
                <a:lnTo>
                  <a:pt x="5070139" y="3531201"/>
                </a:lnTo>
                <a:lnTo>
                  <a:pt x="5079896" y="3542019"/>
                </a:lnTo>
                <a:lnTo>
                  <a:pt x="5087540" y="3552249"/>
                </a:lnTo>
                <a:lnTo>
                  <a:pt x="5087902" y="3553678"/>
                </a:lnTo>
                <a:lnTo>
                  <a:pt x="5091509" y="3568021"/>
                </a:lnTo>
                <a:lnTo>
                  <a:pt x="5091934" y="3569719"/>
                </a:lnTo>
                <a:lnTo>
                  <a:pt x="5089362" y="3586412"/>
                </a:lnTo>
                <a:lnTo>
                  <a:pt x="5092358" y="3597336"/>
                </a:lnTo>
                <a:lnTo>
                  <a:pt x="5084254" y="3606007"/>
                </a:lnTo>
                <a:cubicBezTo>
                  <a:pt x="5084262" y="3617747"/>
                  <a:pt x="5084273" y="3629488"/>
                  <a:pt x="5084281" y="3641228"/>
                </a:cubicBezTo>
                <a:lnTo>
                  <a:pt x="5091848" y="3653088"/>
                </a:lnTo>
                <a:lnTo>
                  <a:pt x="5097436" y="3664114"/>
                </a:lnTo>
                <a:cubicBezTo>
                  <a:pt x="5097463" y="3664599"/>
                  <a:pt x="5097491" y="3665084"/>
                  <a:pt x="5097518" y="3665569"/>
                </a:cubicBezTo>
                <a:cubicBezTo>
                  <a:pt x="5097915" y="3672776"/>
                  <a:pt x="5096966" y="3688591"/>
                  <a:pt x="5099829" y="3707357"/>
                </a:cubicBezTo>
                <a:cubicBezTo>
                  <a:pt x="5100505" y="3724716"/>
                  <a:pt x="5118078" y="3760234"/>
                  <a:pt x="5114696" y="3778166"/>
                </a:cubicBezTo>
                <a:cubicBezTo>
                  <a:pt x="5141627" y="3845122"/>
                  <a:pt x="5125427" y="3821305"/>
                  <a:pt x="5135379" y="3878222"/>
                </a:cubicBezTo>
                <a:cubicBezTo>
                  <a:pt x="5161519" y="3905047"/>
                  <a:pt x="5125417" y="4015047"/>
                  <a:pt x="5130138" y="4048117"/>
                </a:cubicBezTo>
                <a:cubicBezTo>
                  <a:pt x="5081804" y="4192084"/>
                  <a:pt x="5096262" y="4158987"/>
                  <a:pt x="5090040" y="4219510"/>
                </a:cubicBezTo>
                <a:cubicBezTo>
                  <a:pt x="5104553" y="4280033"/>
                  <a:pt x="5065380" y="4345686"/>
                  <a:pt x="5092812" y="4411258"/>
                </a:cubicBezTo>
                <a:cubicBezTo>
                  <a:pt x="5090630" y="4437329"/>
                  <a:pt x="5083878" y="4473140"/>
                  <a:pt x="5084599" y="4488531"/>
                </a:cubicBezTo>
                <a:cubicBezTo>
                  <a:pt x="5084423" y="4505410"/>
                  <a:pt x="5084248" y="4522289"/>
                  <a:pt x="5084072" y="4539168"/>
                </a:cubicBezTo>
                <a:cubicBezTo>
                  <a:pt x="5072114" y="4567830"/>
                  <a:pt x="5064305" y="4588197"/>
                  <a:pt x="5068936" y="4625153"/>
                </a:cubicBezTo>
                <a:cubicBezTo>
                  <a:pt x="5077433" y="4662889"/>
                  <a:pt x="5065899" y="4679357"/>
                  <a:pt x="5059114" y="4733115"/>
                </a:cubicBezTo>
                <a:cubicBezTo>
                  <a:pt x="5068687" y="4752352"/>
                  <a:pt x="5055370" y="4832308"/>
                  <a:pt x="5037209" y="4844323"/>
                </a:cubicBezTo>
                <a:cubicBezTo>
                  <a:pt x="5033444" y="4857054"/>
                  <a:pt x="5040194" y="4871554"/>
                  <a:pt x="5020638" y="4877992"/>
                </a:cubicBezTo>
                <a:cubicBezTo>
                  <a:pt x="4997151" y="4888353"/>
                  <a:pt x="5034418" y="4931200"/>
                  <a:pt x="5006413" y="4925805"/>
                </a:cubicBezTo>
                <a:cubicBezTo>
                  <a:pt x="5031964" y="4956261"/>
                  <a:pt x="4982840" y="4982633"/>
                  <a:pt x="4971037" y="5009272"/>
                </a:cubicBezTo>
                <a:cubicBezTo>
                  <a:pt x="4973259" y="5034036"/>
                  <a:pt x="4968375" y="5053859"/>
                  <a:pt x="4963105" y="5111369"/>
                </a:cubicBezTo>
                <a:cubicBezTo>
                  <a:pt x="4973224" y="5141336"/>
                  <a:pt x="4937413" y="5161742"/>
                  <a:pt x="4976341" y="5210876"/>
                </a:cubicBezTo>
                <a:cubicBezTo>
                  <a:pt x="4972455" y="5212581"/>
                  <a:pt x="4977054" y="5227501"/>
                  <a:pt x="4980617" y="5269726"/>
                </a:cubicBezTo>
                <a:cubicBezTo>
                  <a:pt x="4984182" y="5311951"/>
                  <a:pt x="4990390" y="5400671"/>
                  <a:pt x="4997733" y="5464225"/>
                </a:cubicBezTo>
                <a:cubicBezTo>
                  <a:pt x="5001765" y="5536542"/>
                  <a:pt x="4990225" y="5517959"/>
                  <a:pt x="5001400" y="5594585"/>
                </a:cubicBezTo>
                <a:cubicBezTo>
                  <a:pt x="4999908" y="5619318"/>
                  <a:pt x="4974042" y="5647975"/>
                  <a:pt x="4983700" y="5667896"/>
                </a:cubicBezTo>
                <a:cubicBezTo>
                  <a:pt x="4976834" y="5696311"/>
                  <a:pt x="4975579" y="5738356"/>
                  <a:pt x="4968506" y="5769225"/>
                </a:cubicBezTo>
                <a:cubicBezTo>
                  <a:pt x="4968926" y="5787258"/>
                  <a:pt x="4969344" y="5805291"/>
                  <a:pt x="4969765" y="5823324"/>
                </a:cubicBezTo>
                <a:cubicBezTo>
                  <a:pt x="4966122" y="5853058"/>
                  <a:pt x="4965608" y="5838948"/>
                  <a:pt x="4966129" y="5862699"/>
                </a:cubicBezTo>
                <a:lnTo>
                  <a:pt x="4970695" y="5906467"/>
                </a:lnTo>
                <a:lnTo>
                  <a:pt x="4991568" y="5939847"/>
                </a:lnTo>
                <a:cubicBezTo>
                  <a:pt x="4998848" y="5955713"/>
                  <a:pt x="4974731" y="5940131"/>
                  <a:pt x="4986815" y="5973994"/>
                </a:cubicBezTo>
                <a:cubicBezTo>
                  <a:pt x="4961187" y="5997051"/>
                  <a:pt x="4983444" y="6032039"/>
                  <a:pt x="4987776" y="6089693"/>
                </a:cubicBezTo>
                <a:lnTo>
                  <a:pt x="4991621" y="6224938"/>
                </a:lnTo>
                <a:cubicBezTo>
                  <a:pt x="4988442" y="6270972"/>
                  <a:pt x="5008962" y="6317522"/>
                  <a:pt x="5017157" y="6370251"/>
                </a:cubicBezTo>
                <a:cubicBezTo>
                  <a:pt x="5025353" y="6422980"/>
                  <a:pt x="5039938" y="6490855"/>
                  <a:pt x="5040797" y="6541313"/>
                </a:cubicBezTo>
                <a:cubicBezTo>
                  <a:pt x="5039898" y="6576319"/>
                  <a:pt x="5031912" y="6591883"/>
                  <a:pt x="5045375" y="6640957"/>
                </a:cubicBezTo>
                <a:cubicBezTo>
                  <a:pt x="5057505" y="6669536"/>
                  <a:pt x="5052276" y="6675394"/>
                  <a:pt x="5058442" y="6705297"/>
                </a:cubicBezTo>
                <a:cubicBezTo>
                  <a:pt x="5057367" y="6727133"/>
                  <a:pt x="5067901" y="6732087"/>
                  <a:pt x="5071125" y="6759582"/>
                </a:cubicBezTo>
                <a:cubicBezTo>
                  <a:pt x="5055614" y="6796071"/>
                  <a:pt x="5051656" y="6769544"/>
                  <a:pt x="5069172" y="6817746"/>
                </a:cubicBezTo>
                <a:cubicBezTo>
                  <a:pt x="5060956" y="6828354"/>
                  <a:pt x="5064525" y="6836369"/>
                  <a:pt x="5072322" y="6843646"/>
                </a:cubicBezTo>
                <a:lnTo>
                  <a:pt x="5091388" y="6857998"/>
                </a:lnTo>
                <a:lnTo>
                  <a:pt x="6096000" y="6857998"/>
                </a:lnTo>
                <a:lnTo>
                  <a:pt x="6096000"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 xmlns:a16="http://schemas.microsoft.com/office/drawing/2014/main" id="{B58A8C49-D658-DC48-966B-67524ABFAD24}"/>
              </a:ext>
            </a:extLst>
          </p:cNvPr>
          <p:cNvSpPr txBox="1"/>
          <p:nvPr/>
        </p:nvSpPr>
        <p:spPr>
          <a:xfrm>
            <a:off x="492715" y="1678536"/>
            <a:ext cx="3427001" cy="3908586"/>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b="0" i="0" dirty="0">
                <a:effectLst/>
              </a:rPr>
              <a:t>Essential skills, often referred to as "soft skills" or "core skills," are crucial competencies that enable individuals to perform effectively in various environments, including workplaces, educational settings, and daily life. These skills are broadly applicable across industries and job roles. Some key essential skills include:</a:t>
            </a:r>
            <a:endParaRPr lang="en-US" sz="2000" dirty="0"/>
          </a:p>
        </p:txBody>
      </p:sp>
      <p:pic>
        <p:nvPicPr>
          <p:cNvPr id="2" name="Picture 1">
            <a:extLst>
              <a:ext uri="{FF2B5EF4-FFF2-40B4-BE49-F238E27FC236}">
                <a16:creationId xmlns="" xmlns:a16="http://schemas.microsoft.com/office/drawing/2014/main" id="{3BE2B0A7-03AF-9650-8F7B-3A6077B35FD2}"/>
              </a:ext>
            </a:extLst>
          </p:cNvPr>
          <p:cNvPicPr>
            <a:picLocks noChangeAspect="1"/>
          </p:cNvPicPr>
          <p:nvPr/>
        </p:nvPicPr>
        <p:blipFill>
          <a:blip r:embed="rId2"/>
          <a:stretch>
            <a:fillRect/>
          </a:stretch>
        </p:blipFill>
        <p:spPr>
          <a:xfrm>
            <a:off x="5445457" y="724915"/>
            <a:ext cx="6155141" cy="5431911"/>
          </a:xfrm>
          <a:prstGeom prst="rect">
            <a:avLst/>
          </a:prstGeom>
        </p:spPr>
      </p:pic>
    </p:spTree>
    <p:extLst>
      <p:ext uri="{BB962C8B-B14F-4D97-AF65-F5344CB8AC3E}">
        <p14:creationId xmlns="" xmlns:p14="http://schemas.microsoft.com/office/powerpoint/2010/main" val="16029996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 xmlns:a16="http://schemas.microsoft.com/office/drawing/2014/main" id="{FE386817-AFD1-F25D-98F7-57A523A1D5F2}"/>
              </a:ext>
            </a:extLst>
          </p:cNvPr>
          <p:cNvSpPr txBox="1"/>
          <p:nvPr/>
        </p:nvSpPr>
        <p:spPr>
          <a:xfrm>
            <a:off x="643467" y="1292980"/>
            <a:ext cx="5921080" cy="897067"/>
          </a:xfrm>
          <a:prstGeom prst="rect">
            <a:avLst/>
          </a:prstGeom>
          <a:noFill/>
        </p:spPr>
        <p:txBody>
          <a:bodyPr wrap="square">
            <a:spAutoFit/>
          </a:bodyPr>
          <a:lstStyle/>
          <a:p>
            <a:pPr marL="277178" indent="-277178" defTabSz="886968">
              <a:spcAft>
                <a:spcPts val="600"/>
              </a:spcAft>
              <a:buFont typeface="Wingdings" panose="05000000000000000000" pitchFamily="2" charset="2"/>
              <a:buChar char="§"/>
            </a:pPr>
            <a:r>
              <a:rPr lang="en-US" sz="1746" b="1" kern="1200" dirty="0">
                <a:solidFill>
                  <a:schemeClr val="tx1"/>
                </a:solidFill>
                <a:latin typeface="Söhne"/>
                <a:ea typeface="+mn-ea"/>
                <a:cs typeface="+mn-cs"/>
              </a:rPr>
              <a:t>Transformational Leadership:</a:t>
            </a:r>
            <a:r>
              <a:rPr lang="en-US" sz="1746" kern="1200" dirty="0">
                <a:solidFill>
                  <a:srgbClr val="0F0F0F"/>
                </a:solidFill>
                <a:latin typeface="Söhne"/>
                <a:ea typeface="+mn-ea"/>
                <a:cs typeface="+mn-cs"/>
              </a:rPr>
              <a:t> Coca-Cola has demonstrated transformational leadership, particularly evident in its approach to innovation and adapting to market changes.</a:t>
            </a:r>
            <a:endParaRPr lang="en-GB" dirty="0"/>
          </a:p>
        </p:txBody>
      </p:sp>
      <p:sp>
        <p:nvSpPr>
          <p:cNvPr id="11" name="TextBox 10">
            <a:extLst>
              <a:ext uri="{FF2B5EF4-FFF2-40B4-BE49-F238E27FC236}">
                <a16:creationId xmlns="" xmlns:a16="http://schemas.microsoft.com/office/drawing/2014/main" id="{E3726B14-B188-F92C-A43A-7BF441DF8908}"/>
              </a:ext>
            </a:extLst>
          </p:cNvPr>
          <p:cNvSpPr txBox="1"/>
          <p:nvPr/>
        </p:nvSpPr>
        <p:spPr>
          <a:xfrm>
            <a:off x="643467" y="2478733"/>
            <a:ext cx="5921080" cy="897067"/>
          </a:xfrm>
          <a:prstGeom prst="rect">
            <a:avLst/>
          </a:prstGeom>
          <a:noFill/>
        </p:spPr>
        <p:txBody>
          <a:bodyPr wrap="square">
            <a:spAutoFit/>
          </a:bodyPr>
          <a:lstStyle/>
          <a:p>
            <a:pPr marL="277178" indent="-277178" defTabSz="886968">
              <a:spcAft>
                <a:spcPts val="600"/>
              </a:spcAft>
              <a:buFont typeface="Wingdings" panose="05000000000000000000" pitchFamily="2" charset="2"/>
              <a:buChar char="§"/>
            </a:pPr>
            <a:r>
              <a:rPr lang="en-US" sz="1746" b="1" kern="1200" dirty="0">
                <a:solidFill>
                  <a:schemeClr val="tx1"/>
                </a:solidFill>
                <a:latin typeface="Söhne"/>
                <a:ea typeface="+mn-ea"/>
                <a:cs typeface="+mn-cs"/>
              </a:rPr>
              <a:t>Servant Leadership:</a:t>
            </a:r>
            <a:r>
              <a:rPr lang="en-US" sz="1746" kern="1200" dirty="0">
                <a:solidFill>
                  <a:srgbClr val="0F0F0F"/>
                </a:solidFill>
                <a:latin typeface="Söhne"/>
                <a:ea typeface="+mn-ea"/>
                <a:cs typeface="+mn-cs"/>
              </a:rPr>
              <a:t> Emphasized by Greenleaf (1977), servant leadership focuses on the growth and well-being of people and communities.</a:t>
            </a:r>
            <a:endParaRPr lang="en-GB" dirty="0"/>
          </a:p>
        </p:txBody>
      </p:sp>
      <p:sp>
        <p:nvSpPr>
          <p:cNvPr id="15" name="TextBox 14">
            <a:extLst>
              <a:ext uri="{FF2B5EF4-FFF2-40B4-BE49-F238E27FC236}">
                <a16:creationId xmlns="" xmlns:a16="http://schemas.microsoft.com/office/drawing/2014/main" id="{E04A2F1D-A766-EE93-959C-5153FB740C2C}"/>
              </a:ext>
            </a:extLst>
          </p:cNvPr>
          <p:cNvSpPr txBox="1"/>
          <p:nvPr/>
        </p:nvSpPr>
        <p:spPr>
          <a:xfrm>
            <a:off x="643467" y="3686419"/>
            <a:ext cx="5921080" cy="897067"/>
          </a:xfrm>
          <a:prstGeom prst="rect">
            <a:avLst/>
          </a:prstGeom>
          <a:noFill/>
        </p:spPr>
        <p:txBody>
          <a:bodyPr wrap="square">
            <a:spAutoFit/>
          </a:bodyPr>
          <a:lstStyle/>
          <a:p>
            <a:pPr marL="277178" indent="-277178" defTabSz="886968">
              <a:spcAft>
                <a:spcPts val="600"/>
              </a:spcAft>
              <a:buFont typeface="Wingdings" panose="05000000000000000000" pitchFamily="2" charset="2"/>
              <a:buChar char="§"/>
            </a:pPr>
            <a:r>
              <a:rPr lang="en-US" sz="1746" b="1" kern="1200" dirty="0">
                <a:solidFill>
                  <a:schemeClr val="tx1"/>
                </a:solidFill>
                <a:latin typeface="Söhne"/>
                <a:ea typeface="+mn-ea"/>
                <a:cs typeface="+mn-cs"/>
              </a:rPr>
              <a:t>Situational Leadership:</a:t>
            </a:r>
            <a:r>
              <a:rPr lang="en-US" sz="1746" kern="1200" dirty="0">
                <a:solidFill>
                  <a:srgbClr val="0F0F0F"/>
                </a:solidFill>
                <a:latin typeface="Söhne"/>
                <a:ea typeface="+mn-ea"/>
                <a:cs typeface="+mn-cs"/>
              </a:rPr>
              <a:t> Hersey and Blanchard's Situational Leadership Theory suggests that effective leadership varies with the task at hand and involves adapting styles</a:t>
            </a:r>
            <a:endParaRPr lang="en-GB" dirty="0"/>
          </a:p>
        </p:txBody>
      </p:sp>
      <p:sp>
        <p:nvSpPr>
          <p:cNvPr id="17" name="TextBox 16">
            <a:extLst>
              <a:ext uri="{FF2B5EF4-FFF2-40B4-BE49-F238E27FC236}">
                <a16:creationId xmlns="" xmlns:a16="http://schemas.microsoft.com/office/drawing/2014/main" id="{1275A807-1AE3-4756-C8E3-65E46D799DE7}"/>
              </a:ext>
            </a:extLst>
          </p:cNvPr>
          <p:cNvSpPr txBox="1"/>
          <p:nvPr/>
        </p:nvSpPr>
        <p:spPr>
          <a:xfrm>
            <a:off x="735054" y="4937071"/>
            <a:ext cx="5921080" cy="627947"/>
          </a:xfrm>
          <a:prstGeom prst="rect">
            <a:avLst/>
          </a:prstGeom>
          <a:noFill/>
        </p:spPr>
        <p:txBody>
          <a:bodyPr wrap="square">
            <a:spAutoFit/>
          </a:bodyPr>
          <a:lstStyle/>
          <a:p>
            <a:pPr marL="277178" indent="-277178" defTabSz="886968">
              <a:spcAft>
                <a:spcPts val="600"/>
              </a:spcAft>
              <a:buFont typeface="Wingdings" panose="05000000000000000000" pitchFamily="2" charset="2"/>
              <a:buChar char="§"/>
            </a:pPr>
            <a:r>
              <a:rPr lang="en-US" sz="1746" b="1" kern="1200" dirty="0">
                <a:solidFill>
                  <a:schemeClr val="tx1"/>
                </a:solidFill>
                <a:latin typeface="Söhne"/>
                <a:ea typeface="+mn-ea"/>
                <a:cs typeface="+mn-cs"/>
              </a:rPr>
              <a:t>Ethical Leadership:</a:t>
            </a:r>
            <a:r>
              <a:rPr lang="en-US" sz="1746" kern="1200" dirty="0">
                <a:solidFill>
                  <a:srgbClr val="0F0F0F"/>
                </a:solidFill>
                <a:latin typeface="Söhne"/>
                <a:ea typeface="+mn-ea"/>
                <a:cs typeface="+mn-cs"/>
              </a:rPr>
              <a:t> As a global corporation, Coca-Cola faces various ethical challenges and responsibilities.</a:t>
            </a:r>
            <a:endParaRPr lang="en-GB" dirty="0"/>
          </a:p>
        </p:txBody>
      </p:sp>
      <p:pic>
        <p:nvPicPr>
          <p:cNvPr id="18" name="Picture 17">
            <a:extLst>
              <a:ext uri="{FF2B5EF4-FFF2-40B4-BE49-F238E27FC236}">
                <a16:creationId xmlns="" xmlns:a16="http://schemas.microsoft.com/office/drawing/2014/main" id="{1EBF1D30-9998-68B9-C3DE-D1A7C3BE6F82}"/>
              </a:ext>
            </a:extLst>
          </p:cNvPr>
          <p:cNvPicPr>
            <a:picLocks noChangeAspect="1"/>
          </p:cNvPicPr>
          <p:nvPr/>
        </p:nvPicPr>
        <p:blipFill>
          <a:blip r:embed="rId2" cstate="print"/>
          <a:stretch>
            <a:fillRect/>
          </a:stretch>
        </p:blipFill>
        <p:spPr>
          <a:xfrm>
            <a:off x="6564547" y="1422720"/>
            <a:ext cx="4983986" cy="3828324"/>
          </a:xfrm>
          <a:prstGeom prst="rect">
            <a:avLst/>
          </a:prstGeom>
        </p:spPr>
      </p:pic>
      <p:graphicFrame>
        <p:nvGraphicFramePr>
          <p:cNvPr id="21" name="Diagram 20">
            <a:extLst>
              <a:ext uri="{FF2B5EF4-FFF2-40B4-BE49-F238E27FC236}">
                <a16:creationId xmlns="" xmlns:a16="http://schemas.microsoft.com/office/drawing/2014/main" id="{543BAA2C-7F37-3612-C33D-911CAA310107}"/>
              </a:ext>
            </a:extLst>
          </p:cNvPr>
          <p:cNvGraphicFramePr/>
          <p:nvPr>
            <p:extLst>
              <p:ext uri="{D42A27DB-BD31-4B8C-83A1-F6EECF244321}">
                <p14:modId xmlns="" xmlns:p14="http://schemas.microsoft.com/office/powerpoint/2010/main" val="197683994"/>
              </p:ext>
            </p:extLst>
          </p:nvPr>
        </p:nvGraphicFramePr>
        <p:xfrm>
          <a:off x="3432517" y="259892"/>
          <a:ext cx="3797842" cy="5508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 xmlns:p14="http://schemas.microsoft.com/office/powerpoint/2010/main" val="12387372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 xmlns:a16="http://schemas.microsoft.com/office/drawing/2014/main" id="{86FF76B9-219D-4469-AF87-0236D29032F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7" name="Group 16">
            <a:extLst>
              <a:ext uri="{FF2B5EF4-FFF2-40B4-BE49-F238E27FC236}">
                <a16:creationId xmlns="" xmlns:a16="http://schemas.microsoft.com/office/drawing/2014/main" id="{DB88BD78-87E1-424D-B479-C37D8E41B12E}"/>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flipH="1">
            <a:off x="10964637" y="2358"/>
            <a:ext cx="1876653" cy="1766008"/>
            <a:chOff x="-648769" y="2358"/>
            <a:chExt cx="1876653" cy="1766008"/>
          </a:xfrm>
        </p:grpSpPr>
        <p:sp>
          <p:nvSpPr>
            <p:cNvPr id="18" name="Freeform: Shape 17">
              <a:extLst>
                <a:ext uri="{FF2B5EF4-FFF2-40B4-BE49-F238E27FC236}">
                  <a16:creationId xmlns="" xmlns:a16="http://schemas.microsoft.com/office/drawing/2014/main" id="{C05EB894-9410-4B20-95E4-7A25101AB89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 xmlns:a16="http://schemas.microsoft.com/office/drawing/2014/main" id="{166E38B6-B050-4340-8E8F-3A971DADC03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 xmlns:a16="http://schemas.microsoft.com/office/drawing/2014/main" id="{2E80C965-DB6D-4F81-9E9E-B027384D0B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Isosceles Triangle 22">
            <a:extLst>
              <a:ext uri="{FF2B5EF4-FFF2-40B4-BE49-F238E27FC236}">
                <a16:creationId xmlns="" xmlns:a16="http://schemas.microsoft.com/office/drawing/2014/main" id="{633C5E46-DAC5-4661-9C87-22B08E2A512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Diagram 5">
            <a:extLst>
              <a:ext uri="{FF2B5EF4-FFF2-40B4-BE49-F238E27FC236}">
                <a16:creationId xmlns="" xmlns:a16="http://schemas.microsoft.com/office/drawing/2014/main" id="{A2906237-8183-F52A-9CB7-219635CEC339}"/>
              </a:ext>
            </a:extLst>
          </p:cNvPr>
          <p:cNvGraphicFramePr/>
          <p:nvPr>
            <p:extLst>
              <p:ext uri="{D42A27DB-BD31-4B8C-83A1-F6EECF244321}">
                <p14:modId xmlns="" xmlns:p14="http://schemas.microsoft.com/office/powerpoint/2010/main" val="644627677"/>
              </p:ext>
            </p:extLst>
          </p:nvPr>
        </p:nvGraphicFramePr>
        <p:xfrm>
          <a:off x="2794145" y="233803"/>
          <a:ext cx="3512387" cy="7078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Building Effective Teams - 5 Actions For Team Leaders">
            <a:extLst>
              <a:ext uri="{FF2B5EF4-FFF2-40B4-BE49-F238E27FC236}">
                <a16:creationId xmlns="" xmlns:a16="http://schemas.microsoft.com/office/drawing/2014/main" id="{89740996-BDEE-31F5-EE8F-CD05E43ED929}"/>
              </a:ext>
            </a:extLst>
          </p:cNvPr>
          <p:cNvPicPr>
            <a:picLocks noChangeAspect="1" noChangeArrowheads="1"/>
          </p:cNvPicPr>
          <p:nvPr/>
        </p:nvPicPr>
        <p:blipFill>
          <a:blip r:embed="rId6">
            <a:extLst>
              <a:ext uri="{28A0092B-C50C-407E-A947-70E740481C1C}">
                <a14:useLocalDpi xmlns="" xmlns:a14="http://schemas.microsoft.com/office/drawing/2010/main" val="0"/>
              </a:ext>
            </a:extLst>
          </a:blip>
          <a:srcRect/>
          <a:stretch>
            <a:fillRect/>
          </a:stretch>
        </p:blipFill>
        <p:spPr bwMode="auto">
          <a:xfrm>
            <a:off x="7266032" y="2645050"/>
            <a:ext cx="4644865" cy="3583307"/>
          </a:xfrm>
          <a:prstGeom prst="rect">
            <a:avLst/>
          </a:prstGeom>
          <a:noFill/>
          <a:extLst>
            <a:ext uri="{909E8E84-426E-40DD-AFC4-6F175D3DCCD1}">
              <a14:hiddenFill xmlns="" xmlns:a14="http://schemas.microsoft.com/office/drawing/2010/main">
                <a:solidFill>
                  <a:srgbClr val="FFFFFF"/>
                </a:solidFill>
              </a14:hiddenFill>
            </a:ext>
          </a:extLst>
        </p:spPr>
      </p:pic>
      <p:sp>
        <p:nvSpPr>
          <p:cNvPr id="11" name="TextBox 10">
            <a:extLst>
              <a:ext uri="{FF2B5EF4-FFF2-40B4-BE49-F238E27FC236}">
                <a16:creationId xmlns="" xmlns:a16="http://schemas.microsoft.com/office/drawing/2014/main" id="{77CC1554-2932-A1D3-58C7-841FCC6449C2}"/>
              </a:ext>
            </a:extLst>
          </p:cNvPr>
          <p:cNvSpPr txBox="1"/>
          <p:nvPr/>
        </p:nvSpPr>
        <p:spPr>
          <a:xfrm>
            <a:off x="10259" y="1182221"/>
            <a:ext cx="6099242"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Leadership Style:</a:t>
            </a:r>
            <a:r>
              <a:rPr lang="en-US" b="0" i="0" dirty="0">
                <a:solidFill>
                  <a:srgbClr val="0F0F0F"/>
                </a:solidFill>
                <a:effectLst/>
                <a:latin typeface="Söhne"/>
              </a:rPr>
              <a:t> The way a leader guides a team significantly affects group behavior. </a:t>
            </a:r>
            <a:endParaRPr lang="en-GB" dirty="0"/>
          </a:p>
        </p:txBody>
      </p:sp>
      <p:sp>
        <p:nvSpPr>
          <p:cNvPr id="13" name="TextBox 12">
            <a:extLst>
              <a:ext uri="{FF2B5EF4-FFF2-40B4-BE49-F238E27FC236}">
                <a16:creationId xmlns="" xmlns:a16="http://schemas.microsoft.com/office/drawing/2014/main" id="{53B757B4-97BA-7580-6636-052DEAC49B70}"/>
              </a:ext>
            </a:extLst>
          </p:cNvPr>
          <p:cNvSpPr txBox="1"/>
          <p:nvPr/>
        </p:nvSpPr>
        <p:spPr>
          <a:xfrm>
            <a:off x="10259" y="2183385"/>
            <a:ext cx="6113282"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Group Norms and Culture:</a:t>
            </a:r>
            <a:r>
              <a:rPr lang="en-US" b="0" i="0" dirty="0">
                <a:solidFill>
                  <a:srgbClr val="0F0F0F"/>
                </a:solidFill>
                <a:effectLst/>
                <a:latin typeface="Söhne"/>
              </a:rPr>
              <a:t> Every group develops its own norms and culture, which dictate acceptable behavior within the group.</a:t>
            </a:r>
            <a:endParaRPr lang="en-GB" dirty="0"/>
          </a:p>
        </p:txBody>
      </p:sp>
      <p:sp>
        <p:nvSpPr>
          <p:cNvPr id="16" name="TextBox 15">
            <a:extLst>
              <a:ext uri="{FF2B5EF4-FFF2-40B4-BE49-F238E27FC236}">
                <a16:creationId xmlns="" xmlns:a16="http://schemas.microsoft.com/office/drawing/2014/main" id="{EF4C2EE8-EC51-1A83-EC78-CE363E4F1225}"/>
              </a:ext>
            </a:extLst>
          </p:cNvPr>
          <p:cNvSpPr txBox="1"/>
          <p:nvPr/>
        </p:nvSpPr>
        <p:spPr>
          <a:xfrm>
            <a:off x="10259" y="3333045"/>
            <a:ext cx="7072783"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Communication Patterns:</a:t>
            </a:r>
            <a:r>
              <a:rPr lang="en-US" b="0" i="0" dirty="0">
                <a:solidFill>
                  <a:srgbClr val="0F0F0F"/>
                </a:solidFill>
                <a:effectLst/>
                <a:latin typeface="Söhne"/>
              </a:rPr>
              <a:t> Effective communication is vital for team success. Open, honest, and clear communication fosters collaboration, while poor communication can lead to misunderstandings and conflict.</a:t>
            </a:r>
            <a:endParaRPr lang="en-GB" dirty="0"/>
          </a:p>
        </p:txBody>
      </p:sp>
      <p:sp>
        <p:nvSpPr>
          <p:cNvPr id="22" name="TextBox 21">
            <a:extLst>
              <a:ext uri="{FF2B5EF4-FFF2-40B4-BE49-F238E27FC236}">
                <a16:creationId xmlns="" xmlns:a16="http://schemas.microsoft.com/office/drawing/2014/main" id="{FF675E36-5E2D-65A9-932C-0840768080FB}"/>
              </a:ext>
            </a:extLst>
          </p:cNvPr>
          <p:cNvSpPr txBox="1"/>
          <p:nvPr/>
        </p:nvSpPr>
        <p:spPr>
          <a:xfrm>
            <a:off x="10259" y="4348411"/>
            <a:ext cx="6113282"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Team Composition:</a:t>
            </a:r>
            <a:r>
              <a:rPr lang="en-US" b="0" i="0" dirty="0">
                <a:solidFill>
                  <a:srgbClr val="0F0F0F"/>
                </a:solidFill>
                <a:effectLst/>
                <a:latin typeface="Söhne"/>
              </a:rPr>
              <a:t> The mix of personalities, skills, and backgrounds in a team influences its behavior</a:t>
            </a:r>
            <a:r>
              <a:rPr lang="en-US" dirty="0">
                <a:solidFill>
                  <a:srgbClr val="0F0F0F"/>
                </a:solidFill>
                <a:latin typeface="Söhne"/>
              </a:rPr>
              <a:t>.</a:t>
            </a:r>
            <a:endParaRPr lang="en-GB" dirty="0"/>
          </a:p>
        </p:txBody>
      </p:sp>
      <p:sp>
        <p:nvSpPr>
          <p:cNvPr id="25" name="TextBox 24">
            <a:extLst>
              <a:ext uri="{FF2B5EF4-FFF2-40B4-BE49-F238E27FC236}">
                <a16:creationId xmlns="" xmlns:a16="http://schemas.microsoft.com/office/drawing/2014/main" id="{022756C0-520C-E3F7-D705-B0720CA7D9E0}"/>
              </a:ext>
            </a:extLst>
          </p:cNvPr>
          <p:cNvSpPr txBox="1"/>
          <p:nvPr/>
        </p:nvSpPr>
        <p:spPr>
          <a:xfrm>
            <a:off x="43717" y="5270690"/>
            <a:ext cx="6113282" cy="369332"/>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Conflict Levels:</a:t>
            </a:r>
            <a:r>
              <a:rPr lang="en-US" b="0" i="0" dirty="0">
                <a:solidFill>
                  <a:srgbClr val="0F0F0F"/>
                </a:solidFill>
                <a:effectLst/>
                <a:latin typeface="Söhne"/>
              </a:rPr>
              <a:t> Conflict is a natural part of group dynamics.</a:t>
            </a:r>
            <a:endParaRPr lang="en-GB" dirty="0"/>
          </a:p>
        </p:txBody>
      </p:sp>
      <p:sp>
        <p:nvSpPr>
          <p:cNvPr id="27" name="TextBox 26">
            <a:extLst>
              <a:ext uri="{FF2B5EF4-FFF2-40B4-BE49-F238E27FC236}">
                <a16:creationId xmlns="" xmlns:a16="http://schemas.microsoft.com/office/drawing/2014/main" id="{E3DF5D69-884D-CD38-E384-FEFD3875C4AF}"/>
              </a:ext>
            </a:extLst>
          </p:cNvPr>
          <p:cNvSpPr txBox="1"/>
          <p:nvPr/>
        </p:nvSpPr>
        <p:spPr>
          <a:xfrm>
            <a:off x="64438" y="5889237"/>
            <a:ext cx="6113282"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Motivation and Incentives:</a:t>
            </a:r>
            <a:r>
              <a:rPr lang="en-US" b="0" i="0" dirty="0">
                <a:solidFill>
                  <a:srgbClr val="0F0F0F"/>
                </a:solidFill>
                <a:effectLst/>
                <a:latin typeface="Söhne"/>
              </a:rPr>
              <a:t> The motivation levels of individual team members and the incentives provided to the team.</a:t>
            </a:r>
            <a:endParaRPr lang="en-GB" dirty="0"/>
          </a:p>
        </p:txBody>
      </p:sp>
    </p:spTree>
    <p:extLst>
      <p:ext uri="{BB962C8B-B14F-4D97-AF65-F5344CB8AC3E}">
        <p14:creationId xmlns="" xmlns:p14="http://schemas.microsoft.com/office/powerpoint/2010/main" val="2538346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 xmlns:a16="http://schemas.microsoft.com/office/drawing/2014/main" id="{108D0827-76D6-B095-730A-95CC6E6F41FE}"/>
              </a:ext>
            </a:extLst>
          </p:cNvPr>
          <p:cNvGraphicFramePr/>
          <p:nvPr>
            <p:extLst>
              <p:ext uri="{D42A27DB-BD31-4B8C-83A1-F6EECF244321}">
                <p14:modId xmlns="" xmlns:p14="http://schemas.microsoft.com/office/powerpoint/2010/main" val="2573421261"/>
              </p:ext>
            </p:extLst>
          </p:nvPr>
        </p:nvGraphicFramePr>
        <p:xfrm>
          <a:off x="3697665" y="120705"/>
          <a:ext cx="4390533" cy="4616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 xmlns:a16="http://schemas.microsoft.com/office/drawing/2014/main" id="{36510021-9FF6-1FEC-C44F-A01CCC03B20B}"/>
              </a:ext>
            </a:extLst>
          </p:cNvPr>
          <p:cNvSpPr txBox="1"/>
          <p:nvPr/>
        </p:nvSpPr>
        <p:spPr>
          <a:xfrm>
            <a:off x="238028" y="1053147"/>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Clear Communication (Robbins &amp; Judge, 2017):</a:t>
            </a:r>
            <a:r>
              <a:rPr lang="en-US" b="0" i="0" dirty="0">
                <a:solidFill>
                  <a:srgbClr val="0F0F0F"/>
                </a:solidFill>
                <a:effectLst/>
                <a:latin typeface="Söhne"/>
              </a:rPr>
              <a:t> Effective communication is paramount in teamwork.</a:t>
            </a:r>
            <a:endParaRPr lang="en-GB" dirty="0"/>
          </a:p>
        </p:txBody>
      </p:sp>
      <p:sp>
        <p:nvSpPr>
          <p:cNvPr id="8" name="TextBox 7">
            <a:extLst>
              <a:ext uri="{FF2B5EF4-FFF2-40B4-BE49-F238E27FC236}">
                <a16:creationId xmlns="" xmlns:a16="http://schemas.microsoft.com/office/drawing/2014/main" id="{8FCF5E32-4EF6-F129-8409-EB64478F792C}"/>
              </a:ext>
            </a:extLst>
          </p:cNvPr>
          <p:cNvSpPr txBox="1"/>
          <p:nvPr/>
        </p:nvSpPr>
        <p:spPr>
          <a:xfrm>
            <a:off x="238028" y="1876182"/>
            <a:ext cx="7312842"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Defined Roles and Responsibilities (Belbin, 1993):</a:t>
            </a:r>
            <a:r>
              <a:rPr lang="en-US" b="0" i="0" dirty="0">
                <a:solidFill>
                  <a:srgbClr val="0F0F0F"/>
                </a:solidFill>
                <a:effectLst/>
                <a:latin typeface="Söhne"/>
              </a:rPr>
              <a:t> Belbin's team roles theory highlights the need for clearly defined roles within a team.</a:t>
            </a:r>
            <a:endParaRPr lang="en-GB" dirty="0"/>
          </a:p>
        </p:txBody>
      </p:sp>
      <p:sp>
        <p:nvSpPr>
          <p:cNvPr id="10" name="TextBox 9">
            <a:extLst>
              <a:ext uri="{FF2B5EF4-FFF2-40B4-BE49-F238E27FC236}">
                <a16:creationId xmlns="" xmlns:a16="http://schemas.microsoft.com/office/drawing/2014/main" id="{44766983-DE6E-1E47-1C1C-7DC51102CE79}"/>
              </a:ext>
            </a:extLst>
          </p:cNvPr>
          <p:cNvSpPr txBox="1"/>
          <p:nvPr/>
        </p:nvSpPr>
        <p:spPr>
          <a:xfrm>
            <a:off x="238028" y="2798868"/>
            <a:ext cx="6094428"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Trust and Psychological Safety (Edmondson, 1999):</a:t>
            </a:r>
            <a:r>
              <a:rPr lang="en-US" b="0" i="0" dirty="0">
                <a:solidFill>
                  <a:srgbClr val="0F0F0F"/>
                </a:solidFill>
                <a:effectLst/>
                <a:latin typeface="Söhne"/>
              </a:rPr>
              <a:t> A team must foster an environment of trust and psychological safety. </a:t>
            </a:r>
            <a:endParaRPr lang="en-GB" dirty="0"/>
          </a:p>
        </p:txBody>
      </p:sp>
      <p:sp>
        <p:nvSpPr>
          <p:cNvPr id="12" name="TextBox 11">
            <a:extLst>
              <a:ext uri="{FF2B5EF4-FFF2-40B4-BE49-F238E27FC236}">
                <a16:creationId xmlns="" xmlns:a16="http://schemas.microsoft.com/office/drawing/2014/main" id="{994F5EDB-B41E-0E2E-8A50-03B7A40AD961}"/>
              </a:ext>
            </a:extLst>
          </p:cNvPr>
          <p:cNvSpPr txBox="1"/>
          <p:nvPr/>
        </p:nvSpPr>
        <p:spPr>
          <a:xfrm>
            <a:off x="238028" y="3816325"/>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Effective Leadership (Northouse, 2016):</a:t>
            </a:r>
            <a:r>
              <a:rPr lang="en-US" b="0" i="0" dirty="0">
                <a:solidFill>
                  <a:srgbClr val="0F0F0F"/>
                </a:solidFill>
                <a:effectLst/>
                <a:latin typeface="Söhne"/>
              </a:rPr>
              <a:t> Leadership is crucial in steering the team towards its objectives.</a:t>
            </a:r>
            <a:endParaRPr lang="en-GB" dirty="0"/>
          </a:p>
        </p:txBody>
      </p:sp>
      <p:sp>
        <p:nvSpPr>
          <p:cNvPr id="14" name="TextBox 13">
            <a:extLst>
              <a:ext uri="{FF2B5EF4-FFF2-40B4-BE49-F238E27FC236}">
                <a16:creationId xmlns="" xmlns:a16="http://schemas.microsoft.com/office/drawing/2014/main" id="{D2E67C7E-E2BE-C668-CDA9-17FD63845001}"/>
              </a:ext>
            </a:extLst>
          </p:cNvPr>
          <p:cNvSpPr txBox="1"/>
          <p:nvPr/>
        </p:nvSpPr>
        <p:spPr>
          <a:xfrm>
            <a:off x="238028" y="4704223"/>
            <a:ext cx="6094428"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Collaboration and Cooperation (Tuckman, 1965):</a:t>
            </a:r>
            <a:r>
              <a:rPr lang="en-US" b="0" i="0" dirty="0">
                <a:solidFill>
                  <a:srgbClr val="0F0F0F"/>
                </a:solidFill>
                <a:effectLst/>
                <a:latin typeface="Söhne"/>
              </a:rPr>
              <a:t> The ability to collaborate and cooperate with each other is fundamental in a team.</a:t>
            </a:r>
            <a:endParaRPr lang="en-GB" dirty="0"/>
          </a:p>
        </p:txBody>
      </p:sp>
      <p:sp>
        <p:nvSpPr>
          <p:cNvPr id="16" name="TextBox 15">
            <a:extLst>
              <a:ext uri="{FF2B5EF4-FFF2-40B4-BE49-F238E27FC236}">
                <a16:creationId xmlns="" xmlns:a16="http://schemas.microsoft.com/office/drawing/2014/main" id="{93E66184-B9D3-1CFF-6D27-B7208D2841E6}"/>
              </a:ext>
            </a:extLst>
          </p:cNvPr>
          <p:cNvSpPr txBox="1"/>
          <p:nvPr/>
        </p:nvSpPr>
        <p:spPr>
          <a:xfrm>
            <a:off x="238028" y="5804853"/>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Diversity and Inclusivity (Cox &amp; Blake, 1991):</a:t>
            </a:r>
            <a:r>
              <a:rPr lang="en-US" b="0" i="0" dirty="0">
                <a:solidFill>
                  <a:srgbClr val="0F0F0F"/>
                </a:solidFill>
                <a:effectLst/>
                <a:latin typeface="Söhne"/>
              </a:rPr>
              <a:t> Diversity in teams brings a range of perspectives and ideas. </a:t>
            </a:r>
            <a:endParaRPr lang="en-GB" dirty="0"/>
          </a:p>
        </p:txBody>
      </p:sp>
      <p:pic>
        <p:nvPicPr>
          <p:cNvPr id="17" name="Picture 16">
            <a:extLst>
              <a:ext uri="{FF2B5EF4-FFF2-40B4-BE49-F238E27FC236}">
                <a16:creationId xmlns="" xmlns:a16="http://schemas.microsoft.com/office/drawing/2014/main" id="{3A17CE83-9EB0-126F-2213-BD2C3261FFD1}"/>
              </a:ext>
            </a:extLst>
          </p:cNvPr>
          <p:cNvPicPr>
            <a:picLocks noChangeAspect="1"/>
          </p:cNvPicPr>
          <p:nvPr/>
        </p:nvPicPr>
        <p:blipFill>
          <a:blip r:embed="rId6"/>
          <a:stretch>
            <a:fillRect/>
          </a:stretch>
        </p:blipFill>
        <p:spPr>
          <a:xfrm>
            <a:off x="7975075" y="1699478"/>
            <a:ext cx="3704735" cy="3752850"/>
          </a:xfrm>
          <a:prstGeom prst="rect">
            <a:avLst/>
          </a:prstGeom>
        </p:spPr>
      </p:pic>
    </p:spTree>
    <p:extLst>
      <p:ext uri="{BB962C8B-B14F-4D97-AF65-F5344CB8AC3E}">
        <p14:creationId xmlns="" xmlns:p14="http://schemas.microsoft.com/office/powerpoint/2010/main" val="25231849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 xmlns:a16="http://schemas.microsoft.com/office/drawing/2014/main" id="{D550A5B4-A793-FE68-6667-EC7B7AB65155}"/>
              </a:ext>
            </a:extLst>
          </p:cNvPr>
          <p:cNvGraphicFramePr/>
          <p:nvPr>
            <p:extLst>
              <p:ext uri="{D42A27DB-BD31-4B8C-83A1-F6EECF244321}">
                <p14:modId xmlns="" xmlns:p14="http://schemas.microsoft.com/office/powerpoint/2010/main" val="3322014046"/>
              </p:ext>
            </p:extLst>
          </p:nvPr>
        </p:nvGraphicFramePr>
        <p:xfrm>
          <a:off x="3077066" y="258392"/>
          <a:ext cx="5482472" cy="72199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 xmlns:a16="http://schemas.microsoft.com/office/drawing/2014/main" id="{96FA1216-7194-6081-60A2-69E86B570B7E}"/>
              </a:ext>
            </a:extLst>
          </p:cNvPr>
          <p:cNvSpPr txBox="1"/>
          <p:nvPr/>
        </p:nvSpPr>
        <p:spPr>
          <a:xfrm>
            <a:off x="172040" y="1178598"/>
            <a:ext cx="6094428"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Group Composition:</a:t>
            </a:r>
            <a:r>
              <a:rPr lang="en-US" b="0" i="0" dirty="0">
                <a:solidFill>
                  <a:srgbClr val="0F0F0F"/>
                </a:solidFill>
                <a:effectLst/>
                <a:latin typeface="Söhne"/>
              </a:rPr>
              <a:t> The mix of personalities, skills, experiences, and backgrounds in a team can significantly impact its functioning,</a:t>
            </a:r>
            <a:r>
              <a:rPr lang="en-GB" b="0" i="0" dirty="0">
                <a:solidFill>
                  <a:srgbClr val="0F0F0F"/>
                </a:solidFill>
                <a:effectLst/>
                <a:latin typeface="Söhne"/>
              </a:rPr>
              <a:t> (Belbin, 1993).</a:t>
            </a:r>
            <a:endParaRPr lang="en-GB" dirty="0"/>
          </a:p>
        </p:txBody>
      </p:sp>
      <p:sp>
        <p:nvSpPr>
          <p:cNvPr id="8" name="TextBox 7">
            <a:extLst>
              <a:ext uri="{FF2B5EF4-FFF2-40B4-BE49-F238E27FC236}">
                <a16:creationId xmlns="" xmlns:a16="http://schemas.microsoft.com/office/drawing/2014/main" id="{C4D57C14-C944-9527-FEDB-9C5A663C2968}"/>
              </a:ext>
            </a:extLst>
          </p:cNvPr>
          <p:cNvSpPr txBox="1"/>
          <p:nvPr/>
        </p:nvSpPr>
        <p:spPr>
          <a:xfrm>
            <a:off x="172040" y="2158488"/>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Communication Patterns:</a:t>
            </a:r>
            <a:r>
              <a:rPr lang="en-US" b="0" i="0" dirty="0">
                <a:solidFill>
                  <a:srgbClr val="0F0F0F"/>
                </a:solidFill>
                <a:effectLst/>
                <a:latin typeface="Söhne"/>
              </a:rPr>
              <a:t> Effective communication is critical for team success</a:t>
            </a:r>
            <a:r>
              <a:rPr lang="en-US" dirty="0">
                <a:solidFill>
                  <a:srgbClr val="0F0F0F"/>
                </a:solidFill>
                <a:latin typeface="Söhne"/>
              </a:rPr>
              <a:t>,</a:t>
            </a:r>
            <a:r>
              <a:rPr lang="en-GB" b="0" i="0" dirty="0">
                <a:solidFill>
                  <a:srgbClr val="0F0F0F"/>
                </a:solidFill>
                <a:effectLst/>
                <a:latin typeface="Söhne"/>
              </a:rPr>
              <a:t> (Robbins &amp; Judge, 2017).</a:t>
            </a:r>
            <a:endParaRPr lang="en-GB" dirty="0"/>
          </a:p>
        </p:txBody>
      </p:sp>
      <p:sp>
        <p:nvSpPr>
          <p:cNvPr id="10" name="TextBox 9">
            <a:extLst>
              <a:ext uri="{FF2B5EF4-FFF2-40B4-BE49-F238E27FC236}">
                <a16:creationId xmlns="" xmlns:a16="http://schemas.microsoft.com/office/drawing/2014/main" id="{84AAF69D-7F16-9236-1EE7-E399BA737205}"/>
              </a:ext>
            </a:extLst>
          </p:cNvPr>
          <p:cNvSpPr txBox="1"/>
          <p:nvPr/>
        </p:nvSpPr>
        <p:spPr>
          <a:xfrm>
            <a:off x="172040" y="3105834"/>
            <a:ext cx="6094428" cy="923330"/>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Organizational Culture:</a:t>
            </a:r>
            <a:r>
              <a:rPr lang="en-US" b="0" i="0" dirty="0">
                <a:solidFill>
                  <a:srgbClr val="0F0F0F"/>
                </a:solidFill>
                <a:effectLst/>
                <a:latin typeface="Söhne"/>
              </a:rPr>
              <a:t> The broader culture of an organization can influence team behavior and attitudes,</a:t>
            </a:r>
            <a:r>
              <a:rPr lang="en-GB" b="0" i="0" dirty="0">
                <a:solidFill>
                  <a:srgbClr val="0F0F0F"/>
                </a:solidFill>
                <a:effectLst/>
                <a:latin typeface="Söhne"/>
              </a:rPr>
              <a:t> (Schein, 2010).</a:t>
            </a:r>
            <a:endParaRPr lang="en-GB" dirty="0"/>
          </a:p>
        </p:txBody>
      </p:sp>
      <p:sp>
        <p:nvSpPr>
          <p:cNvPr id="12" name="TextBox 11">
            <a:extLst>
              <a:ext uri="{FF2B5EF4-FFF2-40B4-BE49-F238E27FC236}">
                <a16:creationId xmlns="" xmlns:a16="http://schemas.microsoft.com/office/drawing/2014/main" id="{5BB78FE6-9146-9BFD-E8B4-8AB0D95B4DAE}"/>
              </a:ext>
            </a:extLst>
          </p:cNvPr>
          <p:cNvSpPr txBox="1"/>
          <p:nvPr/>
        </p:nvSpPr>
        <p:spPr>
          <a:xfrm>
            <a:off x="172040" y="4248834"/>
            <a:ext cx="6094428" cy="646331"/>
          </a:xfrm>
          <a:prstGeom prst="rect">
            <a:avLst/>
          </a:prstGeom>
          <a:noFill/>
        </p:spPr>
        <p:txBody>
          <a:bodyPr wrap="square">
            <a:spAutoFit/>
          </a:bodyPr>
          <a:lstStyle/>
          <a:p>
            <a:pPr marL="285750" indent="-285750">
              <a:buFont typeface="Wingdings" panose="05000000000000000000" pitchFamily="2" charset="2"/>
              <a:buChar char="§"/>
            </a:pPr>
            <a:r>
              <a:rPr lang="en-US" b="1" i="0" dirty="0">
                <a:effectLst/>
                <a:latin typeface="Söhne"/>
              </a:rPr>
              <a:t>Conflict Levels and Conflict Resolution:</a:t>
            </a:r>
            <a:r>
              <a:rPr lang="en-US" b="0" i="0" dirty="0">
                <a:solidFill>
                  <a:srgbClr val="0F0F0F"/>
                </a:solidFill>
                <a:effectLst/>
                <a:latin typeface="Söhne"/>
              </a:rPr>
              <a:t> Conflict is inevitable in team settings,</a:t>
            </a:r>
            <a:r>
              <a:rPr lang="en-GB" b="0" i="0" dirty="0">
                <a:solidFill>
                  <a:srgbClr val="0F0F0F"/>
                </a:solidFill>
                <a:effectLst/>
                <a:latin typeface="Söhne"/>
              </a:rPr>
              <a:t> (Deutsch, Coleman &amp; Marcus, 2006).</a:t>
            </a:r>
            <a:endParaRPr lang="en-GB" dirty="0"/>
          </a:p>
        </p:txBody>
      </p:sp>
      <p:sp>
        <p:nvSpPr>
          <p:cNvPr id="14" name="TextBox 13">
            <a:extLst>
              <a:ext uri="{FF2B5EF4-FFF2-40B4-BE49-F238E27FC236}">
                <a16:creationId xmlns="" xmlns:a16="http://schemas.microsoft.com/office/drawing/2014/main" id="{6CA79CF6-BDC1-FF79-11E9-192B1CFC7586}"/>
              </a:ext>
            </a:extLst>
          </p:cNvPr>
          <p:cNvSpPr txBox="1"/>
          <p:nvPr/>
        </p:nvSpPr>
        <p:spPr>
          <a:xfrm>
            <a:off x="172040" y="5160454"/>
            <a:ext cx="6094428" cy="923330"/>
          </a:xfrm>
          <a:prstGeom prst="rect">
            <a:avLst/>
          </a:prstGeom>
          <a:noFill/>
        </p:spPr>
        <p:txBody>
          <a:bodyPr wrap="square">
            <a:spAutoFit/>
          </a:bodyPr>
          <a:lstStyle/>
          <a:p>
            <a:pPr marL="285750" indent="-285750">
              <a:buFont typeface="Wingdings" panose="05000000000000000000" pitchFamily="2" charset="2"/>
              <a:buChar char="§"/>
            </a:pPr>
            <a:r>
              <a:rPr lang="en-US" dirty="0"/>
              <a:t>Motivation and Incentives: Individual and collective motivation, driven by factors such as personal goals, team objectives, and external incentives,</a:t>
            </a:r>
            <a:r>
              <a:rPr lang="en-GB" b="0" i="0" dirty="0">
                <a:solidFill>
                  <a:srgbClr val="0F0F0F"/>
                </a:solidFill>
                <a:effectLst/>
                <a:latin typeface="Söhne"/>
              </a:rPr>
              <a:t> (Ryan &amp; Deci, 2000).</a:t>
            </a:r>
            <a:endParaRPr lang="en-GB" dirty="0"/>
          </a:p>
        </p:txBody>
      </p:sp>
      <p:pic>
        <p:nvPicPr>
          <p:cNvPr id="15" name="Picture 14">
            <a:extLst>
              <a:ext uri="{FF2B5EF4-FFF2-40B4-BE49-F238E27FC236}">
                <a16:creationId xmlns="" xmlns:a16="http://schemas.microsoft.com/office/drawing/2014/main" id="{CCA221D0-EEA9-0DEF-62E2-F5F41F2CFB23}"/>
              </a:ext>
            </a:extLst>
          </p:cNvPr>
          <p:cNvPicPr>
            <a:picLocks noChangeAspect="1"/>
          </p:cNvPicPr>
          <p:nvPr/>
        </p:nvPicPr>
        <p:blipFill>
          <a:blip r:embed="rId6"/>
          <a:stretch>
            <a:fillRect/>
          </a:stretch>
        </p:blipFill>
        <p:spPr>
          <a:xfrm>
            <a:off x="6485706" y="1540908"/>
            <a:ext cx="5534254" cy="4053182"/>
          </a:xfrm>
          <a:prstGeom prst="rect">
            <a:avLst/>
          </a:prstGeom>
        </p:spPr>
      </p:pic>
    </p:spTree>
    <p:extLst>
      <p:ext uri="{BB962C8B-B14F-4D97-AF65-F5344CB8AC3E}">
        <p14:creationId xmlns="" xmlns:p14="http://schemas.microsoft.com/office/powerpoint/2010/main" val="2350919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82DE6B1E-D95D-3BE3-CC7A-3CC47246A5C5}"/>
              </a:ext>
            </a:extLst>
          </p:cNvPr>
          <p:cNvSpPr txBox="1"/>
          <p:nvPr/>
        </p:nvSpPr>
        <p:spPr>
          <a:xfrm>
            <a:off x="433633" y="1288152"/>
            <a:ext cx="10595728" cy="5355312"/>
          </a:xfrm>
          <a:prstGeom prst="rect">
            <a:avLst/>
          </a:prstGeom>
          <a:noFill/>
        </p:spPr>
        <p:txBody>
          <a:bodyPr wrap="square">
            <a:spAutoFit/>
          </a:bodyPr>
          <a:lstStyle/>
          <a:p>
            <a:pPr algn="l"/>
            <a:r>
              <a:rPr lang="en-US" b="1" i="0" dirty="0">
                <a:effectLst/>
                <a:latin typeface="Söhne"/>
              </a:rPr>
              <a:t>Brand Power:</a:t>
            </a:r>
            <a:r>
              <a:rPr lang="en-US" b="0" i="0" dirty="0">
                <a:effectLst/>
                <a:latin typeface="Söhne"/>
              </a:rPr>
              <a:t> Coca-</a:t>
            </a:r>
            <a:r>
              <a:rPr lang="en-US" b="1" i="0" dirty="0">
                <a:effectLst/>
                <a:latin typeface="Söhne"/>
              </a:rPr>
              <a:t>C</a:t>
            </a:r>
            <a:r>
              <a:rPr lang="en-US" b="0" i="0" dirty="0">
                <a:effectLst/>
                <a:latin typeface="Söhne"/>
              </a:rPr>
              <a:t>ola's brand is one of its most valuable assets. Its iconic status and widespread recognition are results of effective branding, innovative marketing strategies, and consistent customer engagement.</a:t>
            </a:r>
          </a:p>
          <a:p>
            <a:pPr algn="l">
              <a:buFont typeface="+mj-lt"/>
              <a:buAutoNum type="arabicPeriod"/>
            </a:pPr>
            <a:endParaRPr lang="en-US" b="0" i="0" dirty="0">
              <a:effectLst/>
              <a:latin typeface="Söhne"/>
            </a:endParaRPr>
          </a:p>
          <a:p>
            <a:pPr algn="l"/>
            <a:r>
              <a:rPr lang="en-US" b="1" i="0" dirty="0">
                <a:effectLst/>
                <a:latin typeface="Söhne"/>
              </a:rPr>
              <a:t>Global Reach and Adaptability:</a:t>
            </a:r>
            <a:r>
              <a:rPr lang="en-US" b="0" i="0" dirty="0">
                <a:effectLst/>
                <a:latin typeface="Söhne"/>
              </a:rPr>
              <a:t> The company's expansion into more than 200 countries demonstrates its ability to adapt and cater to diverse global tastes while maintaining a strong brand identity. This adaptability has been crucial in sustaining its position as a market leader.</a:t>
            </a:r>
          </a:p>
          <a:p>
            <a:pPr algn="l"/>
            <a:endParaRPr lang="en-US" dirty="0">
              <a:latin typeface="Söhne"/>
            </a:endParaRPr>
          </a:p>
          <a:p>
            <a:pPr algn="l"/>
            <a:r>
              <a:rPr lang="en-US" b="1" i="0" dirty="0">
                <a:effectLst/>
                <a:latin typeface="Söhne"/>
              </a:rPr>
              <a:t>Product Diversification:</a:t>
            </a:r>
            <a:r>
              <a:rPr lang="en-US" b="0" i="0" dirty="0">
                <a:effectLst/>
                <a:latin typeface="Söhne"/>
              </a:rPr>
              <a:t> Coca-Cola has successfully diversified its product portfolio beyond carbonated beverages to include water, juices, energy drinks, and teas, responding to changing consumer preferences and health trends.</a:t>
            </a:r>
          </a:p>
          <a:p>
            <a:pPr algn="l"/>
            <a:endParaRPr lang="en-US" b="0" i="0" dirty="0">
              <a:effectLst/>
              <a:latin typeface="Söhne"/>
            </a:endParaRPr>
          </a:p>
          <a:p>
            <a:pPr algn="l"/>
            <a:r>
              <a:rPr lang="en-US" b="1" i="0" dirty="0">
                <a:effectLst/>
                <a:latin typeface="Söhne"/>
              </a:rPr>
              <a:t>Sustainability and Corporate Responsibility:</a:t>
            </a:r>
            <a:r>
              <a:rPr lang="en-US" b="0" i="0" dirty="0">
                <a:effectLst/>
                <a:latin typeface="Söhne"/>
              </a:rPr>
              <a:t> The company has faced criticism regarding environmental and health issues. Its ongoing efforts in sustainability, water stewardship, and promoting healthier choices reflect its commitment to addressing these challenges.</a:t>
            </a:r>
          </a:p>
          <a:p>
            <a:pPr algn="l"/>
            <a:endParaRPr lang="en-US" b="0" i="0" dirty="0">
              <a:effectLst/>
              <a:latin typeface="Söhne"/>
            </a:endParaRPr>
          </a:p>
          <a:p>
            <a:pPr algn="l"/>
            <a:r>
              <a:rPr lang="en-US" b="1" i="0" dirty="0">
                <a:effectLst/>
                <a:latin typeface="Söhne"/>
              </a:rPr>
              <a:t>Innovative Marketing:</a:t>
            </a:r>
            <a:r>
              <a:rPr lang="en-US" b="0" i="0" dirty="0">
                <a:effectLst/>
                <a:latin typeface="Söhne"/>
              </a:rPr>
              <a:t> Coca-Cola's marketing campaigns are renowned for their creativity and emotional appeal, significantly contributing to its brand's strength and customer loyalty.</a:t>
            </a:r>
          </a:p>
          <a:p>
            <a:pPr algn="l"/>
            <a:endParaRPr lang="en-US" b="0" i="0" dirty="0">
              <a:effectLst/>
              <a:latin typeface="Söhne"/>
            </a:endParaRPr>
          </a:p>
        </p:txBody>
      </p:sp>
      <p:sp>
        <p:nvSpPr>
          <p:cNvPr id="4" name="TextBox 3"/>
          <p:cNvSpPr txBox="1"/>
          <p:nvPr/>
        </p:nvSpPr>
        <p:spPr>
          <a:xfrm>
            <a:off x="5065776" y="219456"/>
            <a:ext cx="1847088" cy="461665"/>
          </a:xfrm>
          <a:prstGeom prst="rect">
            <a:avLst/>
          </a:prstGeom>
          <a:noFill/>
        </p:spPr>
        <p:txBody>
          <a:bodyPr wrap="square" rtlCol="0">
            <a:spAutoFit/>
          </a:bodyPr>
          <a:lstStyle/>
          <a:p>
            <a:r>
              <a:rPr lang="en-US" sz="2400" b="1" dirty="0" smtClean="0"/>
              <a:t>Conclusion</a:t>
            </a:r>
            <a:r>
              <a:rPr lang="en-US" dirty="0" smtClean="0"/>
              <a:t> </a:t>
            </a:r>
            <a:endParaRPr lang="en-US" dirty="0"/>
          </a:p>
        </p:txBody>
      </p:sp>
    </p:spTree>
    <p:extLst>
      <p:ext uri="{BB962C8B-B14F-4D97-AF65-F5344CB8AC3E}">
        <p14:creationId xmlns="" xmlns:p14="http://schemas.microsoft.com/office/powerpoint/2010/main" val="3674880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 xmlns:a16="http://schemas.microsoft.com/office/drawing/2014/main" id="{5026ED47-E689-BDC5-41B2-67AA23E77ED3}"/>
              </a:ext>
            </a:extLst>
          </p:cNvPr>
          <p:cNvSpPr txBox="1"/>
          <p:nvPr/>
        </p:nvSpPr>
        <p:spPr>
          <a:xfrm>
            <a:off x="94268" y="536138"/>
            <a:ext cx="8566608" cy="230832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tabLst/>
              <a:defRPr/>
            </a:pPr>
            <a:r>
              <a:rPr kumimoji="0" lang="en-US" sz="1800" b="1" i="0" u="none" strike="noStrike" kern="1200" cap="none" spc="0" normalizeH="0" baseline="0" noProof="0" dirty="0">
                <a:ln>
                  <a:noFill/>
                </a:ln>
                <a:solidFill>
                  <a:prstClr val="black"/>
                </a:solidFill>
                <a:effectLst/>
                <a:uLnTx/>
                <a:uFillTx/>
                <a:latin typeface="Söhne"/>
                <a:ea typeface="+mn-ea"/>
                <a:cs typeface="+mn-cs"/>
              </a:rPr>
              <a:t>Economic Impact:</a:t>
            </a:r>
            <a:r>
              <a:rPr kumimoji="0" lang="en-US" sz="1800" b="0" i="0" u="none" strike="noStrike" kern="1200" cap="none" spc="0" normalizeH="0" baseline="0" noProof="0" dirty="0">
                <a:ln>
                  <a:noFill/>
                </a:ln>
                <a:solidFill>
                  <a:prstClr val="black"/>
                </a:solidFill>
                <a:effectLst/>
                <a:uLnTx/>
                <a:uFillTx/>
                <a:latin typeface="Söhne"/>
                <a:ea typeface="+mn-ea"/>
                <a:cs typeface="+mn-cs"/>
              </a:rPr>
              <a:t> As a major employer and market influencer, Coca-Cola has a substantial impact on economies and communities worldwide, both through direct operations and its network of bottling partners.</a:t>
            </a:r>
          </a:p>
          <a:p>
            <a:pPr marL="0" marR="0" lvl="0" indent="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US" sz="1800" b="0" i="0" u="none" strike="noStrike" kern="1200" cap="none" spc="0" normalizeH="0" baseline="0" noProof="0" dirty="0">
              <a:ln>
                <a:noFill/>
              </a:ln>
              <a:solidFill>
                <a:prstClr val="black"/>
              </a:solidFill>
              <a:effectLst/>
              <a:uLnTx/>
              <a:uFillTx/>
              <a:latin typeface="Söhne"/>
              <a:ea typeface="+mn-ea"/>
              <a:cs typeface="+mn-cs"/>
            </a:endParaRPr>
          </a:p>
          <a:p>
            <a:pPr marL="0" marR="0" lvl="0" indent="0" algn="l" defTabSz="914400" rtl="0" eaLnBrk="1" fontAlgn="auto" latinLnBrk="0" hangingPunct="1">
              <a:lnSpc>
                <a:spcPct val="100000"/>
              </a:lnSpc>
              <a:spcBef>
                <a:spcPts val="0"/>
              </a:spcBef>
              <a:spcAft>
                <a:spcPts val="0"/>
              </a:spcAft>
              <a:buClrTx/>
              <a:buSzTx/>
              <a:tabLst/>
              <a:defRPr/>
            </a:pPr>
            <a:r>
              <a:rPr kumimoji="0" lang="en-US" sz="1800" b="1" i="0" u="none" strike="noStrike" kern="1200" cap="none" spc="0" normalizeH="0" baseline="0" noProof="0" dirty="0">
                <a:ln>
                  <a:noFill/>
                </a:ln>
                <a:solidFill>
                  <a:prstClr val="black"/>
                </a:solidFill>
                <a:effectLst/>
                <a:uLnTx/>
                <a:uFillTx/>
                <a:latin typeface="Söhne"/>
                <a:ea typeface="+mn-ea"/>
                <a:cs typeface="+mn-cs"/>
              </a:rPr>
              <a:t>Challenges and Controversies:</a:t>
            </a:r>
            <a:r>
              <a:rPr kumimoji="0" lang="en-US" sz="1800" b="0" i="0" u="none" strike="noStrike" kern="1200" cap="none" spc="0" normalizeH="0" baseline="0" noProof="0" dirty="0">
                <a:ln>
                  <a:noFill/>
                </a:ln>
                <a:solidFill>
                  <a:prstClr val="black"/>
                </a:solidFill>
                <a:effectLst/>
                <a:uLnTx/>
                <a:uFillTx/>
                <a:latin typeface="Söhne"/>
                <a:ea typeface="+mn-ea"/>
                <a:cs typeface="+mn-cs"/>
              </a:rPr>
              <a:t> Despite its successes, Coca-Cola has navigated various controversies, including health concerns over sugar consumption, environmental impacts, and cultural criticisms. Its response to these challenges is a critical aspect of its corporate journey.</a:t>
            </a:r>
          </a:p>
        </p:txBody>
      </p:sp>
    </p:spTree>
    <p:extLst>
      <p:ext uri="{BB962C8B-B14F-4D97-AF65-F5344CB8AC3E}">
        <p14:creationId xmlns="" xmlns:p14="http://schemas.microsoft.com/office/powerpoint/2010/main" val="11319584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 xmlns:a16="http://schemas.microsoft.com/office/drawing/2014/main" id="{29A193FE-90F1-483A-157C-DFDC98E2AA0A}"/>
              </a:ext>
            </a:extLst>
          </p:cNvPr>
          <p:cNvSpPr txBox="1"/>
          <p:nvPr/>
        </p:nvSpPr>
        <p:spPr>
          <a:xfrm>
            <a:off x="5571241" y="546754"/>
            <a:ext cx="3469064" cy="400110"/>
          </a:xfrm>
          <a:prstGeom prst="rect">
            <a:avLst/>
          </a:prstGeom>
          <a:noFill/>
        </p:spPr>
        <p:txBody>
          <a:bodyPr wrap="square" rtlCol="0">
            <a:spAutoFit/>
          </a:bodyPr>
          <a:lstStyle/>
          <a:p>
            <a:r>
              <a:rPr lang="en-US" sz="2000" b="1" dirty="0"/>
              <a:t>References</a:t>
            </a:r>
            <a:r>
              <a:rPr lang="en-US" dirty="0"/>
              <a:t> </a:t>
            </a:r>
            <a:endParaRPr lang="en-GB" dirty="0"/>
          </a:p>
        </p:txBody>
      </p:sp>
      <p:sp>
        <p:nvSpPr>
          <p:cNvPr id="9" name="TextBox 8">
            <a:extLst>
              <a:ext uri="{FF2B5EF4-FFF2-40B4-BE49-F238E27FC236}">
                <a16:creationId xmlns="" xmlns:a16="http://schemas.microsoft.com/office/drawing/2014/main" id="{AC331092-DFFB-1549-376E-4060BE0E0B7E}"/>
              </a:ext>
            </a:extLst>
          </p:cNvPr>
          <p:cNvSpPr txBox="1"/>
          <p:nvPr/>
        </p:nvSpPr>
        <p:spPr>
          <a:xfrm>
            <a:off x="313442" y="1287379"/>
            <a:ext cx="11878558" cy="2031325"/>
          </a:xfrm>
          <a:prstGeom prst="rect">
            <a:avLst/>
          </a:prstGeom>
          <a:noFill/>
        </p:spPr>
        <p:txBody>
          <a:bodyPr wrap="square">
            <a:spAutoFit/>
          </a:bodyPr>
          <a:lstStyle/>
          <a:p>
            <a:pPr algn="l"/>
            <a:r>
              <a:rPr lang="en-US" b="0" i="0" dirty="0">
                <a:effectLst/>
              </a:rPr>
              <a:t>Pendergrast, M. (2000). </a:t>
            </a:r>
            <a:r>
              <a:rPr lang="en-US" b="0" i="1" dirty="0">
                <a:effectLst/>
              </a:rPr>
              <a:t>For God, Country, and Coca-Cola: The Definitive History of the Great American Soft Drink and the Company That Makes It</a:t>
            </a:r>
            <a:r>
              <a:rPr lang="en-US" b="0" i="0" dirty="0">
                <a:effectLst/>
              </a:rPr>
              <a:t>. Basic Books.</a:t>
            </a:r>
          </a:p>
          <a:p>
            <a:pPr algn="l">
              <a:buFont typeface="Arial" panose="020B0604020202020204" pitchFamily="34" charset="0"/>
              <a:buChar char="•"/>
            </a:pPr>
            <a:endParaRPr lang="en-US" b="0" i="0" dirty="0">
              <a:effectLst/>
            </a:endParaRPr>
          </a:p>
          <a:p>
            <a:pPr algn="l"/>
            <a:r>
              <a:rPr lang="en-US" b="0" i="0" dirty="0">
                <a:effectLst/>
              </a:rPr>
              <a:t>Standage, T. (2005). </a:t>
            </a:r>
            <a:r>
              <a:rPr lang="en-US" b="0" i="1" dirty="0">
                <a:effectLst/>
              </a:rPr>
              <a:t>A History of the World in 6 Glasses</a:t>
            </a:r>
            <a:r>
              <a:rPr lang="en-US" b="0" i="0" dirty="0">
                <a:effectLst/>
              </a:rPr>
              <a:t>. Walker Publishing Company.</a:t>
            </a:r>
          </a:p>
          <a:p>
            <a:pPr algn="l">
              <a:buFont typeface="Arial" panose="020B0604020202020204" pitchFamily="34" charset="0"/>
              <a:buChar char="•"/>
            </a:pPr>
            <a:endParaRPr lang="en-US" b="0" i="0" dirty="0">
              <a:effectLst/>
            </a:endParaRPr>
          </a:p>
          <a:p>
            <a:pPr algn="l"/>
            <a:r>
              <a:rPr lang="en-US" b="0" i="0" dirty="0">
                <a:effectLst/>
              </a:rPr>
              <a:t>Cocacola.co.uk. (n.d.). The History of Coca-Cola. [online] Available at: </a:t>
            </a:r>
            <a:r>
              <a:rPr lang="en-US" b="0" i="0" u="none" strike="noStrike" dirty="0">
                <a:effectLst/>
                <a:hlinkClick r:id="rId2"/>
              </a:rPr>
              <a:t>https://www.cocacola.co.uk/our-business/history-of-coca-cola</a:t>
            </a:r>
            <a:r>
              <a:rPr lang="en-US" b="0" i="0" dirty="0">
                <a:effectLst/>
              </a:rPr>
              <a:t> [Accessed date].</a:t>
            </a:r>
          </a:p>
        </p:txBody>
      </p:sp>
      <p:sp>
        <p:nvSpPr>
          <p:cNvPr id="11" name="TextBox 10">
            <a:extLst>
              <a:ext uri="{FF2B5EF4-FFF2-40B4-BE49-F238E27FC236}">
                <a16:creationId xmlns="" xmlns:a16="http://schemas.microsoft.com/office/drawing/2014/main" id="{7D9E8FE8-B401-B42A-A61E-2CA652C5DB8E}"/>
              </a:ext>
            </a:extLst>
          </p:cNvPr>
          <p:cNvSpPr txBox="1"/>
          <p:nvPr/>
        </p:nvSpPr>
        <p:spPr>
          <a:xfrm>
            <a:off x="313441" y="3539297"/>
            <a:ext cx="11517197" cy="2031325"/>
          </a:xfrm>
          <a:prstGeom prst="rect">
            <a:avLst/>
          </a:prstGeom>
          <a:noFill/>
        </p:spPr>
        <p:txBody>
          <a:bodyPr wrap="square">
            <a:spAutoFit/>
          </a:bodyPr>
          <a:lstStyle/>
          <a:p>
            <a:pPr algn="l"/>
            <a:r>
              <a:rPr lang="en-US" b="0" i="0" dirty="0">
                <a:effectLst/>
              </a:rPr>
              <a:t>Coca-Cola Company. (2023). About Us. [online] Available at: </a:t>
            </a:r>
            <a:r>
              <a:rPr lang="en-US" b="0" i="0" u="none" strike="noStrike" dirty="0">
                <a:effectLst/>
                <a:hlinkClick r:id="rId3"/>
              </a:rPr>
              <a:t>https://www.coca-colacompany.com/company</a:t>
            </a:r>
            <a:r>
              <a:rPr lang="en-US" b="0" i="0" dirty="0">
                <a:effectLst/>
              </a:rPr>
              <a:t>.</a:t>
            </a:r>
          </a:p>
          <a:p>
            <a:pPr algn="l">
              <a:buFont typeface="Arial" panose="020B0604020202020204" pitchFamily="34" charset="0"/>
              <a:buChar char="•"/>
            </a:pPr>
            <a:endParaRPr lang="en-US" b="0" i="0" dirty="0">
              <a:effectLst/>
            </a:endParaRPr>
          </a:p>
          <a:p>
            <a:pPr algn="l"/>
            <a:r>
              <a:rPr lang="en-US" b="0" i="0" dirty="0">
                <a:effectLst/>
              </a:rPr>
              <a:t>Coca-Cola Company. (2023). Sustainability Report. [online] Available at: </a:t>
            </a:r>
            <a:r>
              <a:rPr lang="en-US" b="0" i="0" u="none" strike="noStrike" dirty="0">
                <a:effectLst/>
                <a:hlinkClick r:id="rId4"/>
              </a:rPr>
              <a:t>https://www.coca-colacompany.com/sustainable-business/reports</a:t>
            </a:r>
            <a:r>
              <a:rPr lang="en-US" b="0" i="0" dirty="0">
                <a:effectLst/>
              </a:rPr>
              <a:t>.</a:t>
            </a:r>
          </a:p>
          <a:p>
            <a:pPr algn="l">
              <a:buFont typeface="Arial" panose="020B0604020202020204" pitchFamily="34" charset="0"/>
              <a:buChar char="•"/>
            </a:pPr>
            <a:endParaRPr lang="en-US" b="0" i="0" dirty="0">
              <a:effectLst/>
            </a:endParaRPr>
          </a:p>
          <a:p>
            <a:pPr algn="l"/>
            <a:r>
              <a:rPr lang="en-US" b="0" i="0" dirty="0">
                <a:effectLst/>
              </a:rPr>
              <a:t>Coca-Cola Company. (2023). Annual Report. [online] Available at: </a:t>
            </a:r>
            <a:r>
              <a:rPr lang="en-US" b="0" i="0" u="none" strike="noStrike" dirty="0">
                <a:effectLst/>
                <a:hlinkClick r:id="rId5"/>
              </a:rPr>
              <a:t>https://investors.coca-colacompany.com/financial-information/annual-other-reports</a:t>
            </a:r>
            <a:r>
              <a:rPr lang="en-US" b="0" i="0" dirty="0">
                <a:effectLst/>
              </a:rPr>
              <a:t>.</a:t>
            </a:r>
          </a:p>
        </p:txBody>
      </p:sp>
    </p:spTree>
    <p:extLst>
      <p:ext uri="{BB962C8B-B14F-4D97-AF65-F5344CB8AC3E}">
        <p14:creationId xmlns="" xmlns:p14="http://schemas.microsoft.com/office/powerpoint/2010/main" val="12638492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 xmlns:a16="http://schemas.microsoft.com/office/drawing/2014/main" id="{7B513A48-03C8-68ED-7860-57E75DB4AF8C}"/>
              </a:ext>
            </a:extLst>
          </p:cNvPr>
          <p:cNvSpPr txBox="1"/>
          <p:nvPr/>
        </p:nvSpPr>
        <p:spPr>
          <a:xfrm>
            <a:off x="360575" y="533981"/>
            <a:ext cx="11564332" cy="4247317"/>
          </a:xfrm>
          <a:prstGeom prst="rect">
            <a:avLst/>
          </a:prstGeom>
          <a:noFill/>
        </p:spPr>
        <p:txBody>
          <a:bodyPr wrap="square">
            <a:spAutoFit/>
          </a:bodyPr>
          <a:lstStyle/>
          <a:p>
            <a:pPr algn="l"/>
            <a:r>
              <a:rPr lang="en-US" b="0" i="0" dirty="0">
                <a:effectLst/>
              </a:rPr>
              <a:t>Yoffie, D.B. &amp; Kim, R. (2010). "Cola Wars Continue: Coke and Pepsi in 2010". Harvard Business School Case 9-711-462.</a:t>
            </a:r>
          </a:p>
          <a:p>
            <a:pPr algn="l">
              <a:buFont typeface="Arial" panose="020B0604020202020204" pitchFamily="34" charset="0"/>
              <a:buChar char="•"/>
            </a:pPr>
            <a:endParaRPr lang="en-US" b="0" i="0" dirty="0">
              <a:effectLst/>
            </a:endParaRPr>
          </a:p>
          <a:p>
            <a:pPr algn="l"/>
            <a:r>
              <a:rPr lang="en-US" b="0" i="0" dirty="0">
                <a:effectLst/>
              </a:rPr>
              <a:t>Foster, R.J., et al. (2013). "Coca-Globalization: Following Soft Drinks from New York to New Guinea". Palgrave Macmillan.</a:t>
            </a:r>
          </a:p>
          <a:p>
            <a:pPr algn="l">
              <a:buFont typeface="Arial" panose="020B0604020202020204" pitchFamily="34" charset="0"/>
              <a:buChar char="•"/>
            </a:pPr>
            <a:endParaRPr lang="en-US" b="0" i="0" dirty="0">
              <a:effectLst/>
            </a:endParaRPr>
          </a:p>
          <a:p>
            <a:pPr algn="l"/>
            <a:r>
              <a:rPr lang="en-US" b="0" i="0" dirty="0">
                <a:effectLst/>
              </a:rPr>
              <a:t>Elmore, B. (2013). "Citizen Coke: The Making of Coca-Cola Capitalism". W.W. Norton &amp; Company.</a:t>
            </a:r>
          </a:p>
          <a:p>
            <a:pPr algn="l"/>
            <a:endParaRPr lang="en-US" b="0" i="0" dirty="0">
              <a:effectLst/>
            </a:endParaRPr>
          </a:p>
          <a:p>
            <a:pPr algn="l"/>
            <a:r>
              <a:rPr lang="en-US" b="0" i="0" dirty="0">
                <a:effectLst/>
              </a:rPr>
              <a:t>Austin, J.E. &amp; Leonard, H.B. (2008). "Can the Virtuous Mouse and the Wealthy Elephant Live Happily Ever After?". California Management Review.</a:t>
            </a:r>
          </a:p>
          <a:p>
            <a:pPr algn="l">
              <a:buFont typeface="Arial" panose="020B0604020202020204" pitchFamily="34" charset="0"/>
              <a:buChar char="•"/>
            </a:pPr>
            <a:endParaRPr lang="en-US" b="0" i="0" dirty="0">
              <a:effectLst/>
            </a:endParaRPr>
          </a:p>
          <a:p>
            <a:pPr algn="l"/>
            <a:r>
              <a:rPr lang="en-US" b="0" i="0" dirty="0">
                <a:effectLst/>
              </a:rPr>
              <a:t>Nestle, M. (2015). "Soda Politics: Taking on Big Soda (and Winning)". Oxford University Press.</a:t>
            </a:r>
          </a:p>
          <a:p>
            <a:pPr algn="l">
              <a:buFont typeface="Arial" panose="020B0604020202020204" pitchFamily="34" charset="0"/>
              <a:buChar char="•"/>
            </a:pPr>
            <a:endParaRPr lang="en-US" b="0" i="0" dirty="0">
              <a:effectLst/>
            </a:endParaRPr>
          </a:p>
          <a:p>
            <a:pPr algn="l"/>
            <a:r>
              <a:rPr lang="en-US" b="0" i="0" dirty="0">
                <a:effectLst/>
              </a:rPr>
              <a:t>Bach, L. (2018). "Sustainability at Coca-Cola". Coca-Cola Company. [online] Available at: </a:t>
            </a:r>
            <a:r>
              <a:rPr lang="en-US" b="0" i="0" u="none" strike="noStrike" dirty="0">
                <a:effectLst/>
                <a:hlinkClick r:id="rId2"/>
              </a:rPr>
              <a:t>Coca-Cola Website</a:t>
            </a:r>
            <a:r>
              <a:rPr lang="en-US" b="0" i="0" dirty="0">
                <a:effectLst/>
              </a:rPr>
              <a:t>.</a:t>
            </a:r>
          </a:p>
          <a:p>
            <a:pPr algn="l"/>
            <a:endParaRPr lang="en-US" dirty="0"/>
          </a:p>
          <a:p>
            <a:pPr algn="l"/>
            <a:r>
              <a:rPr lang="en-US" b="0" i="0" dirty="0">
                <a:solidFill>
                  <a:srgbClr val="0F0F0F"/>
                </a:solidFill>
                <a:effectLst/>
              </a:rPr>
              <a:t>Coca-Cola Company. (2021). Sustainability Report. [online] Available at: </a:t>
            </a:r>
            <a:r>
              <a:rPr lang="en-US" b="0" i="0" u="none" strike="noStrike" dirty="0">
                <a:effectLst/>
                <a:hlinkClick r:id="rId2"/>
              </a:rPr>
              <a:t>https://www.coca-colacompany.com/sustainability-report</a:t>
            </a:r>
            <a:endParaRPr lang="en-US" b="0" i="0" dirty="0">
              <a:effectLst/>
            </a:endParaRPr>
          </a:p>
        </p:txBody>
      </p:sp>
    </p:spTree>
    <p:extLst>
      <p:ext uri="{BB962C8B-B14F-4D97-AF65-F5344CB8AC3E}">
        <p14:creationId xmlns="" xmlns:p14="http://schemas.microsoft.com/office/powerpoint/2010/main" val="17859721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 xmlns:a16="http://schemas.microsoft.com/office/drawing/2014/main" id="{D21493B9-2ED2-2D8D-8ADC-51A367FD90AD}"/>
              </a:ext>
            </a:extLst>
          </p:cNvPr>
          <p:cNvSpPr txBox="1"/>
          <p:nvPr/>
        </p:nvSpPr>
        <p:spPr>
          <a:xfrm>
            <a:off x="398283" y="433162"/>
            <a:ext cx="11356942" cy="923330"/>
          </a:xfrm>
          <a:prstGeom prst="rect">
            <a:avLst/>
          </a:prstGeom>
          <a:noFill/>
        </p:spPr>
        <p:txBody>
          <a:bodyPr wrap="square">
            <a:spAutoFit/>
          </a:bodyPr>
          <a:lstStyle/>
          <a:p>
            <a:pPr algn="l"/>
            <a:r>
              <a:rPr lang="en-GB" b="0" i="0" dirty="0">
                <a:effectLst/>
              </a:rPr>
              <a:t>Robbins, S.P. &amp; Judge, T.A. (2017). </a:t>
            </a:r>
            <a:r>
              <a:rPr lang="en-GB" b="0" i="1" dirty="0">
                <a:effectLst/>
              </a:rPr>
              <a:t>Organizational </a:t>
            </a:r>
            <a:r>
              <a:rPr lang="en-GB" b="0" i="1" dirty="0" err="1">
                <a:effectLst/>
              </a:rPr>
              <a:t>Behavior</a:t>
            </a:r>
            <a:r>
              <a:rPr lang="en-GB" b="0" i="0" dirty="0">
                <a:effectLst/>
              </a:rPr>
              <a:t>. 17th ed. Pearson.</a:t>
            </a:r>
          </a:p>
          <a:p>
            <a:pPr algn="l"/>
            <a:endParaRPr lang="en-GB" b="0" i="0" dirty="0">
              <a:effectLst/>
            </a:endParaRPr>
          </a:p>
          <a:p>
            <a:pPr algn="l"/>
            <a:r>
              <a:rPr lang="en-GB" b="0" i="0" dirty="0">
                <a:effectLst/>
              </a:rPr>
              <a:t>Belbin, R.M. (1993). </a:t>
            </a:r>
            <a:r>
              <a:rPr lang="en-GB" b="0" i="1" dirty="0">
                <a:effectLst/>
              </a:rPr>
              <a:t>Team Roles at Work</a:t>
            </a:r>
            <a:r>
              <a:rPr lang="en-GB" b="0" i="0" dirty="0">
                <a:effectLst/>
              </a:rPr>
              <a:t>. Butterworth-Heinemann.</a:t>
            </a:r>
          </a:p>
        </p:txBody>
      </p:sp>
      <p:sp>
        <p:nvSpPr>
          <p:cNvPr id="5" name="TextBox 4">
            <a:extLst>
              <a:ext uri="{FF2B5EF4-FFF2-40B4-BE49-F238E27FC236}">
                <a16:creationId xmlns="" xmlns:a16="http://schemas.microsoft.com/office/drawing/2014/main" id="{9BBA04D0-8C3F-2085-6108-DC97898762C3}"/>
              </a:ext>
            </a:extLst>
          </p:cNvPr>
          <p:cNvSpPr txBox="1"/>
          <p:nvPr/>
        </p:nvSpPr>
        <p:spPr>
          <a:xfrm>
            <a:off x="398283" y="1489683"/>
            <a:ext cx="9160496" cy="646331"/>
          </a:xfrm>
          <a:prstGeom prst="rect">
            <a:avLst/>
          </a:prstGeom>
          <a:noFill/>
        </p:spPr>
        <p:txBody>
          <a:bodyPr wrap="square">
            <a:spAutoFit/>
          </a:bodyPr>
          <a:lstStyle/>
          <a:p>
            <a:r>
              <a:rPr lang="en-US" b="0" i="0" dirty="0">
                <a:solidFill>
                  <a:srgbClr val="0F0F0F"/>
                </a:solidFill>
                <a:effectLst/>
              </a:rPr>
              <a:t>Edmondson, A. (1999). "Psychological Safety and Learning Behavior in Work Teams". </a:t>
            </a:r>
            <a:r>
              <a:rPr lang="en-US" b="0" i="1" dirty="0">
                <a:solidFill>
                  <a:srgbClr val="0F0F0F"/>
                </a:solidFill>
                <a:effectLst/>
              </a:rPr>
              <a:t>Administrative Science Quarterly</a:t>
            </a:r>
            <a:r>
              <a:rPr lang="en-US" b="0" i="0" dirty="0">
                <a:solidFill>
                  <a:srgbClr val="0F0F0F"/>
                </a:solidFill>
                <a:effectLst/>
              </a:rPr>
              <a:t>, 44(2), 350-383.</a:t>
            </a:r>
            <a:endParaRPr lang="en-GB" dirty="0"/>
          </a:p>
        </p:txBody>
      </p:sp>
      <p:sp>
        <p:nvSpPr>
          <p:cNvPr id="7" name="TextBox 6">
            <a:extLst>
              <a:ext uri="{FF2B5EF4-FFF2-40B4-BE49-F238E27FC236}">
                <a16:creationId xmlns="" xmlns:a16="http://schemas.microsoft.com/office/drawing/2014/main" id="{ACBCEE81-7A8C-BA91-24AC-F1C7C3F1F5E5}"/>
              </a:ext>
            </a:extLst>
          </p:cNvPr>
          <p:cNvSpPr txBox="1"/>
          <p:nvPr/>
        </p:nvSpPr>
        <p:spPr>
          <a:xfrm>
            <a:off x="398283" y="2269205"/>
            <a:ext cx="10772480" cy="369332"/>
          </a:xfrm>
          <a:prstGeom prst="rect">
            <a:avLst/>
          </a:prstGeom>
          <a:noFill/>
        </p:spPr>
        <p:txBody>
          <a:bodyPr wrap="square">
            <a:spAutoFit/>
          </a:bodyPr>
          <a:lstStyle/>
          <a:p>
            <a:r>
              <a:rPr lang="en-US" b="0" i="0" dirty="0">
                <a:solidFill>
                  <a:srgbClr val="0F0F0F"/>
                </a:solidFill>
                <a:effectLst/>
              </a:rPr>
              <a:t>Northouse, P.G. (2016). </a:t>
            </a:r>
            <a:r>
              <a:rPr lang="en-US" b="0" i="1" dirty="0">
                <a:solidFill>
                  <a:srgbClr val="0F0F0F"/>
                </a:solidFill>
                <a:effectLst/>
              </a:rPr>
              <a:t>Leadership: Theory and Practice</a:t>
            </a:r>
            <a:r>
              <a:rPr lang="en-US" b="0" i="0" dirty="0">
                <a:solidFill>
                  <a:srgbClr val="0F0F0F"/>
                </a:solidFill>
                <a:effectLst/>
              </a:rPr>
              <a:t>. 7th ed. Sage Publications</a:t>
            </a:r>
            <a:r>
              <a:rPr lang="en-US" b="0" i="0" dirty="0">
                <a:solidFill>
                  <a:srgbClr val="0F0F0F"/>
                </a:solidFill>
                <a:effectLst/>
                <a:latin typeface="Söhne"/>
              </a:rPr>
              <a:t>.</a:t>
            </a:r>
            <a:endParaRPr lang="en-GB" dirty="0"/>
          </a:p>
        </p:txBody>
      </p:sp>
      <p:sp>
        <p:nvSpPr>
          <p:cNvPr id="9" name="TextBox 8">
            <a:extLst>
              <a:ext uri="{FF2B5EF4-FFF2-40B4-BE49-F238E27FC236}">
                <a16:creationId xmlns="" xmlns:a16="http://schemas.microsoft.com/office/drawing/2014/main" id="{0313D783-3648-5C2A-9A8F-EEF8A897739A}"/>
              </a:ext>
            </a:extLst>
          </p:cNvPr>
          <p:cNvSpPr txBox="1"/>
          <p:nvPr/>
        </p:nvSpPr>
        <p:spPr>
          <a:xfrm>
            <a:off x="398283" y="2725561"/>
            <a:ext cx="10027762" cy="369332"/>
          </a:xfrm>
          <a:prstGeom prst="rect">
            <a:avLst/>
          </a:prstGeom>
          <a:noFill/>
        </p:spPr>
        <p:txBody>
          <a:bodyPr wrap="square">
            <a:spAutoFit/>
          </a:bodyPr>
          <a:lstStyle/>
          <a:p>
            <a:r>
              <a:rPr lang="en-US" b="0" i="0" dirty="0">
                <a:solidFill>
                  <a:srgbClr val="0F0F0F"/>
                </a:solidFill>
                <a:effectLst/>
              </a:rPr>
              <a:t>Tuckman, B.W. (1965). "Developmental sequence in small groups". </a:t>
            </a:r>
            <a:r>
              <a:rPr lang="en-US" b="0" i="1" dirty="0">
                <a:solidFill>
                  <a:srgbClr val="0F0F0F"/>
                </a:solidFill>
                <a:effectLst/>
              </a:rPr>
              <a:t>Psychological Bulletin</a:t>
            </a:r>
            <a:r>
              <a:rPr lang="en-US" b="0" i="0" dirty="0">
                <a:solidFill>
                  <a:srgbClr val="0F0F0F"/>
                </a:solidFill>
                <a:effectLst/>
              </a:rPr>
              <a:t>, 63(6), 384-399.</a:t>
            </a:r>
            <a:endParaRPr lang="en-GB" dirty="0"/>
          </a:p>
        </p:txBody>
      </p:sp>
      <p:sp>
        <p:nvSpPr>
          <p:cNvPr id="11" name="TextBox 10">
            <a:extLst>
              <a:ext uri="{FF2B5EF4-FFF2-40B4-BE49-F238E27FC236}">
                <a16:creationId xmlns="" xmlns:a16="http://schemas.microsoft.com/office/drawing/2014/main" id="{F8D91011-5A70-93C8-5E63-8A791A9DAC69}"/>
              </a:ext>
            </a:extLst>
          </p:cNvPr>
          <p:cNvSpPr txBox="1"/>
          <p:nvPr/>
        </p:nvSpPr>
        <p:spPr>
          <a:xfrm>
            <a:off x="398282" y="3181917"/>
            <a:ext cx="10027761" cy="646331"/>
          </a:xfrm>
          <a:prstGeom prst="rect">
            <a:avLst/>
          </a:prstGeom>
          <a:noFill/>
        </p:spPr>
        <p:txBody>
          <a:bodyPr wrap="square">
            <a:spAutoFit/>
          </a:bodyPr>
          <a:lstStyle/>
          <a:p>
            <a:r>
              <a:rPr lang="en-US" b="0" i="0" dirty="0">
                <a:solidFill>
                  <a:srgbClr val="0F0F0F"/>
                </a:solidFill>
                <a:effectLst/>
              </a:rPr>
              <a:t>Cox, T. &amp; Blake, S. (1991). "Managing Cultural Diversity: Implications for Organizational Competitiveness". </a:t>
            </a:r>
            <a:r>
              <a:rPr lang="en-US" b="0" i="1" dirty="0">
                <a:solidFill>
                  <a:srgbClr val="0F0F0F"/>
                </a:solidFill>
                <a:effectLst/>
              </a:rPr>
              <a:t>Academy of Management Executive</a:t>
            </a:r>
            <a:r>
              <a:rPr lang="en-US" b="0" i="0" dirty="0">
                <a:solidFill>
                  <a:srgbClr val="0F0F0F"/>
                </a:solidFill>
                <a:effectLst/>
              </a:rPr>
              <a:t>, 5(3), 45-56.</a:t>
            </a:r>
            <a:endParaRPr lang="en-GB" dirty="0"/>
          </a:p>
        </p:txBody>
      </p:sp>
      <p:sp>
        <p:nvSpPr>
          <p:cNvPr id="13" name="TextBox 12">
            <a:extLst>
              <a:ext uri="{FF2B5EF4-FFF2-40B4-BE49-F238E27FC236}">
                <a16:creationId xmlns="" xmlns:a16="http://schemas.microsoft.com/office/drawing/2014/main" id="{CD24DDD2-6B46-7EDB-13A0-0E92F7EF2A8A}"/>
              </a:ext>
            </a:extLst>
          </p:cNvPr>
          <p:cNvSpPr txBox="1"/>
          <p:nvPr/>
        </p:nvSpPr>
        <p:spPr>
          <a:xfrm>
            <a:off x="398282" y="3949357"/>
            <a:ext cx="11488918" cy="369332"/>
          </a:xfrm>
          <a:prstGeom prst="rect">
            <a:avLst/>
          </a:prstGeom>
          <a:noFill/>
        </p:spPr>
        <p:txBody>
          <a:bodyPr wrap="square">
            <a:spAutoFit/>
          </a:bodyPr>
          <a:lstStyle/>
          <a:p>
            <a:pPr algn="l"/>
            <a:r>
              <a:rPr lang="en-GB" b="0" i="0" dirty="0" smtClean="0">
                <a:effectLst/>
              </a:rPr>
              <a:t>Schein</a:t>
            </a:r>
            <a:r>
              <a:rPr lang="en-GB" b="0" i="0" dirty="0">
                <a:effectLst/>
              </a:rPr>
              <a:t>, E.H. (2010). </a:t>
            </a:r>
            <a:r>
              <a:rPr lang="en-GB" b="0" i="1" dirty="0">
                <a:effectLst/>
              </a:rPr>
              <a:t>Organizational Culture and Leadership</a:t>
            </a:r>
            <a:r>
              <a:rPr lang="en-GB" b="0" i="0" dirty="0">
                <a:effectLst/>
              </a:rPr>
              <a:t>. 4th ed. Jossey-Bass.</a:t>
            </a:r>
          </a:p>
        </p:txBody>
      </p:sp>
    </p:spTree>
    <p:extLst>
      <p:ext uri="{BB962C8B-B14F-4D97-AF65-F5344CB8AC3E}">
        <p14:creationId xmlns="" xmlns:p14="http://schemas.microsoft.com/office/powerpoint/2010/main" val="759924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773</TotalTime>
  <Words>2542</Words>
  <Application>Microsoft Office PowerPoint</Application>
  <PresentationFormat>Custom</PresentationFormat>
  <Paragraphs>139</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Members of group </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Florin Fizesan</dc:creator>
  <cp:lastModifiedBy>MyPc</cp:lastModifiedBy>
  <cp:revision>9</cp:revision>
  <dcterms:created xsi:type="dcterms:W3CDTF">2023-11-12T09:39:58Z</dcterms:created>
  <dcterms:modified xsi:type="dcterms:W3CDTF">2023-11-23T23:02:56Z</dcterms:modified>
</cp:coreProperties>
</file>