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6"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D84E17A-E31F-EBD3-585E-849826ACEC0C}" v="45" dt="2025-05-07T18:42:51.952"/>
    <p1510:client id="{C3E31267-86E6-0455-1E85-ADCC62A5282F}" v="3" dt="2025-05-07T18:32:31.85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015" autoAdjust="0"/>
    <p:restoredTop sz="77681" autoAdjust="0"/>
  </p:normalViewPr>
  <p:slideViewPr>
    <p:cSldViewPr snapToGrid="0">
      <p:cViewPr varScale="1">
        <p:scale>
          <a:sx n="41" d="100"/>
          <a:sy n="41" d="100"/>
        </p:scale>
        <p:origin x="1552" y="2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rawing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9425A7C-1C10-4943-A10F-2C9F2222E65D}" type="doc">
      <dgm:prSet loTypeId="urn:microsoft.com/office/officeart/2018/2/layout/IconLabelList" loCatId="icon" qsTypeId="urn:microsoft.com/office/officeart/2005/8/quickstyle/simple1" qsCatId="simple" csTypeId="urn:microsoft.com/office/officeart/2005/8/colors/colorful2" csCatId="colorful" phldr="1"/>
      <dgm:spPr/>
      <dgm:t>
        <a:bodyPr/>
        <a:lstStyle/>
        <a:p>
          <a:endParaRPr lang="en-US"/>
        </a:p>
      </dgm:t>
    </dgm:pt>
    <dgm:pt modelId="{0A1E92DE-8B31-4C3B-8011-270878D8081C}">
      <dgm:prSet/>
      <dgm:spPr/>
      <dgm:t>
        <a:bodyPr/>
        <a:lstStyle/>
        <a:p>
          <a:pPr>
            <a:lnSpc>
              <a:spcPct val="100000"/>
            </a:lnSpc>
          </a:pPr>
          <a:r>
            <a:rPr lang="en-GB" noProof="0" dirty="0"/>
            <a:t>Although my placement was a challenging one, I came out with a more </a:t>
          </a:r>
          <a:r>
            <a:rPr lang="en-GB" noProof="0" dirty="0" err="1"/>
            <a:t>skillful</a:t>
          </a:r>
          <a:r>
            <a:rPr lang="en-GB" noProof="0" dirty="0"/>
            <a:t> set, clearer career goals, and more knowledge of the true reality of the industry. </a:t>
          </a:r>
        </a:p>
      </dgm:t>
    </dgm:pt>
    <dgm:pt modelId="{BF094BE2-BCF3-4DCD-9660-33DBA77354D2}" type="parTrans" cxnId="{C1FEEB52-680B-4C16-BA76-E4C9D9466CC4}">
      <dgm:prSet/>
      <dgm:spPr/>
      <dgm:t>
        <a:bodyPr/>
        <a:lstStyle/>
        <a:p>
          <a:endParaRPr lang="en-US"/>
        </a:p>
      </dgm:t>
    </dgm:pt>
    <dgm:pt modelId="{4D78FDF0-3959-44DA-AB2F-546D28053929}" type="sibTrans" cxnId="{C1FEEB52-680B-4C16-BA76-E4C9D9466CC4}">
      <dgm:prSet/>
      <dgm:spPr/>
      <dgm:t>
        <a:bodyPr/>
        <a:lstStyle/>
        <a:p>
          <a:endParaRPr lang="en-US"/>
        </a:p>
      </dgm:t>
    </dgm:pt>
    <dgm:pt modelId="{C4006C72-22CD-4F4F-923D-1763B6DF57B7}">
      <dgm:prSet/>
      <dgm:spPr/>
      <dgm:t>
        <a:bodyPr/>
        <a:lstStyle/>
        <a:p>
          <a:pPr>
            <a:lnSpc>
              <a:spcPct val="100000"/>
            </a:lnSpc>
          </a:pPr>
          <a:r>
            <a:rPr lang="en-GB" noProof="0" dirty="0"/>
            <a:t>I picked up how to work on my own, how to be professional when interacting with guests and how to get things done properly under pressure. </a:t>
          </a:r>
        </a:p>
      </dgm:t>
    </dgm:pt>
    <dgm:pt modelId="{ED8ED23C-53E0-48BC-B72C-0C3E32273818}" type="parTrans" cxnId="{3CB6A8BF-0DDC-4CA6-9DB8-2BFCA1334FEF}">
      <dgm:prSet/>
      <dgm:spPr/>
      <dgm:t>
        <a:bodyPr/>
        <a:lstStyle/>
        <a:p>
          <a:endParaRPr lang="en-US"/>
        </a:p>
      </dgm:t>
    </dgm:pt>
    <dgm:pt modelId="{14E6B72F-F631-43F6-B955-E6485B458B11}" type="sibTrans" cxnId="{3CB6A8BF-0DDC-4CA6-9DB8-2BFCA1334FEF}">
      <dgm:prSet/>
      <dgm:spPr/>
      <dgm:t>
        <a:bodyPr/>
        <a:lstStyle/>
        <a:p>
          <a:endParaRPr lang="en-US"/>
        </a:p>
      </dgm:t>
    </dgm:pt>
    <dgm:pt modelId="{8E01A378-468A-4EBB-86F6-48511E2F0409}">
      <dgm:prSet/>
      <dgm:spPr/>
      <dgm:t>
        <a:bodyPr/>
        <a:lstStyle/>
        <a:p>
          <a:pPr>
            <a:lnSpc>
              <a:spcPct val="100000"/>
            </a:lnSpc>
          </a:pPr>
          <a:r>
            <a:rPr lang="en-GB" noProof="0" dirty="0"/>
            <a:t>Most importantly, this experience reaffirmed my desire to be an agent of change within the industry: for </a:t>
          </a:r>
          <a:r>
            <a:rPr lang="en-GB" b="1" noProof="0" dirty="0"/>
            <a:t>positive work environments</a:t>
          </a:r>
          <a:r>
            <a:rPr lang="en-GB" noProof="0" dirty="0"/>
            <a:t>, for </a:t>
          </a:r>
          <a:r>
            <a:rPr lang="en-GB" b="1" noProof="0" dirty="0"/>
            <a:t>fair treatment </a:t>
          </a:r>
          <a:r>
            <a:rPr lang="en-GB" noProof="0" dirty="0"/>
            <a:t>of interns and for the </a:t>
          </a:r>
          <a:r>
            <a:rPr lang="en-GB" b="1" noProof="0" dirty="0"/>
            <a:t>investment in staff development</a:t>
          </a:r>
          <a:r>
            <a:rPr lang="en-GB" noProof="0" dirty="0"/>
            <a:t>. </a:t>
          </a:r>
        </a:p>
      </dgm:t>
    </dgm:pt>
    <dgm:pt modelId="{EA15398A-BF35-4ACC-ACFB-D96C2511E14E}" type="parTrans" cxnId="{85F1ACB9-F5FF-4E78-892A-F96E3CC72050}">
      <dgm:prSet/>
      <dgm:spPr/>
      <dgm:t>
        <a:bodyPr/>
        <a:lstStyle/>
        <a:p>
          <a:endParaRPr lang="en-US"/>
        </a:p>
      </dgm:t>
    </dgm:pt>
    <dgm:pt modelId="{45FC55D6-674C-4C4F-BC93-0AC2A2E6CA58}" type="sibTrans" cxnId="{85F1ACB9-F5FF-4E78-892A-F96E3CC72050}">
      <dgm:prSet/>
      <dgm:spPr/>
      <dgm:t>
        <a:bodyPr/>
        <a:lstStyle/>
        <a:p>
          <a:endParaRPr lang="en-US"/>
        </a:p>
      </dgm:t>
    </dgm:pt>
    <dgm:pt modelId="{D7E20676-DE8E-4194-854F-062273895033}" type="pres">
      <dgm:prSet presAssocID="{99425A7C-1C10-4943-A10F-2C9F2222E65D}" presName="root" presStyleCnt="0">
        <dgm:presLayoutVars>
          <dgm:dir/>
          <dgm:resizeHandles val="exact"/>
        </dgm:presLayoutVars>
      </dgm:prSet>
      <dgm:spPr/>
    </dgm:pt>
    <dgm:pt modelId="{E97E3C2D-886A-4A7E-9F1D-9EFD1D0CE2A4}" type="pres">
      <dgm:prSet presAssocID="{0A1E92DE-8B31-4C3B-8011-270878D8081C}" presName="compNode" presStyleCnt="0"/>
      <dgm:spPr/>
    </dgm:pt>
    <dgm:pt modelId="{4A9DF4B8-4167-450C-9469-F5EAA77FBCF7}" type="pres">
      <dgm:prSet presAssocID="{0A1E92DE-8B31-4C3B-8011-270878D8081C}"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Light Bulb and Gear"/>
        </a:ext>
      </dgm:extLst>
    </dgm:pt>
    <dgm:pt modelId="{F1446885-1648-46EE-B298-D54F4CD0581C}" type="pres">
      <dgm:prSet presAssocID="{0A1E92DE-8B31-4C3B-8011-270878D8081C}" presName="spaceRect" presStyleCnt="0"/>
      <dgm:spPr/>
    </dgm:pt>
    <dgm:pt modelId="{F08010F0-B1C2-4717-B084-2B13C39D56E9}" type="pres">
      <dgm:prSet presAssocID="{0A1E92DE-8B31-4C3B-8011-270878D8081C}" presName="textRect" presStyleLbl="revTx" presStyleIdx="0" presStyleCnt="3">
        <dgm:presLayoutVars>
          <dgm:chMax val="1"/>
          <dgm:chPref val="1"/>
        </dgm:presLayoutVars>
      </dgm:prSet>
      <dgm:spPr/>
    </dgm:pt>
    <dgm:pt modelId="{CC52D4A2-DA6C-489C-888C-25B21AD24073}" type="pres">
      <dgm:prSet presAssocID="{4D78FDF0-3959-44DA-AB2F-546D28053929}" presName="sibTrans" presStyleCnt="0"/>
      <dgm:spPr/>
    </dgm:pt>
    <dgm:pt modelId="{811A905E-B3CF-4FC7-B2E1-C50F6BC2036F}" type="pres">
      <dgm:prSet presAssocID="{C4006C72-22CD-4F4F-923D-1763B6DF57B7}" presName="compNode" presStyleCnt="0"/>
      <dgm:spPr/>
    </dgm:pt>
    <dgm:pt modelId="{DC3F82EC-9F23-4241-8B62-083BD98E28BE}" type="pres">
      <dgm:prSet presAssocID="{C4006C72-22CD-4F4F-923D-1763B6DF57B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Office Worker"/>
        </a:ext>
      </dgm:extLst>
    </dgm:pt>
    <dgm:pt modelId="{F72262F2-F3B7-48A4-9F12-0872D7F099C5}" type="pres">
      <dgm:prSet presAssocID="{C4006C72-22CD-4F4F-923D-1763B6DF57B7}" presName="spaceRect" presStyleCnt="0"/>
      <dgm:spPr/>
    </dgm:pt>
    <dgm:pt modelId="{D2A5D43B-9005-4BE5-9C99-A5B9BC547C56}" type="pres">
      <dgm:prSet presAssocID="{C4006C72-22CD-4F4F-923D-1763B6DF57B7}" presName="textRect" presStyleLbl="revTx" presStyleIdx="1" presStyleCnt="3">
        <dgm:presLayoutVars>
          <dgm:chMax val="1"/>
          <dgm:chPref val="1"/>
        </dgm:presLayoutVars>
      </dgm:prSet>
      <dgm:spPr/>
    </dgm:pt>
    <dgm:pt modelId="{DEA97D58-4B10-462A-95FB-CC2431D24BFD}" type="pres">
      <dgm:prSet presAssocID="{14E6B72F-F631-43F6-B955-E6485B458B11}" presName="sibTrans" presStyleCnt="0"/>
      <dgm:spPr/>
    </dgm:pt>
    <dgm:pt modelId="{F64C490B-4BC1-49A4-86F1-4B1DD670038E}" type="pres">
      <dgm:prSet presAssocID="{8E01A378-468A-4EBB-86F6-48511E2F0409}" presName="compNode" presStyleCnt="0"/>
      <dgm:spPr/>
    </dgm:pt>
    <dgm:pt modelId="{6288EFC0-E07F-4E67-95B4-13D528A94BAE}" type="pres">
      <dgm:prSet presAssocID="{8E01A378-468A-4EBB-86F6-48511E2F0409}"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Tick"/>
        </a:ext>
      </dgm:extLst>
    </dgm:pt>
    <dgm:pt modelId="{98480C87-9371-4AC0-AD3B-A1A6D0A2C2C3}" type="pres">
      <dgm:prSet presAssocID="{8E01A378-468A-4EBB-86F6-48511E2F0409}" presName="spaceRect" presStyleCnt="0"/>
      <dgm:spPr/>
    </dgm:pt>
    <dgm:pt modelId="{D018B671-8058-41B8-9D28-0AC6CC4C9A23}" type="pres">
      <dgm:prSet presAssocID="{8E01A378-468A-4EBB-86F6-48511E2F0409}" presName="textRect" presStyleLbl="revTx" presStyleIdx="2" presStyleCnt="3">
        <dgm:presLayoutVars>
          <dgm:chMax val="1"/>
          <dgm:chPref val="1"/>
        </dgm:presLayoutVars>
      </dgm:prSet>
      <dgm:spPr/>
    </dgm:pt>
  </dgm:ptLst>
  <dgm:cxnLst>
    <dgm:cxn modelId="{77150E0A-A832-474C-A218-A459672691D9}" type="presOf" srcId="{0A1E92DE-8B31-4C3B-8011-270878D8081C}" destId="{F08010F0-B1C2-4717-B084-2B13C39D56E9}" srcOrd="0" destOrd="0" presId="urn:microsoft.com/office/officeart/2018/2/layout/IconLabelList"/>
    <dgm:cxn modelId="{B8FB2367-3097-4B78-B421-0B97C1555C3A}" type="presOf" srcId="{C4006C72-22CD-4F4F-923D-1763B6DF57B7}" destId="{D2A5D43B-9005-4BE5-9C99-A5B9BC547C56}" srcOrd="0" destOrd="0" presId="urn:microsoft.com/office/officeart/2018/2/layout/IconLabelList"/>
    <dgm:cxn modelId="{06EE4170-06C2-4A97-94EF-A697E4E4FBEA}" type="presOf" srcId="{99425A7C-1C10-4943-A10F-2C9F2222E65D}" destId="{D7E20676-DE8E-4194-854F-062273895033}" srcOrd="0" destOrd="0" presId="urn:microsoft.com/office/officeart/2018/2/layout/IconLabelList"/>
    <dgm:cxn modelId="{C1FEEB52-680B-4C16-BA76-E4C9D9466CC4}" srcId="{99425A7C-1C10-4943-A10F-2C9F2222E65D}" destId="{0A1E92DE-8B31-4C3B-8011-270878D8081C}" srcOrd="0" destOrd="0" parTransId="{BF094BE2-BCF3-4DCD-9660-33DBA77354D2}" sibTransId="{4D78FDF0-3959-44DA-AB2F-546D28053929}"/>
    <dgm:cxn modelId="{85F1ACB9-F5FF-4E78-892A-F96E3CC72050}" srcId="{99425A7C-1C10-4943-A10F-2C9F2222E65D}" destId="{8E01A378-468A-4EBB-86F6-48511E2F0409}" srcOrd="2" destOrd="0" parTransId="{EA15398A-BF35-4ACC-ACFB-D96C2511E14E}" sibTransId="{45FC55D6-674C-4C4F-BC93-0AC2A2E6CA58}"/>
    <dgm:cxn modelId="{3CB6A8BF-0DDC-4CA6-9DB8-2BFCA1334FEF}" srcId="{99425A7C-1C10-4943-A10F-2C9F2222E65D}" destId="{C4006C72-22CD-4F4F-923D-1763B6DF57B7}" srcOrd="1" destOrd="0" parTransId="{ED8ED23C-53E0-48BC-B72C-0C3E32273818}" sibTransId="{14E6B72F-F631-43F6-B955-E6485B458B11}"/>
    <dgm:cxn modelId="{888647E3-53CA-47AD-A8A0-320BCBCF2FFE}" type="presOf" srcId="{8E01A378-468A-4EBB-86F6-48511E2F0409}" destId="{D018B671-8058-41B8-9D28-0AC6CC4C9A23}" srcOrd="0" destOrd="0" presId="urn:microsoft.com/office/officeart/2018/2/layout/IconLabelList"/>
    <dgm:cxn modelId="{8FE8E528-09CD-49AF-9848-59F13E56624E}" type="presParOf" srcId="{D7E20676-DE8E-4194-854F-062273895033}" destId="{E97E3C2D-886A-4A7E-9F1D-9EFD1D0CE2A4}" srcOrd="0" destOrd="0" presId="urn:microsoft.com/office/officeart/2018/2/layout/IconLabelList"/>
    <dgm:cxn modelId="{B6C3EC94-1F80-475F-B90C-40C5EFFF629A}" type="presParOf" srcId="{E97E3C2D-886A-4A7E-9F1D-9EFD1D0CE2A4}" destId="{4A9DF4B8-4167-450C-9469-F5EAA77FBCF7}" srcOrd="0" destOrd="0" presId="urn:microsoft.com/office/officeart/2018/2/layout/IconLabelList"/>
    <dgm:cxn modelId="{56AD0518-D2BF-469F-B43A-61E5AB5EE8C3}" type="presParOf" srcId="{E97E3C2D-886A-4A7E-9F1D-9EFD1D0CE2A4}" destId="{F1446885-1648-46EE-B298-D54F4CD0581C}" srcOrd="1" destOrd="0" presId="urn:microsoft.com/office/officeart/2018/2/layout/IconLabelList"/>
    <dgm:cxn modelId="{CA19E0B5-7508-41D3-A97A-3058522F4602}" type="presParOf" srcId="{E97E3C2D-886A-4A7E-9F1D-9EFD1D0CE2A4}" destId="{F08010F0-B1C2-4717-B084-2B13C39D56E9}" srcOrd="2" destOrd="0" presId="urn:microsoft.com/office/officeart/2018/2/layout/IconLabelList"/>
    <dgm:cxn modelId="{E7669542-8235-40D6-9CAA-36FFA15BE546}" type="presParOf" srcId="{D7E20676-DE8E-4194-854F-062273895033}" destId="{CC52D4A2-DA6C-489C-888C-25B21AD24073}" srcOrd="1" destOrd="0" presId="urn:microsoft.com/office/officeart/2018/2/layout/IconLabelList"/>
    <dgm:cxn modelId="{E62F4382-E75B-4855-9140-A526F911B460}" type="presParOf" srcId="{D7E20676-DE8E-4194-854F-062273895033}" destId="{811A905E-B3CF-4FC7-B2E1-C50F6BC2036F}" srcOrd="2" destOrd="0" presId="urn:microsoft.com/office/officeart/2018/2/layout/IconLabelList"/>
    <dgm:cxn modelId="{6F25A249-B6E3-42E0-BE81-09D8D9843751}" type="presParOf" srcId="{811A905E-B3CF-4FC7-B2E1-C50F6BC2036F}" destId="{DC3F82EC-9F23-4241-8B62-083BD98E28BE}" srcOrd="0" destOrd="0" presId="urn:microsoft.com/office/officeart/2018/2/layout/IconLabelList"/>
    <dgm:cxn modelId="{0EA3C584-3DB1-4550-B3F0-9F1ABEC53582}" type="presParOf" srcId="{811A905E-B3CF-4FC7-B2E1-C50F6BC2036F}" destId="{F72262F2-F3B7-48A4-9F12-0872D7F099C5}" srcOrd="1" destOrd="0" presId="urn:microsoft.com/office/officeart/2018/2/layout/IconLabelList"/>
    <dgm:cxn modelId="{87829C05-8C1A-495E-81BA-547237B18CA4}" type="presParOf" srcId="{811A905E-B3CF-4FC7-B2E1-C50F6BC2036F}" destId="{D2A5D43B-9005-4BE5-9C99-A5B9BC547C56}" srcOrd="2" destOrd="0" presId="urn:microsoft.com/office/officeart/2018/2/layout/IconLabelList"/>
    <dgm:cxn modelId="{B00AA8C7-462E-4421-A00B-89736FA0F6EA}" type="presParOf" srcId="{D7E20676-DE8E-4194-854F-062273895033}" destId="{DEA97D58-4B10-462A-95FB-CC2431D24BFD}" srcOrd="3" destOrd="0" presId="urn:microsoft.com/office/officeart/2018/2/layout/IconLabelList"/>
    <dgm:cxn modelId="{381B8B7B-3528-4672-9848-3CB3D6EA9A07}" type="presParOf" srcId="{D7E20676-DE8E-4194-854F-062273895033}" destId="{F64C490B-4BC1-49A4-86F1-4B1DD670038E}" srcOrd="4" destOrd="0" presId="urn:microsoft.com/office/officeart/2018/2/layout/IconLabelList"/>
    <dgm:cxn modelId="{B9EF8C96-DF0C-4CA0-965C-94384B3CDB42}" type="presParOf" srcId="{F64C490B-4BC1-49A4-86F1-4B1DD670038E}" destId="{6288EFC0-E07F-4E67-95B4-13D528A94BAE}" srcOrd="0" destOrd="0" presId="urn:microsoft.com/office/officeart/2018/2/layout/IconLabelList"/>
    <dgm:cxn modelId="{EC1B4572-05E9-49B3-A577-3A5DC2A096F3}" type="presParOf" srcId="{F64C490B-4BC1-49A4-86F1-4B1DD670038E}" destId="{98480C87-9371-4AC0-AD3B-A1A6D0A2C2C3}" srcOrd="1" destOrd="0" presId="urn:microsoft.com/office/officeart/2018/2/layout/IconLabelList"/>
    <dgm:cxn modelId="{C6649AD7-6030-467E-8475-F9757C306BD5}" type="presParOf" srcId="{F64C490B-4BC1-49A4-86F1-4B1DD670038E}" destId="{D018B671-8058-41B8-9D28-0AC6CC4C9A23}"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a:ext uri="{C62137D5-CB1D-491B-B009-E17868A290BF}">
      <dgm14:recolorImg xmlns:dgm14="http://schemas.microsoft.com/office/drawing/2010/diagram" val="1"/>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9DF4B8-4167-450C-9469-F5EAA77FBCF7}">
      <dsp:nvSpPr>
        <dsp:cNvPr id="0" name=""/>
        <dsp:cNvSpPr/>
      </dsp:nvSpPr>
      <dsp:spPr>
        <a:xfrm>
          <a:off x="2714159" y="259180"/>
          <a:ext cx="776777" cy="77677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08010F0-B1C2-4717-B084-2B13C39D56E9}">
      <dsp:nvSpPr>
        <dsp:cNvPr id="0" name=""/>
        <dsp:cNvSpPr/>
      </dsp:nvSpPr>
      <dsp:spPr>
        <a:xfrm>
          <a:off x="2239462" y="1424476"/>
          <a:ext cx="1726171" cy="14240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noProof="0" dirty="0"/>
            <a:t>Although my placement was a challenging one, I came out with a more </a:t>
          </a:r>
          <a:r>
            <a:rPr lang="en-GB" sz="1100" kern="1200" noProof="0" dirty="0" err="1"/>
            <a:t>skillful</a:t>
          </a:r>
          <a:r>
            <a:rPr lang="en-GB" sz="1100" kern="1200" noProof="0" dirty="0"/>
            <a:t> set, clearer career goals, and more knowledge of the true reality of the industry. </a:t>
          </a:r>
        </a:p>
      </dsp:txBody>
      <dsp:txXfrm>
        <a:off x="2239462" y="1424476"/>
        <a:ext cx="1726171" cy="1424091"/>
      </dsp:txXfrm>
    </dsp:sp>
    <dsp:sp modelId="{DC3F82EC-9F23-4241-8B62-083BD98E28BE}">
      <dsp:nvSpPr>
        <dsp:cNvPr id="0" name=""/>
        <dsp:cNvSpPr/>
      </dsp:nvSpPr>
      <dsp:spPr>
        <a:xfrm>
          <a:off x="4742411" y="259180"/>
          <a:ext cx="776777" cy="77677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2A5D43B-9005-4BE5-9C99-A5B9BC547C56}">
      <dsp:nvSpPr>
        <dsp:cNvPr id="0" name=""/>
        <dsp:cNvSpPr/>
      </dsp:nvSpPr>
      <dsp:spPr>
        <a:xfrm>
          <a:off x="4267714" y="1424476"/>
          <a:ext cx="1726171" cy="14240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noProof="0" dirty="0"/>
            <a:t>I picked up how to work on my own, how to be professional when interacting with guests and how to get things done properly under pressure. </a:t>
          </a:r>
        </a:p>
      </dsp:txBody>
      <dsp:txXfrm>
        <a:off x="4267714" y="1424476"/>
        <a:ext cx="1726171" cy="1424091"/>
      </dsp:txXfrm>
    </dsp:sp>
    <dsp:sp modelId="{6288EFC0-E07F-4E67-95B4-13D528A94BAE}">
      <dsp:nvSpPr>
        <dsp:cNvPr id="0" name=""/>
        <dsp:cNvSpPr/>
      </dsp:nvSpPr>
      <dsp:spPr>
        <a:xfrm>
          <a:off x="6770663" y="259180"/>
          <a:ext cx="776777" cy="77677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018B671-8058-41B8-9D28-0AC6CC4C9A23}">
      <dsp:nvSpPr>
        <dsp:cNvPr id="0" name=""/>
        <dsp:cNvSpPr/>
      </dsp:nvSpPr>
      <dsp:spPr>
        <a:xfrm>
          <a:off x="6295966" y="1424476"/>
          <a:ext cx="1726171" cy="14240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noProof="0" dirty="0"/>
            <a:t>Most importantly, this experience reaffirmed my desire to be an agent of change within the industry: for </a:t>
          </a:r>
          <a:r>
            <a:rPr lang="en-GB" sz="1100" b="1" kern="1200" noProof="0" dirty="0"/>
            <a:t>positive work environments</a:t>
          </a:r>
          <a:r>
            <a:rPr lang="en-GB" sz="1100" kern="1200" noProof="0" dirty="0"/>
            <a:t>, for </a:t>
          </a:r>
          <a:r>
            <a:rPr lang="en-GB" sz="1100" b="1" kern="1200" noProof="0" dirty="0"/>
            <a:t>fair treatment </a:t>
          </a:r>
          <a:r>
            <a:rPr lang="en-GB" sz="1100" kern="1200" noProof="0" dirty="0"/>
            <a:t>of interns and for the </a:t>
          </a:r>
          <a:r>
            <a:rPr lang="en-GB" sz="1100" b="1" kern="1200" noProof="0" dirty="0"/>
            <a:t>investment in staff development</a:t>
          </a:r>
          <a:r>
            <a:rPr lang="en-GB" sz="1100" kern="1200" noProof="0" dirty="0"/>
            <a:t>. </a:t>
          </a:r>
        </a:p>
      </dsp:txBody>
      <dsp:txXfrm>
        <a:off x="6295966" y="1424476"/>
        <a:ext cx="1726171" cy="1424091"/>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F275021-06B9-4F49-9037-897FB31BB117}" type="datetimeFigureOut">
              <a:rPr lang="en-US" smtClean="0"/>
              <a:t>5/9/2025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534F27F-C453-480E-A945-E7C795CE5EEB}" type="slidenum">
              <a:rPr lang="en-US" smtClean="0"/>
              <a:t>‹#›</a:t>
            </a:fld>
            <a:endParaRPr lang="en-US"/>
          </a:p>
        </p:txBody>
      </p:sp>
    </p:spTree>
    <p:extLst>
      <p:ext uri="{BB962C8B-B14F-4D97-AF65-F5344CB8AC3E}">
        <p14:creationId xmlns:p14="http://schemas.microsoft.com/office/powerpoint/2010/main" val="37290405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noProof="0" dirty="0"/>
              <a:t>Nevertheless, in face of a lot of challenges, for instance, dealing with mistreatment and no support, I kept up my momentum in learning, growing my skills and also getting a sense of what the operational reality in the hospitality industry is (Thompson et al., 2021). By going through this experience I have solidified that I would like to be a responsible leader that takes the health of their staff and the ethics behind work settings very seriously.</a:t>
            </a:r>
          </a:p>
        </p:txBody>
      </p:sp>
      <p:sp>
        <p:nvSpPr>
          <p:cNvPr id="4" name="Slide Number Placeholder 3"/>
          <p:cNvSpPr>
            <a:spLocks noGrp="1"/>
          </p:cNvSpPr>
          <p:nvPr>
            <p:ph type="sldNum" sz="quarter" idx="10"/>
          </p:nvPr>
        </p:nvSpPr>
        <p:spPr/>
        <p:txBody>
          <a:bodyPr/>
          <a:lstStyle/>
          <a:p>
            <a:fld id="{6534F27F-C453-480E-A945-E7C795CE5EEB}" type="slidenum">
              <a:rPr lang="en-US" smtClean="0"/>
              <a:t>2</a:t>
            </a:fld>
            <a:endParaRPr lang="en-US" dirty="0"/>
          </a:p>
        </p:txBody>
      </p:sp>
    </p:spTree>
    <p:extLst>
      <p:ext uri="{BB962C8B-B14F-4D97-AF65-F5344CB8AC3E}">
        <p14:creationId xmlns:p14="http://schemas.microsoft.com/office/powerpoint/2010/main" val="42574255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noProof="0" dirty="0"/>
              <a:t>Role and Key Responsibilities:</a:t>
            </a:r>
            <a:endParaRPr lang="en-GB" noProof="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noProof="0" dirty="0"/>
              <a:t>I was also expected to support food preparation and event setup during large events, with very little supervision.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noProof="0" dirty="0"/>
              <a:t>Challenges Faced:</a:t>
            </a:r>
            <a:endParaRPr lang="en-GB" noProof="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noProof="0" dirty="0"/>
              <a:t>On multiple occasions, I was left alone to manage operations when others were sent home. Additionally, I encountered mistreatment from both guests and management. For example, during a major event, I was verbally mistreated by a guest, and the manager did not intervene or support me, which significantly affected my morale.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noProof="0" dirty="0"/>
              <a:t>Skills Developed:</a:t>
            </a:r>
            <a:endParaRPr lang="en-GB" noProof="0" dirty="0"/>
          </a:p>
          <a:p>
            <a:r>
              <a:rPr lang="en-GB" noProof="0" dirty="0"/>
              <a:t>I learned to adapt quickly, manage difficult guests professionally, and maintain composure during stressful service periods. This resilience will benefit me in future roles where quick thinking and professionalism are essential.</a:t>
            </a:r>
          </a:p>
          <a:p>
            <a:endParaRPr lang="en-US" dirty="0"/>
          </a:p>
        </p:txBody>
      </p:sp>
      <p:sp>
        <p:nvSpPr>
          <p:cNvPr id="4" name="Slide Number Placeholder 3"/>
          <p:cNvSpPr>
            <a:spLocks noGrp="1"/>
          </p:cNvSpPr>
          <p:nvPr>
            <p:ph type="sldNum" sz="quarter" idx="10"/>
          </p:nvPr>
        </p:nvSpPr>
        <p:spPr/>
        <p:txBody>
          <a:bodyPr/>
          <a:lstStyle/>
          <a:p>
            <a:fld id="{6534F27F-C453-480E-A945-E7C795CE5EEB}" type="slidenum">
              <a:rPr lang="en-US" smtClean="0"/>
              <a:t>3</a:t>
            </a:fld>
            <a:endParaRPr lang="en-US" dirty="0"/>
          </a:p>
        </p:txBody>
      </p:sp>
    </p:spTree>
    <p:extLst>
      <p:ext uri="{BB962C8B-B14F-4D97-AF65-F5344CB8AC3E}">
        <p14:creationId xmlns:p14="http://schemas.microsoft.com/office/powerpoint/2010/main" val="23613363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noProof="0" dirty="0"/>
              <a:t>Role and Exposure:</a:t>
            </a:r>
            <a:endParaRPr lang="en-GB" noProof="0" dirty="0"/>
          </a:p>
          <a:p>
            <a:r>
              <a:rPr lang="en-GB" noProof="0" dirty="0"/>
              <a:t>I also had several conversations with the front office manager about administrative procedures and the hotel’s operating systems.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noProof="0" dirty="0"/>
              <a:t>Challenges Faced:</a:t>
            </a:r>
            <a:endParaRPr lang="en-GB" noProof="0" dirty="0"/>
          </a:p>
          <a:p>
            <a:r>
              <a:rPr lang="en-GB" noProof="0" dirty="0"/>
              <a:t> Although I wasn’t given login access to booking systems, I was able to understand the workflow by watching and asking questions.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noProof="0" dirty="0"/>
              <a:t>Skills Developed:</a:t>
            </a:r>
            <a:endParaRPr lang="en-GB" noProof="0" dirty="0"/>
          </a:p>
          <a:p>
            <a:r>
              <a:rPr lang="en-GB" noProof="0" dirty="0"/>
              <a:t>Observing the administrative process also gave me a better understanding of </a:t>
            </a:r>
            <a:r>
              <a:rPr lang="en-GB" b="1" noProof="0" dirty="0"/>
              <a:t>front office coordination</a:t>
            </a:r>
            <a:r>
              <a:rPr lang="en-GB" noProof="0" dirty="0"/>
              <a:t>, room allocation, and guest records management.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noProof="0" dirty="0"/>
              <a:t>Key Learning:</a:t>
            </a:r>
            <a:endParaRPr lang="en-GB" noProof="0" dirty="0"/>
          </a:p>
          <a:p>
            <a:r>
              <a:rPr lang="en-GB" noProof="0" dirty="0"/>
              <a:t>It also highlighted the need for cross-departmental communication between F&amp;B, housekeeping, and front office for a seamless guest experience (Hayes, 2014).</a:t>
            </a:r>
          </a:p>
        </p:txBody>
      </p:sp>
      <p:sp>
        <p:nvSpPr>
          <p:cNvPr id="4" name="Slide Number Placeholder 3"/>
          <p:cNvSpPr>
            <a:spLocks noGrp="1"/>
          </p:cNvSpPr>
          <p:nvPr>
            <p:ph type="sldNum" sz="quarter" idx="10"/>
          </p:nvPr>
        </p:nvSpPr>
        <p:spPr/>
        <p:txBody>
          <a:bodyPr/>
          <a:lstStyle/>
          <a:p>
            <a:fld id="{6534F27F-C453-480E-A945-E7C795CE5EEB}" type="slidenum">
              <a:rPr lang="en-US" smtClean="0"/>
              <a:t>4</a:t>
            </a:fld>
            <a:endParaRPr lang="en-US" dirty="0"/>
          </a:p>
        </p:txBody>
      </p:sp>
    </p:spTree>
    <p:extLst>
      <p:ext uri="{BB962C8B-B14F-4D97-AF65-F5344CB8AC3E}">
        <p14:creationId xmlns:p14="http://schemas.microsoft.com/office/powerpoint/2010/main" val="9833664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noProof="0" dirty="0"/>
              <a:t>Challenges Faced:</a:t>
            </a:r>
            <a:endParaRPr lang="en-GB" noProof="0" dirty="0"/>
          </a:p>
          <a:p>
            <a:r>
              <a:rPr lang="en-GB" noProof="0" dirty="0"/>
              <a:t>The work was physically demanding, especially during busy days when I had to clean multiple rooms without sufficient breaks or rotation. The lack of team cohesion also made it harder to seek support or guidance from permanent staff.</a:t>
            </a:r>
          </a:p>
          <a:p>
            <a:r>
              <a:rPr lang="en-GB" b="1" noProof="0" dirty="0"/>
              <a:t>Skills Developed:</a:t>
            </a:r>
            <a:endParaRPr lang="en-GB" noProof="0" dirty="0"/>
          </a:p>
          <a:p>
            <a:r>
              <a:rPr lang="en-GB" noProof="0" dirty="0"/>
              <a:t>I developed time management skills, attention to detail, and an appreciation for how cleanliness standards impact guest satisfaction. I also gained empathy for frontline housekeeping staff, whose efforts often go unnoticed despite being essential to hotel operations.</a:t>
            </a:r>
          </a:p>
          <a:p>
            <a:r>
              <a:rPr lang="en-GB" b="1" noProof="0" dirty="0"/>
              <a:t>Key Learning:</a:t>
            </a:r>
            <a:endParaRPr lang="en-GB" noProof="0" dirty="0"/>
          </a:p>
          <a:p>
            <a:r>
              <a:rPr lang="en-GB" noProof="0" dirty="0"/>
              <a:t>A clean and well-maintained room significantly shapes guest perception, highlighting the importance of teamwork, communication, and appreciation across departments (Dwyer, 2023).</a:t>
            </a:r>
          </a:p>
        </p:txBody>
      </p:sp>
      <p:sp>
        <p:nvSpPr>
          <p:cNvPr id="4" name="Slide Number Placeholder 3"/>
          <p:cNvSpPr>
            <a:spLocks noGrp="1"/>
          </p:cNvSpPr>
          <p:nvPr>
            <p:ph type="sldNum" sz="quarter" idx="10"/>
          </p:nvPr>
        </p:nvSpPr>
        <p:spPr/>
        <p:txBody>
          <a:bodyPr/>
          <a:lstStyle/>
          <a:p>
            <a:fld id="{6534F27F-C453-480E-A945-E7C795CE5EEB}" type="slidenum">
              <a:rPr lang="en-US" smtClean="0"/>
              <a:t>5</a:t>
            </a:fld>
            <a:endParaRPr lang="en-US"/>
          </a:p>
        </p:txBody>
      </p:sp>
    </p:spTree>
    <p:extLst>
      <p:ext uri="{BB962C8B-B14F-4D97-AF65-F5344CB8AC3E}">
        <p14:creationId xmlns:p14="http://schemas.microsoft.com/office/powerpoint/2010/main" val="52132613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But I now know, first-hand, just how critical ethical leadership and honest communication is to staff retention, morale and guest satisfaction.</a:t>
            </a:r>
            <a:endParaRPr lang="en-US" dirty="0"/>
          </a:p>
        </p:txBody>
      </p:sp>
      <p:sp>
        <p:nvSpPr>
          <p:cNvPr id="4" name="Slide Number Placeholder 3"/>
          <p:cNvSpPr>
            <a:spLocks noGrp="1"/>
          </p:cNvSpPr>
          <p:nvPr>
            <p:ph type="sldNum" sz="quarter" idx="10"/>
          </p:nvPr>
        </p:nvSpPr>
        <p:spPr/>
        <p:txBody>
          <a:bodyPr/>
          <a:lstStyle/>
          <a:p>
            <a:fld id="{6534F27F-C453-480E-A945-E7C795CE5EEB}" type="slidenum">
              <a:rPr lang="en-US" smtClean="0"/>
              <a:t>6</a:t>
            </a:fld>
            <a:endParaRPr lang="en-US" dirty="0"/>
          </a:p>
        </p:txBody>
      </p:sp>
    </p:spTree>
    <p:extLst>
      <p:ext uri="{BB962C8B-B14F-4D97-AF65-F5344CB8AC3E}">
        <p14:creationId xmlns:p14="http://schemas.microsoft.com/office/powerpoint/2010/main" val="6392644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just">
              <a:buNone/>
            </a:pPr>
            <a:r>
              <a:rPr lang="en-GB" noProof="0" dirty="0"/>
              <a:t>Established, I am eager to carry these lessons forward, in any future placement, and in my professional roles to be a part of creating a more inclusive and respectful culture in the hospitality sector.</a:t>
            </a:r>
          </a:p>
        </p:txBody>
      </p:sp>
      <p:sp>
        <p:nvSpPr>
          <p:cNvPr id="4" name="Slide Number Placeholder 3"/>
          <p:cNvSpPr>
            <a:spLocks noGrp="1"/>
          </p:cNvSpPr>
          <p:nvPr>
            <p:ph type="sldNum" sz="quarter" idx="10"/>
          </p:nvPr>
        </p:nvSpPr>
        <p:spPr/>
        <p:txBody>
          <a:bodyPr/>
          <a:lstStyle/>
          <a:p>
            <a:fld id="{6534F27F-C453-480E-A945-E7C795CE5EEB}" type="slidenum">
              <a:rPr lang="en-US" smtClean="0"/>
              <a:t>7</a:t>
            </a:fld>
            <a:endParaRPr lang="en-US"/>
          </a:p>
        </p:txBody>
      </p:sp>
    </p:spTree>
    <p:extLst>
      <p:ext uri="{BB962C8B-B14F-4D97-AF65-F5344CB8AC3E}">
        <p14:creationId xmlns:p14="http://schemas.microsoft.com/office/powerpoint/2010/main" val="11386081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noProof="0" dirty="0"/>
              <a:t>Thompson, M.N., Perez-Chavez, J. and Fetter, A. (2021). Internship experiences among college students attending an HBC: A longitudinal grounded theory exploration. </a:t>
            </a:r>
            <a:r>
              <a:rPr lang="en-GB" i="1" noProof="0" dirty="0"/>
              <a:t>Journal of Career Assessment</a:t>
            </a:r>
            <a:r>
              <a:rPr lang="en-GB" noProof="0" dirty="0"/>
              <a:t>, 29(4), pp.589–607.</a:t>
            </a:r>
          </a:p>
          <a:p>
            <a:r>
              <a:rPr lang="en-GB" noProof="0" dirty="0"/>
              <a:t>Xenia, L. and Kyaw, A.K. (2024). The effect of marketing mix on customer satisfaction and loyalty of Sunshine Princess Hotel in Yangon. </a:t>
            </a:r>
            <a:r>
              <a:rPr lang="en-GB" i="1" noProof="0" dirty="0"/>
              <a:t>Unpublished manuscript</a:t>
            </a:r>
            <a:r>
              <a:rPr lang="en-GB" noProof="0" dirty="0"/>
              <a:t>.</a:t>
            </a:r>
          </a:p>
        </p:txBody>
      </p:sp>
      <p:sp>
        <p:nvSpPr>
          <p:cNvPr id="4" name="Slide Number Placeholder 3"/>
          <p:cNvSpPr>
            <a:spLocks noGrp="1"/>
          </p:cNvSpPr>
          <p:nvPr>
            <p:ph type="sldNum" sz="quarter" idx="10"/>
          </p:nvPr>
        </p:nvSpPr>
        <p:spPr/>
        <p:txBody>
          <a:bodyPr/>
          <a:lstStyle/>
          <a:p>
            <a:fld id="{6534F27F-C453-480E-A945-E7C795CE5EEB}" type="slidenum">
              <a:rPr lang="en-US" smtClean="0"/>
              <a:t>8</a:t>
            </a:fld>
            <a:endParaRPr lang="en-US"/>
          </a:p>
        </p:txBody>
      </p:sp>
    </p:spTree>
    <p:extLst>
      <p:ext uri="{BB962C8B-B14F-4D97-AF65-F5344CB8AC3E}">
        <p14:creationId xmlns:p14="http://schemas.microsoft.com/office/powerpoint/2010/main" val="22510110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1160EA64-D806-43AC-9DF2-F8C432F32B4C}" type="datetimeFigureOut">
              <a:rPr lang="en-US" dirty="0"/>
              <a:t>5/9/2025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070A7B3-6521-4DCA-87E5-044747A908C1}" type="datetimeFigureOut">
              <a:rPr lang="en-US" dirty="0"/>
              <a:t>5/9/2025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7" name="Date Placeholder 6"/>
          <p:cNvSpPr>
            <a:spLocks noGrp="1"/>
          </p:cNvSpPr>
          <p:nvPr>
            <p:ph type="dt" sz="half" idx="10"/>
          </p:nvPr>
        </p:nvSpPr>
        <p:spPr/>
        <p:txBody>
          <a:bodyPr/>
          <a:lstStyle/>
          <a:p>
            <a:fld id="{1160EA64-D806-43AC-9DF2-F8C432F32B4C}" type="datetimeFigureOut">
              <a:rPr lang="en-US" dirty="0"/>
              <a:t>5/9/2025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AB134690-1557-4C89-A502-4959FE7FAD70}" type="datetimeFigureOut">
              <a:rPr lang="en-US" dirty="0"/>
              <a:t>5/9/2025</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7" name="Date Placeholder 6"/>
          <p:cNvSpPr>
            <a:spLocks noGrp="1"/>
          </p:cNvSpPr>
          <p:nvPr>
            <p:ph type="dt" sz="half" idx="10"/>
          </p:nvPr>
        </p:nvSpPr>
        <p:spPr/>
        <p:txBody>
          <a:bodyPr/>
          <a:lstStyle/>
          <a:p>
            <a:fld id="{4F7D4976-E339-4826-83B7-FBD03F55ECF8}" type="datetimeFigureOut">
              <a:rPr lang="en-US" dirty="0"/>
              <a:t>5/9/2025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dirty="0"/>
          </a:p>
        </p:txBody>
      </p:sp>
      <p:sp>
        <p:nvSpPr>
          <p:cNvPr id="10" name="Title 9"/>
          <p:cNvSpPr>
            <a:spLocks noGrp="1"/>
          </p:cNvSpPr>
          <p:nvPr>
            <p:ph type="title"/>
          </p:nvPr>
        </p:nvSpPr>
        <p:spPr/>
        <p:txBody>
          <a:bodyPr/>
          <a:lstStyle/>
          <a:p>
            <a:r>
              <a:rPr lang="en-US"/>
              <a:t>Click to edit Master title style</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dirty="0"/>
              <a:t>5/9/2025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dirty="0"/>
              <a:t>5/9/2025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9" name="Date Placeholder 8"/>
          <p:cNvSpPr>
            <a:spLocks noGrp="1"/>
          </p:cNvSpPr>
          <p:nvPr>
            <p:ph type="dt" sz="half" idx="10"/>
          </p:nvPr>
        </p:nvSpPr>
        <p:spPr/>
        <p:txBody>
          <a:bodyPr/>
          <a:lstStyle/>
          <a:p>
            <a:fld id="{D1BE4249-C0D0-4B06-8692-E8BB871AF643}" type="datetimeFigureOut">
              <a:rPr lang="en-US" dirty="0"/>
              <a:t>5/9/2025</a:t>
            </a:fld>
            <a:endParaRPr lang="en-US"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042B0DB6-F5C7-45FB-8CF3-31B45F9C2DAC}" type="datetimeFigureOut">
              <a:rPr lang="en-US" dirty="0"/>
              <a:t>5/9/2025</a:t>
            </a:fld>
            <a:endParaRPr lang="en-US" dirty="0"/>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dirty="0"/>
              <a:t>5/9/2025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dirty="0"/>
              <a:t>5/9/2025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160EA64-D806-43AC-9DF2-F8C432F32B4C}" type="datetimeFigureOut">
              <a:rPr lang="en-US" dirty="0"/>
              <a:t>5/9/2025</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A7A6979-0714-4377-B894-6BE4C2D6E202}"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ftr="0" dt="0"/>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CC1EF69-8F90-C136-B39F-E33D413D719D}"/>
              </a:ext>
            </a:extLst>
          </p:cNvPr>
          <p:cNvPicPr>
            <a:picLocks noChangeAspect="1"/>
          </p:cNvPicPr>
          <p:nvPr/>
        </p:nvPicPr>
        <p:blipFill>
          <a:blip r:embed="rId2">
            <a:alphaModFix amt="40000"/>
          </a:blip>
          <a:srcRect/>
          <a:stretch/>
        </p:blipFill>
        <p:spPr>
          <a:xfrm>
            <a:off x="0" y="0"/>
            <a:ext cx="12191980" cy="6857990"/>
          </a:xfrm>
          <a:prstGeom prst="rect">
            <a:avLst/>
          </a:prstGeom>
        </p:spPr>
      </p:pic>
      <p:sp>
        <p:nvSpPr>
          <p:cNvPr id="2" name="Title 1"/>
          <p:cNvSpPr>
            <a:spLocks noGrp="1"/>
          </p:cNvSpPr>
          <p:nvPr>
            <p:ph type="ctrTitle"/>
          </p:nvPr>
        </p:nvSpPr>
        <p:spPr>
          <a:xfrm>
            <a:off x="0" y="-1"/>
            <a:ext cx="12191980" cy="1549831"/>
          </a:xfrm>
          <a:noFill/>
          <a:ln w="38100" cap="sq">
            <a:solidFill>
              <a:schemeClr val="tx1"/>
            </a:solidFill>
            <a:miter lim="800000"/>
          </a:ln>
        </p:spPr>
        <p:txBody>
          <a:bodyPr anchor="ctr">
            <a:normAutofit/>
          </a:bodyPr>
          <a:lstStyle/>
          <a:p>
            <a:r>
              <a:rPr lang="en-GB" sz="2400" b="1" noProof="0" dirty="0">
                <a:solidFill>
                  <a:schemeClr val="tx1"/>
                </a:solidFill>
              </a:rPr>
              <a:t>Reflecting on My Internship Experience in Hospitality: Insights from F&amp;B, Front Office, and Hotel Operations</a:t>
            </a:r>
          </a:p>
        </p:txBody>
      </p:sp>
      <p:sp>
        <p:nvSpPr>
          <p:cNvPr id="4" name="TextBox 3">
            <a:extLst>
              <a:ext uri="{FF2B5EF4-FFF2-40B4-BE49-F238E27FC236}">
                <a16:creationId xmlns:a16="http://schemas.microsoft.com/office/drawing/2014/main" id="{5A9596AB-1E57-0612-6632-FBEAA15C7789}"/>
              </a:ext>
            </a:extLst>
          </p:cNvPr>
          <p:cNvSpPr txBox="1"/>
          <p:nvPr/>
        </p:nvSpPr>
        <p:spPr>
          <a:xfrm>
            <a:off x="1662192" y="5811865"/>
            <a:ext cx="6784384" cy="707886"/>
          </a:xfrm>
          <a:prstGeom prst="rect">
            <a:avLst/>
          </a:prstGeom>
          <a:noFill/>
        </p:spPr>
        <p:txBody>
          <a:bodyPr wrap="square" rtlCol="0">
            <a:spAutoFit/>
          </a:bodyPr>
          <a:lstStyle/>
          <a:p>
            <a:r>
              <a:rPr lang="en-GB" sz="2000" dirty="0">
                <a:latin typeface="Arial Black" panose="020B0A04020102020204" pitchFamily="34" charset="0"/>
              </a:rPr>
              <a:t>Student name: Simona-Marilena Patrascu</a:t>
            </a:r>
          </a:p>
          <a:p>
            <a:r>
              <a:rPr lang="en-GB" sz="2000" dirty="0">
                <a:latin typeface="Arial Black" panose="020B0A04020102020204" pitchFamily="34" charset="0"/>
              </a:rPr>
              <a:t>Student id: 2123259</a:t>
            </a:r>
          </a:p>
        </p:txBody>
      </p:sp>
    </p:spTree>
    <p:extLst>
      <p:ext uri="{BB962C8B-B14F-4D97-AF65-F5344CB8AC3E}">
        <p14:creationId xmlns:p14="http://schemas.microsoft.com/office/powerpoint/2010/main" val="42671799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445496" y="978776"/>
            <a:ext cx="5925310" cy="1174991"/>
          </a:xfrm>
        </p:spPr>
        <p:txBody>
          <a:bodyPr>
            <a:normAutofit/>
          </a:bodyPr>
          <a:lstStyle/>
          <a:p>
            <a:r>
              <a:rPr lang="en-GB" sz="2400" b="1" noProof="0" dirty="0"/>
              <a:t>Introduction </a:t>
            </a:r>
            <a:endParaRPr lang="en-GB" sz="2400" noProof="0" dirty="0"/>
          </a:p>
        </p:txBody>
      </p:sp>
      <p:pic>
        <p:nvPicPr>
          <p:cNvPr id="1026" name="Picture 2" descr="Leonardo Hotel Cardiff - Exterior">
            <a:extLst>
              <a:ext uri="{FF2B5EF4-FFF2-40B4-BE49-F238E27FC236}">
                <a16:creationId xmlns:a16="http://schemas.microsoft.com/office/drawing/2014/main" id="{AAF4D541-ACDD-5E9C-9626-DD8A2845F06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4740" r="29929" b="-1"/>
          <a:stretch/>
        </p:blipFill>
        <p:spPr bwMode="auto">
          <a:xfrm>
            <a:off x="20" y="10"/>
            <a:ext cx="4657325" cy="685799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idx="1"/>
          </p:nvPr>
        </p:nvSpPr>
        <p:spPr>
          <a:xfrm>
            <a:off x="5445496" y="2640692"/>
            <a:ext cx="5925310" cy="3255252"/>
          </a:xfrm>
        </p:spPr>
        <p:txBody>
          <a:bodyPr vert="horz" lIns="91440" tIns="45720" rIns="91440" bIns="45720" rtlCol="0">
            <a:normAutofit/>
          </a:bodyPr>
          <a:lstStyle/>
          <a:p>
            <a:pPr marL="0" indent="0">
              <a:buNone/>
            </a:pPr>
            <a:r>
              <a:rPr lang="en-GB" noProof="0" dirty="0"/>
              <a:t>This presentation outlines my internship experience across three core areas of hotel operations: Food and Beverage (F&amp;B), Hotel Administration and Front Office (HAFO), and Operating Hotel Facilities (OHF). The aim is to present the key responsibilities, challenges, and learning outcomes associated with each area, highlighting how these experiences contributed to my professional development. </a:t>
            </a:r>
          </a:p>
        </p:txBody>
      </p:sp>
    </p:spTree>
    <p:extLst>
      <p:ext uri="{BB962C8B-B14F-4D97-AF65-F5344CB8AC3E}">
        <p14:creationId xmlns:p14="http://schemas.microsoft.com/office/powerpoint/2010/main" val="9841864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12677" y="964692"/>
            <a:ext cx="3066937" cy="1188720"/>
          </a:xfrm>
        </p:spPr>
        <p:txBody>
          <a:bodyPr>
            <a:normAutofit/>
          </a:bodyPr>
          <a:lstStyle/>
          <a:p>
            <a:r>
              <a:rPr lang="en-GB" sz="2000" b="1" noProof="0" dirty="0"/>
              <a:t>Food and Beverage (F&amp;B) Department </a:t>
            </a:r>
            <a:endParaRPr lang="en-GB" sz="2000" noProof="0" dirty="0"/>
          </a:p>
        </p:txBody>
      </p:sp>
      <p:sp>
        <p:nvSpPr>
          <p:cNvPr id="9" name="Rectangle 8">
            <a:extLst>
              <a:ext uri="{FF2B5EF4-FFF2-40B4-BE49-F238E27FC236}">
                <a16:creationId xmlns:a16="http://schemas.microsoft.com/office/drawing/2014/main" id="{A99FE660-E3DF-47E7-962D-66C6F6CE0D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4795" y="964692"/>
            <a:ext cx="6885432" cy="4936558"/>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1" name="Rectangle 10">
            <a:extLst>
              <a:ext uri="{FF2B5EF4-FFF2-40B4-BE49-F238E27FC236}">
                <a16:creationId xmlns:a16="http://schemas.microsoft.com/office/drawing/2014/main" id="{38C29FEE-8E8F-43D5-AD23-EB4060B4D9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8415" y="1128683"/>
            <a:ext cx="6558192" cy="460857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pic>
        <p:nvPicPr>
          <p:cNvPr id="4" name="Picture 3"/>
          <p:cNvPicPr>
            <a:picLocks noChangeAspect="1"/>
          </p:cNvPicPr>
          <p:nvPr/>
        </p:nvPicPr>
        <p:blipFill>
          <a:blip r:embed="rId3"/>
          <a:stretch>
            <a:fillRect/>
          </a:stretch>
        </p:blipFill>
        <p:spPr>
          <a:xfrm>
            <a:off x="1143979" y="1385824"/>
            <a:ext cx="6227064" cy="4094294"/>
          </a:xfrm>
          <a:prstGeom prst="rect">
            <a:avLst/>
          </a:prstGeom>
        </p:spPr>
      </p:pic>
      <p:sp>
        <p:nvSpPr>
          <p:cNvPr id="3" name="Content Placeholder 2"/>
          <p:cNvSpPr>
            <a:spLocks noGrp="1"/>
          </p:cNvSpPr>
          <p:nvPr>
            <p:ph idx="1"/>
          </p:nvPr>
        </p:nvSpPr>
        <p:spPr>
          <a:xfrm>
            <a:off x="7700227" y="2153412"/>
            <a:ext cx="3674787" cy="3747838"/>
          </a:xfrm>
        </p:spPr>
        <p:txBody>
          <a:bodyPr vert="horz" lIns="91440" tIns="45720" rIns="91440" bIns="45720" rtlCol="0" anchor="t">
            <a:normAutofit/>
          </a:bodyPr>
          <a:lstStyle/>
          <a:p>
            <a:pPr marL="0" indent="0" algn="just">
              <a:lnSpc>
                <a:spcPct val="90000"/>
              </a:lnSpc>
              <a:buNone/>
            </a:pPr>
            <a:r>
              <a:rPr lang="en-GB" sz="1100" b="1" noProof="0" dirty="0"/>
              <a:t>Role and Key Responsibilities:</a:t>
            </a:r>
            <a:endParaRPr lang="en-GB" sz="1100" noProof="0" dirty="0"/>
          </a:p>
          <a:p>
            <a:pPr marL="0" indent="0" algn="just">
              <a:lnSpc>
                <a:spcPct val="90000"/>
              </a:lnSpc>
              <a:buNone/>
            </a:pPr>
            <a:r>
              <a:rPr lang="en-GB" sz="1100" noProof="0" dirty="0"/>
              <a:t>For F&amp;B department, my duties involved the setting up of dining areas, taking guest orders, delivering food, and clearing the tables. </a:t>
            </a:r>
          </a:p>
          <a:p>
            <a:pPr marL="0" indent="0" algn="just">
              <a:lnSpc>
                <a:spcPct val="90000"/>
              </a:lnSpc>
              <a:buNone/>
            </a:pPr>
            <a:r>
              <a:rPr lang="en-GB" sz="1100" b="1" noProof="0" dirty="0"/>
              <a:t>Challenges Faced:</a:t>
            </a:r>
            <a:endParaRPr lang="en-GB" sz="1100" noProof="0" dirty="0"/>
          </a:p>
          <a:p>
            <a:pPr marL="0" indent="0" algn="just">
              <a:lnSpc>
                <a:spcPct val="90000"/>
              </a:lnSpc>
              <a:buNone/>
            </a:pPr>
            <a:r>
              <a:rPr lang="en-GB" sz="1100" noProof="0" dirty="0"/>
              <a:t>One of the biggest challenges was the </a:t>
            </a:r>
            <a:r>
              <a:rPr lang="en-GB" sz="1100" b="1" noProof="0" dirty="0"/>
              <a:t>lack of training</a:t>
            </a:r>
            <a:r>
              <a:rPr lang="en-GB" sz="1100" noProof="0" dirty="0"/>
              <a:t>. I was expected to perform full-time staff duties without guidance, resulting in stress and confusion, especially during peak service hours (Newman et al., 2022). </a:t>
            </a:r>
          </a:p>
          <a:p>
            <a:pPr marL="0" indent="0" algn="just">
              <a:lnSpc>
                <a:spcPct val="90000"/>
              </a:lnSpc>
              <a:buNone/>
            </a:pPr>
            <a:r>
              <a:rPr lang="en-GB" sz="1100" b="1" noProof="0" dirty="0"/>
              <a:t>Skills Developed:</a:t>
            </a:r>
            <a:endParaRPr lang="en-GB" sz="1100" noProof="0" dirty="0"/>
          </a:p>
          <a:p>
            <a:pPr marL="0" indent="0" algn="just">
              <a:lnSpc>
                <a:spcPct val="90000"/>
              </a:lnSpc>
              <a:buNone/>
            </a:pPr>
            <a:r>
              <a:rPr lang="en-GB" sz="1100" noProof="0" dirty="0"/>
              <a:t>Despite the difficulties, I developed strong </a:t>
            </a:r>
            <a:r>
              <a:rPr lang="en-GB" sz="1100" b="1" noProof="0" dirty="0"/>
              <a:t>customer service</a:t>
            </a:r>
            <a:r>
              <a:rPr lang="en-GB" sz="1100" noProof="0" dirty="0"/>
              <a:t> skills, </a:t>
            </a:r>
            <a:r>
              <a:rPr lang="en-GB" sz="1100" b="1" noProof="0" dirty="0"/>
              <a:t>multitasking</a:t>
            </a:r>
            <a:r>
              <a:rPr lang="en-GB" sz="1100" noProof="0" dirty="0"/>
              <a:t> abilities, and </a:t>
            </a:r>
            <a:r>
              <a:rPr lang="en-GB" sz="1100" b="1" noProof="0" dirty="0"/>
              <a:t>problem-solving</a:t>
            </a:r>
            <a:r>
              <a:rPr lang="en-GB" sz="1100" noProof="0" dirty="0"/>
              <a:t> strategies under pressure</a:t>
            </a:r>
          </a:p>
          <a:p>
            <a:pPr marL="0" indent="0" algn="just">
              <a:lnSpc>
                <a:spcPct val="90000"/>
              </a:lnSpc>
              <a:buNone/>
            </a:pPr>
            <a:r>
              <a:rPr lang="en-GB" sz="1100" b="1" noProof="0" dirty="0"/>
              <a:t>Key Learning:</a:t>
            </a:r>
            <a:endParaRPr lang="en-GB" sz="1100" noProof="0" dirty="0"/>
          </a:p>
          <a:p>
            <a:pPr marL="0" indent="0" algn="just">
              <a:lnSpc>
                <a:spcPct val="90000"/>
              </a:lnSpc>
              <a:buNone/>
            </a:pPr>
            <a:r>
              <a:rPr lang="en-GB" sz="1100" noProof="0" dirty="0"/>
              <a:t>This role exposed me to the harsh realities of some hospitality work environments and emphasized the importance of ethical leadership and structured support for junior staff (UKHospitality, 2023).</a:t>
            </a:r>
          </a:p>
        </p:txBody>
      </p:sp>
    </p:spTree>
    <p:extLst>
      <p:ext uri="{BB962C8B-B14F-4D97-AF65-F5344CB8AC3E}">
        <p14:creationId xmlns:p14="http://schemas.microsoft.com/office/powerpoint/2010/main" val="5665589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29781" y="2708804"/>
            <a:ext cx="3698803" cy="1440394"/>
          </a:xfrm>
          <a:noFill/>
          <a:ln>
            <a:solidFill>
              <a:schemeClr val="tx1"/>
            </a:solidFill>
          </a:ln>
        </p:spPr>
        <p:txBody>
          <a:bodyPr>
            <a:normAutofit/>
          </a:bodyPr>
          <a:lstStyle/>
          <a:p>
            <a:r>
              <a:rPr lang="en-GB" sz="1900" b="1" noProof="0" dirty="0">
                <a:solidFill>
                  <a:schemeClr val="tx1"/>
                </a:solidFill>
              </a:rPr>
              <a:t>Hotel Administration and Front Office (HAFO) </a:t>
            </a:r>
            <a:endParaRPr lang="en-GB" sz="1900" noProof="0" dirty="0">
              <a:solidFill>
                <a:schemeClr val="tx1"/>
              </a:solidFill>
            </a:endParaRPr>
          </a:p>
        </p:txBody>
      </p:sp>
      <p:sp>
        <p:nvSpPr>
          <p:cNvPr id="8" name="Rectangle 7">
            <a:extLst>
              <a:ext uri="{FF2B5EF4-FFF2-40B4-BE49-F238E27FC236}">
                <a16:creationId xmlns:a16="http://schemas.microsoft.com/office/drawing/2014/main" id="{FB403EBD-907E-4D59-98D4-A72CD1063C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5061" y="-2"/>
            <a:ext cx="6876939" cy="6858002"/>
          </a:xfrm>
          <a:prstGeom prst="rect">
            <a:avLst/>
          </a:prstGeom>
          <a:solidFill>
            <a:schemeClr val="tx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3" name="Content Placeholder 2"/>
          <p:cNvSpPr>
            <a:spLocks noGrp="1"/>
          </p:cNvSpPr>
          <p:nvPr>
            <p:ph idx="1"/>
          </p:nvPr>
        </p:nvSpPr>
        <p:spPr>
          <a:xfrm>
            <a:off x="5315061" y="1"/>
            <a:ext cx="6876939" cy="6858000"/>
          </a:xfrm>
        </p:spPr>
        <p:txBody>
          <a:bodyPr anchor="ctr">
            <a:normAutofit/>
          </a:bodyPr>
          <a:lstStyle/>
          <a:p>
            <a:pPr marL="0" indent="0" algn="just">
              <a:lnSpc>
                <a:spcPct val="90000"/>
              </a:lnSpc>
              <a:buNone/>
            </a:pPr>
            <a:r>
              <a:rPr lang="en-GB" b="1" noProof="0" dirty="0">
                <a:solidFill>
                  <a:schemeClr val="bg1"/>
                </a:solidFill>
              </a:rPr>
              <a:t>Role and Exposure:</a:t>
            </a:r>
            <a:endParaRPr lang="en-GB" noProof="0" dirty="0">
              <a:solidFill>
                <a:schemeClr val="bg1"/>
              </a:solidFill>
            </a:endParaRPr>
          </a:p>
          <a:p>
            <a:pPr marL="0" indent="0" algn="just">
              <a:lnSpc>
                <a:spcPct val="90000"/>
              </a:lnSpc>
              <a:buNone/>
            </a:pPr>
            <a:r>
              <a:rPr lang="en-GB" noProof="0" dirty="0">
                <a:solidFill>
                  <a:schemeClr val="bg1"/>
                </a:solidFill>
              </a:rPr>
              <a:t>My time at the reception desk involved assisting with </a:t>
            </a:r>
            <a:r>
              <a:rPr lang="en-GB" b="1" noProof="0" dirty="0">
                <a:solidFill>
                  <a:schemeClr val="bg1"/>
                </a:solidFill>
              </a:rPr>
              <a:t>guest check-ins and check-outs</a:t>
            </a:r>
            <a:r>
              <a:rPr lang="en-GB" noProof="0" dirty="0">
                <a:solidFill>
                  <a:schemeClr val="bg1"/>
                </a:solidFill>
              </a:rPr>
              <a:t>, answering queries, and observing how booking systems were managed (Forman and Udvaros, 2023). </a:t>
            </a:r>
          </a:p>
          <a:p>
            <a:pPr marL="0" indent="0" algn="just">
              <a:lnSpc>
                <a:spcPct val="90000"/>
              </a:lnSpc>
              <a:buNone/>
            </a:pPr>
            <a:r>
              <a:rPr lang="en-GB" b="1" noProof="0" dirty="0">
                <a:solidFill>
                  <a:schemeClr val="bg1"/>
                </a:solidFill>
              </a:rPr>
              <a:t>Challenges Faced:</a:t>
            </a:r>
            <a:endParaRPr lang="en-GB" noProof="0" dirty="0">
              <a:solidFill>
                <a:schemeClr val="bg1"/>
              </a:solidFill>
            </a:endParaRPr>
          </a:p>
          <a:p>
            <a:pPr marL="0" indent="0" algn="just">
              <a:lnSpc>
                <a:spcPct val="90000"/>
              </a:lnSpc>
              <a:buNone/>
            </a:pPr>
            <a:r>
              <a:rPr lang="en-GB" noProof="0" dirty="0">
                <a:solidFill>
                  <a:schemeClr val="bg1"/>
                </a:solidFill>
              </a:rPr>
              <a:t>Due to inconsistent scheduling and staff shortages, I had limited structured opportunities to shadow experienced front desk staff. I had to rely heavily on observation and self-motivation to learn.</a:t>
            </a:r>
          </a:p>
          <a:p>
            <a:pPr marL="0" indent="0" algn="just">
              <a:lnSpc>
                <a:spcPct val="90000"/>
              </a:lnSpc>
              <a:buNone/>
            </a:pPr>
            <a:r>
              <a:rPr lang="en-GB" b="1" noProof="0" dirty="0">
                <a:solidFill>
                  <a:schemeClr val="bg1"/>
                </a:solidFill>
              </a:rPr>
              <a:t>Skills Developed:</a:t>
            </a:r>
            <a:endParaRPr lang="en-GB" noProof="0" dirty="0">
              <a:solidFill>
                <a:schemeClr val="bg1"/>
              </a:solidFill>
            </a:endParaRPr>
          </a:p>
          <a:p>
            <a:pPr marL="0" indent="0" algn="just">
              <a:lnSpc>
                <a:spcPct val="90000"/>
              </a:lnSpc>
              <a:buNone/>
            </a:pPr>
            <a:r>
              <a:rPr lang="en-GB" noProof="0" dirty="0">
                <a:solidFill>
                  <a:schemeClr val="bg1"/>
                </a:solidFill>
              </a:rPr>
              <a:t>From this experience, I improved my </a:t>
            </a:r>
            <a:r>
              <a:rPr lang="en-GB" b="1" noProof="0" dirty="0">
                <a:solidFill>
                  <a:schemeClr val="bg1"/>
                </a:solidFill>
              </a:rPr>
              <a:t>communication and interpersonal skills</a:t>
            </a:r>
            <a:r>
              <a:rPr lang="en-GB" noProof="0" dirty="0">
                <a:solidFill>
                  <a:schemeClr val="bg1"/>
                </a:solidFill>
              </a:rPr>
              <a:t>. I learned how to greet and handle guests professionally, manage minor complaints, and support front-desk tasks with a calm demeanor. </a:t>
            </a:r>
          </a:p>
          <a:p>
            <a:pPr marL="0" indent="0" algn="just">
              <a:lnSpc>
                <a:spcPct val="90000"/>
              </a:lnSpc>
              <a:buNone/>
            </a:pPr>
            <a:r>
              <a:rPr lang="en-GB" b="1" noProof="0" dirty="0">
                <a:solidFill>
                  <a:schemeClr val="bg1"/>
                </a:solidFill>
              </a:rPr>
              <a:t>Key Learning:</a:t>
            </a:r>
            <a:endParaRPr lang="en-GB" noProof="0" dirty="0">
              <a:solidFill>
                <a:schemeClr val="bg1"/>
              </a:solidFill>
            </a:endParaRPr>
          </a:p>
          <a:p>
            <a:pPr marL="0" indent="0" algn="just">
              <a:lnSpc>
                <a:spcPct val="90000"/>
              </a:lnSpc>
              <a:buNone/>
            </a:pPr>
            <a:r>
              <a:rPr lang="en-GB" noProof="0" dirty="0">
                <a:solidFill>
                  <a:schemeClr val="bg1"/>
                </a:solidFill>
              </a:rPr>
              <a:t>The experience made me realize the </a:t>
            </a:r>
            <a:r>
              <a:rPr lang="en-GB" b="1" noProof="0" dirty="0">
                <a:solidFill>
                  <a:schemeClr val="bg1"/>
                </a:solidFill>
              </a:rPr>
              <a:t>importance of guest-first communication</a:t>
            </a:r>
            <a:r>
              <a:rPr lang="en-GB" noProof="0" dirty="0">
                <a:solidFill>
                  <a:schemeClr val="bg1"/>
                </a:solidFill>
              </a:rPr>
              <a:t>, and how critical the front office is to shaping first impressions (XENIA and KYAW, 2024). </a:t>
            </a:r>
          </a:p>
        </p:txBody>
      </p:sp>
    </p:spTree>
    <p:extLst>
      <p:ext uri="{BB962C8B-B14F-4D97-AF65-F5344CB8AC3E}">
        <p14:creationId xmlns:p14="http://schemas.microsoft.com/office/powerpoint/2010/main" val="54897437"/>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pic>
        <p:nvPicPr>
          <p:cNvPr id="5" name="Picture 4" descr="Dog under blanket">
            <a:extLst>
              <a:ext uri="{FF2B5EF4-FFF2-40B4-BE49-F238E27FC236}">
                <a16:creationId xmlns:a16="http://schemas.microsoft.com/office/drawing/2014/main" id="{E0BE6AB8-DD63-9970-3F96-C3D946804F51}"/>
              </a:ext>
            </a:extLst>
          </p:cNvPr>
          <p:cNvPicPr>
            <a:picLocks noChangeAspect="1"/>
          </p:cNvPicPr>
          <p:nvPr/>
        </p:nvPicPr>
        <p:blipFill>
          <a:blip r:embed="rId3"/>
          <a:srcRect l="31229" r="9618" b="9"/>
          <a:stretch/>
        </p:blipFill>
        <p:spPr>
          <a:xfrm>
            <a:off x="642" y="10"/>
            <a:ext cx="6096000" cy="6857990"/>
          </a:xfrm>
          <a:prstGeom prst="rect">
            <a:avLst/>
          </a:prstGeom>
        </p:spPr>
      </p:pic>
      <p:sp>
        <p:nvSpPr>
          <p:cNvPr id="2" name="Title 1"/>
          <p:cNvSpPr>
            <a:spLocks noGrp="1"/>
          </p:cNvSpPr>
          <p:nvPr>
            <p:ph type="title"/>
          </p:nvPr>
        </p:nvSpPr>
        <p:spPr>
          <a:xfrm>
            <a:off x="804672" y="2841505"/>
            <a:ext cx="4487298" cy="1174991"/>
          </a:xfrm>
          <a:solidFill>
            <a:schemeClr val="tx1">
              <a:alpha val="60000"/>
            </a:schemeClr>
          </a:solidFill>
          <a:ln>
            <a:solidFill>
              <a:schemeClr val="bg1"/>
            </a:solidFill>
          </a:ln>
        </p:spPr>
        <p:txBody>
          <a:bodyPr>
            <a:normAutofit/>
          </a:bodyPr>
          <a:lstStyle/>
          <a:p>
            <a:r>
              <a:rPr lang="en-GB" sz="1900" b="1" noProof="0" dirty="0">
                <a:solidFill>
                  <a:schemeClr val="bg1"/>
                </a:solidFill>
              </a:rPr>
              <a:t>Operating Hotel Facilities (OHF) – Housekeeping </a:t>
            </a:r>
            <a:endParaRPr lang="en-GB" sz="1900" noProof="0" dirty="0">
              <a:solidFill>
                <a:schemeClr val="bg1"/>
              </a:solidFill>
            </a:endParaRPr>
          </a:p>
        </p:txBody>
      </p:sp>
      <p:sp>
        <p:nvSpPr>
          <p:cNvPr id="3" name="Content Placeholder 2"/>
          <p:cNvSpPr>
            <a:spLocks noGrp="1"/>
          </p:cNvSpPr>
          <p:nvPr>
            <p:ph idx="1"/>
          </p:nvPr>
        </p:nvSpPr>
        <p:spPr>
          <a:xfrm>
            <a:off x="6230319" y="1"/>
            <a:ext cx="5318553" cy="6710766"/>
          </a:xfrm>
        </p:spPr>
        <p:txBody>
          <a:bodyPr anchor="ctr">
            <a:normAutofit/>
          </a:bodyPr>
          <a:lstStyle/>
          <a:p>
            <a:pPr marL="0" indent="0" algn="just">
              <a:lnSpc>
                <a:spcPct val="90000"/>
              </a:lnSpc>
              <a:buNone/>
            </a:pPr>
            <a:r>
              <a:rPr lang="en-GB" b="1" noProof="0" dirty="0"/>
              <a:t>Role and Tasks:</a:t>
            </a:r>
            <a:endParaRPr lang="en-GB" noProof="0" dirty="0"/>
          </a:p>
          <a:p>
            <a:pPr marL="0" indent="0" algn="just">
              <a:lnSpc>
                <a:spcPct val="90000"/>
              </a:lnSpc>
              <a:buNone/>
            </a:pPr>
            <a:r>
              <a:rPr lang="en-GB" noProof="0" dirty="0"/>
              <a:t>In the housekeeping department, I worked alongside full-time staff and was assigned duties such as </a:t>
            </a:r>
            <a:r>
              <a:rPr lang="en-GB" b="1" noProof="0" dirty="0"/>
              <a:t>cleaning rooms, changing bed linens, restocking amenities</a:t>
            </a:r>
            <a:r>
              <a:rPr lang="en-GB" noProof="0" dirty="0"/>
              <a:t>, and preparing rooms for guest arrival.</a:t>
            </a:r>
          </a:p>
          <a:p>
            <a:pPr marL="0" indent="0" algn="just">
              <a:lnSpc>
                <a:spcPct val="90000"/>
              </a:lnSpc>
              <a:buNone/>
            </a:pPr>
            <a:r>
              <a:rPr lang="en-GB" b="1" noProof="0" dirty="0"/>
              <a:t>Challenges Faced:</a:t>
            </a:r>
            <a:endParaRPr lang="en-GB" noProof="0" dirty="0"/>
          </a:p>
          <a:p>
            <a:pPr marL="0" indent="0" algn="just">
              <a:lnSpc>
                <a:spcPct val="90000"/>
              </a:lnSpc>
              <a:buNone/>
            </a:pPr>
            <a:r>
              <a:rPr lang="en-GB" noProof="0" dirty="0"/>
              <a:t>Similar to the F&amp;B department, I was expected to perform full-time housekeeping duties without prior training. </a:t>
            </a:r>
          </a:p>
          <a:p>
            <a:pPr marL="0" indent="0" algn="just">
              <a:lnSpc>
                <a:spcPct val="90000"/>
              </a:lnSpc>
              <a:buNone/>
            </a:pPr>
            <a:r>
              <a:rPr lang="en-GB" b="1" noProof="0" dirty="0"/>
              <a:t>Skills Developed:</a:t>
            </a:r>
            <a:endParaRPr lang="en-GB" noProof="0" dirty="0"/>
          </a:p>
          <a:p>
            <a:pPr marL="0" indent="0" algn="just">
              <a:lnSpc>
                <a:spcPct val="90000"/>
              </a:lnSpc>
              <a:buNone/>
            </a:pPr>
            <a:r>
              <a:rPr lang="en-GB" noProof="0" dirty="0"/>
              <a:t>Working in housekeeping gave me a practical understanding of </a:t>
            </a:r>
            <a:r>
              <a:rPr lang="en-GB" b="1" noProof="0" dirty="0"/>
              <a:t>back-of-house operations </a:t>
            </a:r>
            <a:r>
              <a:rPr lang="en-GB" noProof="0" dirty="0"/>
              <a:t>(</a:t>
            </a:r>
            <a:r>
              <a:rPr lang="en-GB" noProof="0" dirty="0" err="1"/>
              <a:t>Mosikatsana</a:t>
            </a:r>
            <a:r>
              <a:rPr lang="en-GB" noProof="0" dirty="0"/>
              <a:t>, 2022).</a:t>
            </a:r>
          </a:p>
          <a:p>
            <a:pPr marL="0" indent="0" algn="just">
              <a:lnSpc>
                <a:spcPct val="90000"/>
              </a:lnSpc>
              <a:buNone/>
            </a:pPr>
            <a:r>
              <a:rPr lang="en-GB" b="1" noProof="0" dirty="0"/>
              <a:t>Key Learning:</a:t>
            </a:r>
            <a:endParaRPr lang="en-GB" noProof="0" dirty="0"/>
          </a:p>
          <a:p>
            <a:pPr marL="0" indent="0" algn="just">
              <a:lnSpc>
                <a:spcPct val="90000"/>
              </a:lnSpc>
              <a:buNone/>
            </a:pPr>
            <a:r>
              <a:rPr lang="en-GB" noProof="0" dirty="0"/>
              <a:t>Housekeeping is often undervalued but is critical to the overall </a:t>
            </a:r>
            <a:r>
              <a:rPr lang="en-GB" b="1" noProof="0" dirty="0"/>
              <a:t>guest experience</a:t>
            </a:r>
            <a:r>
              <a:rPr lang="en-GB" noProof="0" dirty="0"/>
              <a:t>. </a:t>
            </a:r>
          </a:p>
        </p:txBody>
      </p:sp>
    </p:spTree>
    <p:extLst>
      <p:ext uri="{BB962C8B-B14F-4D97-AF65-F5344CB8AC3E}">
        <p14:creationId xmlns:p14="http://schemas.microsoft.com/office/powerpoint/2010/main" val="32536989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80686" y="964692"/>
            <a:ext cx="4476806" cy="1188720"/>
          </a:xfrm>
        </p:spPr>
        <p:txBody>
          <a:bodyPr>
            <a:normAutofit/>
          </a:bodyPr>
          <a:lstStyle/>
          <a:p>
            <a:r>
              <a:rPr lang="en-GB" sz="2000" b="1" noProof="0" dirty="0"/>
              <a:t>Overall Reflection and Interconnected Themes </a:t>
            </a:r>
            <a:endParaRPr lang="en-GB" sz="2000" noProof="0" dirty="0"/>
          </a:p>
        </p:txBody>
      </p:sp>
      <p:sp>
        <p:nvSpPr>
          <p:cNvPr id="3" name="Content Placeholder 2"/>
          <p:cNvSpPr>
            <a:spLocks noGrp="1"/>
          </p:cNvSpPr>
          <p:nvPr>
            <p:ph idx="1"/>
          </p:nvPr>
        </p:nvSpPr>
        <p:spPr>
          <a:xfrm>
            <a:off x="803244" y="2153412"/>
            <a:ext cx="4973268" cy="4107903"/>
          </a:xfrm>
        </p:spPr>
        <p:txBody>
          <a:bodyPr vert="horz" lIns="91440" tIns="45720" rIns="91440" bIns="45720" rtlCol="0">
            <a:normAutofit/>
          </a:bodyPr>
          <a:lstStyle/>
          <a:p>
            <a:pPr marL="0" indent="0">
              <a:lnSpc>
                <a:spcPct val="90000"/>
              </a:lnSpc>
              <a:buNone/>
            </a:pPr>
            <a:r>
              <a:rPr lang="en-GB" noProof="0" dirty="0"/>
              <a:t>Across all three departments—F&amp;B, HAFO, and OHF—I learned that each unit must work in sync to deliver excellent customer service (Rachman and </a:t>
            </a:r>
            <a:r>
              <a:rPr lang="en-GB" noProof="0" dirty="0" err="1"/>
              <a:t>Hapsari</a:t>
            </a:r>
            <a:r>
              <a:rPr lang="en-GB" noProof="0" dirty="0"/>
              <a:t>, 2024). </a:t>
            </a:r>
          </a:p>
          <a:p>
            <a:pPr marL="0" indent="0">
              <a:lnSpc>
                <a:spcPct val="90000"/>
              </a:lnSpc>
              <a:buNone/>
            </a:pPr>
            <a:r>
              <a:rPr lang="en-GB" noProof="0" dirty="0"/>
              <a:t>However, proper management support and training were not administered to enable full effective collaboration, but this has also shown the systemic gaps in treatment between workforce and hospitality. </a:t>
            </a:r>
          </a:p>
          <a:p>
            <a:pPr marL="0" indent="0">
              <a:lnSpc>
                <a:spcPct val="90000"/>
              </a:lnSpc>
              <a:buNone/>
            </a:pPr>
            <a:r>
              <a:rPr lang="en-GB" noProof="0" dirty="0"/>
              <a:t>This experience reaffirmed my commitment to becoming a hospitality professional focused on team wellbeing, structured onboarding and interdepartmental cooperation. </a:t>
            </a:r>
          </a:p>
        </p:txBody>
      </p:sp>
      <p:sp>
        <p:nvSpPr>
          <p:cNvPr id="2055" name="Rectangle 2054">
            <a:extLst>
              <a:ext uri="{FF2B5EF4-FFF2-40B4-BE49-F238E27FC236}">
                <a16:creationId xmlns:a16="http://schemas.microsoft.com/office/drawing/2014/main" id="{56533F40-045E-4E3D-9243-864CD4E586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43605" y="964692"/>
            <a:ext cx="5440680" cy="4936558"/>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057" name="Rectangle 2056">
            <a:extLst>
              <a:ext uri="{FF2B5EF4-FFF2-40B4-BE49-F238E27FC236}">
                <a16:creationId xmlns:a16="http://schemas.microsoft.com/office/drawing/2014/main" id="{30402EC6-D845-41B3-BEBE-CB34D9BFEA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10699" y="1128683"/>
            <a:ext cx="5106493" cy="460857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pic>
        <p:nvPicPr>
          <p:cNvPr id="2050" name="Picture 2" descr="Hotel procurement best practices">
            <a:extLst>
              <a:ext uri="{FF2B5EF4-FFF2-40B4-BE49-F238E27FC236}">
                <a16:creationId xmlns:a16="http://schemas.microsoft.com/office/drawing/2014/main" id="{4A778DFD-5957-71D2-C0CC-F50F1C864855}"/>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272789" y="2262236"/>
            <a:ext cx="4782312" cy="23414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025678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231136" y="964692"/>
            <a:ext cx="7729728" cy="1188720"/>
          </a:xfrm>
          <a:prstGeom prst="ellipse">
            <a:avLst/>
          </a:prstGeom>
        </p:spPr>
        <p:txBody>
          <a:bodyPr>
            <a:normAutofit/>
          </a:bodyPr>
          <a:lstStyle/>
          <a:p>
            <a:r>
              <a:rPr lang="en-GB" sz="1500" b="1" noProof="0" dirty="0"/>
              <a:t>Conclusion and Career Preparation </a:t>
            </a:r>
            <a:endParaRPr lang="en-GB" sz="1500" noProof="0" dirty="0"/>
          </a:p>
        </p:txBody>
      </p:sp>
      <p:graphicFrame>
        <p:nvGraphicFramePr>
          <p:cNvPr id="16" name="Content Placeholder 2">
            <a:extLst>
              <a:ext uri="{FF2B5EF4-FFF2-40B4-BE49-F238E27FC236}">
                <a16:creationId xmlns:a16="http://schemas.microsoft.com/office/drawing/2014/main" id="{3B9CC8DF-361C-B7B1-E41F-0BC623B3B9CB}"/>
              </a:ext>
            </a:extLst>
          </p:cNvPr>
          <p:cNvGraphicFramePr>
            <a:graphicFrameLocks noGrp="1"/>
          </p:cNvGraphicFramePr>
          <p:nvPr>
            <p:ph idx="1"/>
            <p:extLst>
              <p:ext uri="{D42A27DB-BD31-4B8C-83A1-F6EECF244321}">
                <p14:modId xmlns:p14="http://schemas.microsoft.com/office/powerpoint/2010/main" val="120629832"/>
              </p:ext>
            </p:extLst>
          </p:nvPr>
        </p:nvGraphicFramePr>
        <p:xfrm>
          <a:off x="965200" y="2638425"/>
          <a:ext cx="10261600" cy="31077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061117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AEFFFF2-9EB4-4B6C-B9F8-2BA3EF89A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307017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useBgFill="1">
        <p:nvSpPr>
          <p:cNvPr id="10" name="Rectangle 9">
            <a:extLst>
              <a:ext uri="{FF2B5EF4-FFF2-40B4-BE49-F238E27FC236}">
                <a16:creationId xmlns:a16="http://schemas.microsoft.com/office/drawing/2014/main" id="{0D65299F-028F-4AFC-B46A-8DB33E20FE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0172" y="0"/>
            <a:ext cx="912182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2" name="Oval 11">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7423" y="1443035"/>
            <a:ext cx="3971932" cy="3971930"/>
          </a:xfrm>
          <a:prstGeom prst="ellipse">
            <a:avLst/>
          </a:prstGeom>
          <a:solidFill>
            <a:srgbClr val="FFFFFF"/>
          </a:solidFill>
          <a:ln w="317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p:cNvSpPr>
            <a:spLocks noGrp="1"/>
          </p:cNvSpPr>
          <p:nvPr>
            <p:ph type="title"/>
          </p:nvPr>
        </p:nvSpPr>
        <p:spPr>
          <a:xfrm>
            <a:off x="1260873" y="1586484"/>
            <a:ext cx="3685032" cy="3685032"/>
          </a:xfrm>
          <a:prstGeom prst="ellipse">
            <a:avLst/>
          </a:prstGeom>
          <a:solidFill>
            <a:schemeClr val="accent2">
              <a:lumMod val="75000"/>
            </a:schemeClr>
          </a:solidFill>
          <a:ln>
            <a:noFill/>
          </a:ln>
        </p:spPr>
        <p:txBody>
          <a:bodyPr>
            <a:normAutofit/>
          </a:bodyPr>
          <a:lstStyle/>
          <a:p>
            <a:r>
              <a:rPr lang="en-GB" sz="2300" b="1" noProof="0" dirty="0">
                <a:solidFill>
                  <a:srgbClr val="FFFFFF"/>
                </a:solidFill>
              </a:rPr>
              <a:t>References </a:t>
            </a:r>
            <a:endParaRPr lang="en-GB" sz="2300" noProof="0" dirty="0">
              <a:solidFill>
                <a:srgbClr val="FFFFFF"/>
              </a:solidFill>
            </a:endParaRPr>
          </a:p>
        </p:txBody>
      </p:sp>
      <p:sp>
        <p:nvSpPr>
          <p:cNvPr id="3" name="Content Placeholder 2"/>
          <p:cNvSpPr>
            <a:spLocks noGrp="1"/>
          </p:cNvSpPr>
          <p:nvPr>
            <p:ph idx="1"/>
          </p:nvPr>
        </p:nvSpPr>
        <p:spPr>
          <a:xfrm>
            <a:off x="5591695" y="1402080"/>
            <a:ext cx="5320696" cy="4053840"/>
          </a:xfrm>
        </p:spPr>
        <p:txBody>
          <a:bodyPr anchor="ctr">
            <a:normAutofit/>
          </a:bodyPr>
          <a:lstStyle/>
          <a:p>
            <a:pPr algn="just">
              <a:lnSpc>
                <a:spcPct val="90000"/>
              </a:lnSpc>
            </a:pPr>
            <a:r>
              <a:rPr lang="en-GB" sz="1500" noProof="0" dirty="0"/>
              <a:t>Forman, N. and Udvaros, J. (2023). Digital innovation in hospitality: bridging the gap between concierge services and hotel guests. </a:t>
            </a:r>
            <a:r>
              <a:rPr lang="en-GB" sz="1500" i="1" noProof="0" dirty="0"/>
              <a:t>Journal of Environmental Management &amp; Tourism</a:t>
            </a:r>
            <a:r>
              <a:rPr lang="en-GB" sz="1500" noProof="0" dirty="0"/>
              <a:t>, 14(6), pp.2673–2684.</a:t>
            </a:r>
            <a:endParaRPr lang="en-GB" noProof="0" dirty="0"/>
          </a:p>
          <a:p>
            <a:pPr algn="just">
              <a:lnSpc>
                <a:spcPct val="90000"/>
              </a:lnSpc>
            </a:pPr>
            <a:r>
              <a:rPr lang="en-GB" sz="1500" noProof="0" dirty="0" err="1"/>
              <a:t>Mosikatsana</a:t>
            </a:r>
            <a:r>
              <a:rPr lang="en-GB" sz="1500" noProof="0" dirty="0"/>
              <a:t>, R.P. (2022). </a:t>
            </a:r>
            <a:r>
              <a:rPr lang="en-GB" sz="1500" i="1" noProof="0" dirty="0"/>
              <a:t>Employee perceptions of service quality delivery in the housekeeping departments of graded hotels in Bloemfontein</a:t>
            </a:r>
            <a:r>
              <a:rPr lang="en-GB" sz="1500" noProof="0" dirty="0"/>
              <a:t>. Doctoral dissertation. Central University of Technology.</a:t>
            </a:r>
          </a:p>
          <a:p>
            <a:pPr algn="just">
              <a:lnSpc>
                <a:spcPct val="90000"/>
              </a:lnSpc>
            </a:pPr>
            <a:r>
              <a:rPr lang="en-GB" sz="1500" noProof="0" dirty="0"/>
              <a:t>Newman, K.L., </a:t>
            </a:r>
            <a:r>
              <a:rPr lang="en-GB" sz="1500" noProof="0" dirty="0" err="1"/>
              <a:t>Jeve</a:t>
            </a:r>
            <a:r>
              <a:rPr lang="en-GB" sz="1500" noProof="0" dirty="0"/>
              <a:t>, Y. and Majumder, P. (2022). Experiences and emotional strain of NHS frontline workers during the peak of the COVID-19 pandemic. </a:t>
            </a:r>
            <a:r>
              <a:rPr lang="en-GB" sz="1500" i="1" noProof="0" dirty="0"/>
              <a:t>International Journal of Social Psychiatry</a:t>
            </a:r>
            <a:r>
              <a:rPr lang="en-GB" sz="1500" noProof="0" dirty="0"/>
              <a:t>, 68(4), pp.783–790.</a:t>
            </a:r>
          </a:p>
          <a:p>
            <a:pPr algn="just">
              <a:lnSpc>
                <a:spcPct val="90000"/>
              </a:lnSpc>
            </a:pPr>
            <a:r>
              <a:rPr lang="en-GB" sz="1500" noProof="0" dirty="0"/>
              <a:t>Rachman, A. and </a:t>
            </a:r>
            <a:r>
              <a:rPr lang="en-GB" sz="1500" noProof="0" dirty="0" err="1"/>
              <a:t>Hapsari</a:t>
            </a:r>
            <a:r>
              <a:rPr lang="en-GB" sz="1500" noProof="0" dirty="0"/>
              <a:t>, A.A. (2024). </a:t>
            </a:r>
            <a:r>
              <a:rPr lang="en-GB" sz="1500" i="1" noProof="0" dirty="0"/>
              <a:t>Food and Beverages Retail Business: Crafting Service Excellence &amp; Guest Relations</a:t>
            </a:r>
            <a:r>
              <a:rPr lang="en-GB" sz="1500" noProof="0" dirty="0"/>
              <a:t>. Penerbit NEM.</a:t>
            </a:r>
          </a:p>
        </p:txBody>
      </p:sp>
    </p:spTree>
    <p:extLst>
      <p:ext uri="{BB962C8B-B14F-4D97-AF65-F5344CB8AC3E}">
        <p14:creationId xmlns:p14="http://schemas.microsoft.com/office/powerpoint/2010/main" val="1886906021"/>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Parcel</Template>
  <TotalTime>39</TotalTime>
  <Words>1416</Words>
  <Application>Microsoft Office PowerPoint</Application>
  <PresentationFormat>Widescreen</PresentationFormat>
  <Paragraphs>77</Paragraphs>
  <Slides>8</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Arial Black</vt:lpstr>
      <vt:lpstr>Calibri</vt:lpstr>
      <vt:lpstr>Gill Sans MT</vt:lpstr>
      <vt:lpstr>Parcel</vt:lpstr>
      <vt:lpstr>Reflecting on My Internship Experience in Hospitality: Insights from F&amp;B, Front Office, and Hotel Operations</vt:lpstr>
      <vt:lpstr>Introduction </vt:lpstr>
      <vt:lpstr>Food and Beverage (F&amp;B) Department </vt:lpstr>
      <vt:lpstr>Hotel Administration and Front Office (HAFO) </vt:lpstr>
      <vt:lpstr>Operating Hotel Facilities (OHF) – Housekeeping </vt:lpstr>
      <vt:lpstr>Overall Reflection and Interconnected Themes </vt:lpstr>
      <vt:lpstr>Conclusion and Career Preparation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Reflecting on My Internship Experience in Hospitality: Insights from F&amp;B, Front Office, and Hotel Operations</dc:title>
  <dc:creator>Simona Patrascu</dc:creator>
  <cp:lastModifiedBy>Simona Patrascu</cp:lastModifiedBy>
  <cp:revision>37</cp:revision>
  <dcterms:created xsi:type="dcterms:W3CDTF">2025-05-06T11:06:57Z</dcterms:created>
  <dcterms:modified xsi:type="dcterms:W3CDTF">2025-05-09T15:23:15Z</dcterms:modified>
</cp:coreProperties>
</file>