
<file path=[Content_Types].xml><?xml version="1.0" encoding="utf-8"?>
<Types xmlns="http://schemas.openxmlformats.org/package/2006/content-types">
  <Default Extension="xml" ContentType="application/xml"/>
  <Default Extension="jpeg" ContentType="image/jpeg"/>
  <Default Extension="rels" ContentType="application/vnd.openxmlformats-package.relationships+xml"/>
  <Default Extension="jpg" ContentType="image/jpeg"/>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68" r:id="rId1"/>
  </p:sldMasterIdLst>
  <p:sldIdLst>
    <p:sldId id="256" r:id="rId2"/>
    <p:sldId id="268" r:id="rId3"/>
    <p:sldId id="270" r:id="rId4"/>
    <p:sldId id="266" r:id="rId5"/>
    <p:sldId id="257" r:id="rId6"/>
    <p:sldId id="260" r:id="rId7"/>
    <p:sldId id="272" r:id="rId8"/>
    <p:sldId id="261" r:id="rId9"/>
    <p:sldId id="262" r:id="rId10"/>
    <p:sldId id="263" r:id="rId11"/>
    <p:sldId id="271" r:id="rId12"/>
    <p:sldId id="265" r:id="rId13"/>
    <p:sldId id="269"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98"/>
    <p:restoredTop sz="94640"/>
  </p:normalViewPr>
  <p:slideViewPr>
    <p:cSldViewPr snapToGrid="0" snapToObjects="1">
      <p:cViewPr varScale="1">
        <p:scale>
          <a:sx n="58" d="100"/>
          <a:sy n="58" d="100"/>
        </p:scale>
        <p:origin x="232" y="13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presProps" Target="presProps.xml"/><Relationship Id="rId16" Type="http://schemas.openxmlformats.org/officeDocument/2006/relationships/viewProps" Target="viewProps.xml"/><Relationship Id="rId17" Type="http://schemas.openxmlformats.org/officeDocument/2006/relationships/theme" Target="theme/theme1.xml"/><Relationship Id="rId18"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smtClean="0"/>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DDA51639-B2D6-4652-B8C3-1B4C224A7BAF}" type="datetimeFigureOut">
              <a:rPr lang="en-US" dirty="0"/>
              <a:t>4/14/20</a:t>
            </a:fld>
            <a:endParaRPr lang="en-US" dirty="0"/>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4FAB73BC-B049-4115-A692-8D63A059BFB8}" type="slidenum">
              <a:rPr lang="en-US" dirty="0"/>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2FF5DD9-2C52-442D-92E2-8072C0C3D7CD}" type="datetimeFigureOut">
              <a:rPr lang="en-US" dirty="0"/>
              <a:t>4/14/20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smtClean="0"/>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C44961B7-6B89-48AB-966F-622E2788EECC}" type="datetimeFigureOut">
              <a:rPr lang="en-US" dirty="0"/>
              <a:t>4/14/20</a:t>
            </a:fld>
            <a:endParaRPr lang="en-US" dirty="0"/>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dirty="0"/>
          </a:p>
        </p:txBody>
      </p:sp>
      <p:sp>
        <p:nvSpPr>
          <p:cNvPr id="6" name="Slide Number Placeholder 5"/>
          <p:cNvSpPr>
            <a:spLocks noGrp="1"/>
          </p:cNvSpPr>
          <p:nvPr>
            <p:ph type="sldNum" sz="quarter" idx="12"/>
          </p:nvPr>
        </p:nvSpPr>
        <p:spPr>
          <a:xfrm>
            <a:off x="8604504" y="5211060"/>
            <a:ext cx="2112264" cy="228600"/>
          </a:xfrm>
        </p:spPr>
        <p:txBody>
          <a:bodyPr/>
          <a:lstStyle/>
          <a:p>
            <a:fld id="{4FAB73BC-B049-4115-A692-8D63A059BFB8}" type="slidenum">
              <a:rPr lang="en-US" dirty="0"/>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DBD3D6FB-79CC-4683-A046-BBE785BA1BED}" type="datetimeFigureOut">
              <a:rPr lang="en-US" dirty="0"/>
              <a:t>4/14/20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512B3E8-48F1-4B23-8498-D8A04A81EC9C}" type="datetimeFigureOut">
              <a:rPr lang="en-US" dirty="0"/>
              <a:t>4/14/20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10B90D90-AA62-404D-A741-635B4370F9CB}" type="datetimeFigureOut">
              <a:rPr lang="en-US" dirty="0"/>
              <a:t>4/14/20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7002E4-6836-46D1-9DBB-3C27C0DD3A89}" type="datetimeFigureOut">
              <a:rPr lang="en-US" dirty="0"/>
              <a:t>4/14/20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smtClean="0"/>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8" name="Date Placeholder 7"/>
          <p:cNvSpPr>
            <a:spLocks noGrp="1"/>
          </p:cNvSpPr>
          <p:nvPr>
            <p:ph type="dt" sz="half" idx="10"/>
          </p:nvPr>
        </p:nvSpPr>
        <p:spPr/>
        <p:txBody>
          <a:bodyPr/>
          <a:lstStyle/>
          <a:p>
            <a:fld id="{1CF131DD-A141-4471-BCF9-C6073EDD7E20}" type="datetimeFigureOut">
              <a:rPr lang="en-US" dirty="0"/>
              <a:t>4/14/20</a:t>
            </a:fld>
            <a:endParaRPr lang="en-US" dirty="0"/>
          </a:p>
        </p:txBody>
      </p:sp>
      <p:sp>
        <p:nvSpPr>
          <p:cNvPr id="9" name="Footer Placeholder 8"/>
          <p:cNvSpPr>
            <a:spLocks noGrp="1"/>
          </p:cNvSpPr>
          <p:nvPr>
            <p:ph type="ftr" sz="quarter" idx="11"/>
          </p:nvPr>
        </p:nvSpPr>
        <p:spPr/>
        <p:txBody>
          <a:bodyPr/>
          <a:lstStyle>
            <a:lvl1pPr algn="r">
              <a:defRPr/>
            </a:lvl1pPr>
          </a:lstStyle>
          <a:p>
            <a:endParaRPr lang="en-US" dirty="0"/>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4FAB73BC-B049-4115-A692-8D63A059BFB8}" type="slidenum">
              <a:rPr lang="en-US" dirty="0"/>
              <a:pPr/>
              <a:t>‹#›</a:t>
            </a:fld>
            <a:endParaRPr lang="en-US" dirty="0"/>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AB334A90-EB03-42F3-8859-2C2B2724C058}" type="datetimeFigureOut">
              <a:rPr lang="en-US" dirty="0"/>
              <a:t>4/14/20</a:t>
            </a:fld>
            <a:endParaRPr lang="en-US" dirty="0"/>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4FAB73BC-B049-4115-A692-8D63A059BFB8}" type="slidenum">
              <a:rPr lang="en-US" dirty="0"/>
              <a:pPr/>
              <a:t>‹#›</a:t>
            </a:fld>
            <a:endParaRPr lang="en-US" dirty="0"/>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11A6AA8-A04B-4104-9AE2-BD48D340E27F}" type="datetimeFigureOut">
              <a:rPr lang="en-US" dirty="0"/>
              <a:t>4/14/20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4E0BF79-FAC6-4A96-8DE1-F7B82E2E1652}" type="datetimeFigureOut">
              <a:rPr lang="en-US" dirty="0"/>
              <a:t>4/14/20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CBC48EC7-AF6A-48D3-8284-14BACBEBDD84}" type="datetimeFigureOut">
              <a:rPr lang="en-US" dirty="0"/>
              <a:t>4/14/20</a:t>
            </a:fld>
            <a:endParaRPr lang="en-US" dirty="0"/>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tiff"/></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tiff"/><Relationship Id="rId4" Type="http://schemas.openxmlformats.org/officeDocument/2006/relationships/image" Target="../media/image6.tiff"/><Relationship Id="rId1" Type="http://schemas.openxmlformats.org/officeDocument/2006/relationships/slideLayout" Target="../slideLayouts/slideLayout2.xml"/><Relationship Id="rId2" Type="http://schemas.openxmlformats.org/officeDocument/2006/relationships/image" Target="../media/image4.tiff"/></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sz="6000" dirty="0" smtClean="0"/>
              <a:t>Education for children with </a:t>
            </a:r>
            <a:r>
              <a:rPr lang="en-US" sz="6000" dirty="0" err="1" smtClean="0"/>
              <a:t>sebd</a:t>
            </a:r>
            <a:endParaRPr lang="en-US" sz="6000" dirty="0"/>
          </a:p>
        </p:txBody>
      </p:sp>
      <p:sp>
        <p:nvSpPr>
          <p:cNvPr id="3" name="Subtitle 2"/>
          <p:cNvSpPr>
            <a:spLocks noGrp="1"/>
          </p:cNvSpPr>
          <p:nvPr>
            <p:ph type="subTitle" idx="1"/>
          </p:nvPr>
        </p:nvSpPr>
        <p:spPr/>
        <p:txBody>
          <a:bodyPr>
            <a:normAutofit/>
          </a:bodyPr>
          <a:lstStyle/>
          <a:p>
            <a:r>
              <a:rPr lang="en-US" sz="2400" dirty="0" smtClean="0"/>
              <a:t>Darcey Jones 1702834</a:t>
            </a:r>
            <a:endParaRPr lang="en-US" sz="2400" dirty="0"/>
          </a:p>
        </p:txBody>
      </p:sp>
    </p:spTree>
    <p:extLst>
      <p:ext uri="{BB962C8B-B14F-4D97-AF65-F5344CB8AC3E}">
        <p14:creationId xmlns:p14="http://schemas.microsoft.com/office/powerpoint/2010/main" val="20502092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Learners</a:t>
            </a:r>
            <a:endParaRPr lang="en-US" dirty="0"/>
          </a:p>
        </p:txBody>
      </p:sp>
      <p:sp>
        <p:nvSpPr>
          <p:cNvPr id="3" name="Content Placeholder 2"/>
          <p:cNvSpPr>
            <a:spLocks noGrp="1"/>
          </p:cNvSpPr>
          <p:nvPr>
            <p:ph idx="1"/>
          </p:nvPr>
        </p:nvSpPr>
        <p:spPr/>
        <p:txBody>
          <a:bodyPr>
            <a:normAutofit/>
          </a:bodyPr>
          <a:lstStyle/>
          <a:p>
            <a:r>
              <a:rPr lang="en-US" dirty="0" smtClean="0"/>
              <a:t>Pupils include both boys and girls aged 11 (school year 7) to aged 16 (school year 11).</a:t>
            </a:r>
          </a:p>
          <a:p>
            <a:r>
              <a:rPr lang="en-US" dirty="0" smtClean="0"/>
              <a:t>Will have have various social, emotional and </a:t>
            </a:r>
            <a:r>
              <a:rPr lang="en-US" dirty="0" err="1" smtClean="0"/>
              <a:t>behavioural</a:t>
            </a:r>
            <a:r>
              <a:rPr lang="en-US" dirty="0" smtClean="0"/>
              <a:t> difficulties which may include ASD, ADHD, ODD, ALN.</a:t>
            </a:r>
          </a:p>
          <a:p>
            <a:r>
              <a:rPr lang="en-US" dirty="0" smtClean="0"/>
              <a:t>Pupils may have these difficulties due to traumatic experiences, neglect and various other circumstances. </a:t>
            </a:r>
          </a:p>
          <a:p>
            <a:r>
              <a:rPr lang="en-US" dirty="0" smtClean="0"/>
              <a:t>Some pupils may be LAC, adoptive, from single parent homes or living with relatives who are not their parents. </a:t>
            </a:r>
          </a:p>
          <a:p>
            <a:r>
              <a:rPr lang="en-US" dirty="0" smtClean="0"/>
              <a:t>This setting will focus on pupils who are struggling to follow instruction and are acting out as a result of their difficulties, displaying disruptive and volatile </a:t>
            </a:r>
            <a:r>
              <a:rPr lang="en-US" dirty="0" err="1" smtClean="0"/>
              <a:t>behaviours</a:t>
            </a:r>
            <a:r>
              <a:rPr lang="en-US" dirty="0" smtClean="0"/>
              <a:t>. </a:t>
            </a:r>
          </a:p>
        </p:txBody>
      </p:sp>
    </p:spTree>
    <p:extLst>
      <p:ext uri="{BB962C8B-B14F-4D97-AF65-F5344CB8AC3E}">
        <p14:creationId xmlns:p14="http://schemas.microsoft.com/office/powerpoint/2010/main" val="11017064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Learners (continued)</a:t>
            </a:r>
            <a:endParaRPr lang="en-US" dirty="0"/>
          </a:p>
        </p:txBody>
      </p:sp>
      <p:sp>
        <p:nvSpPr>
          <p:cNvPr id="3" name="Content Placeholder 2"/>
          <p:cNvSpPr>
            <a:spLocks noGrp="1"/>
          </p:cNvSpPr>
          <p:nvPr>
            <p:ph idx="1"/>
          </p:nvPr>
        </p:nvSpPr>
        <p:spPr/>
        <p:txBody>
          <a:bodyPr/>
          <a:lstStyle/>
          <a:p>
            <a:r>
              <a:rPr lang="en-US" dirty="0"/>
              <a:t>Miller (2020), points out how children with learning difficulties who suffer from social and communication problems have trouble understanding what is required of them in social situations, such as in the classroom and find being focused in school, </a:t>
            </a:r>
            <a:r>
              <a:rPr lang="en-US" dirty="0" err="1"/>
              <a:t>surroiunded</a:t>
            </a:r>
            <a:r>
              <a:rPr lang="en-US" dirty="0"/>
              <a:t> by their peers, daunting. </a:t>
            </a:r>
          </a:p>
          <a:p>
            <a:r>
              <a:rPr lang="en-US" dirty="0"/>
              <a:t>She continues that they may talk often at the wrong time or say the wrong thing, that when mixed with other children with SEBD, this can cause difficult situations such as disagreements amongst pupils, leading to possible bullying. </a:t>
            </a:r>
          </a:p>
          <a:p>
            <a:endParaRPr lang="en-US" dirty="0"/>
          </a:p>
        </p:txBody>
      </p:sp>
      <p:pic>
        <p:nvPicPr>
          <p:cNvPr id="4" name="Picture 3"/>
          <p:cNvPicPr>
            <a:picLocks noChangeAspect="1"/>
          </p:cNvPicPr>
          <p:nvPr/>
        </p:nvPicPr>
        <p:blipFill>
          <a:blip r:embed="rId2"/>
          <a:stretch>
            <a:fillRect/>
          </a:stretch>
        </p:blipFill>
        <p:spPr>
          <a:xfrm>
            <a:off x="1066800" y="4431807"/>
            <a:ext cx="3248527" cy="1692159"/>
          </a:xfrm>
          <a:prstGeom prst="rect">
            <a:avLst/>
          </a:prstGeom>
        </p:spPr>
      </p:pic>
    </p:spTree>
    <p:extLst>
      <p:ext uri="{BB962C8B-B14F-4D97-AF65-F5344CB8AC3E}">
        <p14:creationId xmlns:p14="http://schemas.microsoft.com/office/powerpoint/2010/main" val="13359312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Learning Adjective</a:t>
            </a:r>
            <a:endParaRPr lang="en-US" dirty="0"/>
          </a:p>
        </p:txBody>
      </p:sp>
      <p:sp>
        <p:nvSpPr>
          <p:cNvPr id="3" name="Content Placeholder 2"/>
          <p:cNvSpPr>
            <a:spLocks noGrp="1"/>
          </p:cNvSpPr>
          <p:nvPr>
            <p:ph idx="1"/>
          </p:nvPr>
        </p:nvSpPr>
        <p:spPr/>
        <p:txBody>
          <a:bodyPr>
            <a:normAutofit lnSpcReduction="10000"/>
          </a:bodyPr>
          <a:lstStyle/>
          <a:p>
            <a:r>
              <a:rPr lang="en-US" dirty="0" smtClean="0"/>
              <a:t>Personal development (each pupil will have an individual learning journey)</a:t>
            </a:r>
          </a:p>
          <a:p>
            <a:r>
              <a:rPr lang="en-US" dirty="0" smtClean="0"/>
              <a:t>Respect</a:t>
            </a:r>
          </a:p>
          <a:p>
            <a:r>
              <a:rPr lang="en-US" dirty="0" smtClean="0"/>
              <a:t>Better understanding of the world</a:t>
            </a:r>
          </a:p>
          <a:p>
            <a:r>
              <a:rPr lang="en-US" dirty="0" smtClean="0"/>
              <a:t>Develop motivation</a:t>
            </a:r>
          </a:p>
          <a:p>
            <a:r>
              <a:rPr lang="en-US" dirty="0" smtClean="0"/>
              <a:t>Relationship building and maintaining relationships</a:t>
            </a:r>
          </a:p>
          <a:p>
            <a:r>
              <a:rPr lang="en-US" dirty="0" smtClean="0"/>
              <a:t>Good health and morals and are able to look after themselves</a:t>
            </a:r>
          </a:p>
          <a:p>
            <a:r>
              <a:rPr lang="en-US" dirty="0" smtClean="0"/>
              <a:t>These pupils need to learn and understand how to act in public and to be responsible so they can be trusted outside of school and are able to grow into well-rounded members of society.</a:t>
            </a:r>
          </a:p>
          <a:p>
            <a:r>
              <a:rPr lang="en-US" dirty="0" smtClean="0"/>
              <a:t>Pupils need to develop appropriate life skills. </a:t>
            </a:r>
          </a:p>
          <a:p>
            <a:r>
              <a:rPr lang="en-US" dirty="0" err="1" smtClean="0"/>
              <a:t>Behavioiur</a:t>
            </a:r>
            <a:r>
              <a:rPr lang="en-US" dirty="0" smtClean="0"/>
              <a:t> management</a:t>
            </a:r>
            <a:endParaRPr lang="en-US" dirty="0"/>
          </a:p>
        </p:txBody>
      </p:sp>
    </p:spTree>
    <p:extLst>
      <p:ext uri="{BB962C8B-B14F-4D97-AF65-F5344CB8AC3E}">
        <p14:creationId xmlns:p14="http://schemas.microsoft.com/office/powerpoint/2010/main" val="13486168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No set curriculum</a:t>
            </a:r>
            <a:endParaRPr lang="en-US" dirty="0"/>
          </a:p>
        </p:txBody>
      </p:sp>
      <p:sp>
        <p:nvSpPr>
          <p:cNvPr id="3" name="Content Placeholder 2"/>
          <p:cNvSpPr>
            <a:spLocks noGrp="1"/>
          </p:cNvSpPr>
          <p:nvPr>
            <p:ph idx="1"/>
          </p:nvPr>
        </p:nvSpPr>
        <p:spPr>
          <a:xfrm>
            <a:off x="1066800" y="2103119"/>
            <a:ext cx="10058400" cy="4253075"/>
          </a:xfrm>
        </p:spPr>
        <p:txBody>
          <a:bodyPr>
            <a:normAutofit/>
          </a:bodyPr>
          <a:lstStyle/>
          <a:p>
            <a:r>
              <a:rPr lang="en-US" dirty="0" smtClean="0"/>
              <a:t>Core subjects will be taught through other methods of learning, mainly through practical learning (this will not include set lessons and work but depend on their child).</a:t>
            </a:r>
          </a:p>
          <a:p>
            <a:r>
              <a:rPr lang="en-US" dirty="0" smtClean="0"/>
              <a:t>All learning is based on the interests and hobbies of the child and be adapted based on their needs.</a:t>
            </a:r>
          </a:p>
          <a:p>
            <a:r>
              <a:rPr lang="en-US" dirty="0" err="1" smtClean="0"/>
              <a:t>Gentz</a:t>
            </a:r>
            <a:r>
              <a:rPr lang="en-US" dirty="0" smtClean="0"/>
              <a:t> (2017), discusses if there is a real need for a curriculum and whether modern education that follow education are doing more harm than good. </a:t>
            </a:r>
          </a:p>
          <a:p>
            <a:r>
              <a:rPr lang="en-US" dirty="0" smtClean="0"/>
              <a:t>She expresses a lack of ‘why’ in the classroom, explaining that pupils often question when they will need to know all these specific learning requirements that they must follow as they are told what they are learning rather than why they are learning it. It is simply in the curriculum and is what everyone else must learn too. </a:t>
            </a:r>
          </a:p>
          <a:p>
            <a:r>
              <a:rPr lang="en-US" dirty="0" smtClean="0"/>
              <a:t>Another important flaw within the curriculum, </a:t>
            </a:r>
            <a:r>
              <a:rPr lang="en-US" dirty="0" err="1" smtClean="0"/>
              <a:t>Gentz</a:t>
            </a:r>
            <a:r>
              <a:rPr lang="en-US" dirty="0" smtClean="0"/>
              <a:t> suggests, is the restriction it causes for teachers when planning learning, teachers know their pupils best, especially when working with smaller numbers, yet they are told what and how to teach them. </a:t>
            </a:r>
          </a:p>
        </p:txBody>
      </p:sp>
    </p:spTree>
    <p:extLst>
      <p:ext uri="{BB962C8B-B14F-4D97-AF65-F5344CB8AC3E}">
        <p14:creationId xmlns:p14="http://schemas.microsoft.com/office/powerpoint/2010/main" val="20972318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Pupils more involved in assessing own learning</a:t>
            </a:r>
            <a:endParaRPr lang="en-US" dirty="0"/>
          </a:p>
        </p:txBody>
      </p:sp>
      <p:sp>
        <p:nvSpPr>
          <p:cNvPr id="3" name="Content Placeholder 2"/>
          <p:cNvSpPr>
            <a:spLocks noGrp="1"/>
          </p:cNvSpPr>
          <p:nvPr>
            <p:ph idx="1"/>
          </p:nvPr>
        </p:nvSpPr>
        <p:spPr/>
        <p:txBody>
          <a:bodyPr/>
          <a:lstStyle/>
          <a:p>
            <a:r>
              <a:rPr lang="en-US" dirty="0" smtClean="0"/>
              <a:t>Pupils will be included in discussions of their learning journey and will express how they feel they learn best and get opportunity to decide how they wish to learn including, where, when and with whom based but will need to come to an agreed decision with the adults in the setting, who they will call by name rather than ‘Miss or Sir’ unless they choose to do so. </a:t>
            </a:r>
          </a:p>
          <a:p>
            <a:r>
              <a:rPr lang="en-US" dirty="0" err="1" smtClean="0"/>
              <a:t>Theilheilmer</a:t>
            </a:r>
            <a:r>
              <a:rPr lang="en-US" dirty="0" smtClean="0"/>
              <a:t> (1991), highlights the need for teachers to understand that learning must be </a:t>
            </a:r>
            <a:r>
              <a:rPr lang="en-US" dirty="0" err="1" smtClean="0"/>
              <a:t>individualised</a:t>
            </a:r>
            <a:r>
              <a:rPr lang="en-US" dirty="0" smtClean="0"/>
              <a:t> and therefore need to discuss learning outcomes and interests with their pupils in order to steer learning to their personal skillset and unique interests. She points out that teacher need to be ready to change plans according to the learner as set plans for specific learning can likely prevent learning from occurring due to lack of interest, motivation and understanding. </a:t>
            </a:r>
            <a:endParaRPr lang="en-US" dirty="0"/>
          </a:p>
        </p:txBody>
      </p:sp>
    </p:spTree>
    <p:extLst>
      <p:ext uri="{BB962C8B-B14F-4D97-AF65-F5344CB8AC3E}">
        <p14:creationId xmlns:p14="http://schemas.microsoft.com/office/powerpoint/2010/main" val="16307064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Partnerships</a:t>
            </a:r>
            <a:endParaRPr lang="en-US" dirty="0"/>
          </a:p>
        </p:txBody>
      </p:sp>
      <p:sp>
        <p:nvSpPr>
          <p:cNvPr id="3" name="Content Placeholder 2"/>
          <p:cNvSpPr>
            <a:spLocks noGrp="1"/>
          </p:cNvSpPr>
          <p:nvPr>
            <p:ph idx="1"/>
          </p:nvPr>
        </p:nvSpPr>
        <p:spPr/>
        <p:txBody>
          <a:bodyPr>
            <a:normAutofit/>
          </a:bodyPr>
          <a:lstStyle/>
          <a:p>
            <a:r>
              <a:rPr lang="en-US" sz="2000" dirty="0" smtClean="0"/>
              <a:t>Sports such as Karate, Boxing, Football, Swimming.</a:t>
            </a:r>
          </a:p>
          <a:p>
            <a:r>
              <a:rPr lang="en-US" sz="2000" dirty="0" smtClean="0"/>
              <a:t>Dog pounds</a:t>
            </a:r>
          </a:p>
          <a:p>
            <a:r>
              <a:rPr lang="en-US" sz="2000" dirty="0" smtClean="0"/>
              <a:t>Amusement facilities including St </a:t>
            </a:r>
            <a:r>
              <a:rPr lang="en-US" sz="2000" dirty="0" err="1" smtClean="0"/>
              <a:t>Fagans</a:t>
            </a:r>
            <a:r>
              <a:rPr lang="en-US" sz="2000" dirty="0" smtClean="0"/>
              <a:t>, Go Air, Folly Farm, Biking.</a:t>
            </a:r>
          </a:p>
          <a:p>
            <a:r>
              <a:rPr lang="en-US" sz="2000" dirty="0" smtClean="0"/>
              <a:t>Charities. </a:t>
            </a:r>
            <a:endParaRPr lang="en-US" sz="2000" dirty="0"/>
          </a:p>
        </p:txBody>
      </p:sp>
      <p:pic>
        <p:nvPicPr>
          <p:cNvPr id="4" name="Picture 3"/>
          <p:cNvPicPr>
            <a:picLocks noChangeAspect="1"/>
          </p:cNvPicPr>
          <p:nvPr/>
        </p:nvPicPr>
        <p:blipFill>
          <a:blip r:embed="rId2"/>
          <a:stretch>
            <a:fillRect/>
          </a:stretch>
        </p:blipFill>
        <p:spPr>
          <a:xfrm>
            <a:off x="8754979" y="3548380"/>
            <a:ext cx="2870200" cy="2832100"/>
          </a:xfrm>
          <a:prstGeom prst="rect">
            <a:avLst/>
          </a:prstGeom>
        </p:spPr>
      </p:pic>
      <p:pic>
        <p:nvPicPr>
          <p:cNvPr id="5" name="Picture 4"/>
          <p:cNvPicPr>
            <a:picLocks noChangeAspect="1"/>
          </p:cNvPicPr>
          <p:nvPr/>
        </p:nvPicPr>
        <p:blipFill>
          <a:blip r:embed="rId3"/>
          <a:stretch>
            <a:fillRect/>
          </a:stretch>
        </p:blipFill>
        <p:spPr>
          <a:xfrm>
            <a:off x="566821" y="4069080"/>
            <a:ext cx="3505200" cy="2311400"/>
          </a:xfrm>
          <a:prstGeom prst="rect">
            <a:avLst/>
          </a:prstGeom>
        </p:spPr>
      </p:pic>
      <p:pic>
        <p:nvPicPr>
          <p:cNvPr id="6" name="Picture 5"/>
          <p:cNvPicPr>
            <a:picLocks noChangeAspect="1"/>
          </p:cNvPicPr>
          <p:nvPr/>
        </p:nvPicPr>
        <p:blipFill>
          <a:blip r:embed="rId4"/>
          <a:stretch>
            <a:fillRect/>
          </a:stretch>
        </p:blipFill>
        <p:spPr>
          <a:xfrm>
            <a:off x="4569660" y="4069080"/>
            <a:ext cx="3517900" cy="2311400"/>
          </a:xfrm>
          <a:prstGeom prst="rect">
            <a:avLst/>
          </a:prstGeom>
        </p:spPr>
      </p:pic>
    </p:spTree>
    <p:extLst>
      <p:ext uri="{BB962C8B-B14F-4D97-AF65-F5344CB8AC3E}">
        <p14:creationId xmlns:p14="http://schemas.microsoft.com/office/powerpoint/2010/main" val="8486640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John </a:t>
            </a:r>
            <a:r>
              <a:rPr lang="en-US" dirty="0"/>
              <a:t>D</a:t>
            </a:r>
            <a:r>
              <a:rPr lang="en-US" dirty="0" smtClean="0"/>
              <a:t>ewey</a:t>
            </a:r>
            <a:endParaRPr lang="en-US" dirty="0"/>
          </a:p>
        </p:txBody>
      </p:sp>
      <p:sp>
        <p:nvSpPr>
          <p:cNvPr id="3" name="Content Placeholder 2"/>
          <p:cNvSpPr>
            <a:spLocks noGrp="1"/>
          </p:cNvSpPr>
          <p:nvPr>
            <p:ph idx="1"/>
          </p:nvPr>
        </p:nvSpPr>
        <p:spPr/>
        <p:txBody>
          <a:bodyPr>
            <a:normAutofit lnSpcReduction="10000"/>
          </a:bodyPr>
          <a:lstStyle/>
          <a:p>
            <a:r>
              <a:rPr lang="en-US" dirty="0" smtClean="0"/>
              <a:t>Dewey agreed that pupils learn best in the natural social environment and not through planned learning within a contained environment. </a:t>
            </a:r>
          </a:p>
          <a:p>
            <a:r>
              <a:rPr lang="en-US" dirty="0" smtClean="0"/>
              <a:t>Dewey believed that learning experiences should be about what learned in the moment and taking advantage of the learning opportunities that arise rather than learning which is prepared for a specific outcome. </a:t>
            </a:r>
          </a:p>
          <a:p>
            <a:r>
              <a:rPr lang="en-US" dirty="0" smtClean="0"/>
              <a:t>His theory explained how children who were not content with their learning should have the focus when steering education to understand how they learn most effectively, a belief which is shared by many educators since (</a:t>
            </a:r>
            <a:r>
              <a:rPr lang="en-US" dirty="0" err="1" smtClean="0"/>
              <a:t>Schiro</a:t>
            </a:r>
            <a:r>
              <a:rPr lang="en-US" dirty="0" smtClean="0"/>
              <a:t>, 2012).</a:t>
            </a:r>
          </a:p>
          <a:p>
            <a:r>
              <a:rPr lang="en-US" dirty="0" smtClean="0"/>
              <a:t>His work has been used in modern education by promoting social learning through technology in classrooms (Slaughter, 2009) where children can engage with others through the use of tech. </a:t>
            </a:r>
            <a:r>
              <a:rPr lang="en-US" dirty="0"/>
              <a:t>T</a:t>
            </a:r>
            <a:r>
              <a:rPr lang="en-US" dirty="0" smtClean="0"/>
              <a:t>his is not enough, this is simplifying Dewey’s idea of social interaction and taking full advantage of learning by restricting learning to inside the classroom. </a:t>
            </a:r>
          </a:p>
          <a:p>
            <a:endParaRPr lang="en-US" dirty="0"/>
          </a:p>
        </p:txBody>
      </p:sp>
    </p:spTree>
    <p:extLst>
      <p:ext uri="{BB962C8B-B14F-4D97-AF65-F5344CB8AC3E}">
        <p14:creationId xmlns:p14="http://schemas.microsoft.com/office/powerpoint/2010/main" val="10977080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David Kolb</a:t>
            </a:r>
            <a:endParaRPr lang="en-US" dirty="0"/>
          </a:p>
        </p:txBody>
      </p:sp>
      <p:sp>
        <p:nvSpPr>
          <p:cNvPr id="3" name="Content Placeholder 2"/>
          <p:cNvSpPr>
            <a:spLocks noGrp="1"/>
          </p:cNvSpPr>
          <p:nvPr>
            <p:ph idx="1"/>
          </p:nvPr>
        </p:nvSpPr>
        <p:spPr/>
        <p:txBody>
          <a:bodyPr>
            <a:normAutofit/>
          </a:bodyPr>
          <a:lstStyle/>
          <a:p>
            <a:r>
              <a:rPr lang="en-US" dirty="0" err="1" smtClean="0"/>
              <a:t>Kolbs</a:t>
            </a:r>
            <a:r>
              <a:rPr lang="en-US" dirty="0" smtClean="0"/>
              <a:t> experiential learning cycle is one that have been used over and over (Smith, 2013).  </a:t>
            </a:r>
          </a:p>
          <a:p>
            <a:r>
              <a:rPr lang="en-US" dirty="0" smtClean="0"/>
              <a:t>The ELT cycle consists of four main attributes to learning, experiencing (concrete experience), reflecting (reflective observation), thinking (abstract </a:t>
            </a:r>
            <a:r>
              <a:rPr lang="en-US" dirty="0" err="1" smtClean="0"/>
              <a:t>conceptualisation</a:t>
            </a:r>
            <a:r>
              <a:rPr lang="en-US" dirty="0" smtClean="0"/>
              <a:t>) and action (active experimentation) which all work together to create the most learning outcome for the pupil (Kolb &amp; Kolb, 2013). </a:t>
            </a:r>
          </a:p>
          <a:p>
            <a:r>
              <a:rPr lang="en-US" dirty="0" smtClean="0"/>
              <a:t>This cycle does can begin at any of these steps (Kolb &amp; Fry, 1975)</a:t>
            </a:r>
          </a:p>
          <a:p>
            <a:r>
              <a:rPr lang="en-US" dirty="0" smtClean="0"/>
              <a:t>Kolb understands the various relationships that help learners such as teachers and parents and that these people need to have to best interest of the child in order to help them learn and achieve (Leavitt et al, 1989) this some pupils possibly lacking this at home for various reasons, having a closer relationship that is not simple classroom based with their teachers becomes more significant to them. </a:t>
            </a:r>
          </a:p>
        </p:txBody>
      </p:sp>
    </p:spTree>
    <p:extLst>
      <p:ext uri="{BB962C8B-B14F-4D97-AF65-F5344CB8AC3E}">
        <p14:creationId xmlns:p14="http://schemas.microsoft.com/office/powerpoint/2010/main" val="1468488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Jean Piaget </a:t>
            </a:r>
            <a:endParaRPr lang="en-US" dirty="0"/>
          </a:p>
        </p:txBody>
      </p:sp>
      <p:sp>
        <p:nvSpPr>
          <p:cNvPr id="3" name="Content Placeholder 2"/>
          <p:cNvSpPr>
            <a:spLocks noGrp="1"/>
          </p:cNvSpPr>
          <p:nvPr>
            <p:ph idx="1"/>
          </p:nvPr>
        </p:nvSpPr>
        <p:spPr/>
        <p:txBody>
          <a:bodyPr/>
          <a:lstStyle/>
          <a:p>
            <a:r>
              <a:rPr lang="en-US" dirty="0" smtClean="0"/>
              <a:t>Piaget talks about curiosity in pupils and suggests that restricting learning to the classroom is not stimulating enough as they need to find motivation and interest whilst remaining within the same environment. This, he believed did not feed children’s natural curiosity and prevented learning through new experiences and learning through new interaction with the outside world (Blake &amp; Pope, 2008). </a:t>
            </a:r>
          </a:p>
          <a:p>
            <a:r>
              <a:rPr lang="en-US" dirty="0" smtClean="0"/>
              <a:t>The ages of the pupils mean they are going into and are at the ‘formal operational stage’ of Piaget’s cognitive development theory. Piaget believed that at this stage it was vital to give learners an encouraging environment for learning so they are best able to thrive (</a:t>
            </a:r>
            <a:r>
              <a:rPr lang="en-US" dirty="0" err="1" smtClean="0"/>
              <a:t>Rehman</a:t>
            </a:r>
            <a:r>
              <a:rPr lang="en-US" dirty="0" smtClean="0"/>
              <a:t> et al, 2014). Pupils with SEBD, struggle within a classroom setting (McAllister &amp; </a:t>
            </a:r>
            <a:r>
              <a:rPr lang="en-US" dirty="0" err="1" smtClean="0"/>
              <a:t>Hadjri</a:t>
            </a:r>
            <a:r>
              <a:rPr lang="en-US" dirty="0" smtClean="0"/>
              <a:t>, 2013) and therefore will be better encouraged to learn elsewhere, where they feel less pressure to learn. </a:t>
            </a:r>
            <a:endParaRPr lang="en-US" dirty="0"/>
          </a:p>
        </p:txBody>
      </p:sp>
    </p:spTree>
    <p:extLst>
      <p:ext uri="{BB962C8B-B14F-4D97-AF65-F5344CB8AC3E}">
        <p14:creationId xmlns:p14="http://schemas.microsoft.com/office/powerpoint/2010/main" val="6296258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Conclusion</a:t>
            </a:r>
            <a:endParaRPr lang="en-US" dirty="0"/>
          </a:p>
        </p:txBody>
      </p:sp>
      <p:sp>
        <p:nvSpPr>
          <p:cNvPr id="3" name="Content Placeholder 2"/>
          <p:cNvSpPr>
            <a:spLocks noGrp="1"/>
          </p:cNvSpPr>
          <p:nvPr>
            <p:ph idx="1"/>
          </p:nvPr>
        </p:nvSpPr>
        <p:spPr/>
        <p:txBody>
          <a:bodyPr/>
          <a:lstStyle/>
          <a:p>
            <a:r>
              <a:rPr lang="en-US" dirty="0" smtClean="0"/>
              <a:t>This way of learning provides pupils with valuable experience, hands on learning and a more memorable and engaging way of learning. It is suitable for pupils who struggle in the formal sense of learning as they have social, emotional and </a:t>
            </a:r>
            <a:r>
              <a:rPr lang="en-US" dirty="0" err="1" smtClean="0"/>
              <a:t>behavioural</a:t>
            </a:r>
            <a:r>
              <a:rPr lang="en-US" dirty="0" smtClean="0"/>
              <a:t> difficulties that need addressing and have opportunity to work on this in their adolescence. The work of John Dewey, David Kolb and Jean Piaget all support to idea that learning through experience is successful and provides a large scope for learning and development. </a:t>
            </a:r>
            <a:endParaRPr lang="en-US" dirty="0"/>
          </a:p>
        </p:txBody>
      </p:sp>
    </p:spTree>
    <p:extLst>
      <p:ext uri="{BB962C8B-B14F-4D97-AF65-F5344CB8AC3E}">
        <p14:creationId xmlns:p14="http://schemas.microsoft.com/office/powerpoint/2010/main" val="11356724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 List</a:t>
            </a:r>
            <a:endParaRPr lang="en-US" dirty="0"/>
          </a:p>
        </p:txBody>
      </p:sp>
      <p:sp>
        <p:nvSpPr>
          <p:cNvPr id="3" name="Content Placeholder 2"/>
          <p:cNvSpPr>
            <a:spLocks noGrp="1"/>
          </p:cNvSpPr>
          <p:nvPr>
            <p:ph idx="1"/>
          </p:nvPr>
        </p:nvSpPr>
        <p:spPr>
          <a:xfrm>
            <a:off x="1066800" y="2014194"/>
            <a:ext cx="10058400" cy="4364587"/>
          </a:xfrm>
        </p:spPr>
        <p:txBody>
          <a:bodyPr>
            <a:normAutofit fontScale="92500" lnSpcReduction="20000"/>
          </a:bodyPr>
          <a:lstStyle/>
          <a:p>
            <a:r>
              <a:rPr lang="en-US" dirty="0"/>
              <a:t>Blake, B. and Pope, T., 2008. Developmental Psychology: Incorporating Piaget’s and Vygotsky’s Theories in Classrooms. </a:t>
            </a:r>
            <a:r>
              <a:rPr lang="en-US" i="1" dirty="0"/>
              <a:t>Journal of Cross-Disciplinary Perspectives in Education</a:t>
            </a:r>
            <a:r>
              <a:rPr lang="en-US" dirty="0"/>
              <a:t>, 1(1</a:t>
            </a:r>
            <a:r>
              <a:rPr lang="en-US" dirty="0" smtClean="0"/>
              <a:t>).</a:t>
            </a:r>
          </a:p>
          <a:p>
            <a:r>
              <a:rPr lang="en-US" dirty="0" err="1"/>
              <a:t>Gentz</a:t>
            </a:r>
            <a:r>
              <a:rPr lang="en-US" dirty="0"/>
              <a:t>, S., 2017. </a:t>
            </a:r>
            <a:r>
              <a:rPr lang="en-US" i="1" dirty="0"/>
              <a:t>What If There Was No Curriculum? | Clay And Milk</a:t>
            </a:r>
            <a:r>
              <a:rPr lang="en-US" dirty="0"/>
              <a:t>. </a:t>
            </a:r>
            <a:r>
              <a:rPr lang="en-US" dirty="0" smtClean="0"/>
              <a:t>Clay </a:t>
            </a:r>
            <a:r>
              <a:rPr lang="en-US" dirty="0"/>
              <a:t>and Milk. Available at: &lt;https://</a:t>
            </a:r>
            <a:r>
              <a:rPr lang="en-US" dirty="0" err="1"/>
              <a:t>clayandmilk.com</a:t>
            </a:r>
            <a:r>
              <a:rPr lang="en-US" dirty="0"/>
              <a:t>/2017/04/24/what-if-there-was-no-curriculum/&gt; [Accessed 13 April 2020</a:t>
            </a:r>
            <a:r>
              <a:rPr lang="en-US" dirty="0" smtClean="0"/>
              <a:t>].</a:t>
            </a:r>
          </a:p>
          <a:p>
            <a:r>
              <a:rPr lang="en-US" dirty="0"/>
              <a:t>Leavitt, H., </a:t>
            </a:r>
            <a:r>
              <a:rPr lang="en-US" dirty="0" err="1"/>
              <a:t>Pondy</a:t>
            </a:r>
            <a:r>
              <a:rPr lang="en-US" dirty="0"/>
              <a:t>, L. and </a:t>
            </a:r>
            <a:r>
              <a:rPr lang="en-US" dirty="0" err="1"/>
              <a:t>Boje</a:t>
            </a:r>
            <a:r>
              <a:rPr lang="en-US" dirty="0"/>
              <a:t>, D., 1989. </a:t>
            </a:r>
            <a:r>
              <a:rPr lang="en-US" i="1" dirty="0"/>
              <a:t>Readings In Managerial Psychology</a:t>
            </a:r>
            <a:r>
              <a:rPr lang="en-US" dirty="0"/>
              <a:t>. 4th ed. Chicago: University of </a:t>
            </a:r>
            <a:r>
              <a:rPr lang="en-US" dirty="0" smtClean="0"/>
              <a:t>Chicago Press.</a:t>
            </a:r>
          </a:p>
          <a:p>
            <a:r>
              <a:rPr lang="en-US" dirty="0" smtClean="0"/>
              <a:t>Kolb</a:t>
            </a:r>
            <a:r>
              <a:rPr lang="en-US" dirty="0"/>
              <a:t>, A.Y., &amp; Kolb, D.A. (</a:t>
            </a:r>
            <a:r>
              <a:rPr lang="en-US" dirty="0" smtClean="0"/>
              <a:t>2013). </a:t>
            </a:r>
            <a:r>
              <a:rPr lang="en-US" dirty="0"/>
              <a:t>The Kolb Learning Style Inventory – Version </a:t>
            </a:r>
            <a:r>
              <a:rPr lang="en-US" i="1" dirty="0" smtClean="0"/>
              <a:t>4.0 2013 </a:t>
            </a:r>
            <a:r>
              <a:rPr lang="en-US" dirty="0"/>
              <a:t>A Comprehensive Guide to the Theory, Psychometrics, Research on Validity and Educational Applications </a:t>
            </a:r>
            <a:r>
              <a:rPr lang="en-US" dirty="0" smtClean="0"/>
              <a:t>: </a:t>
            </a:r>
            <a:r>
              <a:rPr lang="en-US" dirty="0"/>
              <a:t>Experience Based Learning Systems Inc</a:t>
            </a:r>
            <a:r>
              <a:rPr lang="en-US" dirty="0" smtClean="0"/>
              <a:t>.</a:t>
            </a:r>
          </a:p>
          <a:p>
            <a:r>
              <a:rPr lang="en-US" dirty="0" smtClean="0"/>
              <a:t>Kolb, </a:t>
            </a:r>
            <a:r>
              <a:rPr lang="en-US" dirty="0"/>
              <a:t>D. A. and Fry, R. (1975) ‘Toward an applied theory of experiential learning;, in C. Cooper (ed.) </a:t>
            </a:r>
            <a:r>
              <a:rPr lang="en-US" i="1" dirty="0"/>
              <a:t>Theories of Group Process</a:t>
            </a:r>
            <a:r>
              <a:rPr lang="en-US" dirty="0"/>
              <a:t>, London: John Wiley</a:t>
            </a:r>
            <a:r>
              <a:rPr lang="en-US" dirty="0" smtClean="0"/>
              <a:t>.</a:t>
            </a:r>
          </a:p>
          <a:p>
            <a:r>
              <a:rPr lang="en-US" dirty="0"/>
              <a:t>McAllister, K. and </a:t>
            </a:r>
            <a:r>
              <a:rPr lang="en-US" dirty="0" err="1"/>
              <a:t>Hadjri</a:t>
            </a:r>
            <a:r>
              <a:rPr lang="en-US" dirty="0"/>
              <a:t>, K., 2013. Inclusion and the special educational needs (SEN) resource base in mainstream schools: physical factors to </a:t>
            </a:r>
            <a:r>
              <a:rPr lang="en-US" dirty="0" err="1"/>
              <a:t>maximise</a:t>
            </a:r>
            <a:r>
              <a:rPr lang="en-US" dirty="0"/>
              <a:t> effectiveness. </a:t>
            </a:r>
            <a:r>
              <a:rPr lang="en-US" i="1" dirty="0"/>
              <a:t>Support for Learning</a:t>
            </a:r>
            <a:r>
              <a:rPr lang="en-US" dirty="0"/>
              <a:t>, 28(2</a:t>
            </a:r>
            <a:r>
              <a:rPr lang="en-US" dirty="0" smtClean="0"/>
              <a:t>).</a:t>
            </a:r>
          </a:p>
        </p:txBody>
      </p:sp>
    </p:spTree>
    <p:extLst>
      <p:ext uri="{BB962C8B-B14F-4D97-AF65-F5344CB8AC3E}">
        <p14:creationId xmlns:p14="http://schemas.microsoft.com/office/powerpoint/2010/main" val="16598537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 List</a:t>
            </a:r>
            <a:endParaRPr lang="en-US" dirty="0"/>
          </a:p>
        </p:txBody>
      </p:sp>
      <p:sp>
        <p:nvSpPr>
          <p:cNvPr id="3" name="Content Placeholder 2"/>
          <p:cNvSpPr>
            <a:spLocks noGrp="1"/>
          </p:cNvSpPr>
          <p:nvPr>
            <p:ph idx="1"/>
          </p:nvPr>
        </p:nvSpPr>
        <p:spPr>
          <a:xfrm>
            <a:off x="1066800" y="2103119"/>
            <a:ext cx="10058400" cy="4342285"/>
          </a:xfrm>
        </p:spPr>
        <p:txBody>
          <a:bodyPr>
            <a:normAutofit fontScale="92500" lnSpcReduction="10000"/>
          </a:bodyPr>
          <a:lstStyle/>
          <a:p>
            <a:r>
              <a:rPr lang="en-US" dirty="0"/>
              <a:t>Miller, C., 2020. </a:t>
            </a:r>
            <a:r>
              <a:rPr lang="en-US" i="1" dirty="0"/>
              <a:t>Social Issues For Kids With Learning Problems | Child Mind Institute</a:t>
            </a:r>
            <a:r>
              <a:rPr lang="en-US" dirty="0"/>
              <a:t>. Child Mind Institute. Available at: &lt;https://</a:t>
            </a:r>
            <a:r>
              <a:rPr lang="en-US" dirty="0" err="1"/>
              <a:t>childmind.org</a:t>
            </a:r>
            <a:r>
              <a:rPr lang="en-US" dirty="0"/>
              <a:t>/article/social-challenges-kids-learning-problems/&gt; [Accessed 8 April 2020</a:t>
            </a:r>
            <a:r>
              <a:rPr lang="en-US" dirty="0" smtClean="0"/>
              <a:t>].</a:t>
            </a:r>
          </a:p>
          <a:p>
            <a:r>
              <a:rPr lang="en-US" dirty="0" err="1" smtClean="0"/>
              <a:t>Rehman</a:t>
            </a:r>
            <a:r>
              <a:rPr lang="en-US" dirty="0" smtClean="0"/>
              <a:t> </a:t>
            </a:r>
            <a:r>
              <a:rPr lang="en-US" dirty="0"/>
              <a:t>Ghazi, S., </a:t>
            </a:r>
            <a:r>
              <a:rPr lang="en-US" dirty="0" err="1"/>
              <a:t>Shahzada</a:t>
            </a:r>
            <a:r>
              <a:rPr lang="en-US" dirty="0"/>
              <a:t>, G., Khan, U. and </a:t>
            </a:r>
            <a:r>
              <a:rPr lang="en-US" dirty="0" err="1"/>
              <a:t>Ullar</a:t>
            </a:r>
            <a:r>
              <a:rPr lang="en-US" dirty="0"/>
              <a:t>, K., 2014. Formal Operational Stage of Piaget's Cognitive Development Theory: An Implication in Learning Mathematics. </a:t>
            </a:r>
            <a:r>
              <a:rPr lang="en-US" i="1" dirty="0"/>
              <a:t>Journal of Educational Research</a:t>
            </a:r>
            <a:r>
              <a:rPr lang="en-US" dirty="0"/>
              <a:t>, 17(2).</a:t>
            </a:r>
            <a:endParaRPr lang="en-US" dirty="0" smtClean="0"/>
          </a:p>
          <a:p>
            <a:r>
              <a:rPr lang="en-US" dirty="0" err="1" smtClean="0"/>
              <a:t>Schiro</a:t>
            </a:r>
            <a:r>
              <a:rPr lang="en-US" dirty="0"/>
              <a:t>, M. S. (2012). </a:t>
            </a:r>
            <a:r>
              <a:rPr lang="en-US" i="1" dirty="0"/>
              <a:t>Curriculum theory: Conflicting visions and enduring concerns</a:t>
            </a:r>
            <a:r>
              <a:rPr lang="en-US" dirty="0"/>
              <a:t>. (2nd Ed.). Los Angeles: Sage Publications. </a:t>
            </a:r>
          </a:p>
          <a:p>
            <a:r>
              <a:rPr lang="en-US" dirty="0"/>
              <a:t>Slaughter, T. (2009). Creating a successful academic climate for urban students. </a:t>
            </a:r>
            <a:r>
              <a:rPr lang="en-US" i="1" dirty="0"/>
              <a:t>Techniques, </a:t>
            </a:r>
            <a:r>
              <a:rPr lang="en-US" dirty="0"/>
              <a:t>16- 19. </a:t>
            </a:r>
          </a:p>
          <a:p>
            <a:r>
              <a:rPr lang="en-US" dirty="0"/>
              <a:t>Smith, M., 2013. </a:t>
            </a:r>
            <a:r>
              <a:rPr lang="en-US" i="1" dirty="0"/>
              <a:t>David A. Kolb On Experiential Learning. | </a:t>
            </a:r>
            <a:r>
              <a:rPr lang="en-US" i="1" dirty="0" err="1"/>
              <a:t>Infed.Org</a:t>
            </a:r>
            <a:r>
              <a:rPr lang="en-US" dirty="0"/>
              <a:t>. [online] </a:t>
            </a:r>
            <a:r>
              <a:rPr lang="en-US" dirty="0" err="1"/>
              <a:t>Infed.org</a:t>
            </a:r>
            <a:r>
              <a:rPr lang="en-US" dirty="0"/>
              <a:t>. Available at: &lt;https://</a:t>
            </a:r>
            <a:r>
              <a:rPr lang="en-US" dirty="0" err="1"/>
              <a:t>infed.org</a:t>
            </a:r>
            <a:r>
              <a:rPr lang="en-US" dirty="0"/>
              <a:t>/</a:t>
            </a:r>
            <a:r>
              <a:rPr lang="en-US" dirty="0" err="1"/>
              <a:t>mobi</a:t>
            </a:r>
            <a:r>
              <a:rPr lang="en-US" dirty="0"/>
              <a:t>/</a:t>
            </a:r>
            <a:r>
              <a:rPr lang="en-US" dirty="0" err="1"/>
              <a:t>david</a:t>
            </a:r>
            <a:r>
              <a:rPr lang="en-US" dirty="0"/>
              <a:t>-a-</a:t>
            </a:r>
            <a:r>
              <a:rPr lang="en-US" dirty="0" err="1"/>
              <a:t>kolb</a:t>
            </a:r>
            <a:r>
              <a:rPr lang="en-US" dirty="0"/>
              <a:t>-on-experiential-learning/&gt; [Accessed 4 April 2020</a:t>
            </a:r>
            <a:r>
              <a:rPr lang="en-US" dirty="0" smtClean="0"/>
              <a:t>].</a:t>
            </a:r>
          </a:p>
          <a:p>
            <a:r>
              <a:rPr lang="en-US" dirty="0" err="1"/>
              <a:t>Theilheimer</a:t>
            </a:r>
            <a:r>
              <a:rPr lang="en-US" dirty="0"/>
              <a:t>, R., 1991. Involving Students in Their Own Learning. </a:t>
            </a:r>
            <a:r>
              <a:rPr lang="en-US" i="1" dirty="0"/>
              <a:t>The Clearing House: A Journal of Educational Strategies, Issues and Ideas</a:t>
            </a:r>
            <a:r>
              <a:rPr lang="en-US" dirty="0"/>
              <a:t>, 65(2), pp.123-125.</a:t>
            </a:r>
            <a:endParaRPr lang="en-US" dirty="0"/>
          </a:p>
          <a:p>
            <a:endParaRPr lang="en-US" dirty="0"/>
          </a:p>
        </p:txBody>
      </p:sp>
    </p:spTree>
    <p:extLst>
      <p:ext uri="{BB962C8B-B14F-4D97-AF65-F5344CB8AC3E}">
        <p14:creationId xmlns:p14="http://schemas.microsoft.com/office/powerpoint/2010/main" val="68622289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docProps/app.xml><?xml version="1.0" encoding="utf-8"?>
<Properties xmlns="http://schemas.openxmlformats.org/officeDocument/2006/extended-properties" xmlns:vt="http://schemas.openxmlformats.org/officeDocument/2006/docPropsVTypes">
  <Template>Savon</Template>
  <TotalTime>9312</TotalTime>
  <Words>1273</Words>
  <Application>Microsoft Macintosh PowerPoint</Application>
  <PresentationFormat>Widescreen</PresentationFormat>
  <Paragraphs>64</Paragraphs>
  <Slides>13</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13</vt:i4>
      </vt:variant>
    </vt:vector>
  </HeadingPairs>
  <TitlesOfParts>
    <vt:vector size="16" baseType="lpstr">
      <vt:lpstr>Century Gothic</vt:lpstr>
      <vt:lpstr>Garamond</vt:lpstr>
      <vt:lpstr>Savon</vt:lpstr>
      <vt:lpstr>Education for children with sebd</vt:lpstr>
      <vt:lpstr>Learners</vt:lpstr>
      <vt:lpstr>Learners (continued)</vt:lpstr>
      <vt:lpstr>Learning Adjective</vt:lpstr>
      <vt:lpstr>No set curriculum</vt:lpstr>
      <vt:lpstr>Pupils more involved in assessing own learning</vt:lpstr>
      <vt:lpstr>Partnerships</vt:lpstr>
      <vt:lpstr>John Dewey</vt:lpstr>
      <vt:lpstr>David Kolb</vt:lpstr>
      <vt:lpstr>Jean Piaget </vt:lpstr>
      <vt:lpstr>Conclusion</vt:lpstr>
      <vt:lpstr>Reference List</vt:lpstr>
      <vt:lpstr>Reference List</vt:lpstr>
    </vt:vector>
  </TitlesOfParts>
  <Company/>
  <LinksUpToDate>false</LinksUpToDate>
  <SharedDoc>false</SharedDoc>
  <HyperlinksChanged>false</HyperlinksChanged>
  <AppVersion>15.0038</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Secondary school for children with sebd</dc:title>
  <dc:creator>Darcey Jones (1702834)</dc:creator>
  <cp:lastModifiedBy>Darcey Jones (1702834)</cp:lastModifiedBy>
  <cp:revision>31</cp:revision>
  <dcterms:created xsi:type="dcterms:W3CDTF">2020-04-14T11:35:36Z</dcterms:created>
  <dcterms:modified xsi:type="dcterms:W3CDTF">2020-04-20T22:47:40Z</dcterms:modified>
</cp:coreProperties>
</file>