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48" r:id="rId1"/>
  </p:sldMasterIdLst>
  <p:sldIdLst>
    <p:sldId id="256" r:id="rId2"/>
    <p:sldId id="257" r:id="rId3"/>
    <p:sldId id="258" r:id="rId4"/>
    <p:sldId id="269" r:id="rId5"/>
    <p:sldId id="260" r:id="rId6"/>
    <p:sldId id="259" r:id="rId7"/>
    <p:sldId id="261" r:id="rId8"/>
    <p:sldId id="262" r:id="rId9"/>
    <p:sldId id="263" r:id="rId10"/>
    <p:sldId id="264" r:id="rId11"/>
    <p:sldId id="265" r:id="rId12"/>
    <p:sldId id="266" r:id="rId13"/>
    <p:sldId id="267"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72" autoAdjust="0"/>
    <p:restoredTop sz="94660"/>
  </p:normalViewPr>
  <p:slideViewPr>
    <p:cSldViewPr snapToGrid="0">
      <p:cViewPr>
        <p:scale>
          <a:sx n="88" d="100"/>
          <a:sy n="88" d="100"/>
        </p:scale>
        <p:origin x="49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78C2E-6DA3-EDAE-5F72-4BDD1502A2F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1173CC8-ABF0-F8E3-C529-AE46A4989DD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1A74C76-82D4-6848-3F81-44A145C126FF}"/>
              </a:ext>
            </a:extLst>
          </p:cNvPr>
          <p:cNvSpPr>
            <a:spLocks noGrp="1"/>
          </p:cNvSpPr>
          <p:nvPr>
            <p:ph type="dt" sz="half" idx="10"/>
          </p:nvPr>
        </p:nvSpPr>
        <p:spPr/>
        <p:txBody>
          <a:bodyPr/>
          <a:lstStyle/>
          <a:p>
            <a:fld id="{DC179B11-16BC-4D6B-B982-46CBE88096A6}" type="datetimeFigureOut">
              <a:rPr lang="en-GB" smtClean="0"/>
              <a:t>08/11/2025</a:t>
            </a:fld>
            <a:endParaRPr lang="en-GB"/>
          </a:p>
        </p:txBody>
      </p:sp>
      <p:sp>
        <p:nvSpPr>
          <p:cNvPr id="5" name="Footer Placeholder 4">
            <a:extLst>
              <a:ext uri="{FF2B5EF4-FFF2-40B4-BE49-F238E27FC236}">
                <a16:creationId xmlns:a16="http://schemas.microsoft.com/office/drawing/2014/main" id="{0096C856-4308-A4E9-8ECC-115D97DE1A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C1F53F-9CC9-A41F-30C1-BBA8AEE8C290}"/>
              </a:ext>
            </a:extLst>
          </p:cNvPr>
          <p:cNvSpPr>
            <a:spLocks noGrp="1"/>
          </p:cNvSpPr>
          <p:nvPr>
            <p:ph type="sldNum" sz="quarter" idx="12"/>
          </p:nvPr>
        </p:nvSpPr>
        <p:spPr/>
        <p:txBody>
          <a:bodyPr/>
          <a:lstStyle/>
          <a:p>
            <a:fld id="{C757F298-DA43-46BF-9DD8-E1463C090F46}" type="slidenum">
              <a:rPr lang="en-GB" smtClean="0"/>
              <a:t>‹#›</a:t>
            </a:fld>
            <a:endParaRPr lang="en-GB"/>
          </a:p>
        </p:txBody>
      </p:sp>
    </p:spTree>
    <p:extLst>
      <p:ext uri="{BB962C8B-B14F-4D97-AF65-F5344CB8AC3E}">
        <p14:creationId xmlns:p14="http://schemas.microsoft.com/office/powerpoint/2010/main" val="4225632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32EE0-545B-E161-713F-76CB336DE29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4B124C1-7C94-C17A-72BB-01940E35B80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A3D838F-07D9-5F12-E8DE-BC75DA72512E}"/>
              </a:ext>
            </a:extLst>
          </p:cNvPr>
          <p:cNvSpPr>
            <a:spLocks noGrp="1"/>
          </p:cNvSpPr>
          <p:nvPr>
            <p:ph type="dt" sz="half" idx="10"/>
          </p:nvPr>
        </p:nvSpPr>
        <p:spPr/>
        <p:txBody>
          <a:bodyPr/>
          <a:lstStyle/>
          <a:p>
            <a:fld id="{DC179B11-16BC-4D6B-B982-46CBE88096A6}" type="datetimeFigureOut">
              <a:rPr lang="en-GB" smtClean="0"/>
              <a:t>08/11/2025</a:t>
            </a:fld>
            <a:endParaRPr lang="en-GB"/>
          </a:p>
        </p:txBody>
      </p:sp>
      <p:sp>
        <p:nvSpPr>
          <p:cNvPr id="5" name="Footer Placeholder 4">
            <a:extLst>
              <a:ext uri="{FF2B5EF4-FFF2-40B4-BE49-F238E27FC236}">
                <a16:creationId xmlns:a16="http://schemas.microsoft.com/office/drawing/2014/main" id="{FDE23FE1-CC95-1846-FAF8-854F543BEF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209A30-FA44-5EAF-D13C-C17390438B92}"/>
              </a:ext>
            </a:extLst>
          </p:cNvPr>
          <p:cNvSpPr>
            <a:spLocks noGrp="1"/>
          </p:cNvSpPr>
          <p:nvPr>
            <p:ph type="sldNum" sz="quarter" idx="12"/>
          </p:nvPr>
        </p:nvSpPr>
        <p:spPr/>
        <p:txBody>
          <a:bodyPr/>
          <a:lstStyle/>
          <a:p>
            <a:fld id="{C757F298-DA43-46BF-9DD8-E1463C090F46}" type="slidenum">
              <a:rPr lang="en-GB" smtClean="0"/>
              <a:t>‹#›</a:t>
            </a:fld>
            <a:endParaRPr lang="en-GB"/>
          </a:p>
        </p:txBody>
      </p:sp>
    </p:spTree>
    <p:extLst>
      <p:ext uri="{BB962C8B-B14F-4D97-AF65-F5344CB8AC3E}">
        <p14:creationId xmlns:p14="http://schemas.microsoft.com/office/powerpoint/2010/main" val="32786036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153F1-82C5-7F30-C070-C1F0BF38B37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6D24C08-BFB0-EA74-407A-EDD097A4099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3726D30-3C51-B23C-78BC-4FB3B573EBCA}"/>
              </a:ext>
            </a:extLst>
          </p:cNvPr>
          <p:cNvSpPr>
            <a:spLocks noGrp="1"/>
          </p:cNvSpPr>
          <p:nvPr>
            <p:ph type="dt" sz="half" idx="10"/>
          </p:nvPr>
        </p:nvSpPr>
        <p:spPr/>
        <p:txBody>
          <a:bodyPr/>
          <a:lstStyle/>
          <a:p>
            <a:fld id="{DC179B11-16BC-4D6B-B982-46CBE88096A6}" type="datetimeFigureOut">
              <a:rPr lang="en-GB" smtClean="0"/>
              <a:t>08/11/2025</a:t>
            </a:fld>
            <a:endParaRPr lang="en-GB"/>
          </a:p>
        </p:txBody>
      </p:sp>
      <p:sp>
        <p:nvSpPr>
          <p:cNvPr id="5" name="Footer Placeholder 4">
            <a:extLst>
              <a:ext uri="{FF2B5EF4-FFF2-40B4-BE49-F238E27FC236}">
                <a16:creationId xmlns:a16="http://schemas.microsoft.com/office/drawing/2014/main" id="{3147C229-AFDF-1EC9-126F-D3126A179C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3C4721-8EC3-42A5-443C-32F45EB211EC}"/>
              </a:ext>
            </a:extLst>
          </p:cNvPr>
          <p:cNvSpPr>
            <a:spLocks noGrp="1"/>
          </p:cNvSpPr>
          <p:nvPr>
            <p:ph type="sldNum" sz="quarter" idx="12"/>
          </p:nvPr>
        </p:nvSpPr>
        <p:spPr/>
        <p:txBody>
          <a:bodyPr/>
          <a:lstStyle/>
          <a:p>
            <a:fld id="{C757F298-DA43-46BF-9DD8-E1463C090F46}" type="slidenum">
              <a:rPr lang="en-GB" smtClean="0"/>
              <a:t>‹#›</a:t>
            </a:fld>
            <a:endParaRPr lang="en-GB"/>
          </a:p>
        </p:txBody>
      </p:sp>
    </p:spTree>
    <p:extLst>
      <p:ext uri="{BB962C8B-B14F-4D97-AF65-F5344CB8AC3E}">
        <p14:creationId xmlns:p14="http://schemas.microsoft.com/office/powerpoint/2010/main" val="16118680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747DD-9070-9064-E9AE-A421E3A4B80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0499B58-BBD3-2A62-524C-AC3137515FB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2AE4C55-293D-56EE-7890-59F86114EE5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484F8AB-98FE-F137-918E-EED743030E50}"/>
              </a:ext>
            </a:extLst>
          </p:cNvPr>
          <p:cNvSpPr>
            <a:spLocks noGrp="1"/>
          </p:cNvSpPr>
          <p:nvPr>
            <p:ph type="dt" sz="half" idx="10"/>
          </p:nvPr>
        </p:nvSpPr>
        <p:spPr/>
        <p:txBody>
          <a:bodyPr/>
          <a:lstStyle/>
          <a:p>
            <a:fld id="{DC179B11-16BC-4D6B-B982-46CBE88096A6}" type="datetimeFigureOut">
              <a:rPr lang="en-GB" smtClean="0"/>
              <a:t>08/11/2025</a:t>
            </a:fld>
            <a:endParaRPr lang="en-GB"/>
          </a:p>
        </p:txBody>
      </p:sp>
      <p:sp>
        <p:nvSpPr>
          <p:cNvPr id="6" name="Footer Placeholder 5">
            <a:extLst>
              <a:ext uri="{FF2B5EF4-FFF2-40B4-BE49-F238E27FC236}">
                <a16:creationId xmlns:a16="http://schemas.microsoft.com/office/drawing/2014/main" id="{F6A28BDA-BFD6-86F9-E860-2E49FEBA72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916B4C-AE45-179D-D3C6-3681A7F4D333}"/>
              </a:ext>
            </a:extLst>
          </p:cNvPr>
          <p:cNvSpPr>
            <a:spLocks noGrp="1"/>
          </p:cNvSpPr>
          <p:nvPr>
            <p:ph type="sldNum" sz="quarter" idx="12"/>
          </p:nvPr>
        </p:nvSpPr>
        <p:spPr/>
        <p:txBody>
          <a:bodyPr/>
          <a:lstStyle/>
          <a:p>
            <a:fld id="{C757F298-DA43-46BF-9DD8-E1463C090F46}" type="slidenum">
              <a:rPr lang="en-GB" smtClean="0"/>
              <a:t>‹#›</a:t>
            </a:fld>
            <a:endParaRPr lang="en-GB"/>
          </a:p>
        </p:txBody>
      </p:sp>
    </p:spTree>
    <p:extLst>
      <p:ext uri="{BB962C8B-B14F-4D97-AF65-F5344CB8AC3E}">
        <p14:creationId xmlns:p14="http://schemas.microsoft.com/office/powerpoint/2010/main" val="208613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3F6C2-A153-0B24-9660-32631073358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875CE70-60ED-A806-8FD9-A08779035B9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3C02DA7-C808-BD3A-8852-64E419FF307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C5B3FA0-5F91-1ED5-5523-210D750CA23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F4F3103-6A6B-0EDE-A667-911CCE14436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D05C31A-EDF0-26D8-4B39-97996DC0925D}"/>
              </a:ext>
            </a:extLst>
          </p:cNvPr>
          <p:cNvSpPr>
            <a:spLocks noGrp="1"/>
          </p:cNvSpPr>
          <p:nvPr>
            <p:ph type="dt" sz="half" idx="10"/>
          </p:nvPr>
        </p:nvSpPr>
        <p:spPr/>
        <p:txBody>
          <a:bodyPr/>
          <a:lstStyle/>
          <a:p>
            <a:fld id="{DC179B11-16BC-4D6B-B982-46CBE88096A6}" type="datetimeFigureOut">
              <a:rPr lang="en-GB" smtClean="0"/>
              <a:t>08/11/2025</a:t>
            </a:fld>
            <a:endParaRPr lang="en-GB"/>
          </a:p>
        </p:txBody>
      </p:sp>
      <p:sp>
        <p:nvSpPr>
          <p:cNvPr id="8" name="Footer Placeholder 7">
            <a:extLst>
              <a:ext uri="{FF2B5EF4-FFF2-40B4-BE49-F238E27FC236}">
                <a16:creationId xmlns:a16="http://schemas.microsoft.com/office/drawing/2014/main" id="{23DEBC47-ED10-6D25-7222-BBF6AC451F0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8C6B28C-1755-30A3-353B-8135A7CD04A9}"/>
              </a:ext>
            </a:extLst>
          </p:cNvPr>
          <p:cNvSpPr>
            <a:spLocks noGrp="1"/>
          </p:cNvSpPr>
          <p:nvPr>
            <p:ph type="sldNum" sz="quarter" idx="12"/>
          </p:nvPr>
        </p:nvSpPr>
        <p:spPr/>
        <p:txBody>
          <a:bodyPr/>
          <a:lstStyle/>
          <a:p>
            <a:fld id="{C757F298-DA43-46BF-9DD8-E1463C090F46}" type="slidenum">
              <a:rPr lang="en-GB" smtClean="0"/>
              <a:t>‹#›</a:t>
            </a:fld>
            <a:endParaRPr lang="en-GB"/>
          </a:p>
        </p:txBody>
      </p:sp>
    </p:spTree>
    <p:extLst>
      <p:ext uri="{BB962C8B-B14F-4D97-AF65-F5344CB8AC3E}">
        <p14:creationId xmlns:p14="http://schemas.microsoft.com/office/powerpoint/2010/main" val="22021057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73E7F-00F0-4F3B-FFC3-6D11D12B745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601F66A-4F8B-3F89-961E-F71E4C271F0F}"/>
              </a:ext>
            </a:extLst>
          </p:cNvPr>
          <p:cNvSpPr>
            <a:spLocks noGrp="1"/>
          </p:cNvSpPr>
          <p:nvPr>
            <p:ph type="dt" sz="half" idx="10"/>
          </p:nvPr>
        </p:nvSpPr>
        <p:spPr/>
        <p:txBody>
          <a:bodyPr/>
          <a:lstStyle/>
          <a:p>
            <a:fld id="{DC179B11-16BC-4D6B-B982-46CBE88096A6}" type="datetimeFigureOut">
              <a:rPr lang="en-GB" smtClean="0"/>
              <a:t>08/11/2025</a:t>
            </a:fld>
            <a:endParaRPr lang="en-GB"/>
          </a:p>
        </p:txBody>
      </p:sp>
      <p:sp>
        <p:nvSpPr>
          <p:cNvPr id="4" name="Footer Placeholder 3">
            <a:extLst>
              <a:ext uri="{FF2B5EF4-FFF2-40B4-BE49-F238E27FC236}">
                <a16:creationId xmlns:a16="http://schemas.microsoft.com/office/drawing/2014/main" id="{30B5FFEA-753D-5924-80A0-32D439A44F1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860E31D-57B9-15AE-8137-F1D80DD640F4}"/>
              </a:ext>
            </a:extLst>
          </p:cNvPr>
          <p:cNvSpPr>
            <a:spLocks noGrp="1"/>
          </p:cNvSpPr>
          <p:nvPr>
            <p:ph type="sldNum" sz="quarter" idx="12"/>
          </p:nvPr>
        </p:nvSpPr>
        <p:spPr/>
        <p:txBody>
          <a:bodyPr/>
          <a:lstStyle/>
          <a:p>
            <a:fld id="{C757F298-DA43-46BF-9DD8-E1463C090F46}" type="slidenum">
              <a:rPr lang="en-GB" smtClean="0"/>
              <a:t>‹#›</a:t>
            </a:fld>
            <a:endParaRPr lang="en-GB"/>
          </a:p>
        </p:txBody>
      </p:sp>
    </p:spTree>
    <p:extLst>
      <p:ext uri="{BB962C8B-B14F-4D97-AF65-F5344CB8AC3E}">
        <p14:creationId xmlns:p14="http://schemas.microsoft.com/office/powerpoint/2010/main" val="27255442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50E6CB-4484-E3A1-463A-748426621B23}"/>
              </a:ext>
            </a:extLst>
          </p:cNvPr>
          <p:cNvSpPr>
            <a:spLocks noGrp="1"/>
          </p:cNvSpPr>
          <p:nvPr>
            <p:ph type="dt" sz="half" idx="10"/>
          </p:nvPr>
        </p:nvSpPr>
        <p:spPr/>
        <p:txBody>
          <a:bodyPr/>
          <a:lstStyle/>
          <a:p>
            <a:fld id="{DC179B11-16BC-4D6B-B982-46CBE88096A6}" type="datetimeFigureOut">
              <a:rPr lang="en-GB" smtClean="0"/>
              <a:t>08/11/2025</a:t>
            </a:fld>
            <a:endParaRPr lang="en-GB"/>
          </a:p>
        </p:txBody>
      </p:sp>
      <p:sp>
        <p:nvSpPr>
          <p:cNvPr id="3" name="Footer Placeholder 2">
            <a:extLst>
              <a:ext uri="{FF2B5EF4-FFF2-40B4-BE49-F238E27FC236}">
                <a16:creationId xmlns:a16="http://schemas.microsoft.com/office/drawing/2014/main" id="{AD904016-383E-0DDD-F0E6-FB3BE1B1B45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A18538D-6253-0A30-F2B6-B92CCF92C535}"/>
              </a:ext>
            </a:extLst>
          </p:cNvPr>
          <p:cNvSpPr>
            <a:spLocks noGrp="1"/>
          </p:cNvSpPr>
          <p:nvPr>
            <p:ph type="sldNum" sz="quarter" idx="12"/>
          </p:nvPr>
        </p:nvSpPr>
        <p:spPr/>
        <p:txBody>
          <a:bodyPr/>
          <a:lstStyle/>
          <a:p>
            <a:fld id="{C757F298-DA43-46BF-9DD8-E1463C090F46}" type="slidenum">
              <a:rPr lang="en-GB" smtClean="0"/>
              <a:t>‹#›</a:t>
            </a:fld>
            <a:endParaRPr lang="en-GB"/>
          </a:p>
        </p:txBody>
      </p:sp>
    </p:spTree>
    <p:extLst>
      <p:ext uri="{BB962C8B-B14F-4D97-AF65-F5344CB8AC3E}">
        <p14:creationId xmlns:p14="http://schemas.microsoft.com/office/powerpoint/2010/main" val="11390097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C9B1F-0D5D-DF67-B14F-26AC89F1FE3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FD34741-A697-80AB-6463-8D5231E6B1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185F6EE-9CAE-FFCC-3F00-EB31D71B55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FBD2BD1-8433-3441-82B9-4F449C57FE6D}"/>
              </a:ext>
            </a:extLst>
          </p:cNvPr>
          <p:cNvSpPr>
            <a:spLocks noGrp="1"/>
          </p:cNvSpPr>
          <p:nvPr>
            <p:ph type="dt" sz="half" idx="10"/>
          </p:nvPr>
        </p:nvSpPr>
        <p:spPr/>
        <p:txBody>
          <a:bodyPr/>
          <a:lstStyle/>
          <a:p>
            <a:fld id="{DC179B11-16BC-4D6B-B982-46CBE88096A6}" type="datetimeFigureOut">
              <a:rPr lang="en-GB" smtClean="0"/>
              <a:t>08/11/2025</a:t>
            </a:fld>
            <a:endParaRPr lang="en-GB"/>
          </a:p>
        </p:txBody>
      </p:sp>
      <p:sp>
        <p:nvSpPr>
          <p:cNvPr id="6" name="Footer Placeholder 5">
            <a:extLst>
              <a:ext uri="{FF2B5EF4-FFF2-40B4-BE49-F238E27FC236}">
                <a16:creationId xmlns:a16="http://schemas.microsoft.com/office/drawing/2014/main" id="{BBBC91EC-F6CF-34CE-877C-5854ED26B5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2AA8C1-B1C0-0093-CEED-7DF4CA77964D}"/>
              </a:ext>
            </a:extLst>
          </p:cNvPr>
          <p:cNvSpPr>
            <a:spLocks noGrp="1"/>
          </p:cNvSpPr>
          <p:nvPr>
            <p:ph type="sldNum" sz="quarter" idx="12"/>
          </p:nvPr>
        </p:nvSpPr>
        <p:spPr/>
        <p:txBody>
          <a:bodyPr/>
          <a:lstStyle/>
          <a:p>
            <a:fld id="{C757F298-DA43-46BF-9DD8-E1463C090F46}" type="slidenum">
              <a:rPr lang="en-GB" smtClean="0"/>
              <a:t>‹#›</a:t>
            </a:fld>
            <a:endParaRPr lang="en-GB"/>
          </a:p>
        </p:txBody>
      </p:sp>
    </p:spTree>
    <p:extLst>
      <p:ext uri="{BB962C8B-B14F-4D97-AF65-F5344CB8AC3E}">
        <p14:creationId xmlns:p14="http://schemas.microsoft.com/office/powerpoint/2010/main" val="2908450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03884-55DF-313A-6DF8-627E54B4729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3F4EA09-7744-0833-6F76-4DCBE536A1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0D40C55-33DF-F6CB-5C2C-D09B680277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CE9F71A-0C70-62F1-4150-0969AD3CCAEE}"/>
              </a:ext>
            </a:extLst>
          </p:cNvPr>
          <p:cNvSpPr>
            <a:spLocks noGrp="1"/>
          </p:cNvSpPr>
          <p:nvPr>
            <p:ph type="dt" sz="half" idx="10"/>
          </p:nvPr>
        </p:nvSpPr>
        <p:spPr/>
        <p:txBody>
          <a:bodyPr/>
          <a:lstStyle/>
          <a:p>
            <a:fld id="{DC179B11-16BC-4D6B-B982-46CBE88096A6}" type="datetimeFigureOut">
              <a:rPr lang="en-GB" smtClean="0"/>
              <a:t>08/11/2025</a:t>
            </a:fld>
            <a:endParaRPr lang="en-GB"/>
          </a:p>
        </p:txBody>
      </p:sp>
      <p:sp>
        <p:nvSpPr>
          <p:cNvPr id="6" name="Footer Placeholder 5">
            <a:extLst>
              <a:ext uri="{FF2B5EF4-FFF2-40B4-BE49-F238E27FC236}">
                <a16:creationId xmlns:a16="http://schemas.microsoft.com/office/drawing/2014/main" id="{A2D495D3-F752-ECF9-7929-73F1A05296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C3420D-12F3-E4F2-13C2-1390BCF4A06C}"/>
              </a:ext>
            </a:extLst>
          </p:cNvPr>
          <p:cNvSpPr>
            <a:spLocks noGrp="1"/>
          </p:cNvSpPr>
          <p:nvPr>
            <p:ph type="sldNum" sz="quarter" idx="12"/>
          </p:nvPr>
        </p:nvSpPr>
        <p:spPr/>
        <p:txBody>
          <a:bodyPr/>
          <a:lstStyle/>
          <a:p>
            <a:fld id="{C757F298-DA43-46BF-9DD8-E1463C090F46}" type="slidenum">
              <a:rPr lang="en-GB" smtClean="0"/>
              <a:t>‹#›</a:t>
            </a:fld>
            <a:endParaRPr lang="en-GB"/>
          </a:p>
        </p:txBody>
      </p:sp>
    </p:spTree>
    <p:extLst>
      <p:ext uri="{BB962C8B-B14F-4D97-AF65-F5344CB8AC3E}">
        <p14:creationId xmlns:p14="http://schemas.microsoft.com/office/powerpoint/2010/main" val="30131886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72E36-F855-80A9-E224-F44907FD635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8CDB327-64EF-518E-F9CB-1BAC2998A35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7567BDE-CE5E-650C-3E25-1338C1B3D6EA}"/>
              </a:ext>
            </a:extLst>
          </p:cNvPr>
          <p:cNvSpPr>
            <a:spLocks noGrp="1"/>
          </p:cNvSpPr>
          <p:nvPr>
            <p:ph type="dt" sz="half" idx="10"/>
          </p:nvPr>
        </p:nvSpPr>
        <p:spPr/>
        <p:txBody>
          <a:bodyPr/>
          <a:lstStyle/>
          <a:p>
            <a:fld id="{DC179B11-16BC-4D6B-B982-46CBE88096A6}" type="datetimeFigureOut">
              <a:rPr lang="en-GB" smtClean="0"/>
              <a:t>08/11/2025</a:t>
            </a:fld>
            <a:endParaRPr lang="en-GB"/>
          </a:p>
        </p:txBody>
      </p:sp>
      <p:sp>
        <p:nvSpPr>
          <p:cNvPr id="5" name="Footer Placeholder 4">
            <a:extLst>
              <a:ext uri="{FF2B5EF4-FFF2-40B4-BE49-F238E27FC236}">
                <a16:creationId xmlns:a16="http://schemas.microsoft.com/office/drawing/2014/main" id="{AB9C537B-726E-45B7-2B7F-BF281A7810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9705EC-1C7F-28B8-5692-D799C465F723}"/>
              </a:ext>
            </a:extLst>
          </p:cNvPr>
          <p:cNvSpPr>
            <a:spLocks noGrp="1"/>
          </p:cNvSpPr>
          <p:nvPr>
            <p:ph type="sldNum" sz="quarter" idx="12"/>
          </p:nvPr>
        </p:nvSpPr>
        <p:spPr/>
        <p:txBody>
          <a:bodyPr/>
          <a:lstStyle/>
          <a:p>
            <a:fld id="{C757F298-DA43-46BF-9DD8-E1463C090F46}" type="slidenum">
              <a:rPr lang="en-GB" smtClean="0"/>
              <a:t>‹#›</a:t>
            </a:fld>
            <a:endParaRPr lang="en-GB"/>
          </a:p>
        </p:txBody>
      </p:sp>
    </p:spTree>
    <p:extLst>
      <p:ext uri="{BB962C8B-B14F-4D97-AF65-F5344CB8AC3E}">
        <p14:creationId xmlns:p14="http://schemas.microsoft.com/office/powerpoint/2010/main" val="38512858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5CCD6D7-3DFF-FD41-C4ED-E3F0A4C2B87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9737348-821C-2541-84DF-D90E3D84D79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511E5AC-3267-944F-E356-4BFAC31209D5}"/>
              </a:ext>
            </a:extLst>
          </p:cNvPr>
          <p:cNvSpPr>
            <a:spLocks noGrp="1"/>
          </p:cNvSpPr>
          <p:nvPr>
            <p:ph type="dt" sz="half" idx="10"/>
          </p:nvPr>
        </p:nvSpPr>
        <p:spPr/>
        <p:txBody>
          <a:bodyPr/>
          <a:lstStyle/>
          <a:p>
            <a:fld id="{DC179B11-16BC-4D6B-B982-46CBE88096A6}" type="datetimeFigureOut">
              <a:rPr lang="en-GB" smtClean="0"/>
              <a:t>08/11/2025</a:t>
            </a:fld>
            <a:endParaRPr lang="en-GB"/>
          </a:p>
        </p:txBody>
      </p:sp>
      <p:sp>
        <p:nvSpPr>
          <p:cNvPr id="5" name="Footer Placeholder 4">
            <a:extLst>
              <a:ext uri="{FF2B5EF4-FFF2-40B4-BE49-F238E27FC236}">
                <a16:creationId xmlns:a16="http://schemas.microsoft.com/office/drawing/2014/main" id="{BE4EDB3A-19C9-A87A-F5BB-A8DC9A4991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621B8C-58F6-5FB6-1051-0335C65EADF0}"/>
              </a:ext>
            </a:extLst>
          </p:cNvPr>
          <p:cNvSpPr>
            <a:spLocks noGrp="1"/>
          </p:cNvSpPr>
          <p:nvPr>
            <p:ph type="sldNum" sz="quarter" idx="12"/>
          </p:nvPr>
        </p:nvSpPr>
        <p:spPr/>
        <p:txBody>
          <a:bodyPr/>
          <a:lstStyle/>
          <a:p>
            <a:fld id="{C757F298-DA43-46BF-9DD8-E1463C090F46}" type="slidenum">
              <a:rPr lang="en-GB" smtClean="0"/>
              <a:t>‹#›</a:t>
            </a:fld>
            <a:endParaRPr lang="en-GB"/>
          </a:p>
        </p:txBody>
      </p:sp>
    </p:spTree>
    <p:extLst>
      <p:ext uri="{BB962C8B-B14F-4D97-AF65-F5344CB8AC3E}">
        <p14:creationId xmlns:p14="http://schemas.microsoft.com/office/powerpoint/2010/main" val="168528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E3D0119-B513-3CA9-0813-5234F5AF94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9B0073A-B738-20BE-1730-1C7B65D989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FB68A8E-FDC1-7F2C-67E9-E868E3F0F6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C179B11-16BC-4D6B-B982-46CBE88096A6}" type="datetimeFigureOut">
              <a:rPr lang="en-GB" smtClean="0"/>
              <a:t>08/11/2025</a:t>
            </a:fld>
            <a:endParaRPr lang="en-GB"/>
          </a:p>
        </p:txBody>
      </p:sp>
      <p:sp>
        <p:nvSpPr>
          <p:cNvPr id="5" name="Footer Placeholder 4">
            <a:extLst>
              <a:ext uri="{FF2B5EF4-FFF2-40B4-BE49-F238E27FC236}">
                <a16:creationId xmlns:a16="http://schemas.microsoft.com/office/drawing/2014/main" id="{9AFC1DA0-7174-6087-6356-A67D2AF2B6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A1776F5-EC4F-CC09-02EE-20101CEDD5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757F298-DA43-46BF-9DD8-E1463C090F46}" type="slidenum">
              <a:rPr lang="en-GB" smtClean="0"/>
              <a:t>‹#›</a:t>
            </a:fld>
            <a:endParaRPr lang="en-GB"/>
          </a:p>
        </p:txBody>
      </p:sp>
    </p:spTree>
    <p:extLst>
      <p:ext uri="{BB962C8B-B14F-4D97-AF65-F5344CB8AC3E}">
        <p14:creationId xmlns:p14="http://schemas.microsoft.com/office/powerpoint/2010/main" val="6344057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_Toc211071586"/><Relationship Id="rId13" Type="http://schemas.openxmlformats.org/officeDocument/2006/relationships/hyperlink" Target="#_Toc211071591"/><Relationship Id="rId3" Type="http://schemas.openxmlformats.org/officeDocument/2006/relationships/hyperlink" Target="#_Toc211071581"/><Relationship Id="rId7" Type="http://schemas.openxmlformats.org/officeDocument/2006/relationships/hyperlink" Target="#_Toc211071585"/><Relationship Id="rId12" Type="http://schemas.openxmlformats.org/officeDocument/2006/relationships/hyperlink" Target="#_Toc211071590"/><Relationship Id="rId2" Type="http://schemas.openxmlformats.org/officeDocument/2006/relationships/hyperlink" Target="#_Toc211071580"/><Relationship Id="rId16" Type="http://schemas.openxmlformats.org/officeDocument/2006/relationships/hyperlink" Target="#_Toc211071594"/><Relationship Id="rId1" Type="http://schemas.openxmlformats.org/officeDocument/2006/relationships/slideLayout" Target="../slideLayouts/slideLayout2.xml"/><Relationship Id="rId6" Type="http://schemas.openxmlformats.org/officeDocument/2006/relationships/hyperlink" Target="#_Toc211071584"/><Relationship Id="rId11" Type="http://schemas.openxmlformats.org/officeDocument/2006/relationships/hyperlink" Target="#_Toc211071589"/><Relationship Id="rId5" Type="http://schemas.openxmlformats.org/officeDocument/2006/relationships/hyperlink" Target="#_Toc211071583"/><Relationship Id="rId15" Type="http://schemas.openxmlformats.org/officeDocument/2006/relationships/hyperlink" Target="#_Toc211071593"/><Relationship Id="rId10" Type="http://schemas.openxmlformats.org/officeDocument/2006/relationships/hyperlink" Target="#_Toc211071588"/><Relationship Id="rId4" Type="http://schemas.openxmlformats.org/officeDocument/2006/relationships/hyperlink" Target="#_Toc211071582"/><Relationship Id="rId9" Type="http://schemas.openxmlformats.org/officeDocument/2006/relationships/hyperlink" Target="#_Toc211071587"/><Relationship Id="rId14" Type="http://schemas.openxmlformats.org/officeDocument/2006/relationships/hyperlink" Target="#_Toc211071592"/></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8B49ED-6693-497D-8823-F50F891E8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8DCD3BD4-4F32-431E-A9C3-8D2DA60CD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336AAC24-A98C-465E-AFEE-69D698E773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9149158 w 12192000"/>
              <a:gd name="connsiteY0" fmla="*/ 2038490 h 6858000"/>
              <a:gd name="connsiteX1" fmla="*/ 9164184 w 12192000"/>
              <a:gd name="connsiteY1" fmla="*/ 2044026 h 6858000"/>
              <a:gd name="connsiteX2" fmla="*/ 9172532 w 12192000"/>
              <a:gd name="connsiteY2" fmla="*/ 2045543 h 6858000"/>
              <a:gd name="connsiteX3" fmla="*/ 9171580 w 12192000"/>
              <a:gd name="connsiteY3" fmla="*/ 2056997 h 6858000"/>
              <a:gd name="connsiteX4" fmla="*/ 9161257 w 12192000"/>
              <a:gd name="connsiteY4" fmla="*/ 2098605 h 6858000"/>
              <a:gd name="connsiteX5" fmla="*/ 9138232 w 12192000"/>
              <a:gd name="connsiteY5" fmla="*/ 2059518 h 6858000"/>
              <a:gd name="connsiteX6" fmla="*/ 9149158 w 12192000"/>
              <a:gd name="connsiteY6" fmla="*/ 2038490 h 6858000"/>
              <a:gd name="connsiteX7" fmla="*/ 9177606 w 12192000"/>
              <a:gd name="connsiteY7" fmla="*/ 1977215 h 6858000"/>
              <a:gd name="connsiteX8" fmla="*/ 9181592 w 12192000"/>
              <a:gd name="connsiteY8" fmla="*/ 1987782 h 6858000"/>
              <a:gd name="connsiteX9" fmla="*/ 9181923 w 12192000"/>
              <a:gd name="connsiteY9" fmla="*/ 1998627 h 6858000"/>
              <a:gd name="connsiteX10" fmla="*/ 9182316 w 12192000"/>
              <a:gd name="connsiteY10" fmla="*/ 2031066 h 6858000"/>
              <a:gd name="connsiteX11" fmla="*/ 9182278 w 12192000"/>
              <a:gd name="connsiteY11" fmla="*/ 2047313 h 6858000"/>
              <a:gd name="connsiteX12" fmla="*/ 9172532 w 12192000"/>
              <a:gd name="connsiteY12" fmla="*/ 2045543 h 6858000"/>
              <a:gd name="connsiteX13" fmla="*/ 9173842 w 12192000"/>
              <a:gd name="connsiteY13" fmla="*/ 2029805 h 6858000"/>
              <a:gd name="connsiteX14" fmla="*/ 9177334 w 12192000"/>
              <a:gd name="connsiteY14" fmla="*/ 1979903 h 6858000"/>
              <a:gd name="connsiteX15" fmla="*/ 3696300 w 12192000"/>
              <a:gd name="connsiteY15" fmla="*/ 1578900 h 6858000"/>
              <a:gd name="connsiteX16" fmla="*/ 3738823 w 12192000"/>
              <a:gd name="connsiteY16" fmla="*/ 1596298 h 6858000"/>
              <a:gd name="connsiteX17" fmla="*/ 3714409 w 12192000"/>
              <a:gd name="connsiteY17" fmla="*/ 1593618 h 6858000"/>
              <a:gd name="connsiteX18" fmla="*/ 3693161 w 12192000"/>
              <a:gd name="connsiteY18" fmla="*/ 1582501 h 6858000"/>
              <a:gd name="connsiteX19" fmla="*/ 3696300 w 12192000"/>
              <a:gd name="connsiteY19" fmla="*/ 1578900 h 6858000"/>
              <a:gd name="connsiteX20" fmla="*/ 3918454 w 12192000"/>
              <a:gd name="connsiteY20" fmla="*/ 1175387 h 6858000"/>
              <a:gd name="connsiteX21" fmla="*/ 4173607 w 12192000"/>
              <a:gd name="connsiteY21" fmla="*/ 1280040 h 6858000"/>
              <a:gd name="connsiteX22" fmla="*/ 4170135 w 12192000"/>
              <a:gd name="connsiteY22" fmla="*/ 1283683 h 6858000"/>
              <a:gd name="connsiteX23" fmla="*/ 3918454 w 12192000"/>
              <a:gd name="connsiteY23" fmla="*/ 1175387 h 6858000"/>
              <a:gd name="connsiteX24" fmla="*/ 8109090 w 12192000"/>
              <a:gd name="connsiteY24" fmla="*/ 602108 h 6858000"/>
              <a:gd name="connsiteX25" fmla="*/ 8113034 w 12192000"/>
              <a:gd name="connsiteY25" fmla="*/ 602645 h 6858000"/>
              <a:gd name="connsiteX26" fmla="*/ 8111220 w 12192000"/>
              <a:gd name="connsiteY26" fmla="*/ 603405 h 6858000"/>
              <a:gd name="connsiteX27" fmla="*/ 8489536 w 12192000"/>
              <a:gd name="connsiteY27" fmla="*/ 389280 h 6858000"/>
              <a:gd name="connsiteX28" fmla="*/ 8470194 w 12192000"/>
              <a:gd name="connsiteY28" fmla="*/ 397527 h 6858000"/>
              <a:gd name="connsiteX29" fmla="*/ 8373511 w 12192000"/>
              <a:gd name="connsiteY29" fmla="*/ 465608 h 6858000"/>
              <a:gd name="connsiteX30" fmla="*/ 8231753 w 12192000"/>
              <a:gd name="connsiteY30" fmla="*/ 560890 h 6858000"/>
              <a:gd name="connsiteX31" fmla="*/ 8199967 w 12192000"/>
              <a:gd name="connsiteY31" fmla="*/ 553465 h 6858000"/>
              <a:gd name="connsiteX32" fmla="*/ 8175616 w 12192000"/>
              <a:gd name="connsiteY32" fmla="*/ 546483 h 6858000"/>
              <a:gd name="connsiteX33" fmla="*/ 8128578 w 12192000"/>
              <a:gd name="connsiteY33" fmla="*/ 563992 h 6858000"/>
              <a:gd name="connsiteX34" fmla="*/ 8104845 w 12192000"/>
              <a:gd name="connsiteY34" fmla="*/ 593172 h 6858000"/>
              <a:gd name="connsiteX35" fmla="*/ 8105615 w 12192000"/>
              <a:gd name="connsiteY35" fmla="*/ 599991 h 6858000"/>
              <a:gd name="connsiteX36" fmla="*/ 8109090 w 12192000"/>
              <a:gd name="connsiteY36" fmla="*/ 602108 h 6858000"/>
              <a:gd name="connsiteX37" fmla="*/ 8092049 w 12192000"/>
              <a:gd name="connsiteY37" fmla="*/ 599788 h 6858000"/>
              <a:gd name="connsiteX38" fmla="*/ 8047646 w 12192000"/>
              <a:gd name="connsiteY38" fmla="*/ 588557 h 6858000"/>
              <a:gd name="connsiteX39" fmla="*/ 7793637 w 12192000"/>
              <a:gd name="connsiteY39" fmla="*/ 681868 h 6858000"/>
              <a:gd name="connsiteX40" fmla="*/ 6007741 w 12192000"/>
              <a:gd name="connsiteY40" fmla="*/ 1095470 h 6858000"/>
              <a:gd name="connsiteX41" fmla="*/ 5902533 w 12192000"/>
              <a:gd name="connsiteY41" fmla="*/ 1103650 h 6858000"/>
              <a:gd name="connsiteX42" fmla="*/ 5164222 w 12192000"/>
              <a:gd name="connsiteY42" fmla="*/ 1163546 h 6858000"/>
              <a:gd name="connsiteX43" fmla="*/ 4395075 w 12192000"/>
              <a:gd name="connsiteY43" fmla="*/ 1082763 h 6858000"/>
              <a:gd name="connsiteX44" fmla="*/ 3939440 w 12192000"/>
              <a:gd name="connsiteY44" fmla="*/ 891265 h 6858000"/>
              <a:gd name="connsiteX45" fmla="*/ 3747894 w 12192000"/>
              <a:gd name="connsiteY45" fmla="*/ 801994 h 6858000"/>
              <a:gd name="connsiteX46" fmla="*/ 3569553 w 12192000"/>
              <a:gd name="connsiteY46" fmla="*/ 697970 h 6858000"/>
              <a:gd name="connsiteX47" fmla="*/ 3507813 w 12192000"/>
              <a:gd name="connsiteY47" fmla="*/ 680216 h 6858000"/>
              <a:gd name="connsiteX48" fmla="*/ 3490455 w 12192000"/>
              <a:gd name="connsiteY48" fmla="*/ 682587 h 6858000"/>
              <a:gd name="connsiteX49" fmla="*/ 3477246 w 12192000"/>
              <a:gd name="connsiteY49" fmla="*/ 691971 h 6858000"/>
              <a:gd name="connsiteX50" fmla="*/ 3484273 w 12192000"/>
              <a:gd name="connsiteY50" fmla="*/ 701857 h 6858000"/>
              <a:gd name="connsiteX51" fmla="*/ 3495638 w 12192000"/>
              <a:gd name="connsiteY51" fmla="*/ 705849 h 6858000"/>
              <a:gd name="connsiteX52" fmla="*/ 3548914 w 12192000"/>
              <a:gd name="connsiteY52" fmla="*/ 733487 h 6858000"/>
              <a:gd name="connsiteX53" fmla="*/ 3551504 w 12192000"/>
              <a:gd name="connsiteY53" fmla="*/ 753036 h 6858000"/>
              <a:gd name="connsiteX54" fmla="*/ 3562075 w 12192000"/>
              <a:gd name="connsiteY54" fmla="*/ 765715 h 6858000"/>
              <a:gd name="connsiteX55" fmla="*/ 3605942 w 12192000"/>
              <a:gd name="connsiteY55" fmla="*/ 772481 h 6858000"/>
              <a:gd name="connsiteX56" fmla="*/ 3499309 w 12192000"/>
              <a:gd name="connsiteY56" fmla="*/ 737079 h 6858000"/>
              <a:gd name="connsiteX57" fmla="*/ 3473788 w 12192000"/>
              <a:gd name="connsiteY57" fmla="*/ 711717 h 6858000"/>
              <a:gd name="connsiteX58" fmla="*/ 3437248 w 12192000"/>
              <a:gd name="connsiteY58" fmla="*/ 714263 h 6858000"/>
              <a:gd name="connsiteX59" fmla="*/ 3413254 w 12192000"/>
              <a:gd name="connsiteY59" fmla="*/ 712874 h 6858000"/>
              <a:gd name="connsiteX60" fmla="*/ 3362511 w 12192000"/>
              <a:gd name="connsiteY60" fmla="*/ 677414 h 6858000"/>
              <a:gd name="connsiteX61" fmla="*/ 3344467 w 12192000"/>
              <a:gd name="connsiteY61" fmla="*/ 679599 h 6858000"/>
              <a:gd name="connsiteX62" fmla="*/ 3347971 w 12192000"/>
              <a:gd name="connsiteY62" fmla="*/ 692328 h 6858000"/>
              <a:gd name="connsiteX63" fmla="*/ 3363008 w 12192000"/>
              <a:gd name="connsiteY63" fmla="*/ 711713 h 6858000"/>
              <a:gd name="connsiteX64" fmla="*/ 3362637 w 12192000"/>
              <a:gd name="connsiteY64" fmla="*/ 727058 h 6858000"/>
              <a:gd name="connsiteX65" fmla="*/ 3376167 w 12192000"/>
              <a:gd name="connsiteY65" fmla="*/ 759779 h 6858000"/>
              <a:gd name="connsiteX66" fmla="*/ 3406203 w 12192000"/>
              <a:gd name="connsiteY66" fmla="*/ 808483 h 6858000"/>
              <a:gd name="connsiteX67" fmla="*/ 3420116 w 12192000"/>
              <a:gd name="connsiteY67" fmla="*/ 820757 h 6858000"/>
              <a:gd name="connsiteX68" fmla="*/ 3429194 w 12192000"/>
              <a:gd name="connsiteY68" fmla="*/ 825831 h 6858000"/>
              <a:gd name="connsiteX69" fmla="*/ 3619149 w 12192000"/>
              <a:gd name="connsiteY69" fmla="*/ 1006561 h 6858000"/>
              <a:gd name="connsiteX70" fmla="*/ 3818654 w 12192000"/>
              <a:gd name="connsiteY70" fmla="*/ 1120369 h 6858000"/>
              <a:gd name="connsiteX71" fmla="*/ 3824021 w 12192000"/>
              <a:gd name="connsiteY71" fmla="*/ 1125355 h 6858000"/>
              <a:gd name="connsiteX72" fmla="*/ 3736668 w 12192000"/>
              <a:gd name="connsiteY72" fmla="*/ 1107215 h 6858000"/>
              <a:gd name="connsiteX73" fmla="*/ 3540174 w 12192000"/>
              <a:gd name="connsiteY73" fmla="*/ 1014247 h 6858000"/>
              <a:gd name="connsiteX74" fmla="*/ 3421640 w 12192000"/>
              <a:gd name="connsiteY74" fmla="*/ 955861 h 6858000"/>
              <a:gd name="connsiteX75" fmla="*/ 3404753 w 12192000"/>
              <a:gd name="connsiteY75" fmla="*/ 944484 h 6858000"/>
              <a:gd name="connsiteX76" fmla="*/ 3393138 w 12192000"/>
              <a:gd name="connsiteY76" fmla="*/ 941865 h 6858000"/>
              <a:gd name="connsiteX77" fmla="*/ 3385712 w 12192000"/>
              <a:gd name="connsiteY77" fmla="*/ 952159 h 6858000"/>
              <a:gd name="connsiteX78" fmla="*/ 3398641 w 12192000"/>
              <a:gd name="connsiteY78" fmla="*/ 986025 h 6858000"/>
              <a:gd name="connsiteX79" fmla="*/ 3489975 w 12192000"/>
              <a:gd name="connsiteY79" fmla="*/ 1045560 h 6858000"/>
              <a:gd name="connsiteX80" fmla="*/ 3617273 w 12192000"/>
              <a:gd name="connsiteY80" fmla="*/ 1114697 h 6858000"/>
              <a:gd name="connsiteX81" fmla="*/ 3623898 w 12192000"/>
              <a:gd name="connsiteY81" fmla="*/ 1123556 h 6858000"/>
              <a:gd name="connsiteX82" fmla="*/ 3552438 w 12192000"/>
              <a:gd name="connsiteY82" fmla="*/ 1090606 h 6858000"/>
              <a:gd name="connsiteX83" fmla="*/ 3482417 w 12192000"/>
              <a:gd name="connsiteY83" fmla="*/ 1059092 h 6858000"/>
              <a:gd name="connsiteX84" fmla="*/ 3463468 w 12192000"/>
              <a:gd name="connsiteY84" fmla="*/ 1057629 h 6858000"/>
              <a:gd name="connsiteX85" fmla="*/ 3459472 w 12192000"/>
              <a:gd name="connsiteY85" fmla="*/ 1074217 h 6858000"/>
              <a:gd name="connsiteX86" fmla="*/ 3494211 w 12192000"/>
              <a:gd name="connsiteY86" fmla="*/ 1112153 h 6858000"/>
              <a:gd name="connsiteX87" fmla="*/ 3663137 w 12192000"/>
              <a:gd name="connsiteY87" fmla="*/ 1205775 h 6858000"/>
              <a:gd name="connsiteX88" fmla="*/ 3748466 w 12192000"/>
              <a:gd name="connsiteY88" fmla="*/ 1260936 h 6858000"/>
              <a:gd name="connsiteX89" fmla="*/ 3753142 w 12192000"/>
              <a:gd name="connsiteY89" fmla="*/ 1276208 h 6858000"/>
              <a:gd name="connsiteX90" fmla="*/ 3791960 w 12192000"/>
              <a:gd name="connsiteY90" fmla="*/ 1298886 h 6858000"/>
              <a:gd name="connsiteX91" fmla="*/ 3816039 w 12192000"/>
              <a:gd name="connsiteY91" fmla="*/ 1301606 h 6858000"/>
              <a:gd name="connsiteX92" fmla="*/ 4094439 w 12192000"/>
              <a:gd name="connsiteY92" fmla="*/ 1448806 h 6858000"/>
              <a:gd name="connsiteX93" fmla="*/ 4222870 w 12192000"/>
              <a:gd name="connsiteY93" fmla="*/ 1493379 h 6858000"/>
              <a:gd name="connsiteX94" fmla="*/ 4223141 w 12192000"/>
              <a:gd name="connsiteY94" fmla="*/ 1497641 h 6858000"/>
              <a:gd name="connsiteX95" fmla="*/ 4222428 w 12192000"/>
              <a:gd name="connsiteY95" fmla="*/ 1502292 h 6858000"/>
              <a:gd name="connsiteX96" fmla="*/ 4039973 w 12192000"/>
              <a:gd name="connsiteY96" fmla="*/ 1434198 h 6858000"/>
              <a:gd name="connsiteX97" fmla="*/ 3564773 w 12192000"/>
              <a:gd name="connsiteY97" fmla="*/ 1226279 h 6858000"/>
              <a:gd name="connsiteX98" fmla="*/ 3420650 w 12192000"/>
              <a:gd name="connsiteY98" fmla="*/ 1141464 h 6858000"/>
              <a:gd name="connsiteX99" fmla="*/ 3320669 w 12192000"/>
              <a:gd name="connsiteY99" fmla="*/ 1088883 h 6858000"/>
              <a:gd name="connsiteX100" fmla="*/ 3270102 w 12192000"/>
              <a:gd name="connsiteY100" fmla="*/ 1082659 h 6858000"/>
              <a:gd name="connsiteX101" fmla="*/ 3251648 w 12192000"/>
              <a:gd name="connsiteY101" fmla="*/ 1094290 h 6858000"/>
              <a:gd name="connsiteX102" fmla="*/ 3263506 w 12192000"/>
              <a:gd name="connsiteY102" fmla="*/ 1106005 h 6858000"/>
              <a:gd name="connsiteX103" fmla="*/ 3268636 w 12192000"/>
              <a:gd name="connsiteY103" fmla="*/ 1107265 h 6858000"/>
              <a:gd name="connsiteX104" fmla="*/ 3325089 w 12192000"/>
              <a:gd name="connsiteY104" fmla="*/ 1137201 h 6858000"/>
              <a:gd name="connsiteX105" fmla="*/ 3326003 w 12192000"/>
              <a:gd name="connsiteY105" fmla="*/ 1151585 h 6858000"/>
              <a:gd name="connsiteX106" fmla="*/ 3336410 w 12192000"/>
              <a:gd name="connsiteY106" fmla="*/ 1166967 h 6858000"/>
              <a:gd name="connsiteX107" fmla="*/ 3375112 w 12192000"/>
              <a:gd name="connsiteY107" fmla="*/ 1171943 h 6858000"/>
              <a:gd name="connsiteX108" fmla="*/ 3326222 w 12192000"/>
              <a:gd name="connsiteY108" fmla="*/ 1170885 h 6858000"/>
              <a:gd name="connsiteX109" fmla="*/ 3254679 w 12192000"/>
              <a:gd name="connsiteY109" fmla="*/ 1120765 h 6858000"/>
              <a:gd name="connsiteX110" fmla="*/ 3242188 w 12192000"/>
              <a:gd name="connsiteY110" fmla="*/ 1109662 h 6858000"/>
              <a:gd name="connsiteX111" fmla="*/ 3211499 w 12192000"/>
              <a:gd name="connsiteY111" fmla="*/ 1114184 h 6858000"/>
              <a:gd name="connsiteX112" fmla="*/ 3185849 w 12192000"/>
              <a:gd name="connsiteY112" fmla="*/ 1113265 h 6858000"/>
              <a:gd name="connsiteX113" fmla="*/ 3135843 w 12192000"/>
              <a:gd name="connsiteY113" fmla="*/ 1078789 h 6858000"/>
              <a:gd name="connsiteX114" fmla="*/ 3119118 w 12192000"/>
              <a:gd name="connsiteY114" fmla="*/ 1080546 h 6858000"/>
              <a:gd name="connsiteX115" fmla="*/ 3120198 w 12192000"/>
              <a:gd name="connsiteY115" fmla="*/ 1092226 h 6858000"/>
              <a:gd name="connsiteX116" fmla="*/ 3131691 w 12192000"/>
              <a:gd name="connsiteY116" fmla="*/ 1108819 h 6858000"/>
              <a:gd name="connsiteX117" fmla="*/ 3129914 w 12192000"/>
              <a:gd name="connsiteY117" fmla="*/ 1139097 h 6858000"/>
              <a:gd name="connsiteX118" fmla="*/ 3133955 w 12192000"/>
              <a:gd name="connsiteY118" fmla="*/ 1154983 h 6858000"/>
              <a:gd name="connsiteX119" fmla="*/ 3178170 w 12192000"/>
              <a:gd name="connsiteY119" fmla="*/ 1214855 h 6858000"/>
              <a:gd name="connsiteX120" fmla="*/ 3185378 w 12192000"/>
              <a:gd name="connsiteY120" fmla="*/ 1222303 h 6858000"/>
              <a:gd name="connsiteX121" fmla="*/ 3206608 w 12192000"/>
              <a:gd name="connsiteY121" fmla="*/ 1233153 h 6858000"/>
              <a:gd name="connsiteX122" fmla="*/ 3379140 w 12192000"/>
              <a:gd name="connsiteY122" fmla="*/ 1399351 h 6858000"/>
              <a:gd name="connsiteX123" fmla="*/ 3603118 w 12192000"/>
              <a:gd name="connsiteY123" fmla="*/ 1527375 h 6858000"/>
              <a:gd name="connsiteX124" fmla="*/ 3524809 w 12192000"/>
              <a:gd name="connsiteY124" fmla="*/ 1513774 h 6858000"/>
              <a:gd name="connsiteX125" fmla="*/ 3327498 w 12192000"/>
              <a:gd name="connsiteY125" fmla="*/ 1423859 h 6858000"/>
              <a:gd name="connsiteX126" fmla="*/ 3192949 w 12192000"/>
              <a:gd name="connsiteY126" fmla="*/ 1357211 h 6858000"/>
              <a:gd name="connsiteX127" fmla="*/ 3180259 w 12192000"/>
              <a:gd name="connsiteY127" fmla="*/ 1348280 h 6858000"/>
              <a:gd name="connsiteX128" fmla="*/ 3166204 w 12192000"/>
              <a:gd name="connsiteY128" fmla="*/ 1344345 h 6858000"/>
              <a:gd name="connsiteX129" fmla="*/ 3159212 w 12192000"/>
              <a:gd name="connsiteY129" fmla="*/ 1356197 h 6858000"/>
              <a:gd name="connsiteX130" fmla="*/ 3181004 w 12192000"/>
              <a:gd name="connsiteY130" fmla="*/ 1397043 h 6858000"/>
              <a:gd name="connsiteX131" fmla="*/ 3273385 w 12192000"/>
              <a:gd name="connsiteY131" fmla="*/ 1451888 h 6858000"/>
              <a:gd name="connsiteX132" fmla="*/ 3401776 w 12192000"/>
              <a:gd name="connsiteY132" fmla="*/ 1527602 h 6858000"/>
              <a:gd name="connsiteX133" fmla="*/ 3318130 w 12192000"/>
              <a:gd name="connsiteY133" fmla="*/ 1488342 h 6858000"/>
              <a:gd name="connsiteX134" fmla="*/ 3253694 w 12192000"/>
              <a:gd name="connsiteY134" fmla="*/ 1459909 h 6858000"/>
              <a:gd name="connsiteX135" fmla="*/ 3236182 w 12192000"/>
              <a:gd name="connsiteY135" fmla="*/ 1459882 h 6858000"/>
              <a:gd name="connsiteX136" fmla="*/ 3233020 w 12192000"/>
              <a:gd name="connsiteY136" fmla="*/ 1473687 h 6858000"/>
              <a:gd name="connsiteX137" fmla="*/ 3272474 w 12192000"/>
              <a:gd name="connsiteY137" fmla="*/ 1516958 h 6858000"/>
              <a:gd name="connsiteX138" fmla="*/ 3341300 w 12192000"/>
              <a:gd name="connsiteY138" fmla="*/ 1556133 h 6858000"/>
              <a:gd name="connsiteX139" fmla="*/ 3267359 w 12192000"/>
              <a:gd name="connsiteY139" fmla="*/ 1553009 h 6858000"/>
              <a:gd name="connsiteX140" fmla="*/ 3329832 w 12192000"/>
              <a:gd name="connsiteY140" fmla="*/ 1587586 h 6858000"/>
              <a:gd name="connsiteX141" fmla="*/ 3421490 w 12192000"/>
              <a:gd name="connsiteY141" fmla="*/ 1599301 h 6858000"/>
              <a:gd name="connsiteX142" fmla="*/ 3459923 w 12192000"/>
              <a:gd name="connsiteY142" fmla="*/ 1621220 h 6858000"/>
              <a:gd name="connsiteX143" fmla="*/ 3497490 w 12192000"/>
              <a:gd name="connsiteY143" fmla="*/ 1645392 h 6858000"/>
              <a:gd name="connsiteX144" fmla="*/ 3507803 w 12192000"/>
              <a:gd name="connsiteY144" fmla="*/ 1669911 h 6858000"/>
              <a:gd name="connsiteX145" fmla="*/ 3543290 w 12192000"/>
              <a:gd name="connsiteY145" fmla="*/ 1703729 h 6858000"/>
              <a:gd name="connsiteX146" fmla="*/ 3546999 w 12192000"/>
              <a:gd name="connsiteY146" fmla="*/ 1703818 h 6858000"/>
              <a:gd name="connsiteX147" fmla="*/ 3572295 w 12192000"/>
              <a:gd name="connsiteY147" fmla="*/ 1720349 h 6858000"/>
              <a:gd name="connsiteX148" fmla="*/ 3596922 w 12192000"/>
              <a:gd name="connsiteY148" fmla="*/ 1736961 h 6858000"/>
              <a:gd name="connsiteX149" fmla="*/ 3602119 w 12192000"/>
              <a:gd name="connsiteY149" fmla="*/ 1739285 h 6858000"/>
              <a:gd name="connsiteX150" fmla="*/ 3734798 w 12192000"/>
              <a:gd name="connsiteY150" fmla="*/ 1845349 h 6858000"/>
              <a:gd name="connsiteX151" fmla="*/ 3743174 w 12192000"/>
              <a:gd name="connsiteY151" fmla="*/ 1849972 h 6858000"/>
              <a:gd name="connsiteX152" fmla="*/ 3478101 w 12192000"/>
              <a:gd name="connsiteY152" fmla="*/ 1864630 h 6858000"/>
              <a:gd name="connsiteX153" fmla="*/ 3135293 w 12192000"/>
              <a:gd name="connsiteY153" fmla="*/ 1816496 h 6858000"/>
              <a:gd name="connsiteX154" fmla="*/ 3158510 w 12192000"/>
              <a:gd name="connsiteY154" fmla="*/ 1863880 h 6858000"/>
              <a:gd name="connsiteX155" fmla="*/ 3148907 w 12192000"/>
              <a:gd name="connsiteY155" fmla="*/ 1908797 h 6858000"/>
              <a:gd name="connsiteX156" fmla="*/ 3150229 w 12192000"/>
              <a:gd name="connsiteY156" fmla="*/ 2003660 h 6858000"/>
              <a:gd name="connsiteX157" fmla="*/ 3154219 w 12192000"/>
              <a:gd name="connsiteY157" fmla="*/ 2018746 h 6858000"/>
              <a:gd name="connsiteX158" fmla="*/ 3079313 w 12192000"/>
              <a:gd name="connsiteY158" fmla="*/ 2037482 h 6858000"/>
              <a:gd name="connsiteX159" fmla="*/ 3545961 w 12192000"/>
              <a:gd name="connsiteY159" fmla="*/ 2248584 h 6858000"/>
              <a:gd name="connsiteX160" fmla="*/ 3242382 w 12192000"/>
              <a:gd name="connsiteY160" fmla="*/ 2234890 h 6858000"/>
              <a:gd name="connsiteX161" fmla="*/ 3206852 w 12192000"/>
              <a:gd name="connsiteY161" fmla="*/ 2322137 h 6858000"/>
              <a:gd name="connsiteX162" fmla="*/ 3352854 w 12192000"/>
              <a:gd name="connsiteY162" fmla="*/ 2378270 h 6858000"/>
              <a:gd name="connsiteX163" fmla="*/ 3414532 w 12192000"/>
              <a:gd name="connsiteY163" fmla="*/ 2516826 h 6858000"/>
              <a:gd name="connsiteX164" fmla="*/ 3397577 w 12192000"/>
              <a:gd name="connsiteY164" fmla="*/ 2652556 h 6858000"/>
              <a:gd name="connsiteX165" fmla="*/ 3339773 w 12192000"/>
              <a:gd name="connsiteY165" fmla="*/ 2701969 h 6858000"/>
              <a:gd name="connsiteX166" fmla="*/ 3257041 w 12192000"/>
              <a:gd name="connsiteY166" fmla="*/ 2788223 h 6858000"/>
              <a:gd name="connsiteX167" fmla="*/ 3205892 w 12192000"/>
              <a:gd name="connsiteY167" fmla="*/ 2841661 h 6858000"/>
              <a:gd name="connsiteX168" fmla="*/ 3016267 w 12192000"/>
              <a:gd name="connsiteY168" fmla="*/ 2846107 h 6858000"/>
              <a:gd name="connsiteX169" fmla="*/ 3275450 w 12192000"/>
              <a:gd name="connsiteY169" fmla="*/ 2934701 h 6858000"/>
              <a:gd name="connsiteX170" fmla="*/ 3071009 w 12192000"/>
              <a:gd name="connsiteY170" fmla="*/ 2944432 h 6858000"/>
              <a:gd name="connsiteX171" fmla="*/ 3005039 w 12192000"/>
              <a:gd name="connsiteY171" fmla="*/ 2960743 h 6858000"/>
              <a:gd name="connsiteX172" fmla="*/ 3045255 w 12192000"/>
              <a:gd name="connsiteY172" fmla="*/ 2994795 h 6858000"/>
              <a:gd name="connsiteX173" fmla="*/ 3198769 w 12192000"/>
              <a:gd name="connsiteY173" fmla="*/ 3041966 h 6858000"/>
              <a:gd name="connsiteX174" fmla="*/ 3518098 w 12192000"/>
              <a:gd name="connsiteY174" fmla="*/ 3181525 h 6858000"/>
              <a:gd name="connsiteX175" fmla="*/ 3214876 w 12192000"/>
              <a:gd name="connsiteY175" fmla="*/ 3136382 h 6858000"/>
              <a:gd name="connsiteX176" fmla="*/ 3540876 w 12192000"/>
              <a:gd name="connsiteY176" fmla="*/ 3280232 h 6858000"/>
              <a:gd name="connsiteX177" fmla="*/ 3614558 w 12192000"/>
              <a:gd name="connsiteY177" fmla="*/ 3332242 h 6858000"/>
              <a:gd name="connsiteX178" fmla="*/ 3765439 w 12192000"/>
              <a:gd name="connsiteY178" fmla="*/ 3465091 h 6858000"/>
              <a:gd name="connsiteX179" fmla="*/ 3759506 w 12192000"/>
              <a:gd name="connsiteY179" fmla="*/ 3482990 h 6858000"/>
              <a:gd name="connsiteX180" fmla="*/ 3594905 w 12192000"/>
              <a:gd name="connsiteY180" fmla="*/ 3478499 h 6858000"/>
              <a:gd name="connsiteX181" fmla="*/ 3814430 w 12192000"/>
              <a:gd name="connsiteY181" fmla="*/ 3578876 h 6858000"/>
              <a:gd name="connsiteX182" fmla="*/ 4039126 w 12192000"/>
              <a:gd name="connsiteY182" fmla="*/ 3649369 h 6858000"/>
              <a:gd name="connsiteX183" fmla="*/ 3883152 w 12192000"/>
              <a:gd name="connsiteY183" fmla="*/ 3653497 h 6858000"/>
              <a:gd name="connsiteX184" fmla="*/ 3666446 w 12192000"/>
              <a:gd name="connsiteY184" fmla="*/ 3623911 h 6858000"/>
              <a:gd name="connsiteX185" fmla="*/ 3593589 w 12192000"/>
              <a:gd name="connsiteY185" fmla="*/ 3653674 h 6858000"/>
              <a:gd name="connsiteX186" fmla="*/ 3801238 w 12192000"/>
              <a:gd name="connsiteY186" fmla="*/ 3720862 h 6858000"/>
              <a:gd name="connsiteX187" fmla="*/ 3919545 w 12192000"/>
              <a:gd name="connsiteY187" fmla="*/ 3749213 h 6858000"/>
              <a:gd name="connsiteX188" fmla="*/ 3968059 w 12192000"/>
              <a:gd name="connsiteY188" fmla="*/ 3776085 h 6858000"/>
              <a:gd name="connsiteX189" fmla="*/ 4107750 w 12192000"/>
              <a:gd name="connsiteY189" fmla="*/ 3875932 h 6858000"/>
              <a:gd name="connsiteX190" fmla="*/ 4504087 w 12192000"/>
              <a:gd name="connsiteY190" fmla="*/ 3955698 h 6858000"/>
              <a:gd name="connsiteX191" fmla="*/ 5880284 w 12192000"/>
              <a:gd name="connsiteY191" fmla="*/ 3998656 h 6858000"/>
              <a:gd name="connsiteX192" fmla="*/ 8461494 w 12192000"/>
              <a:gd name="connsiteY192" fmla="*/ 3007971 h 6858000"/>
              <a:gd name="connsiteX193" fmla="*/ 8587378 w 12192000"/>
              <a:gd name="connsiteY193" fmla="*/ 2896089 h 6858000"/>
              <a:gd name="connsiteX194" fmla="*/ 8693826 w 12192000"/>
              <a:gd name="connsiteY194" fmla="*/ 2796225 h 6858000"/>
              <a:gd name="connsiteX195" fmla="*/ 8633488 w 12192000"/>
              <a:gd name="connsiteY195" fmla="*/ 2774007 h 6858000"/>
              <a:gd name="connsiteX196" fmla="*/ 8707444 w 12192000"/>
              <a:gd name="connsiteY196" fmla="*/ 2682105 h 6858000"/>
              <a:gd name="connsiteX197" fmla="*/ 8942552 w 12192000"/>
              <a:gd name="connsiteY197" fmla="*/ 2397549 h 6858000"/>
              <a:gd name="connsiteX198" fmla="*/ 9049260 w 12192000"/>
              <a:gd name="connsiteY198" fmla="*/ 2328253 h 6858000"/>
              <a:gd name="connsiteX199" fmla="*/ 9174304 w 12192000"/>
              <a:gd name="connsiteY199" fmla="*/ 2171379 h 6858000"/>
              <a:gd name="connsiteX200" fmla="*/ 9182228 w 12192000"/>
              <a:gd name="connsiteY200" fmla="*/ 2067678 h 6858000"/>
              <a:gd name="connsiteX201" fmla="*/ 9182278 w 12192000"/>
              <a:gd name="connsiteY201" fmla="*/ 2047313 h 6858000"/>
              <a:gd name="connsiteX202" fmla="*/ 9184334 w 12192000"/>
              <a:gd name="connsiteY202" fmla="*/ 2047686 h 6858000"/>
              <a:gd name="connsiteX203" fmla="*/ 9185124 w 12192000"/>
              <a:gd name="connsiteY203" fmla="*/ 1997142 h 6858000"/>
              <a:gd name="connsiteX204" fmla="*/ 9181592 w 12192000"/>
              <a:gd name="connsiteY204" fmla="*/ 1987782 h 6858000"/>
              <a:gd name="connsiteX205" fmla="*/ 9181190 w 12192000"/>
              <a:gd name="connsiteY205" fmla="*/ 1974586 h 6858000"/>
              <a:gd name="connsiteX206" fmla="*/ 9180252 w 12192000"/>
              <a:gd name="connsiteY206" fmla="*/ 1963164 h 6858000"/>
              <a:gd name="connsiteX207" fmla="*/ 9178804 w 12192000"/>
              <a:gd name="connsiteY207" fmla="*/ 1965349 h 6858000"/>
              <a:gd name="connsiteX208" fmla="*/ 9177606 w 12192000"/>
              <a:gd name="connsiteY208" fmla="*/ 1977215 h 6858000"/>
              <a:gd name="connsiteX209" fmla="*/ 9169614 w 12192000"/>
              <a:gd name="connsiteY209" fmla="*/ 1956030 h 6858000"/>
              <a:gd name="connsiteX210" fmla="*/ 9046406 w 12192000"/>
              <a:gd name="connsiteY210" fmla="*/ 1838718 h 6858000"/>
              <a:gd name="connsiteX211" fmla="*/ 8960873 w 12192000"/>
              <a:gd name="connsiteY211" fmla="*/ 1764524 h 6858000"/>
              <a:gd name="connsiteX212" fmla="*/ 8946755 w 12192000"/>
              <a:gd name="connsiteY212" fmla="*/ 1690806 h 6858000"/>
              <a:gd name="connsiteX213" fmla="*/ 8786897 w 12192000"/>
              <a:gd name="connsiteY213" fmla="*/ 1665607 h 6858000"/>
              <a:gd name="connsiteX214" fmla="*/ 8924505 w 12192000"/>
              <a:gd name="connsiteY214" fmla="*/ 1489227 h 6858000"/>
              <a:gd name="connsiteX215" fmla="*/ 8937122 w 12192000"/>
              <a:gd name="connsiteY215" fmla="*/ 1454681 h 6858000"/>
              <a:gd name="connsiteX216" fmla="*/ 8841119 w 12192000"/>
              <a:gd name="connsiteY216" fmla="*/ 1348202 h 6858000"/>
              <a:gd name="connsiteX217" fmla="*/ 8825548 w 12192000"/>
              <a:gd name="connsiteY217" fmla="*/ 1331028 h 6858000"/>
              <a:gd name="connsiteX218" fmla="*/ 8790413 w 12192000"/>
              <a:gd name="connsiteY218" fmla="*/ 1297436 h 6858000"/>
              <a:gd name="connsiteX219" fmla="*/ 8695944 w 12192000"/>
              <a:gd name="connsiteY219" fmla="*/ 1299752 h 6858000"/>
              <a:gd name="connsiteX220" fmla="*/ 8743050 w 12192000"/>
              <a:gd name="connsiteY220" fmla="*/ 1267471 h 6858000"/>
              <a:gd name="connsiteX221" fmla="*/ 8831902 w 12192000"/>
              <a:gd name="connsiteY221" fmla="*/ 1166250 h 6858000"/>
              <a:gd name="connsiteX222" fmla="*/ 8763628 w 12192000"/>
              <a:gd name="connsiteY222" fmla="*/ 1088084 h 6858000"/>
              <a:gd name="connsiteX223" fmla="*/ 8744052 w 12192000"/>
              <a:gd name="connsiteY223" fmla="*/ 1076766 h 6858000"/>
              <a:gd name="connsiteX224" fmla="*/ 8767977 w 12192000"/>
              <a:gd name="connsiteY224" fmla="*/ 1055883 h 6858000"/>
              <a:gd name="connsiteX225" fmla="*/ 8815418 w 12192000"/>
              <a:gd name="connsiteY225" fmla="*/ 986519 h 6858000"/>
              <a:gd name="connsiteX226" fmla="*/ 8839356 w 12192000"/>
              <a:gd name="connsiteY226" fmla="*/ 939330 h 6858000"/>
              <a:gd name="connsiteX227" fmla="*/ 8869964 w 12192000"/>
              <a:gd name="connsiteY227" fmla="*/ 917639 h 6858000"/>
              <a:gd name="connsiteX228" fmla="*/ 8876013 w 12192000"/>
              <a:gd name="connsiteY228" fmla="*/ 901606 h 6858000"/>
              <a:gd name="connsiteX229" fmla="*/ 8855230 w 12192000"/>
              <a:gd name="connsiteY229" fmla="*/ 828963 h 6858000"/>
              <a:gd name="connsiteX230" fmla="*/ 8844988 w 12192000"/>
              <a:gd name="connsiteY230" fmla="*/ 810876 h 6858000"/>
              <a:gd name="connsiteX231" fmla="*/ 8768255 w 12192000"/>
              <a:gd name="connsiteY231" fmla="*/ 747963 h 6858000"/>
              <a:gd name="connsiteX232" fmla="*/ 8692953 w 12192000"/>
              <a:gd name="connsiteY232" fmla="*/ 638707 h 6858000"/>
              <a:gd name="connsiteX233" fmla="*/ 8674423 w 12192000"/>
              <a:gd name="connsiteY233" fmla="*/ 564449 h 6858000"/>
              <a:gd name="connsiteX234" fmla="*/ 8667642 w 12192000"/>
              <a:gd name="connsiteY234" fmla="*/ 547822 h 6858000"/>
              <a:gd name="connsiteX235" fmla="*/ 8661198 w 12192000"/>
              <a:gd name="connsiteY235" fmla="*/ 478275 h 6858000"/>
              <a:gd name="connsiteX236" fmla="*/ 8645813 w 12192000"/>
              <a:gd name="connsiteY236" fmla="*/ 464032 h 6858000"/>
              <a:gd name="connsiteX237" fmla="*/ 8512338 w 12192000"/>
              <a:gd name="connsiteY237" fmla="*/ 477784 h 6858000"/>
              <a:gd name="connsiteX238" fmla="*/ 8481050 w 12192000"/>
              <a:gd name="connsiteY238" fmla="*/ 430572 h 6858000"/>
              <a:gd name="connsiteX239" fmla="*/ 8498220 w 12192000"/>
              <a:gd name="connsiteY239" fmla="*/ 404064 h 6858000"/>
              <a:gd name="connsiteX240" fmla="*/ 8489536 w 12192000"/>
              <a:gd name="connsiteY240" fmla="*/ 389280 h 6858000"/>
              <a:gd name="connsiteX241" fmla="*/ 0 w 12192000"/>
              <a:gd name="connsiteY241" fmla="*/ 0 h 6858000"/>
              <a:gd name="connsiteX242" fmla="*/ 12192000 w 12192000"/>
              <a:gd name="connsiteY242" fmla="*/ 0 h 6858000"/>
              <a:gd name="connsiteX243" fmla="*/ 12192000 w 12192000"/>
              <a:gd name="connsiteY243" fmla="*/ 6858000 h 6858000"/>
              <a:gd name="connsiteX244" fmla="*/ 0 w 12192000"/>
              <a:gd name="connsiteY2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Lst>
            <a:rect l="l" t="t" r="r" b="b"/>
            <a:pathLst>
              <a:path w="12192000" h="6858000">
                <a:moveTo>
                  <a:pt x="9149158" y="2038490"/>
                </a:moveTo>
                <a:cubicBezTo>
                  <a:pt x="9152630" y="2038396"/>
                  <a:pt x="9157442" y="2039945"/>
                  <a:pt x="9164184" y="2044026"/>
                </a:cubicBezTo>
                <a:lnTo>
                  <a:pt x="9172532" y="2045543"/>
                </a:lnTo>
                <a:lnTo>
                  <a:pt x="9171580" y="2056997"/>
                </a:lnTo>
                <a:cubicBezTo>
                  <a:pt x="9169082" y="2082897"/>
                  <a:pt x="9165822" y="2102884"/>
                  <a:pt x="9161257" y="2098605"/>
                </a:cubicBezTo>
                <a:cubicBezTo>
                  <a:pt x="9149066" y="2086928"/>
                  <a:pt x="9130962" y="2077578"/>
                  <a:pt x="9138232" y="2059518"/>
                </a:cubicBezTo>
                <a:cubicBezTo>
                  <a:pt x="9140394" y="2053821"/>
                  <a:pt x="9138743" y="2038771"/>
                  <a:pt x="9149158" y="2038490"/>
                </a:cubicBezTo>
                <a:close/>
                <a:moveTo>
                  <a:pt x="9177606" y="1977215"/>
                </a:moveTo>
                <a:lnTo>
                  <a:pt x="9181592" y="1987782"/>
                </a:lnTo>
                <a:lnTo>
                  <a:pt x="9181923" y="1998627"/>
                </a:lnTo>
                <a:cubicBezTo>
                  <a:pt x="9182120" y="2008276"/>
                  <a:pt x="9182258" y="2019324"/>
                  <a:pt x="9182316" y="2031066"/>
                </a:cubicBezTo>
                <a:lnTo>
                  <a:pt x="9182278" y="2047313"/>
                </a:lnTo>
                <a:lnTo>
                  <a:pt x="9172532" y="2045543"/>
                </a:lnTo>
                <a:lnTo>
                  <a:pt x="9173842" y="2029805"/>
                </a:lnTo>
                <a:cubicBezTo>
                  <a:pt x="9175210" y="2011268"/>
                  <a:pt x="9176320" y="1992822"/>
                  <a:pt x="9177334" y="1979903"/>
                </a:cubicBezTo>
                <a:close/>
                <a:moveTo>
                  <a:pt x="3696300" y="1578900"/>
                </a:moveTo>
                <a:cubicBezTo>
                  <a:pt x="3710474" y="1584699"/>
                  <a:pt x="3724648" y="1590499"/>
                  <a:pt x="3738823" y="1596298"/>
                </a:cubicBezTo>
                <a:cubicBezTo>
                  <a:pt x="3731018" y="1595365"/>
                  <a:pt x="3722545" y="1594511"/>
                  <a:pt x="3714409" y="1593618"/>
                </a:cubicBezTo>
                <a:cubicBezTo>
                  <a:pt x="3707437" y="1589899"/>
                  <a:pt x="3700149" y="1586487"/>
                  <a:pt x="3693161" y="1582501"/>
                </a:cubicBezTo>
                <a:cubicBezTo>
                  <a:pt x="3694096" y="1581313"/>
                  <a:pt x="3695364" y="1580088"/>
                  <a:pt x="3696300" y="1578900"/>
                </a:cubicBezTo>
                <a:close/>
                <a:moveTo>
                  <a:pt x="3918454" y="1175387"/>
                </a:moveTo>
                <a:cubicBezTo>
                  <a:pt x="4003499" y="1210184"/>
                  <a:pt x="4088562" y="1245245"/>
                  <a:pt x="4173607" y="1280040"/>
                </a:cubicBezTo>
                <a:cubicBezTo>
                  <a:pt x="4172338" y="1281268"/>
                  <a:pt x="4171404" y="1282454"/>
                  <a:pt x="4170135" y="1283683"/>
                </a:cubicBezTo>
                <a:cubicBezTo>
                  <a:pt x="4077511" y="1256783"/>
                  <a:pt x="3989628" y="1225016"/>
                  <a:pt x="3918454" y="1175387"/>
                </a:cubicBezTo>
                <a:close/>
                <a:moveTo>
                  <a:pt x="8109090" y="602108"/>
                </a:moveTo>
                <a:lnTo>
                  <a:pt x="8113034" y="602645"/>
                </a:lnTo>
                <a:cubicBezTo>
                  <a:pt x="8117145" y="603257"/>
                  <a:pt x="8117456" y="603522"/>
                  <a:pt x="8111220" y="603405"/>
                </a:cubicBezTo>
                <a:close/>
                <a:moveTo>
                  <a:pt x="8489536" y="389280"/>
                </a:moveTo>
                <a:cubicBezTo>
                  <a:pt x="8479909" y="386150"/>
                  <a:pt x="8475270" y="392618"/>
                  <a:pt x="8470194" y="397527"/>
                </a:cubicBezTo>
                <a:cubicBezTo>
                  <a:pt x="8442581" y="423957"/>
                  <a:pt x="8407160" y="444085"/>
                  <a:pt x="8373511" y="465608"/>
                </a:cubicBezTo>
                <a:cubicBezTo>
                  <a:pt x="8325315" y="496678"/>
                  <a:pt x="8274262" y="525140"/>
                  <a:pt x="8231753" y="560890"/>
                </a:cubicBezTo>
                <a:cubicBezTo>
                  <a:pt x="8220884" y="569991"/>
                  <a:pt x="8202133" y="566357"/>
                  <a:pt x="8199967" y="553465"/>
                </a:cubicBezTo>
                <a:cubicBezTo>
                  <a:pt x="8197799" y="540575"/>
                  <a:pt x="8188778" y="541668"/>
                  <a:pt x="8175616" y="546483"/>
                </a:cubicBezTo>
                <a:cubicBezTo>
                  <a:pt x="8159813" y="552155"/>
                  <a:pt x="8144012" y="557828"/>
                  <a:pt x="8128578" y="563992"/>
                </a:cubicBezTo>
                <a:cubicBezTo>
                  <a:pt x="8112493" y="570503"/>
                  <a:pt x="8105752" y="580983"/>
                  <a:pt x="8104845" y="593172"/>
                </a:cubicBezTo>
                <a:cubicBezTo>
                  <a:pt x="8104654" y="595478"/>
                  <a:pt x="8104732" y="598018"/>
                  <a:pt x="8105615" y="599991"/>
                </a:cubicBezTo>
                <a:lnTo>
                  <a:pt x="8109090" y="602108"/>
                </a:lnTo>
                <a:lnTo>
                  <a:pt x="8092049" y="599788"/>
                </a:lnTo>
                <a:cubicBezTo>
                  <a:pt x="8074125" y="597229"/>
                  <a:pt x="8051995" y="593399"/>
                  <a:pt x="8047646" y="588557"/>
                </a:cubicBezTo>
                <a:cubicBezTo>
                  <a:pt x="8047278" y="588065"/>
                  <a:pt x="7852240" y="650342"/>
                  <a:pt x="7793637" y="681868"/>
                </a:cubicBezTo>
                <a:cubicBezTo>
                  <a:pt x="7757179" y="701583"/>
                  <a:pt x="7034011" y="1031296"/>
                  <a:pt x="6007741" y="1095470"/>
                </a:cubicBezTo>
                <a:cubicBezTo>
                  <a:pt x="5971519" y="1097710"/>
                  <a:pt x="5937353" y="1100506"/>
                  <a:pt x="5902533" y="1103650"/>
                </a:cubicBezTo>
                <a:cubicBezTo>
                  <a:pt x="5594429" y="1129961"/>
                  <a:pt x="5292360" y="1161179"/>
                  <a:pt x="5164222" y="1163546"/>
                </a:cubicBezTo>
                <a:cubicBezTo>
                  <a:pt x="5063988" y="1165217"/>
                  <a:pt x="4549164" y="1138992"/>
                  <a:pt x="4395075" y="1082763"/>
                </a:cubicBezTo>
                <a:cubicBezTo>
                  <a:pt x="4237527" y="1025076"/>
                  <a:pt x="4088158" y="958345"/>
                  <a:pt x="3939440" y="891265"/>
                </a:cubicBezTo>
                <a:cubicBezTo>
                  <a:pt x="3874968" y="862299"/>
                  <a:pt x="3806689" y="837016"/>
                  <a:pt x="3747894" y="801994"/>
                </a:cubicBezTo>
                <a:cubicBezTo>
                  <a:pt x="3689082" y="766706"/>
                  <a:pt x="3632839" y="729495"/>
                  <a:pt x="3569553" y="697970"/>
                </a:cubicBezTo>
                <a:cubicBezTo>
                  <a:pt x="3551464" y="688887"/>
                  <a:pt x="3533327" y="679005"/>
                  <a:pt x="3507813" y="680216"/>
                </a:cubicBezTo>
                <a:cubicBezTo>
                  <a:pt x="3502099" y="680371"/>
                  <a:pt x="3496101" y="681365"/>
                  <a:pt x="3490455" y="682587"/>
                </a:cubicBezTo>
                <a:cubicBezTo>
                  <a:pt x="3484140" y="683888"/>
                  <a:pt x="3479298" y="687159"/>
                  <a:pt x="3477246" y="691971"/>
                </a:cubicBezTo>
                <a:cubicBezTo>
                  <a:pt x="3475230" y="697315"/>
                  <a:pt x="3479426" y="699760"/>
                  <a:pt x="3484273" y="701857"/>
                </a:cubicBezTo>
                <a:cubicBezTo>
                  <a:pt x="3487733" y="703316"/>
                  <a:pt x="3491260" y="705843"/>
                  <a:pt x="3495638" y="705849"/>
                </a:cubicBezTo>
                <a:cubicBezTo>
                  <a:pt x="3523576" y="705686"/>
                  <a:pt x="3534967" y="720681"/>
                  <a:pt x="3548914" y="733487"/>
                </a:cubicBezTo>
                <a:cubicBezTo>
                  <a:pt x="3554984" y="738925"/>
                  <a:pt x="3561304" y="742991"/>
                  <a:pt x="3551504" y="753036"/>
                </a:cubicBezTo>
                <a:cubicBezTo>
                  <a:pt x="3542974" y="761854"/>
                  <a:pt x="3552584" y="764716"/>
                  <a:pt x="3562075" y="765715"/>
                </a:cubicBezTo>
                <a:cubicBezTo>
                  <a:pt x="3575293" y="767067"/>
                  <a:pt x="3590630" y="764672"/>
                  <a:pt x="3605942" y="772481"/>
                </a:cubicBezTo>
                <a:cubicBezTo>
                  <a:pt x="3550860" y="779958"/>
                  <a:pt x="3525860" y="757484"/>
                  <a:pt x="3499309" y="737079"/>
                </a:cubicBezTo>
                <a:cubicBezTo>
                  <a:pt x="3489410" y="729689"/>
                  <a:pt x="3482419" y="720334"/>
                  <a:pt x="3473788" y="711717"/>
                </a:cubicBezTo>
                <a:cubicBezTo>
                  <a:pt x="3463019" y="701211"/>
                  <a:pt x="3451290" y="702093"/>
                  <a:pt x="3437248" y="714263"/>
                </a:cubicBezTo>
                <a:cubicBezTo>
                  <a:pt x="3424810" y="725164"/>
                  <a:pt x="3418411" y="725135"/>
                  <a:pt x="3413254" y="712874"/>
                </a:cubicBezTo>
                <a:cubicBezTo>
                  <a:pt x="3405299" y="693706"/>
                  <a:pt x="3389031" y="681450"/>
                  <a:pt x="3362511" y="677414"/>
                </a:cubicBezTo>
                <a:cubicBezTo>
                  <a:pt x="3356728" y="676504"/>
                  <a:pt x="3349492" y="673891"/>
                  <a:pt x="3344467" y="679599"/>
                </a:cubicBezTo>
                <a:cubicBezTo>
                  <a:pt x="3340061" y="684428"/>
                  <a:pt x="3344392" y="689004"/>
                  <a:pt x="3347971" y="692328"/>
                </a:cubicBezTo>
                <a:cubicBezTo>
                  <a:pt x="3354407" y="698260"/>
                  <a:pt x="3360162" y="704004"/>
                  <a:pt x="3363008" y="711713"/>
                </a:cubicBezTo>
                <a:cubicBezTo>
                  <a:pt x="3365019" y="716838"/>
                  <a:pt x="3367062" y="722495"/>
                  <a:pt x="3362637" y="727058"/>
                </a:cubicBezTo>
                <a:cubicBezTo>
                  <a:pt x="3344342" y="746453"/>
                  <a:pt x="3358884" y="752745"/>
                  <a:pt x="3376167" y="759779"/>
                </a:cubicBezTo>
                <a:cubicBezTo>
                  <a:pt x="3400002" y="769239"/>
                  <a:pt x="3410177" y="786259"/>
                  <a:pt x="3406203" y="808483"/>
                </a:cubicBezTo>
                <a:cubicBezTo>
                  <a:pt x="3404757" y="817516"/>
                  <a:pt x="3406433" y="822682"/>
                  <a:pt x="3420116" y="820757"/>
                </a:cubicBezTo>
                <a:cubicBezTo>
                  <a:pt x="3425463" y="820110"/>
                  <a:pt x="3426984" y="822878"/>
                  <a:pt x="3429194" y="825831"/>
                </a:cubicBezTo>
                <a:cubicBezTo>
                  <a:pt x="3476758" y="896035"/>
                  <a:pt x="3542778" y="954609"/>
                  <a:pt x="3619149" y="1006561"/>
                </a:cubicBezTo>
                <a:cubicBezTo>
                  <a:pt x="3681093" y="1048718"/>
                  <a:pt x="3748746" y="1085351"/>
                  <a:pt x="3818654" y="1120369"/>
                </a:cubicBezTo>
                <a:cubicBezTo>
                  <a:pt x="3820742" y="1121458"/>
                  <a:pt x="3822850" y="1122813"/>
                  <a:pt x="3824021" y="1125355"/>
                </a:cubicBezTo>
                <a:cubicBezTo>
                  <a:pt x="3791940" y="1123873"/>
                  <a:pt x="3763844" y="1116270"/>
                  <a:pt x="3736668" y="1107215"/>
                </a:cubicBezTo>
                <a:cubicBezTo>
                  <a:pt x="3664431" y="1083216"/>
                  <a:pt x="3602610" y="1048291"/>
                  <a:pt x="3540174" y="1014247"/>
                </a:cubicBezTo>
                <a:cubicBezTo>
                  <a:pt x="3502142" y="993353"/>
                  <a:pt x="3463159" y="973379"/>
                  <a:pt x="3421640" y="955861"/>
                </a:cubicBezTo>
                <a:cubicBezTo>
                  <a:pt x="3414719" y="952940"/>
                  <a:pt x="3409737" y="948712"/>
                  <a:pt x="3404753" y="944484"/>
                </a:cubicBezTo>
                <a:cubicBezTo>
                  <a:pt x="3401911" y="942144"/>
                  <a:pt x="3398417" y="940152"/>
                  <a:pt x="3393138" y="941865"/>
                </a:cubicBezTo>
                <a:cubicBezTo>
                  <a:pt x="3386540" y="944006"/>
                  <a:pt x="3386126" y="948083"/>
                  <a:pt x="3385712" y="952159"/>
                </a:cubicBezTo>
                <a:cubicBezTo>
                  <a:pt x="3384520" y="965187"/>
                  <a:pt x="3389594" y="976116"/>
                  <a:pt x="3398641" y="986025"/>
                </a:cubicBezTo>
                <a:cubicBezTo>
                  <a:pt x="3422140" y="1011364"/>
                  <a:pt x="3455589" y="1029056"/>
                  <a:pt x="3489975" y="1045560"/>
                </a:cubicBezTo>
                <a:cubicBezTo>
                  <a:pt x="3534421" y="1066751"/>
                  <a:pt x="3577600" y="1089169"/>
                  <a:pt x="3617273" y="1114697"/>
                </a:cubicBezTo>
                <a:cubicBezTo>
                  <a:pt x="3620082" y="1116503"/>
                  <a:pt x="3625178" y="1117229"/>
                  <a:pt x="3623898" y="1123556"/>
                </a:cubicBezTo>
                <a:cubicBezTo>
                  <a:pt x="3599276" y="1112313"/>
                  <a:pt x="3576007" y="1101173"/>
                  <a:pt x="3552438" y="1090606"/>
                </a:cubicBezTo>
                <a:cubicBezTo>
                  <a:pt x="3529203" y="1079998"/>
                  <a:pt x="3505634" y="1069432"/>
                  <a:pt x="3482417" y="1059092"/>
                </a:cubicBezTo>
                <a:cubicBezTo>
                  <a:pt x="3476868" y="1056543"/>
                  <a:pt x="3470899" y="1052702"/>
                  <a:pt x="3463468" y="1057629"/>
                </a:cubicBezTo>
                <a:cubicBezTo>
                  <a:pt x="3455703" y="1062595"/>
                  <a:pt x="3457128" y="1069134"/>
                  <a:pt x="3459472" y="1074217"/>
                </a:cubicBezTo>
                <a:cubicBezTo>
                  <a:pt x="3466821" y="1089165"/>
                  <a:pt x="3478729" y="1101681"/>
                  <a:pt x="3494211" y="1112153"/>
                </a:cubicBezTo>
                <a:cubicBezTo>
                  <a:pt x="3546907" y="1146573"/>
                  <a:pt x="3606933" y="1174465"/>
                  <a:pt x="3663137" y="1205775"/>
                </a:cubicBezTo>
                <a:cubicBezTo>
                  <a:pt x="3693512" y="1222766"/>
                  <a:pt x="3721631" y="1241370"/>
                  <a:pt x="3748466" y="1260936"/>
                </a:cubicBezTo>
                <a:cubicBezTo>
                  <a:pt x="3754470" y="1265310"/>
                  <a:pt x="3754440" y="1270144"/>
                  <a:pt x="3753142" y="1276208"/>
                </a:cubicBezTo>
                <a:cubicBezTo>
                  <a:pt x="3747968" y="1300726"/>
                  <a:pt x="3758834" y="1307462"/>
                  <a:pt x="3791960" y="1298886"/>
                </a:cubicBezTo>
                <a:cubicBezTo>
                  <a:pt x="3802234" y="1296299"/>
                  <a:pt x="3809336" y="1296782"/>
                  <a:pt x="3816039" y="1301606"/>
                </a:cubicBezTo>
                <a:cubicBezTo>
                  <a:pt x="3897299" y="1361555"/>
                  <a:pt x="3991895" y="1408883"/>
                  <a:pt x="4094439" y="1448806"/>
                </a:cubicBezTo>
                <a:cubicBezTo>
                  <a:pt x="4136210" y="1464953"/>
                  <a:pt x="4179249" y="1479874"/>
                  <a:pt x="4222870" y="1493379"/>
                </a:cubicBezTo>
                <a:cubicBezTo>
                  <a:pt x="4222955" y="1494711"/>
                  <a:pt x="4223057" y="1496309"/>
                  <a:pt x="4223141" y="1497641"/>
                </a:cubicBezTo>
                <a:cubicBezTo>
                  <a:pt x="4222925" y="1499546"/>
                  <a:pt x="4222659" y="1500653"/>
                  <a:pt x="4222428" y="1502292"/>
                </a:cubicBezTo>
                <a:cubicBezTo>
                  <a:pt x="4160784" y="1480767"/>
                  <a:pt x="4099761" y="1458363"/>
                  <a:pt x="4039973" y="1434198"/>
                </a:cubicBezTo>
                <a:cubicBezTo>
                  <a:pt x="3877889" y="1368737"/>
                  <a:pt x="3722432" y="1296301"/>
                  <a:pt x="3564773" y="1226279"/>
                </a:cubicBezTo>
                <a:cubicBezTo>
                  <a:pt x="3511752" y="1202636"/>
                  <a:pt x="3468897" y="1169442"/>
                  <a:pt x="3420650" y="1141464"/>
                </a:cubicBezTo>
                <a:cubicBezTo>
                  <a:pt x="3388486" y="1122812"/>
                  <a:pt x="3357590" y="1102932"/>
                  <a:pt x="3320669" y="1088883"/>
                </a:cubicBezTo>
                <a:cubicBezTo>
                  <a:pt x="3305491" y="1083205"/>
                  <a:pt x="3289697" y="1078406"/>
                  <a:pt x="3270102" y="1082659"/>
                </a:cubicBezTo>
                <a:cubicBezTo>
                  <a:pt x="3262467" y="1084389"/>
                  <a:pt x="3253881" y="1087040"/>
                  <a:pt x="3251648" y="1094290"/>
                </a:cubicBezTo>
                <a:cubicBezTo>
                  <a:pt x="3249750" y="1101498"/>
                  <a:pt x="3256970" y="1103846"/>
                  <a:pt x="3263506" y="1106005"/>
                </a:cubicBezTo>
                <a:cubicBezTo>
                  <a:pt x="3265227" y="1106604"/>
                  <a:pt x="3266966" y="1107467"/>
                  <a:pt x="3268636" y="1107265"/>
                </a:cubicBezTo>
                <a:cubicBezTo>
                  <a:pt x="3300482" y="1105018"/>
                  <a:pt x="3309121" y="1124372"/>
                  <a:pt x="3325089" y="1137201"/>
                </a:cubicBezTo>
                <a:cubicBezTo>
                  <a:pt x="3330055" y="1141164"/>
                  <a:pt x="3330677" y="1145651"/>
                  <a:pt x="3326003" y="1151585"/>
                </a:cubicBezTo>
                <a:cubicBezTo>
                  <a:pt x="3317592" y="1162266"/>
                  <a:pt x="3324211" y="1165760"/>
                  <a:pt x="3336410" y="1166967"/>
                </a:cubicBezTo>
                <a:cubicBezTo>
                  <a:pt x="3348608" y="1168175"/>
                  <a:pt x="3361690" y="1167395"/>
                  <a:pt x="3375112" y="1171943"/>
                </a:cubicBezTo>
                <a:cubicBezTo>
                  <a:pt x="3354718" y="1179513"/>
                  <a:pt x="3340011" y="1175927"/>
                  <a:pt x="3326222" y="1170885"/>
                </a:cubicBezTo>
                <a:cubicBezTo>
                  <a:pt x="3295216" y="1159877"/>
                  <a:pt x="3274464" y="1140648"/>
                  <a:pt x="3254679" y="1120765"/>
                </a:cubicBezTo>
                <a:cubicBezTo>
                  <a:pt x="3250733" y="1116948"/>
                  <a:pt x="3247420" y="1112518"/>
                  <a:pt x="3242188" y="1109662"/>
                </a:cubicBezTo>
                <a:cubicBezTo>
                  <a:pt x="3232391" y="1103869"/>
                  <a:pt x="3222316" y="1104284"/>
                  <a:pt x="3211499" y="1114184"/>
                </a:cubicBezTo>
                <a:cubicBezTo>
                  <a:pt x="3197173" y="1127194"/>
                  <a:pt x="3191777" y="1127042"/>
                  <a:pt x="3185849" y="1113265"/>
                </a:cubicBezTo>
                <a:cubicBezTo>
                  <a:pt x="3177929" y="1094629"/>
                  <a:pt x="3162028" y="1082865"/>
                  <a:pt x="3135843" y="1078789"/>
                </a:cubicBezTo>
                <a:cubicBezTo>
                  <a:pt x="3130396" y="1077837"/>
                  <a:pt x="3124578" y="1076395"/>
                  <a:pt x="3119118" y="1080546"/>
                </a:cubicBezTo>
                <a:cubicBezTo>
                  <a:pt x="3113359" y="1085269"/>
                  <a:pt x="3117622" y="1088780"/>
                  <a:pt x="3120198" y="1092226"/>
                </a:cubicBezTo>
                <a:cubicBezTo>
                  <a:pt x="3123912" y="1097682"/>
                  <a:pt x="3128295" y="1103057"/>
                  <a:pt x="3131691" y="1108819"/>
                </a:cubicBezTo>
                <a:cubicBezTo>
                  <a:pt x="3137665" y="1118027"/>
                  <a:pt x="3139328" y="1128295"/>
                  <a:pt x="3129914" y="1139097"/>
                </a:cubicBezTo>
                <a:cubicBezTo>
                  <a:pt x="3123003" y="1146915"/>
                  <a:pt x="3123960" y="1151361"/>
                  <a:pt x="3133955" y="1154983"/>
                </a:cubicBezTo>
                <a:cubicBezTo>
                  <a:pt x="3165979" y="1166136"/>
                  <a:pt x="3186931" y="1183194"/>
                  <a:pt x="3178170" y="1214855"/>
                </a:cubicBezTo>
                <a:cubicBezTo>
                  <a:pt x="3176770" y="1219320"/>
                  <a:pt x="3179046" y="1223338"/>
                  <a:pt x="3185378" y="1222303"/>
                </a:cubicBezTo>
                <a:cubicBezTo>
                  <a:pt x="3199361" y="1219805"/>
                  <a:pt x="3202140" y="1226447"/>
                  <a:pt x="3206608" y="1233153"/>
                </a:cubicBezTo>
                <a:cubicBezTo>
                  <a:pt x="3250090" y="1297409"/>
                  <a:pt x="3310389" y="1350771"/>
                  <a:pt x="3379140" y="1399351"/>
                </a:cubicBezTo>
                <a:cubicBezTo>
                  <a:pt x="3447189" y="1447479"/>
                  <a:pt x="3522881" y="1488775"/>
                  <a:pt x="3603118" y="1527375"/>
                </a:cubicBezTo>
                <a:cubicBezTo>
                  <a:pt x="3581296" y="1528405"/>
                  <a:pt x="3552602" y="1521951"/>
                  <a:pt x="3524809" y="1513774"/>
                </a:cubicBezTo>
                <a:cubicBezTo>
                  <a:pt x="3451354" y="1491802"/>
                  <a:pt x="3389901" y="1457369"/>
                  <a:pt x="3327498" y="1423859"/>
                </a:cubicBezTo>
                <a:cubicBezTo>
                  <a:pt x="3283917" y="1400416"/>
                  <a:pt x="3241288" y="1376052"/>
                  <a:pt x="3192949" y="1357211"/>
                </a:cubicBezTo>
                <a:cubicBezTo>
                  <a:pt x="3187434" y="1355196"/>
                  <a:pt x="3183538" y="1352177"/>
                  <a:pt x="3180259" y="1348280"/>
                </a:cubicBezTo>
                <a:cubicBezTo>
                  <a:pt x="3177348" y="1344874"/>
                  <a:pt x="3173119" y="1341896"/>
                  <a:pt x="3166204" y="1344345"/>
                </a:cubicBezTo>
                <a:cubicBezTo>
                  <a:pt x="3159306" y="1347059"/>
                  <a:pt x="3158942" y="1351935"/>
                  <a:pt x="3159212" y="1356197"/>
                </a:cubicBezTo>
                <a:cubicBezTo>
                  <a:pt x="3161232" y="1372059"/>
                  <a:pt x="3167827" y="1385754"/>
                  <a:pt x="3181004" y="1397043"/>
                </a:cubicBezTo>
                <a:cubicBezTo>
                  <a:pt x="3206688" y="1419701"/>
                  <a:pt x="3240037" y="1435794"/>
                  <a:pt x="3273385" y="1451888"/>
                </a:cubicBezTo>
                <a:cubicBezTo>
                  <a:pt x="3319573" y="1473941"/>
                  <a:pt x="3362569" y="1498797"/>
                  <a:pt x="3401776" y="1527602"/>
                </a:cubicBezTo>
                <a:cubicBezTo>
                  <a:pt x="3374012" y="1514591"/>
                  <a:pt x="3346230" y="1501313"/>
                  <a:pt x="3318130" y="1488342"/>
                </a:cubicBezTo>
                <a:cubicBezTo>
                  <a:pt x="3296969" y="1478558"/>
                  <a:pt x="3275173" y="1469387"/>
                  <a:pt x="3253694" y="1459909"/>
                </a:cubicBezTo>
                <a:cubicBezTo>
                  <a:pt x="3248495" y="1457587"/>
                  <a:pt x="3242945" y="1455038"/>
                  <a:pt x="3236182" y="1459882"/>
                </a:cubicBezTo>
                <a:cubicBezTo>
                  <a:pt x="3230053" y="1464115"/>
                  <a:pt x="3231378" y="1469055"/>
                  <a:pt x="3233020" y="1473687"/>
                </a:cubicBezTo>
                <a:cubicBezTo>
                  <a:pt x="3239235" y="1491993"/>
                  <a:pt x="3254236" y="1505477"/>
                  <a:pt x="3272474" y="1516958"/>
                </a:cubicBezTo>
                <a:cubicBezTo>
                  <a:pt x="3294559" y="1530657"/>
                  <a:pt x="3317595" y="1543436"/>
                  <a:pt x="3341300" y="1556133"/>
                </a:cubicBezTo>
                <a:cubicBezTo>
                  <a:pt x="3316637" y="1554825"/>
                  <a:pt x="3291973" y="1553517"/>
                  <a:pt x="3267359" y="1553009"/>
                </a:cubicBezTo>
                <a:cubicBezTo>
                  <a:pt x="3280352" y="1582573"/>
                  <a:pt x="3306470" y="1585584"/>
                  <a:pt x="3329832" y="1587586"/>
                </a:cubicBezTo>
                <a:cubicBezTo>
                  <a:pt x="3361297" y="1589949"/>
                  <a:pt x="3391527" y="1594072"/>
                  <a:pt x="3421490" y="1599301"/>
                </a:cubicBezTo>
                <a:cubicBezTo>
                  <a:pt x="3434412" y="1606594"/>
                  <a:pt x="3447319" y="1613621"/>
                  <a:pt x="3459923" y="1621220"/>
                </a:cubicBezTo>
                <a:cubicBezTo>
                  <a:pt x="3472880" y="1629046"/>
                  <a:pt x="3485168" y="1636952"/>
                  <a:pt x="3497490" y="1645392"/>
                </a:cubicBezTo>
                <a:cubicBezTo>
                  <a:pt x="3506301" y="1651572"/>
                  <a:pt x="3516714" y="1656484"/>
                  <a:pt x="3507803" y="1669911"/>
                </a:cubicBezTo>
                <a:cubicBezTo>
                  <a:pt x="3503816" y="1676032"/>
                  <a:pt x="3534148" y="1702959"/>
                  <a:pt x="3543290" y="1703729"/>
                </a:cubicBezTo>
                <a:cubicBezTo>
                  <a:pt x="3544644" y="1703834"/>
                  <a:pt x="3545996" y="1703940"/>
                  <a:pt x="3546999" y="1703818"/>
                </a:cubicBezTo>
                <a:cubicBezTo>
                  <a:pt x="3566312" y="1700405"/>
                  <a:pt x="3571232" y="1708935"/>
                  <a:pt x="3572295" y="1720349"/>
                </a:cubicBezTo>
                <a:cubicBezTo>
                  <a:pt x="3573341" y="1731497"/>
                  <a:pt x="3570880" y="1745753"/>
                  <a:pt x="3596922" y="1736961"/>
                </a:cubicBezTo>
                <a:cubicBezTo>
                  <a:pt x="3599895" y="1736064"/>
                  <a:pt x="3600664" y="1737582"/>
                  <a:pt x="3602119" y="1739285"/>
                </a:cubicBezTo>
                <a:cubicBezTo>
                  <a:pt x="3633888" y="1783486"/>
                  <a:pt x="3684678" y="1814377"/>
                  <a:pt x="3734798" y="1845349"/>
                </a:cubicBezTo>
                <a:cubicBezTo>
                  <a:pt x="3737590" y="1846890"/>
                  <a:pt x="3740383" y="1848430"/>
                  <a:pt x="3743174" y="1849972"/>
                </a:cubicBezTo>
                <a:cubicBezTo>
                  <a:pt x="3692460" y="1846720"/>
                  <a:pt x="3526297" y="1854765"/>
                  <a:pt x="3478101" y="1864630"/>
                </a:cubicBezTo>
                <a:cubicBezTo>
                  <a:pt x="3435216" y="1873314"/>
                  <a:pt x="3187933" y="1844748"/>
                  <a:pt x="3135293" y="1816496"/>
                </a:cubicBezTo>
                <a:cubicBezTo>
                  <a:pt x="3129987" y="1844249"/>
                  <a:pt x="3145700" y="1853084"/>
                  <a:pt x="3158510" y="1863880"/>
                </a:cubicBezTo>
                <a:cubicBezTo>
                  <a:pt x="3176652" y="1879130"/>
                  <a:pt x="3180104" y="1891061"/>
                  <a:pt x="3148907" y="1908797"/>
                </a:cubicBezTo>
                <a:cubicBezTo>
                  <a:pt x="3059526" y="1959351"/>
                  <a:pt x="3060614" y="1960561"/>
                  <a:pt x="3150229" y="2003660"/>
                </a:cubicBezTo>
                <a:cubicBezTo>
                  <a:pt x="3154391" y="2005572"/>
                  <a:pt x="3152878" y="2013539"/>
                  <a:pt x="3154219" y="2018746"/>
                </a:cubicBezTo>
                <a:cubicBezTo>
                  <a:pt x="3132340" y="2029448"/>
                  <a:pt x="3104621" y="2011868"/>
                  <a:pt x="3079313" y="2037482"/>
                </a:cubicBezTo>
                <a:cubicBezTo>
                  <a:pt x="3200844" y="2121812"/>
                  <a:pt x="3382216" y="2194063"/>
                  <a:pt x="3545961" y="2248584"/>
                </a:cubicBezTo>
                <a:cubicBezTo>
                  <a:pt x="3418859" y="2288406"/>
                  <a:pt x="3336249" y="2212515"/>
                  <a:pt x="3242382" y="2234890"/>
                </a:cubicBezTo>
                <a:cubicBezTo>
                  <a:pt x="3196963" y="2267233"/>
                  <a:pt x="3340047" y="2293389"/>
                  <a:pt x="3206852" y="2322137"/>
                </a:cubicBezTo>
                <a:cubicBezTo>
                  <a:pt x="3266485" y="2338535"/>
                  <a:pt x="3311047" y="2356223"/>
                  <a:pt x="3352854" y="2378270"/>
                </a:cubicBezTo>
                <a:cubicBezTo>
                  <a:pt x="3427094" y="2417864"/>
                  <a:pt x="3443161" y="2448130"/>
                  <a:pt x="3414532" y="2516826"/>
                </a:cubicBezTo>
                <a:cubicBezTo>
                  <a:pt x="3395525" y="2562076"/>
                  <a:pt x="3366606" y="2605038"/>
                  <a:pt x="3397577" y="2652556"/>
                </a:cubicBezTo>
                <a:cubicBezTo>
                  <a:pt x="3418842" y="2685144"/>
                  <a:pt x="3412947" y="2708944"/>
                  <a:pt x="3339773" y="2701969"/>
                </a:cubicBezTo>
                <a:cubicBezTo>
                  <a:pt x="3260852" y="2694617"/>
                  <a:pt x="3233446" y="2729610"/>
                  <a:pt x="3257041" y="2788223"/>
                </a:cubicBezTo>
                <a:cubicBezTo>
                  <a:pt x="3272229" y="2825841"/>
                  <a:pt x="3259642" y="2839714"/>
                  <a:pt x="3205892" y="2841661"/>
                </a:cubicBezTo>
                <a:cubicBezTo>
                  <a:pt x="3146428" y="2843763"/>
                  <a:pt x="3088665" y="2824990"/>
                  <a:pt x="3016267" y="2846107"/>
                </a:cubicBezTo>
                <a:cubicBezTo>
                  <a:pt x="3079284" y="2910414"/>
                  <a:pt x="3202965" y="2875032"/>
                  <a:pt x="3275450" y="2934701"/>
                </a:cubicBezTo>
                <a:cubicBezTo>
                  <a:pt x="3194271" y="2944802"/>
                  <a:pt x="3132104" y="2952064"/>
                  <a:pt x="3071009" y="2944432"/>
                </a:cubicBezTo>
                <a:cubicBezTo>
                  <a:pt x="3045559" y="2941340"/>
                  <a:pt x="3017770" y="2938533"/>
                  <a:pt x="3005039" y="2960743"/>
                </a:cubicBezTo>
                <a:cubicBezTo>
                  <a:pt x="2989910" y="2987540"/>
                  <a:pt x="3024584" y="2992735"/>
                  <a:pt x="3045255" y="2994795"/>
                </a:cubicBezTo>
                <a:cubicBezTo>
                  <a:pt x="3103524" y="3000354"/>
                  <a:pt x="3149512" y="3024578"/>
                  <a:pt x="3198769" y="3041966"/>
                </a:cubicBezTo>
                <a:cubicBezTo>
                  <a:pt x="3306591" y="3080177"/>
                  <a:pt x="3424230" y="3108608"/>
                  <a:pt x="3518098" y="3181525"/>
                </a:cubicBezTo>
                <a:cubicBezTo>
                  <a:pt x="3405474" y="3173693"/>
                  <a:pt x="3319103" y="3133957"/>
                  <a:pt x="3214876" y="3136382"/>
                </a:cubicBezTo>
                <a:cubicBezTo>
                  <a:pt x="3309623" y="3201944"/>
                  <a:pt x="3428070" y="3237794"/>
                  <a:pt x="3540876" y="3280232"/>
                </a:cubicBezTo>
                <a:cubicBezTo>
                  <a:pt x="3572951" y="3292185"/>
                  <a:pt x="3605372" y="3298995"/>
                  <a:pt x="3614558" y="3332242"/>
                </a:cubicBezTo>
                <a:cubicBezTo>
                  <a:pt x="3632460" y="3396643"/>
                  <a:pt x="3676382" y="3446619"/>
                  <a:pt x="3765439" y="3465091"/>
                </a:cubicBezTo>
                <a:cubicBezTo>
                  <a:pt x="3766125" y="3465276"/>
                  <a:pt x="3762072" y="3475699"/>
                  <a:pt x="3759506" y="3482990"/>
                </a:cubicBezTo>
                <a:cubicBezTo>
                  <a:pt x="3706514" y="3491555"/>
                  <a:pt x="3662256" y="3457457"/>
                  <a:pt x="3594905" y="3478499"/>
                </a:cubicBezTo>
                <a:cubicBezTo>
                  <a:pt x="3663098" y="3523656"/>
                  <a:pt x="3720597" y="3564741"/>
                  <a:pt x="3814430" y="3578876"/>
                </a:cubicBezTo>
                <a:cubicBezTo>
                  <a:pt x="3889563" y="3590177"/>
                  <a:pt x="3981512" y="3590582"/>
                  <a:pt x="4039126" y="3649369"/>
                </a:cubicBezTo>
                <a:cubicBezTo>
                  <a:pt x="3977790" y="3669682"/>
                  <a:pt x="3930328" y="3659325"/>
                  <a:pt x="3883152" y="3653497"/>
                </a:cubicBezTo>
                <a:cubicBezTo>
                  <a:pt x="3810528" y="3644576"/>
                  <a:pt x="3739087" y="3633097"/>
                  <a:pt x="3666446" y="3623911"/>
                </a:cubicBezTo>
                <a:cubicBezTo>
                  <a:pt x="3638957" y="3620530"/>
                  <a:pt x="3608896" y="3619071"/>
                  <a:pt x="3593589" y="3653674"/>
                </a:cubicBezTo>
                <a:cubicBezTo>
                  <a:pt x="3684581" y="3649631"/>
                  <a:pt x="3741824" y="3686720"/>
                  <a:pt x="3801238" y="3720862"/>
                </a:cubicBezTo>
                <a:cubicBezTo>
                  <a:pt x="3834791" y="3740152"/>
                  <a:pt x="3862819" y="3767894"/>
                  <a:pt x="3919545" y="3749213"/>
                </a:cubicBezTo>
                <a:cubicBezTo>
                  <a:pt x="3949563" y="3739403"/>
                  <a:pt x="3970044" y="3754371"/>
                  <a:pt x="3968059" y="3776085"/>
                </a:cubicBezTo>
                <a:cubicBezTo>
                  <a:pt x="3961477" y="3852579"/>
                  <a:pt x="4033657" y="3870411"/>
                  <a:pt x="4107750" y="3875932"/>
                </a:cubicBezTo>
                <a:cubicBezTo>
                  <a:pt x="4247829" y="3886613"/>
                  <a:pt x="4367192" y="3936847"/>
                  <a:pt x="4504087" y="3955698"/>
                </a:cubicBezTo>
                <a:cubicBezTo>
                  <a:pt x="4637239" y="3973931"/>
                  <a:pt x="5630348" y="4013091"/>
                  <a:pt x="5880284" y="3998656"/>
                </a:cubicBezTo>
                <a:cubicBezTo>
                  <a:pt x="7409751" y="3910310"/>
                  <a:pt x="8457142" y="3018967"/>
                  <a:pt x="8461494" y="3007971"/>
                </a:cubicBezTo>
                <a:cubicBezTo>
                  <a:pt x="8481448" y="2956432"/>
                  <a:pt x="8537247" y="2928466"/>
                  <a:pt x="8587378" y="2896089"/>
                </a:cubicBezTo>
                <a:cubicBezTo>
                  <a:pt x="8631032" y="2867717"/>
                  <a:pt x="8677604" y="2837649"/>
                  <a:pt x="8693826" y="2796225"/>
                </a:cubicBezTo>
                <a:cubicBezTo>
                  <a:pt x="8715249" y="2741288"/>
                  <a:pt x="8647790" y="2792407"/>
                  <a:pt x="8633488" y="2774007"/>
                </a:cubicBezTo>
                <a:cubicBezTo>
                  <a:pt x="8658507" y="2743865"/>
                  <a:pt x="8698366" y="2714075"/>
                  <a:pt x="8707444" y="2682105"/>
                </a:cubicBezTo>
                <a:cubicBezTo>
                  <a:pt x="8739824" y="2566518"/>
                  <a:pt x="8819561" y="2475526"/>
                  <a:pt x="8942552" y="2397549"/>
                </a:cubicBezTo>
                <a:cubicBezTo>
                  <a:pt x="8977822" y="2375023"/>
                  <a:pt x="8999812" y="2339612"/>
                  <a:pt x="9049260" y="2328253"/>
                </a:cubicBezTo>
                <a:cubicBezTo>
                  <a:pt x="9159134" y="2303404"/>
                  <a:pt x="9118356" y="2218151"/>
                  <a:pt x="9174304" y="2171379"/>
                </a:cubicBezTo>
                <a:cubicBezTo>
                  <a:pt x="9179581" y="2166982"/>
                  <a:pt x="9181728" y="2117398"/>
                  <a:pt x="9182228" y="2067678"/>
                </a:cubicBezTo>
                <a:lnTo>
                  <a:pt x="9182278" y="2047313"/>
                </a:lnTo>
                <a:lnTo>
                  <a:pt x="9184334" y="2047686"/>
                </a:lnTo>
                <a:cubicBezTo>
                  <a:pt x="9192950" y="2042242"/>
                  <a:pt x="9192359" y="2022485"/>
                  <a:pt x="9185124" y="1997142"/>
                </a:cubicBezTo>
                <a:lnTo>
                  <a:pt x="9181592" y="1987782"/>
                </a:lnTo>
                <a:lnTo>
                  <a:pt x="9181190" y="1974586"/>
                </a:lnTo>
                <a:cubicBezTo>
                  <a:pt x="9180902" y="1968441"/>
                  <a:pt x="9180584" y="1964399"/>
                  <a:pt x="9180252" y="1963164"/>
                </a:cubicBezTo>
                <a:cubicBezTo>
                  <a:pt x="9179760" y="1961378"/>
                  <a:pt x="9179284" y="1962333"/>
                  <a:pt x="9178804" y="1965349"/>
                </a:cubicBezTo>
                <a:lnTo>
                  <a:pt x="9177606" y="1977215"/>
                </a:lnTo>
                <a:lnTo>
                  <a:pt x="9169614" y="1956030"/>
                </a:lnTo>
                <a:cubicBezTo>
                  <a:pt x="9143144" y="1898537"/>
                  <a:pt x="9095234" y="1836160"/>
                  <a:pt x="9046406" y="1838718"/>
                </a:cubicBezTo>
                <a:cubicBezTo>
                  <a:pt x="9077129" y="1760642"/>
                  <a:pt x="9077129" y="1760642"/>
                  <a:pt x="8960873" y="1764524"/>
                </a:cubicBezTo>
                <a:cubicBezTo>
                  <a:pt x="9002330" y="1712259"/>
                  <a:pt x="9001568" y="1700272"/>
                  <a:pt x="8946755" y="1690806"/>
                </a:cubicBezTo>
                <a:cubicBezTo>
                  <a:pt x="8893980" y="1681628"/>
                  <a:pt x="8836186" y="1683529"/>
                  <a:pt x="8786897" y="1665607"/>
                </a:cubicBezTo>
                <a:cubicBezTo>
                  <a:pt x="8827191" y="1600331"/>
                  <a:pt x="8835148" y="1529576"/>
                  <a:pt x="8924505" y="1489227"/>
                </a:cubicBezTo>
                <a:cubicBezTo>
                  <a:pt x="8938584" y="1482958"/>
                  <a:pt x="8947122" y="1463671"/>
                  <a:pt x="8937122" y="1454681"/>
                </a:cubicBezTo>
                <a:cubicBezTo>
                  <a:pt x="8901654" y="1421129"/>
                  <a:pt x="8944526" y="1343460"/>
                  <a:pt x="8841119" y="1348202"/>
                </a:cubicBezTo>
                <a:cubicBezTo>
                  <a:pt x="8828354" y="1348673"/>
                  <a:pt x="8816185" y="1342631"/>
                  <a:pt x="8825548" y="1331028"/>
                </a:cubicBezTo>
                <a:cubicBezTo>
                  <a:pt x="8857711" y="1291432"/>
                  <a:pt x="8816096" y="1298887"/>
                  <a:pt x="8790413" y="1297436"/>
                </a:cubicBezTo>
                <a:cubicBezTo>
                  <a:pt x="8759333" y="1295832"/>
                  <a:pt x="8725565" y="1315490"/>
                  <a:pt x="8695944" y="1299752"/>
                </a:cubicBezTo>
                <a:cubicBezTo>
                  <a:pt x="8701338" y="1278697"/>
                  <a:pt x="8726082" y="1275968"/>
                  <a:pt x="8743050" y="1267471"/>
                </a:cubicBezTo>
                <a:cubicBezTo>
                  <a:pt x="8792636" y="1242406"/>
                  <a:pt x="8832648" y="1215014"/>
                  <a:pt x="8831902" y="1166250"/>
                </a:cubicBezTo>
                <a:cubicBezTo>
                  <a:pt x="8831416" y="1126849"/>
                  <a:pt x="8834560" y="1091573"/>
                  <a:pt x="8763628" y="1088084"/>
                </a:cubicBezTo>
                <a:cubicBezTo>
                  <a:pt x="8752484" y="1087556"/>
                  <a:pt x="8746480" y="1083182"/>
                  <a:pt x="8744052" y="1076766"/>
                </a:cubicBezTo>
                <a:cubicBezTo>
                  <a:pt x="8751664" y="1069402"/>
                  <a:pt x="8758926" y="1061811"/>
                  <a:pt x="8767977" y="1055883"/>
                </a:cubicBezTo>
                <a:cubicBezTo>
                  <a:pt x="8798386" y="1036363"/>
                  <a:pt x="8807604" y="1011893"/>
                  <a:pt x="8815418" y="986519"/>
                </a:cubicBezTo>
                <a:cubicBezTo>
                  <a:pt x="8820450" y="970342"/>
                  <a:pt x="8826500" y="954308"/>
                  <a:pt x="8839356" y="939330"/>
                </a:cubicBezTo>
                <a:cubicBezTo>
                  <a:pt x="8847184" y="930060"/>
                  <a:pt x="8857152" y="922680"/>
                  <a:pt x="8869964" y="917639"/>
                </a:cubicBezTo>
                <a:cubicBezTo>
                  <a:pt x="8881119" y="913066"/>
                  <a:pt x="8884190" y="908399"/>
                  <a:pt x="8876013" y="901606"/>
                </a:cubicBezTo>
                <a:cubicBezTo>
                  <a:pt x="8852888" y="882126"/>
                  <a:pt x="8842659" y="858937"/>
                  <a:pt x="8855230" y="828963"/>
                </a:cubicBezTo>
                <a:cubicBezTo>
                  <a:pt x="8859032" y="819911"/>
                  <a:pt x="8855550" y="812818"/>
                  <a:pt x="8844988" y="810876"/>
                </a:cubicBezTo>
                <a:cubicBezTo>
                  <a:pt x="8801020" y="802512"/>
                  <a:pt x="8788328" y="772374"/>
                  <a:pt x="8768255" y="747963"/>
                </a:cubicBezTo>
                <a:cubicBezTo>
                  <a:pt x="8739786" y="713294"/>
                  <a:pt x="8713605" y="677543"/>
                  <a:pt x="8692953" y="638707"/>
                </a:cubicBezTo>
                <a:cubicBezTo>
                  <a:pt x="8680700" y="615495"/>
                  <a:pt x="8668800" y="592509"/>
                  <a:pt x="8674423" y="564449"/>
                </a:cubicBezTo>
                <a:cubicBezTo>
                  <a:pt x="8675670" y="557588"/>
                  <a:pt x="8672308" y="552358"/>
                  <a:pt x="8667642" y="547822"/>
                </a:cubicBezTo>
                <a:cubicBezTo>
                  <a:pt x="8647856" y="527939"/>
                  <a:pt x="8648704" y="504214"/>
                  <a:pt x="8661198" y="478275"/>
                </a:cubicBezTo>
                <a:cubicBezTo>
                  <a:pt x="8668953" y="462573"/>
                  <a:pt x="8667832" y="460828"/>
                  <a:pt x="8645813" y="464032"/>
                </a:cubicBezTo>
                <a:cubicBezTo>
                  <a:pt x="8601088" y="470255"/>
                  <a:pt x="8556732" y="476969"/>
                  <a:pt x="8512338" y="477784"/>
                </a:cubicBezTo>
                <a:cubicBezTo>
                  <a:pt x="8462562" y="478712"/>
                  <a:pt x="8445778" y="468934"/>
                  <a:pt x="8481050" y="430572"/>
                </a:cubicBezTo>
                <a:cubicBezTo>
                  <a:pt x="8488612" y="422408"/>
                  <a:pt x="8495122" y="413567"/>
                  <a:pt x="8498220" y="404064"/>
                </a:cubicBezTo>
                <a:cubicBezTo>
                  <a:pt x="8500436" y="396549"/>
                  <a:pt x="8497776" y="391771"/>
                  <a:pt x="8489536" y="389280"/>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73E82F1-A1A3-F31F-3EBB-68B9602BA3C7}"/>
              </a:ext>
            </a:extLst>
          </p:cNvPr>
          <p:cNvSpPr>
            <a:spLocks noGrp="1"/>
          </p:cNvSpPr>
          <p:nvPr>
            <p:ph type="ctrTitle"/>
          </p:nvPr>
        </p:nvSpPr>
        <p:spPr>
          <a:xfrm>
            <a:off x="1524000" y="4063296"/>
            <a:ext cx="9144000" cy="1152663"/>
          </a:xfrm>
        </p:spPr>
        <p:txBody>
          <a:bodyPr anchor="ctr">
            <a:normAutofit fontScale="90000"/>
          </a:bodyPr>
          <a:lstStyle/>
          <a:p>
            <a:r>
              <a:rPr lang="en-GB" sz="3100" dirty="0"/>
              <a:t>Module code: LCLM4006</a:t>
            </a:r>
            <a:br>
              <a:rPr lang="en-GB" sz="3100" dirty="0"/>
            </a:br>
            <a:r>
              <a:rPr lang="en-GB" sz="3100" dirty="0"/>
              <a:t>Module: Enterprise and Entrepreneurship</a:t>
            </a:r>
            <a:br>
              <a:rPr lang="en-GB" sz="3100" dirty="0"/>
            </a:br>
            <a:r>
              <a:rPr lang="en-GB" sz="3100" dirty="0"/>
              <a:t> Business Plan</a:t>
            </a:r>
          </a:p>
        </p:txBody>
      </p:sp>
      <p:sp>
        <p:nvSpPr>
          <p:cNvPr id="3" name="Subtitle 2">
            <a:extLst>
              <a:ext uri="{FF2B5EF4-FFF2-40B4-BE49-F238E27FC236}">
                <a16:creationId xmlns:a16="http://schemas.microsoft.com/office/drawing/2014/main" id="{E0F3CC79-B67C-0339-153A-5244CA9EA77A}"/>
              </a:ext>
            </a:extLst>
          </p:cNvPr>
          <p:cNvSpPr>
            <a:spLocks noGrp="1"/>
          </p:cNvSpPr>
          <p:nvPr>
            <p:ph type="subTitle" idx="1"/>
          </p:nvPr>
        </p:nvSpPr>
        <p:spPr>
          <a:xfrm>
            <a:off x="1524000" y="5329534"/>
            <a:ext cx="9144000" cy="646785"/>
          </a:xfrm>
        </p:spPr>
        <p:txBody>
          <a:bodyPr>
            <a:normAutofit fontScale="25000" lnSpcReduction="20000"/>
          </a:bodyPr>
          <a:lstStyle/>
          <a:p>
            <a:endParaRPr lang="en-GB" sz="600" dirty="0"/>
          </a:p>
          <a:p>
            <a:endParaRPr lang="en-GB" sz="600" dirty="0"/>
          </a:p>
          <a:p>
            <a:r>
              <a:rPr lang="en-GB" sz="8000" dirty="0"/>
              <a:t>Student Name: Hasibull Khandeker</a:t>
            </a:r>
          </a:p>
          <a:p>
            <a:r>
              <a:rPr lang="en-GB" sz="8000" dirty="0"/>
              <a:t>Student ID: 2423897</a:t>
            </a:r>
          </a:p>
          <a:p>
            <a:r>
              <a:rPr lang="en-GB" sz="8000" dirty="0"/>
              <a:t>Teacher: Chung Lai Johnny Wan</a:t>
            </a:r>
          </a:p>
          <a:p>
            <a:endParaRPr lang="en-GB" sz="600" dirty="0"/>
          </a:p>
        </p:txBody>
      </p:sp>
      <p:pic>
        <p:nvPicPr>
          <p:cNvPr id="4" name="Picture 3" descr="A close up of a sign&#10;&#10;AI-generated content may be incorrect.">
            <a:extLst>
              <a:ext uri="{FF2B5EF4-FFF2-40B4-BE49-F238E27FC236}">
                <a16:creationId xmlns:a16="http://schemas.microsoft.com/office/drawing/2014/main" id="{0B9B1E1C-2500-4C8A-0ABD-6CDC2EEC94AA}"/>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4348596" y="1886904"/>
            <a:ext cx="3217333" cy="1130844"/>
          </a:xfrm>
          <a:prstGeom prst="rect">
            <a:avLst/>
          </a:prstGeom>
        </p:spPr>
      </p:pic>
    </p:spTree>
    <p:extLst>
      <p:ext uri="{BB962C8B-B14F-4D97-AF65-F5344CB8AC3E}">
        <p14:creationId xmlns:p14="http://schemas.microsoft.com/office/powerpoint/2010/main" val="35212960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63">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Freeform: Shape 58">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7" name="Rectangle 1">
            <a:extLst>
              <a:ext uri="{FF2B5EF4-FFF2-40B4-BE49-F238E27FC236}">
                <a16:creationId xmlns:a16="http://schemas.microsoft.com/office/drawing/2014/main" id="{8925846B-36EA-7DDE-59D6-8F0DD4A7D421}"/>
              </a:ext>
            </a:extLst>
          </p:cNvPr>
          <p:cNvSpPr>
            <a:spLocks noGrp="1" noChangeArrowheads="1"/>
          </p:cNvSpPr>
          <p:nvPr>
            <p:ph idx="1"/>
          </p:nvPr>
        </p:nvSpPr>
        <p:spPr bwMode="auto">
          <a:xfrm>
            <a:off x="1733006" y="2272938"/>
            <a:ext cx="10093234" cy="486809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fontScale="77500" lnSpcReduction="20000"/>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marL="0" marR="0" lvl="0" indent="0" defTabSz="914400" rtl="0" eaLnBrk="0" fontAlgn="base" latinLnBrk="0" hangingPunct="0">
              <a:spcBef>
                <a:spcPct val="0"/>
              </a:spcBef>
              <a:spcAft>
                <a:spcPts val="600"/>
              </a:spcAft>
              <a:buClrTx/>
              <a:buSzTx/>
              <a:buFontTx/>
              <a:buNone/>
              <a:tabLst>
                <a:tab pos="5724525" algn="r"/>
              </a:tabLst>
            </a:pPr>
            <a:endParaRPr kumimoji="0" lang="en-GB" altLang="en-US" sz="18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tab pos="5724525" algn="r"/>
              </a:tabLst>
            </a:pPr>
            <a:r>
              <a:rPr kumimoji="0" lang="en-GB" altLang="en-US" sz="26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2"/>
              </a:rPr>
              <a:t>Introduction</a:t>
            </a:r>
            <a:endParaRPr kumimoji="0" lang="en-GB" altLang="en-US" sz="26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tab pos="5724525" algn="r"/>
              </a:tabLst>
            </a:pPr>
            <a:r>
              <a:rPr kumimoji="0" lang="en-GB" altLang="en-US" sz="26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3"/>
              </a:rPr>
              <a:t>Overview of the Business Idea</a:t>
            </a:r>
            <a:endParaRPr kumimoji="0" lang="en-GB" altLang="en-US" sz="26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tab pos="5724525" algn="r"/>
              </a:tabLst>
            </a:pPr>
            <a:r>
              <a:rPr kumimoji="0" lang="en-GB" altLang="en-US" sz="26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4"/>
              </a:rPr>
              <a:t>Management Structure</a:t>
            </a:r>
            <a:endParaRPr kumimoji="0" lang="en-GB" altLang="en-US" sz="26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tab pos="5724525" algn="r"/>
              </a:tabLst>
            </a:pPr>
            <a:r>
              <a:rPr kumimoji="0" lang="en-GB" altLang="en-US" sz="26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5"/>
              </a:rPr>
              <a:t>Legal Format</a:t>
            </a:r>
            <a:endParaRPr kumimoji="0" lang="en-GB" altLang="en-US" sz="26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tab pos="5724525" algn="r"/>
              </a:tabLst>
            </a:pPr>
            <a:r>
              <a:rPr kumimoji="0" lang="en-GB" altLang="en-US" sz="26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6"/>
              </a:rPr>
              <a:t>Environmental Analysis (PESTEL)</a:t>
            </a:r>
            <a:endParaRPr kumimoji="0" lang="en-GB" altLang="en-US" sz="26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tab pos="5724525" algn="r"/>
              </a:tabLst>
            </a:pPr>
            <a:r>
              <a:rPr kumimoji="0" lang="en-GB" altLang="en-US" sz="26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7"/>
              </a:rPr>
              <a:t>Marketing Strategies</a:t>
            </a:r>
            <a:endParaRPr kumimoji="0" lang="en-GB" altLang="en-US" sz="26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tab pos="5724525" algn="r"/>
              </a:tabLst>
            </a:pPr>
            <a:r>
              <a:rPr kumimoji="0" lang="en-GB" altLang="en-US" sz="26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8"/>
              </a:rPr>
              <a:t>Brand Positioning</a:t>
            </a:r>
            <a:endParaRPr kumimoji="0" lang="en-GB" altLang="en-US" sz="26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tab pos="5724525" algn="r"/>
              </a:tabLst>
            </a:pPr>
            <a:r>
              <a:rPr kumimoji="0" lang="en-GB" altLang="en-US" sz="26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9"/>
              </a:rPr>
              <a:t>Target Market</a:t>
            </a:r>
            <a:endParaRPr kumimoji="0" lang="en-GB" altLang="en-US" sz="26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tab pos="5724525" algn="r"/>
              </a:tabLst>
            </a:pPr>
            <a:r>
              <a:rPr kumimoji="0" lang="en-GB" altLang="en-US" sz="26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10"/>
              </a:rPr>
              <a:t>Marketing Mix (4Ps)</a:t>
            </a:r>
            <a:endParaRPr kumimoji="0" lang="en-GB" altLang="en-US" sz="26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tab pos="5724525" algn="r"/>
              </a:tabLst>
            </a:pPr>
            <a:r>
              <a:rPr kumimoji="0" lang="en-GB" altLang="en-US" sz="26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11"/>
              </a:rPr>
              <a:t>Funding Need and Startup Costs</a:t>
            </a:r>
            <a:endParaRPr kumimoji="0" lang="en-GB" altLang="en-US" sz="26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tab pos="5724525" algn="r"/>
              </a:tabLst>
            </a:pPr>
            <a:r>
              <a:rPr kumimoji="0" lang="en-GB" altLang="en-US" sz="26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12"/>
              </a:rPr>
              <a:t>Funding Sources</a:t>
            </a:r>
            <a:endParaRPr kumimoji="0" lang="en-GB" altLang="en-US" sz="26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tab pos="5724525" algn="r"/>
              </a:tabLst>
            </a:pPr>
            <a:r>
              <a:rPr kumimoji="0" lang="en-GB" altLang="en-US" sz="26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13"/>
              </a:rPr>
              <a:t>Startup Expenses (First Month of Operations)</a:t>
            </a:r>
            <a:endParaRPr kumimoji="0" lang="en-GB" altLang="en-US" sz="26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tab pos="5724525" algn="r"/>
              </a:tabLst>
            </a:pPr>
            <a:r>
              <a:rPr kumimoji="0" lang="en-GB" altLang="en-US" sz="26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14"/>
              </a:rPr>
              <a:t>Financial Sustainability</a:t>
            </a:r>
            <a:endParaRPr kumimoji="0" lang="en-GB" altLang="en-US" sz="26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tab pos="5724525" algn="r"/>
              </a:tabLst>
            </a:pPr>
            <a:r>
              <a:rPr kumimoji="0" lang="en-GB" altLang="en-US" sz="26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15"/>
              </a:rPr>
              <a:t>Conclusion</a:t>
            </a:r>
            <a:endParaRPr kumimoji="0" lang="en-GB" altLang="en-US" sz="26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tab pos="5724525" algn="r"/>
              </a:tabLst>
            </a:pPr>
            <a:r>
              <a:rPr kumimoji="0" lang="en-GB" altLang="en-US" sz="26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16"/>
              </a:rPr>
              <a:t>References</a:t>
            </a:r>
            <a:endParaRPr kumimoji="0" lang="en-GB" altLang="en-US" sz="26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tab pos="5724525" algn="r"/>
              </a:tabLst>
            </a:pPr>
            <a:endParaRPr kumimoji="0" lang="en-GB" altLang="en-US" sz="1000" b="0" i="0" u="none" strike="noStrike" cap="none" normalizeH="0" baseline="0" dirty="0">
              <a:ln>
                <a:noFill/>
              </a:ln>
              <a:effectLst/>
              <a:latin typeface="Arial" panose="020B0604020202020204" pitchFamily="34" charset="0"/>
            </a:endParaRPr>
          </a:p>
        </p:txBody>
      </p:sp>
      <p:sp>
        <p:nvSpPr>
          <p:cNvPr id="8" name="TextBox 7">
            <a:extLst>
              <a:ext uri="{FF2B5EF4-FFF2-40B4-BE49-F238E27FC236}">
                <a16:creationId xmlns:a16="http://schemas.microsoft.com/office/drawing/2014/main" id="{1175B1A7-1A46-6371-85D8-8F7C55D2D3E9}"/>
              </a:ext>
            </a:extLst>
          </p:cNvPr>
          <p:cNvSpPr txBox="1"/>
          <p:nvPr/>
        </p:nvSpPr>
        <p:spPr>
          <a:xfrm>
            <a:off x="1733006" y="409303"/>
            <a:ext cx="9039497" cy="646331"/>
          </a:xfrm>
          <a:prstGeom prst="rect">
            <a:avLst/>
          </a:prstGeom>
          <a:noFill/>
        </p:spPr>
        <p:txBody>
          <a:bodyPr wrap="square" rtlCol="0">
            <a:spAutoFit/>
          </a:bodyPr>
          <a:lstStyle/>
          <a:p>
            <a:r>
              <a:rPr lang="en-GB" sz="3600" b="1" u="sng" dirty="0"/>
              <a:t>Table Of Contents</a:t>
            </a:r>
          </a:p>
        </p:txBody>
      </p:sp>
    </p:spTree>
    <p:extLst>
      <p:ext uri="{BB962C8B-B14F-4D97-AF65-F5344CB8AC3E}">
        <p14:creationId xmlns:p14="http://schemas.microsoft.com/office/powerpoint/2010/main" val="885331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E80599C8-22A2-5408-1A75-E4F25FCBF870}"/>
              </a:ext>
            </a:extLst>
          </p:cNvPr>
          <p:cNvSpPr>
            <a:spLocks noGrp="1"/>
          </p:cNvSpPr>
          <p:nvPr>
            <p:ph idx="1"/>
          </p:nvPr>
        </p:nvSpPr>
        <p:spPr>
          <a:xfrm>
            <a:off x="60959" y="2347414"/>
            <a:ext cx="6705601" cy="4510585"/>
          </a:xfrm>
        </p:spPr>
        <p:txBody>
          <a:bodyPr>
            <a:normAutofit fontScale="77500" lnSpcReduction="20000"/>
          </a:bodyPr>
          <a:lstStyle/>
          <a:p>
            <a:r>
              <a:rPr lang="en-GB" b="1" dirty="0"/>
              <a:t>Introduction</a:t>
            </a:r>
          </a:p>
          <a:p>
            <a:r>
              <a:rPr lang="en-GB" dirty="0"/>
              <a:t>The fashion industry is evolving in the UK, with the generation Z requiring sustainability and fashion. StyleX is an emerging corporate-level startup in London that applies to the gap between cheap fast fashion and expensive ethical dresses. Carrying the focus to the young consumer who is between the ages of 16 and 30, we cover trendy, environmentally friendly clothes in organic and recycled materials at affordable prices (Bygrave et al., 2024). As the UK streetwear sector is being worth some and expanding 6% per year to reach £3.2 billion, StyleX integrates the ideas of a circular fashion into its value chain, integrating digital transformation and preventing textile administration to not only gain a share but also produce both financial and environmental results.</a:t>
            </a:r>
          </a:p>
          <a:p>
            <a:endParaRPr lang="en-GB" sz="2200" dirty="0"/>
          </a:p>
        </p:txBody>
      </p:sp>
      <p:sp>
        <p:nvSpPr>
          <p:cNvPr id="5" name="TextBox 4">
            <a:extLst>
              <a:ext uri="{FF2B5EF4-FFF2-40B4-BE49-F238E27FC236}">
                <a16:creationId xmlns:a16="http://schemas.microsoft.com/office/drawing/2014/main" id="{DF32AD8B-4F41-FA20-1344-E8F4F8FF2639}"/>
              </a:ext>
            </a:extLst>
          </p:cNvPr>
          <p:cNvSpPr txBox="1"/>
          <p:nvPr/>
        </p:nvSpPr>
        <p:spPr>
          <a:xfrm>
            <a:off x="1097280" y="418011"/>
            <a:ext cx="10180320" cy="646331"/>
          </a:xfrm>
          <a:prstGeom prst="rect">
            <a:avLst/>
          </a:prstGeom>
          <a:noFill/>
        </p:spPr>
        <p:txBody>
          <a:bodyPr wrap="square" rtlCol="0">
            <a:spAutoFit/>
          </a:bodyPr>
          <a:lstStyle/>
          <a:p>
            <a:r>
              <a:rPr lang="en-GB" sz="3600" b="1" u="sng" dirty="0"/>
              <a:t>Introduction and Overview of the Business Idea</a:t>
            </a:r>
          </a:p>
        </p:txBody>
      </p:sp>
      <p:pic>
        <p:nvPicPr>
          <p:cNvPr id="7170" name="Picture 2" descr="Westfield London - Wikipedia">
            <a:extLst>
              <a:ext uri="{FF2B5EF4-FFF2-40B4-BE49-F238E27FC236}">
                <a16:creationId xmlns:a16="http://schemas.microsoft.com/office/drawing/2014/main" id="{D0960F05-88D6-4CC6-CE69-A9F82D7153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70553" y="2617391"/>
            <a:ext cx="4855984" cy="37863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5654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54AB95D-5561-2ABC-71DE-6473DCC2F921}"/>
              </a:ext>
            </a:extLst>
          </p:cNvPr>
          <p:cNvSpPr>
            <a:spLocks noGrp="1"/>
          </p:cNvSpPr>
          <p:nvPr>
            <p:ph type="title"/>
          </p:nvPr>
        </p:nvSpPr>
        <p:spPr>
          <a:xfrm>
            <a:off x="838200" y="401221"/>
            <a:ext cx="10515600" cy="1348065"/>
          </a:xfrm>
        </p:spPr>
        <p:txBody>
          <a:bodyPr>
            <a:normAutofit/>
          </a:bodyPr>
          <a:lstStyle/>
          <a:p>
            <a:r>
              <a:rPr lang="en-GB" sz="5400" b="1" u="sng" dirty="0">
                <a:solidFill>
                  <a:srgbClr val="FFFFFF"/>
                </a:solidFill>
              </a:rPr>
              <a:t>Overview of the Business Plan</a:t>
            </a:r>
          </a:p>
        </p:txBody>
      </p:sp>
      <p:sp>
        <p:nvSpPr>
          <p:cNvPr id="3" name="Content Placeholder 2">
            <a:extLst>
              <a:ext uri="{FF2B5EF4-FFF2-40B4-BE49-F238E27FC236}">
                <a16:creationId xmlns:a16="http://schemas.microsoft.com/office/drawing/2014/main" id="{F3831CEB-D815-01C3-4A9A-20132210CDEE}"/>
              </a:ext>
            </a:extLst>
          </p:cNvPr>
          <p:cNvSpPr>
            <a:spLocks noGrp="1"/>
          </p:cNvSpPr>
          <p:nvPr>
            <p:ph idx="1"/>
          </p:nvPr>
        </p:nvSpPr>
        <p:spPr>
          <a:xfrm>
            <a:off x="-156753" y="2508069"/>
            <a:ext cx="8290560" cy="4915988"/>
          </a:xfrm>
        </p:spPr>
        <p:txBody>
          <a:bodyPr>
            <a:normAutofit fontScale="92500" lnSpcReduction="20000"/>
          </a:bodyPr>
          <a:lstStyle/>
          <a:p>
            <a:r>
              <a:rPr lang="en-GB" sz="2400" dirty="0"/>
              <a:t>StyleX is a feasible close-to-launch sustainable streetwear fashion business located in London city, the United Kingdom and that aims at redefining the modern street fashion, by producing bioethically and by friendly design. The company will occupy a niche in the UK fashion industry with a range of affordable, environmentally responsible, and trend-driven fashion among young millennials aged between 16 and 30 generational Z (Tien et al., 2020). StyleX will also combine fashion innovation with the environment and make sure that each garment represents transparency, a sustainable environment and uniqueness. The range of products that will be introduced first will be unisex hoodie, graphic T moments, joggers, and outerwear produced with the help of organic cotton, recycled polyester and bamboo (Bygrave et al., 2024). According to the principles of the circular fashion, StyleX will launch a wear-return-recycle program, in which customers will be able to give used clothes to participate in the recycling process and in exchange receive credits in the shop.</a:t>
            </a:r>
          </a:p>
          <a:p>
            <a:endParaRPr lang="en-GB" sz="2200" dirty="0"/>
          </a:p>
        </p:txBody>
      </p:sp>
      <p:pic>
        <p:nvPicPr>
          <p:cNvPr id="7" name="Picture 6">
            <a:extLst>
              <a:ext uri="{FF2B5EF4-FFF2-40B4-BE49-F238E27FC236}">
                <a16:creationId xmlns:a16="http://schemas.microsoft.com/office/drawing/2014/main" id="{F80BBF1B-2DA7-CA91-7BD9-B10F4C91B23B}"/>
              </a:ext>
            </a:extLst>
          </p:cNvPr>
          <p:cNvPicPr>
            <a:picLocks noChangeAspect="1"/>
          </p:cNvPicPr>
          <p:nvPr/>
        </p:nvPicPr>
        <p:blipFill>
          <a:blip r:embed="rId2"/>
          <a:stretch>
            <a:fillRect/>
          </a:stretch>
        </p:blipFill>
        <p:spPr>
          <a:xfrm>
            <a:off x="8133807" y="2508069"/>
            <a:ext cx="3978463" cy="3914910"/>
          </a:xfrm>
          <a:prstGeom prst="rect">
            <a:avLst/>
          </a:prstGeom>
        </p:spPr>
      </p:pic>
    </p:spTree>
    <p:extLst>
      <p:ext uri="{BB962C8B-B14F-4D97-AF65-F5344CB8AC3E}">
        <p14:creationId xmlns:p14="http://schemas.microsoft.com/office/powerpoint/2010/main" val="8202304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76200797-A586-54EC-6BAB-BBC067E05140}"/>
              </a:ext>
            </a:extLst>
          </p:cNvPr>
          <p:cNvSpPr>
            <a:spLocks noGrp="1"/>
          </p:cNvSpPr>
          <p:nvPr>
            <p:ph type="title"/>
          </p:nvPr>
        </p:nvSpPr>
        <p:spPr>
          <a:xfrm>
            <a:off x="838200" y="401221"/>
            <a:ext cx="10515600" cy="1348065"/>
          </a:xfrm>
        </p:spPr>
        <p:txBody>
          <a:bodyPr>
            <a:normAutofit/>
          </a:bodyPr>
          <a:lstStyle/>
          <a:p>
            <a:r>
              <a:rPr lang="en-GB" sz="4800" b="1" dirty="0">
                <a:solidFill>
                  <a:srgbClr val="FFFFFF"/>
                </a:solidFill>
              </a:rPr>
              <a:t>Legal Format</a:t>
            </a:r>
          </a:p>
        </p:txBody>
      </p:sp>
      <p:sp>
        <p:nvSpPr>
          <p:cNvPr id="3" name="Content Placeholder 2">
            <a:extLst>
              <a:ext uri="{FF2B5EF4-FFF2-40B4-BE49-F238E27FC236}">
                <a16:creationId xmlns:a16="http://schemas.microsoft.com/office/drawing/2014/main" id="{6FA18EEF-BE3F-4327-E7F9-C01A4267A169}"/>
              </a:ext>
            </a:extLst>
          </p:cNvPr>
          <p:cNvSpPr>
            <a:spLocks noGrp="1"/>
          </p:cNvSpPr>
          <p:nvPr>
            <p:ph idx="1"/>
          </p:nvPr>
        </p:nvSpPr>
        <p:spPr>
          <a:xfrm>
            <a:off x="838200" y="1888067"/>
            <a:ext cx="10515600" cy="4288896"/>
          </a:xfrm>
        </p:spPr>
        <p:txBody>
          <a:bodyPr>
            <a:normAutofit lnSpcReduction="10000"/>
          </a:bodyPr>
          <a:lstStyle/>
          <a:p>
            <a:pPr marL="0" indent="0">
              <a:buNone/>
            </a:pPr>
            <a:endParaRPr lang="en-GB" b="1" dirty="0"/>
          </a:p>
          <a:p>
            <a:r>
              <a:rPr lang="en-GB" dirty="0"/>
              <a:t>StyleX will exist as a UK Privately Limited Company (Ltd). It is the best structure in the start up venture because it offers limited liability to owners, has increased credibility, and allows later equity financing. The company will uphold the Companies act 2006 and hMRC standards such as registration of VAT once company makes turnover above the marker (Blundel et al., 2017). The option to establish the company as a Private Limited Company is an indication of the founders and their prospects of growth and a willingness to bring in external investors and not relinquish the abilities to make creative and operational decisions.</a:t>
            </a:r>
          </a:p>
          <a:p>
            <a:endParaRPr lang="en-GB" sz="2200" dirty="0"/>
          </a:p>
        </p:txBody>
      </p:sp>
    </p:spTree>
    <p:extLst>
      <p:ext uri="{BB962C8B-B14F-4D97-AF65-F5344CB8AC3E}">
        <p14:creationId xmlns:p14="http://schemas.microsoft.com/office/powerpoint/2010/main" val="29140362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E2762B97-3650-60BC-2EFC-FD9732F404E5}"/>
              </a:ext>
            </a:extLst>
          </p:cNvPr>
          <p:cNvSpPr>
            <a:spLocks noGrp="1"/>
          </p:cNvSpPr>
          <p:nvPr>
            <p:ph type="title"/>
          </p:nvPr>
        </p:nvSpPr>
        <p:spPr>
          <a:xfrm>
            <a:off x="838200" y="401221"/>
            <a:ext cx="10515600" cy="1348065"/>
          </a:xfrm>
        </p:spPr>
        <p:txBody>
          <a:bodyPr>
            <a:normAutofit/>
          </a:bodyPr>
          <a:lstStyle/>
          <a:p>
            <a:r>
              <a:rPr lang="en-GB" sz="4800" b="1" dirty="0">
                <a:solidFill>
                  <a:srgbClr val="FFFFFF"/>
                </a:solidFill>
              </a:rPr>
              <a:t>Management Structure</a:t>
            </a:r>
          </a:p>
        </p:txBody>
      </p:sp>
      <p:graphicFrame>
        <p:nvGraphicFramePr>
          <p:cNvPr id="4" name="Content Placeholder 3">
            <a:extLst>
              <a:ext uri="{FF2B5EF4-FFF2-40B4-BE49-F238E27FC236}">
                <a16:creationId xmlns:a16="http://schemas.microsoft.com/office/drawing/2014/main" id="{2E4592B6-E696-FAFA-E718-E4DEF0DB7209}"/>
              </a:ext>
            </a:extLst>
          </p:cNvPr>
          <p:cNvGraphicFramePr>
            <a:graphicFrameLocks noGrp="1"/>
          </p:cNvGraphicFramePr>
          <p:nvPr>
            <p:ph idx="1"/>
            <p:extLst>
              <p:ext uri="{D42A27DB-BD31-4B8C-83A1-F6EECF244321}">
                <p14:modId xmlns:p14="http://schemas.microsoft.com/office/powerpoint/2010/main" val="2790360664"/>
              </p:ext>
            </p:extLst>
          </p:nvPr>
        </p:nvGraphicFramePr>
        <p:xfrm>
          <a:off x="838200" y="2531533"/>
          <a:ext cx="10515600" cy="4043440"/>
        </p:xfrm>
        <a:graphic>
          <a:graphicData uri="http://schemas.openxmlformats.org/drawingml/2006/table">
            <a:tbl>
              <a:tblPr firstRow="1" firstCol="1" bandRow="1">
                <a:tableStyleId>{5C22544A-7EE6-4342-B048-85BDC9FD1C3A}</a:tableStyleId>
              </a:tblPr>
              <a:tblGrid>
                <a:gridCol w="5257800">
                  <a:extLst>
                    <a:ext uri="{9D8B030D-6E8A-4147-A177-3AD203B41FA5}">
                      <a16:colId xmlns:a16="http://schemas.microsoft.com/office/drawing/2014/main" val="3441673384"/>
                    </a:ext>
                  </a:extLst>
                </a:gridCol>
                <a:gridCol w="5257800">
                  <a:extLst>
                    <a:ext uri="{9D8B030D-6E8A-4147-A177-3AD203B41FA5}">
                      <a16:colId xmlns:a16="http://schemas.microsoft.com/office/drawing/2014/main" val="2877686112"/>
                    </a:ext>
                  </a:extLst>
                </a:gridCol>
              </a:tblGrid>
              <a:tr h="808688">
                <a:tc>
                  <a:txBody>
                    <a:bodyPr/>
                    <a:lstStyle/>
                    <a:p>
                      <a:pPr algn="ctr">
                        <a:lnSpc>
                          <a:spcPct val="150000"/>
                        </a:lnSpc>
                        <a:spcAft>
                          <a:spcPts val="800"/>
                        </a:spcAft>
                        <a:buNone/>
                      </a:pPr>
                      <a:r>
                        <a:rPr lang="en-GB" sz="1200" kern="100">
                          <a:effectLst/>
                        </a:rPr>
                        <a:t>Role</a:t>
                      </a: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800"/>
                        </a:spcAft>
                        <a:buNone/>
                      </a:pPr>
                      <a:r>
                        <a:rPr lang="en-GB" sz="1200" kern="100">
                          <a:effectLst/>
                        </a:rPr>
                        <a:t>Responsibilities</a:t>
                      </a: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99006990"/>
                  </a:ext>
                </a:extLst>
              </a:tr>
              <a:tr h="808688">
                <a:tc>
                  <a:txBody>
                    <a:bodyPr/>
                    <a:lstStyle/>
                    <a:p>
                      <a:pPr algn="ctr">
                        <a:lnSpc>
                          <a:spcPct val="150000"/>
                        </a:lnSpc>
                        <a:spcAft>
                          <a:spcPts val="800"/>
                        </a:spcAft>
                        <a:buNone/>
                      </a:pPr>
                      <a:r>
                        <a:rPr lang="en-GB" sz="1200" kern="100">
                          <a:effectLst/>
                        </a:rPr>
                        <a:t>Chief Executive Officer (CEO)</a:t>
                      </a: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800"/>
                        </a:spcAft>
                        <a:buNone/>
                      </a:pPr>
                      <a:r>
                        <a:rPr lang="en-GB" sz="1200" kern="100">
                          <a:effectLst/>
                        </a:rPr>
                        <a:t>Strategic direction, brand partnerships, and investor relations</a:t>
                      </a: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95945597"/>
                  </a:ext>
                </a:extLst>
              </a:tr>
              <a:tr h="808688">
                <a:tc>
                  <a:txBody>
                    <a:bodyPr/>
                    <a:lstStyle/>
                    <a:p>
                      <a:pPr algn="ctr">
                        <a:lnSpc>
                          <a:spcPct val="150000"/>
                        </a:lnSpc>
                        <a:spcAft>
                          <a:spcPts val="800"/>
                        </a:spcAft>
                        <a:buNone/>
                      </a:pPr>
                      <a:r>
                        <a:rPr lang="en-GB" sz="1200" kern="100">
                          <a:effectLst/>
                        </a:rPr>
                        <a:t>Chief Operations Officer (COO)</a:t>
                      </a: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800"/>
                        </a:spcAft>
                        <a:buNone/>
                      </a:pPr>
                      <a:r>
                        <a:rPr lang="en-GB" sz="1200" kern="100" dirty="0">
                          <a:effectLst/>
                        </a:rPr>
                        <a:t>Production, logistics, and supply chain sustainability</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75343961"/>
                  </a:ext>
                </a:extLst>
              </a:tr>
              <a:tr h="808688">
                <a:tc>
                  <a:txBody>
                    <a:bodyPr/>
                    <a:lstStyle/>
                    <a:p>
                      <a:pPr algn="ctr">
                        <a:lnSpc>
                          <a:spcPct val="150000"/>
                        </a:lnSpc>
                        <a:spcAft>
                          <a:spcPts val="800"/>
                        </a:spcAft>
                        <a:buNone/>
                      </a:pPr>
                      <a:r>
                        <a:rPr lang="en-GB" sz="1200" kern="100">
                          <a:effectLst/>
                        </a:rPr>
                        <a:t>Chief Marketing Officer (CMO)</a:t>
                      </a: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800"/>
                        </a:spcAft>
                        <a:buNone/>
                      </a:pPr>
                      <a:r>
                        <a:rPr lang="en-GB" sz="1200" kern="100" dirty="0">
                          <a:effectLst/>
                        </a:rPr>
                        <a:t>Marketing campaigns, social media engagement, and brand identity</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44011309"/>
                  </a:ext>
                </a:extLst>
              </a:tr>
              <a:tr h="808688">
                <a:tc>
                  <a:txBody>
                    <a:bodyPr/>
                    <a:lstStyle/>
                    <a:p>
                      <a:pPr algn="ctr">
                        <a:lnSpc>
                          <a:spcPct val="150000"/>
                        </a:lnSpc>
                        <a:spcAft>
                          <a:spcPts val="800"/>
                        </a:spcAft>
                        <a:buNone/>
                      </a:pPr>
                      <a:r>
                        <a:rPr lang="en-GB" sz="1200" kern="100">
                          <a:effectLst/>
                        </a:rPr>
                        <a:t>Chief Financial Officer (CFO)</a:t>
                      </a: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800"/>
                        </a:spcAft>
                        <a:buNone/>
                      </a:pPr>
                      <a:r>
                        <a:rPr lang="en-GB" sz="1200" kern="100" dirty="0">
                          <a:effectLst/>
                        </a:rPr>
                        <a:t>Financial planning, cash flow management, and investor reporting</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07394632"/>
                  </a:ext>
                </a:extLst>
              </a:tr>
            </a:tbl>
          </a:graphicData>
        </a:graphic>
      </p:graphicFrame>
    </p:spTree>
    <p:extLst>
      <p:ext uri="{BB962C8B-B14F-4D97-AF65-F5344CB8AC3E}">
        <p14:creationId xmlns:p14="http://schemas.microsoft.com/office/powerpoint/2010/main" val="39047566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0FDD1635-BBCA-3667-358F-BA6C64FA0B39}"/>
              </a:ext>
            </a:extLst>
          </p:cNvPr>
          <p:cNvSpPr>
            <a:spLocks noGrp="1"/>
          </p:cNvSpPr>
          <p:nvPr>
            <p:ph type="title"/>
          </p:nvPr>
        </p:nvSpPr>
        <p:spPr>
          <a:xfrm>
            <a:off x="838200" y="401222"/>
            <a:ext cx="10515600" cy="547046"/>
          </a:xfrm>
        </p:spPr>
        <p:txBody>
          <a:bodyPr>
            <a:normAutofit fontScale="90000"/>
          </a:bodyPr>
          <a:lstStyle/>
          <a:p>
            <a:r>
              <a:rPr lang="en-GB" sz="5400" dirty="0">
                <a:solidFill>
                  <a:srgbClr val="FFFFFF"/>
                </a:solidFill>
              </a:rPr>
              <a:t>Environmental Analysis (PESTEL)</a:t>
            </a:r>
          </a:p>
        </p:txBody>
      </p:sp>
      <p:sp>
        <p:nvSpPr>
          <p:cNvPr id="5" name="Rectangle 1">
            <a:extLst>
              <a:ext uri="{FF2B5EF4-FFF2-40B4-BE49-F238E27FC236}">
                <a16:creationId xmlns:a16="http://schemas.microsoft.com/office/drawing/2014/main" id="{FFD6BA6C-7860-B70E-0BF9-7BC2F52708B8}"/>
              </a:ext>
            </a:extLst>
          </p:cNvPr>
          <p:cNvSpPr>
            <a:spLocks noChangeArrowheads="1"/>
          </p:cNvSpPr>
          <p:nvPr/>
        </p:nvSpPr>
        <p:spPr bwMode="auto">
          <a:xfrm>
            <a:off x="0" y="-158641"/>
            <a:ext cx="184731" cy="7744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228528" rIns="91440" bIns="50784"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1" i="0" u="none" strike="noStrike" cap="none" normalizeH="0" baseline="0" dirty="0">
              <a:ln>
                <a:noFill/>
              </a:ln>
              <a:solidFill>
                <a:srgbClr val="2F5496"/>
              </a:solidFill>
              <a:effectLst/>
              <a:latin typeface="Arial" panose="020B0604020202020204" pitchFamily="34"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aphicFrame>
        <p:nvGraphicFramePr>
          <p:cNvPr id="9" name="Content Placeholder 8">
            <a:extLst>
              <a:ext uri="{FF2B5EF4-FFF2-40B4-BE49-F238E27FC236}">
                <a16:creationId xmlns:a16="http://schemas.microsoft.com/office/drawing/2014/main" id="{A57D4214-9606-DC4F-2F09-428EC5CA11E8}"/>
              </a:ext>
            </a:extLst>
          </p:cNvPr>
          <p:cNvGraphicFramePr>
            <a:graphicFrameLocks noGrp="1"/>
          </p:cNvGraphicFramePr>
          <p:nvPr>
            <p:ph idx="1"/>
            <p:extLst>
              <p:ext uri="{D42A27DB-BD31-4B8C-83A1-F6EECF244321}">
                <p14:modId xmlns:p14="http://schemas.microsoft.com/office/powerpoint/2010/main" val="9938393"/>
              </p:ext>
            </p:extLst>
          </p:nvPr>
        </p:nvGraphicFramePr>
        <p:xfrm>
          <a:off x="-3048" y="1613975"/>
          <a:ext cx="7739303" cy="5162658"/>
        </p:xfrm>
        <a:graphic>
          <a:graphicData uri="http://schemas.openxmlformats.org/drawingml/2006/table">
            <a:tbl>
              <a:tblPr firstRow="1" firstCol="1" bandRow="1">
                <a:tableStyleId>{5C22544A-7EE6-4342-B048-85BDC9FD1C3A}</a:tableStyleId>
              </a:tblPr>
              <a:tblGrid>
                <a:gridCol w="1465503">
                  <a:extLst>
                    <a:ext uri="{9D8B030D-6E8A-4147-A177-3AD203B41FA5}">
                      <a16:colId xmlns:a16="http://schemas.microsoft.com/office/drawing/2014/main" val="2377404435"/>
                    </a:ext>
                  </a:extLst>
                </a:gridCol>
                <a:gridCol w="6273800">
                  <a:extLst>
                    <a:ext uri="{9D8B030D-6E8A-4147-A177-3AD203B41FA5}">
                      <a16:colId xmlns:a16="http://schemas.microsoft.com/office/drawing/2014/main" val="3818690354"/>
                    </a:ext>
                  </a:extLst>
                </a:gridCol>
              </a:tblGrid>
              <a:tr h="0">
                <a:tc>
                  <a:txBody>
                    <a:bodyPr/>
                    <a:lstStyle/>
                    <a:p>
                      <a:pPr algn="just">
                        <a:lnSpc>
                          <a:spcPct val="150000"/>
                        </a:lnSpc>
                        <a:spcAft>
                          <a:spcPts val="800"/>
                        </a:spcAft>
                        <a:buNone/>
                      </a:pPr>
                      <a:r>
                        <a:rPr lang="en-GB" sz="1600" kern="100" dirty="0">
                          <a:effectLst/>
                        </a:rPr>
                        <a:t>Factor</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1903" marR="61903" marT="0" marB="0"/>
                </a:tc>
                <a:tc>
                  <a:txBody>
                    <a:bodyPr/>
                    <a:lstStyle/>
                    <a:p>
                      <a:pPr algn="just">
                        <a:lnSpc>
                          <a:spcPct val="150000"/>
                        </a:lnSpc>
                        <a:spcAft>
                          <a:spcPts val="800"/>
                        </a:spcAft>
                        <a:buNone/>
                      </a:pPr>
                      <a:r>
                        <a:rPr lang="en-GB" sz="1600" kern="100" dirty="0">
                          <a:effectLst/>
                        </a:rPr>
                        <a:t>Key Analysis</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1903" marR="61903" marT="0" marB="0"/>
                </a:tc>
                <a:extLst>
                  <a:ext uri="{0D108BD9-81ED-4DB2-BD59-A6C34878D82A}">
                    <a16:rowId xmlns:a16="http://schemas.microsoft.com/office/drawing/2014/main" val="3165743066"/>
                  </a:ext>
                </a:extLst>
              </a:tr>
              <a:tr h="1481304">
                <a:tc>
                  <a:txBody>
                    <a:bodyPr/>
                    <a:lstStyle/>
                    <a:p>
                      <a:pPr algn="just">
                        <a:lnSpc>
                          <a:spcPct val="150000"/>
                        </a:lnSpc>
                        <a:spcAft>
                          <a:spcPts val="800"/>
                        </a:spcAft>
                        <a:buNone/>
                      </a:pPr>
                      <a:r>
                        <a:rPr lang="en-GB" sz="1800" kern="100" dirty="0">
                          <a:effectLst/>
                        </a:rPr>
                        <a:t>Political</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1903" marR="61903" marT="0" marB="0"/>
                </a:tc>
                <a:tc>
                  <a:txBody>
                    <a:bodyPr/>
                    <a:lstStyle/>
                    <a:p>
                      <a:pPr algn="just">
                        <a:lnSpc>
                          <a:spcPct val="150000"/>
                        </a:lnSpc>
                        <a:spcAft>
                          <a:spcPts val="800"/>
                        </a:spcAft>
                        <a:buNone/>
                      </a:pPr>
                      <a:r>
                        <a:rPr lang="en-GB" sz="1100" kern="100" dirty="0">
                          <a:effectLst/>
                        </a:rPr>
                        <a:t>The fashion industry is greatly influenced by changes in trade policies and environmental laws created by the UK government after Brexit. The Sustainable Clothing Action Plan (SCAP) by the government and future Extended Producer Responsibility (EPR) policies encourage businesses to rely on the model of the cycle of production (Huang, 2016).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1903" marR="61903" marT="0" marB="0"/>
                </a:tc>
                <a:extLst>
                  <a:ext uri="{0D108BD9-81ED-4DB2-BD59-A6C34878D82A}">
                    <a16:rowId xmlns:a16="http://schemas.microsoft.com/office/drawing/2014/main" val="176801159"/>
                  </a:ext>
                </a:extLst>
              </a:tr>
              <a:tr h="1732284">
                <a:tc>
                  <a:txBody>
                    <a:bodyPr/>
                    <a:lstStyle/>
                    <a:p>
                      <a:pPr algn="just">
                        <a:lnSpc>
                          <a:spcPct val="150000"/>
                        </a:lnSpc>
                        <a:spcAft>
                          <a:spcPts val="800"/>
                        </a:spcAft>
                        <a:buNone/>
                      </a:pPr>
                      <a:r>
                        <a:rPr lang="en-GB" sz="1600" kern="100" dirty="0">
                          <a:effectLst/>
                        </a:rPr>
                        <a:t>Economic</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1903" marR="61903" marT="0" marB="0"/>
                </a:tc>
                <a:tc>
                  <a:txBody>
                    <a:bodyPr/>
                    <a:lstStyle/>
                    <a:p>
                      <a:pPr algn="just">
                        <a:lnSpc>
                          <a:spcPct val="150000"/>
                        </a:lnSpc>
                        <a:spcAft>
                          <a:spcPts val="800"/>
                        </a:spcAft>
                        <a:buNone/>
                      </a:pPr>
                      <a:r>
                        <a:rPr lang="en-GB" sz="1200" kern="100" dirty="0">
                          <a:effectLst/>
                        </a:rPr>
                        <a:t>Inflationary pressures have not affected the UK fashion retail market, which still stands successfully. The streetwear market in the UK is greatly larger, estimated at approximately £3.2 billion, and is projected to expand at a rate of 6% annually (Anh et al., 2022). Despite the discretionary spending being impacted by cost-of-living issues, Gen Z customers are increasingly ready to pay more when purchasing ethical and sustainable goods and services. </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1903" marR="61903" marT="0" marB="0"/>
                </a:tc>
                <a:extLst>
                  <a:ext uri="{0D108BD9-81ED-4DB2-BD59-A6C34878D82A}">
                    <a16:rowId xmlns:a16="http://schemas.microsoft.com/office/drawing/2014/main" val="880322482"/>
                  </a:ext>
                </a:extLst>
              </a:tr>
              <a:tr h="1169575">
                <a:tc>
                  <a:txBody>
                    <a:bodyPr/>
                    <a:lstStyle/>
                    <a:p>
                      <a:pPr algn="just">
                        <a:lnSpc>
                          <a:spcPct val="150000"/>
                        </a:lnSpc>
                        <a:spcAft>
                          <a:spcPts val="800"/>
                        </a:spcAft>
                        <a:buNone/>
                      </a:pPr>
                      <a:r>
                        <a:rPr lang="en-GB" sz="1600" kern="100" dirty="0">
                          <a:effectLst/>
                        </a:rPr>
                        <a:t>Social</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1903" marR="61903" marT="0" marB="0"/>
                </a:tc>
                <a:tc>
                  <a:txBody>
                    <a:bodyPr/>
                    <a:lstStyle/>
                    <a:p>
                      <a:pPr algn="just">
                        <a:lnSpc>
                          <a:spcPct val="150000"/>
                        </a:lnSpc>
                        <a:spcAft>
                          <a:spcPts val="800"/>
                        </a:spcAft>
                        <a:buNone/>
                      </a:pPr>
                      <a:r>
                        <a:rPr lang="en-GB" sz="1200" kern="100" dirty="0">
                          <a:effectLst/>
                        </a:rPr>
                        <a:t>The most powerful driver of the business model of StyleX is the aspect of changing consumer behaviour. Young UK consumers are also becoming increasingly focused on environmental responsibility, authenticity, and being at the centre of fashion (Bygrave et al., 2024). Two out of five Gen Z consumers are drawn towards brands that can show the notion of sustainability. The emergence of influential culture and communities online opens up strong chances of targeting brands online.</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1903" marR="61903" marT="0" marB="0"/>
                </a:tc>
                <a:extLst>
                  <a:ext uri="{0D108BD9-81ED-4DB2-BD59-A6C34878D82A}">
                    <a16:rowId xmlns:a16="http://schemas.microsoft.com/office/drawing/2014/main" val="2357947235"/>
                  </a:ext>
                </a:extLst>
              </a:tr>
            </a:tbl>
          </a:graphicData>
        </a:graphic>
      </p:graphicFrame>
      <p:pic>
        <p:nvPicPr>
          <p:cNvPr id="3076" name="Picture 4" descr="How to conduct an effective PESTEL Analysis? - SpringWorks">
            <a:extLst>
              <a:ext uri="{FF2B5EF4-FFF2-40B4-BE49-F238E27FC236}">
                <a16:creationId xmlns:a16="http://schemas.microsoft.com/office/drawing/2014/main" id="{B5FDC1AD-BBC8-BAE1-6997-5C5E3A89F9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39303" y="1613975"/>
            <a:ext cx="4452697" cy="4191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99714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graphicFrame>
        <p:nvGraphicFramePr>
          <p:cNvPr id="4" name="Content Placeholder 3">
            <a:extLst>
              <a:ext uri="{FF2B5EF4-FFF2-40B4-BE49-F238E27FC236}">
                <a16:creationId xmlns:a16="http://schemas.microsoft.com/office/drawing/2014/main" id="{67735136-24B9-1E41-441A-69C920C6D424}"/>
              </a:ext>
            </a:extLst>
          </p:cNvPr>
          <p:cNvGraphicFramePr>
            <a:graphicFrameLocks noGrp="1"/>
          </p:cNvGraphicFramePr>
          <p:nvPr>
            <p:ph idx="1"/>
            <p:extLst>
              <p:ext uri="{D42A27DB-BD31-4B8C-83A1-F6EECF244321}">
                <p14:modId xmlns:p14="http://schemas.microsoft.com/office/powerpoint/2010/main" val="497268519"/>
              </p:ext>
            </p:extLst>
          </p:nvPr>
        </p:nvGraphicFramePr>
        <p:xfrm>
          <a:off x="952862" y="121921"/>
          <a:ext cx="10655664" cy="6400800"/>
        </p:xfrm>
        <a:graphic>
          <a:graphicData uri="http://schemas.openxmlformats.org/drawingml/2006/table">
            <a:tbl>
              <a:tblPr firstRow="1" firstCol="1" bandRow="1">
                <a:tableStyleId>{5C22544A-7EE6-4342-B048-85BDC9FD1C3A}</a:tableStyleId>
              </a:tblPr>
              <a:tblGrid>
                <a:gridCol w="5327832">
                  <a:extLst>
                    <a:ext uri="{9D8B030D-6E8A-4147-A177-3AD203B41FA5}">
                      <a16:colId xmlns:a16="http://schemas.microsoft.com/office/drawing/2014/main" val="1927088150"/>
                    </a:ext>
                  </a:extLst>
                </a:gridCol>
                <a:gridCol w="5327832">
                  <a:extLst>
                    <a:ext uri="{9D8B030D-6E8A-4147-A177-3AD203B41FA5}">
                      <a16:colId xmlns:a16="http://schemas.microsoft.com/office/drawing/2014/main" val="2106381256"/>
                    </a:ext>
                  </a:extLst>
                </a:gridCol>
              </a:tblGrid>
              <a:tr h="1945677">
                <a:tc>
                  <a:txBody>
                    <a:bodyPr/>
                    <a:lstStyle/>
                    <a:p>
                      <a:pPr algn="just">
                        <a:lnSpc>
                          <a:spcPct val="150000"/>
                        </a:lnSpc>
                        <a:spcAft>
                          <a:spcPts val="800"/>
                        </a:spcAft>
                        <a:buNone/>
                      </a:pPr>
                      <a:r>
                        <a:rPr lang="en-GB" sz="2400" kern="100" dirty="0">
                          <a:effectLst/>
                        </a:rPr>
                        <a:t>Technological</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57254" marR="57254" marT="0" marB="0"/>
                </a:tc>
                <a:tc>
                  <a:txBody>
                    <a:bodyPr/>
                    <a:lstStyle/>
                    <a:p>
                      <a:pPr algn="just">
                        <a:lnSpc>
                          <a:spcPct val="150000"/>
                        </a:lnSpc>
                        <a:spcAft>
                          <a:spcPts val="800"/>
                        </a:spcAft>
                        <a:buNone/>
                      </a:pPr>
                      <a:r>
                        <a:rPr lang="en-GB" sz="1400" kern="100" dirty="0">
                          <a:effectLst/>
                        </a:rPr>
                        <a:t>The fashion supply chain is being transformed as technological progress in environmentally friendly fabrics, computer-aided design, and artificial intelligence-based trend prediction takes place (Jones and Sakong, 2020). StyleX will also use e-commerce and social media algorithms to forecast cycles and personalised marketing. </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57254" marR="57254" marT="0" marB="0"/>
                </a:tc>
                <a:extLst>
                  <a:ext uri="{0D108BD9-81ED-4DB2-BD59-A6C34878D82A}">
                    <a16:rowId xmlns:a16="http://schemas.microsoft.com/office/drawing/2014/main" val="205051956"/>
                  </a:ext>
                </a:extLst>
              </a:tr>
              <a:tr h="1945677">
                <a:tc>
                  <a:txBody>
                    <a:bodyPr/>
                    <a:lstStyle/>
                    <a:p>
                      <a:pPr algn="just">
                        <a:lnSpc>
                          <a:spcPct val="150000"/>
                        </a:lnSpc>
                        <a:spcAft>
                          <a:spcPts val="800"/>
                        </a:spcAft>
                        <a:buNone/>
                      </a:pPr>
                      <a:r>
                        <a:rPr lang="en-GB" sz="2400" kern="100" dirty="0">
                          <a:effectLst/>
                        </a:rPr>
                        <a:t>Environmental</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57254" marR="57254" marT="0" marB="0"/>
                </a:tc>
                <a:tc>
                  <a:txBody>
                    <a:bodyPr/>
                    <a:lstStyle/>
                    <a:p>
                      <a:pPr algn="just">
                        <a:lnSpc>
                          <a:spcPct val="150000"/>
                        </a:lnSpc>
                        <a:spcAft>
                          <a:spcPts val="800"/>
                        </a:spcAft>
                        <a:buNone/>
                      </a:pPr>
                      <a:r>
                        <a:rPr lang="en-GB" sz="1400" kern="100" dirty="0">
                          <a:effectLst/>
                        </a:rPr>
                        <a:t>The fashion industry in the UK is being transformed due to environmental pressure. It is this negative ecological impact of fast fashion that has led to the demand for alternatives by consumers (Lyne et al., 2018). The UK, in their set goal of a net-zero level of carbon emissions by 2050, should drive businesses on a more sustainable line of production. </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57254" marR="57254" marT="0" marB="0"/>
                </a:tc>
                <a:extLst>
                  <a:ext uri="{0D108BD9-81ED-4DB2-BD59-A6C34878D82A}">
                    <a16:rowId xmlns:a16="http://schemas.microsoft.com/office/drawing/2014/main" val="3935918774"/>
                  </a:ext>
                </a:extLst>
              </a:tr>
              <a:tr h="2509446">
                <a:tc>
                  <a:txBody>
                    <a:bodyPr/>
                    <a:lstStyle/>
                    <a:p>
                      <a:pPr algn="just">
                        <a:lnSpc>
                          <a:spcPct val="150000"/>
                        </a:lnSpc>
                        <a:spcAft>
                          <a:spcPts val="800"/>
                        </a:spcAft>
                        <a:buNone/>
                      </a:pPr>
                      <a:r>
                        <a:rPr lang="en-GB" sz="2400" kern="100" dirty="0">
                          <a:effectLst/>
                        </a:rPr>
                        <a:t>Legal</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57254" marR="57254" marT="0" marB="0"/>
                </a:tc>
                <a:tc>
                  <a:txBody>
                    <a:bodyPr/>
                    <a:lstStyle/>
                    <a:p>
                      <a:pPr algn="just">
                        <a:lnSpc>
                          <a:spcPct val="150000"/>
                        </a:lnSpc>
                        <a:spcAft>
                          <a:spcPts val="800"/>
                        </a:spcAft>
                        <a:buNone/>
                      </a:pPr>
                      <a:r>
                        <a:rPr lang="en-GB" sz="1400" kern="100" dirty="0">
                          <a:effectLst/>
                        </a:rPr>
                        <a:t>StyleX needs to ensure that it is in compliance with the UK Modern Slavery Act 2015, the Consumer Rights Act 2015 and the Environmental Protection Act 1990. Adherence guarantees labour ethics, and there are sound waste management practices (Tien et al., 2020). The collection of British Standards (BS EN ISO 14001) on the topic of environmental management will only increase the reputation of the company in the eyes of investors and customers.</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57254" marR="57254" marT="0" marB="0"/>
                </a:tc>
                <a:extLst>
                  <a:ext uri="{0D108BD9-81ED-4DB2-BD59-A6C34878D82A}">
                    <a16:rowId xmlns:a16="http://schemas.microsoft.com/office/drawing/2014/main" val="4184511539"/>
                  </a:ext>
                </a:extLst>
              </a:tr>
            </a:tbl>
          </a:graphicData>
        </a:graphic>
      </p:graphicFrame>
    </p:spTree>
    <p:extLst>
      <p:ext uri="{BB962C8B-B14F-4D97-AF65-F5344CB8AC3E}">
        <p14:creationId xmlns:p14="http://schemas.microsoft.com/office/powerpoint/2010/main" val="21706032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0641A52-4E2E-EA5F-3070-AC938D3A6290}"/>
              </a:ext>
            </a:extLst>
          </p:cNvPr>
          <p:cNvSpPr>
            <a:spLocks noGrp="1"/>
          </p:cNvSpPr>
          <p:nvPr>
            <p:ph type="title"/>
          </p:nvPr>
        </p:nvSpPr>
        <p:spPr>
          <a:xfrm>
            <a:off x="838200" y="401221"/>
            <a:ext cx="10515600" cy="1122779"/>
          </a:xfrm>
        </p:spPr>
        <p:txBody>
          <a:bodyPr>
            <a:normAutofit/>
          </a:bodyPr>
          <a:lstStyle/>
          <a:p>
            <a:r>
              <a:rPr lang="en-GB" sz="5400" b="1" u="sng" dirty="0">
                <a:solidFill>
                  <a:srgbClr val="FFFFFF"/>
                </a:solidFill>
              </a:rPr>
              <a:t>Marketing Strategies</a:t>
            </a:r>
          </a:p>
        </p:txBody>
      </p:sp>
      <p:sp>
        <p:nvSpPr>
          <p:cNvPr id="3" name="Content Placeholder 2">
            <a:extLst>
              <a:ext uri="{FF2B5EF4-FFF2-40B4-BE49-F238E27FC236}">
                <a16:creationId xmlns:a16="http://schemas.microsoft.com/office/drawing/2014/main" id="{A15C6DCD-E438-52D3-95ED-6A9F1F0922AD}"/>
              </a:ext>
            </a:extLst>
          </p:cNvPr>
          <p:cNvSpPr>
            <a:spLocks noGrp="1"/>
          </p:cNvSpPr>
          <p:nvPr>
            <p:ph idx="1"/>
          </p:nvPr>
        </p:nvSpPr>
        <p:spPr>
          <a:xfrm>
            <a:off x="838199" y="1925221"/>
            <a:ext cx="11167533" cy="4721112"/>
          </a:xfrm>
        </p:spPr>
        <p:txBody>
          <a:bodyPr>
            <a:normAutofit fontScale="32500" lnSpcReduction="20000"/>
          </a:bodyPr>
          <a:lstStyle/>
          <a:p>
            <a:pPr marL="0" indent="0">
              <a:buNone/>
            </a:pPr>
            <a:endParaRPr lang="en-GB" sz="5500" b="1" dirty="0"/>
          </a:p>
          <a:p>
            <a:r>
              <a:rPr lang="en-GB" sz="5500" b="1" dirty="0"/>
              <a:t>Brand Positioning</a:t>
            </a:r>
          </a:p>
          <a:p>
            <a:r>
              <a:rPr lang="en-GB" sz="5500" dirty="0"/>
              <a:t>StyleX will represent itself as an environmentally friendly apparel line of the new generation, combining the fashionable culture with eco-consciousness. The brand story will focus on socially responsible production, diversity, and uniqueness (Maas and Jones, 2017). An emotive brand will play a fundamental part, which will target the values and purchasing habits of young customers who view fashion as a mode of representation and protest.</a:t>
            </a:r>
          </a:p>
          <a:p>
            <a:r>
              <a:rPr lang="en-GB" sz="5500" b="1" dirty="0"/>
              <a:t>Target Market</a:t>
            </a:r>
          </a:p>
          <a:p>
            <a:r>
              <a:rPr lang="en-GB" sz="5500" dirty="0"/>
              <a:t>The main focus of the target audience is consumers in the UK aged 16-30 years, urban residents who enjoy street culture and sustainability and have the desire to use technology. Eco-conscious international customers that could be accessed through e-commerce are included in the secondary markets.</a:t>
            </a:r>
          </a:p>
          <a:p>
            <a:r>
              <a:rPr lang="en-GB" sz="5500" b="1" dirty="0"/>
              <a:t>Marketing Mix (4Ps)</a:t>
            </a:r>
          </a:p>
          <a:p>
            <a:r>
              <a:rPr lang="en-GB" sz="5500" b="1" i="1" dirty="0"/>
              <a:t>Product</a:t>
            </a:r>
            <a:endParaRPr lang="en-GB" sz="5500" dirty="0"/>
          </a:p>
          <a:p>
            <a:r>
              <a:rPr lang="en-GB" sz="5500" dirty="0"/>
              <a:t>The business StyleX will affect exclusivity by providing limited-run collections to reduce waste. Both goods will contain a QR code that will reveal information in terms of materials and factory sources (Tien et al., 2019). The packaging will be 100% biodegradable, and this will emphasise the sustainability message.</a:t>
            </a:r>
          </a:p>
          <a:p>
            <a:endParaRPr lang="en-GB" sz="2200" dirty="0"/>
          </a:p>
        </p:txBody>
      </p:sp>
    </p:spTree>
    <p:extLst>
      <p:ext uri="{BB962C8B-B14F-4D97-AF65-F5344CB8AC3E}">
        <p14:creationId xmlns:p14="http://schemas.microsoft.com/office/powerpoint/2010/main" val="41030969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83F0B7A3-2DB6-0F9B-A680-6DDEAFC69A4A}"/>
              </a:ext>
            </a:extLst>
          </p:cNvPr>
          <p:cNvSpPr>
            <a:spLocks noGrp="1"/>
          </p:cNvSpPr>
          <p:nvPr>
            <p:ph idx="1"/>
          </p:nvPr>
        </p:nvSpPr>
        <p:spPr>
          <a:xfrm>
            <a:off x="677333" y="2347414"/>
            <a:ext cx="10676467" cy="4434385"/>
          </a:xfrm>
        </p:spPr>
        <p:txBody>
          <a:bodyPr>
            <a:normAutofit fontScale="62500" lnSpcReduction="20000"/>
          </a:bodyPr>
          <a:lstStyle/>
          <a:p>
            <a:r>
              <a:rPr lang="en-GB" b="1" i="1" dirty="0"/>
              <a:t>Price</a:t>
            </a:r>
            <a:endParaRPr lang="en-GB" dirty="0"/>
          </a:p>
          <a:p>
            <a:r>
              <a:rPr lang="en-GB" dirty="0"/>
              <a:t>Value-based pricing strategy will also be employed, which is reasonable, but it will demonstrate ethical sourcing. Hoodies of the brand will sell for £55, T-shirts will cost about 25, and joggers will be sold at a price of 45. These are good prices that put StyleX between fast fashion and high-end sustainable brands.</a:t>
            </a:r>
          </a:p>
          <a:p>
            <a:r>
              <a:rPr lang="en-GB" b="1" i="1" dirty="0"/>
              <a:t>Place</a:t>
            </a:r>
            <a:endParaRPr lang="en-GB" dirty="0"/>
          </a:p>
          <a:p>
            <a:r>
              <a:rPr lang="en-GB" dirty="0"/>
              <a:t>The distribution channel will be the StyleX e-commerce platform, primarily with an application to combine sustainable fashion education and loyalty (Welter and Smallbone, 2017). The physical visibility of the brand will be done by utilising pop-up stores in London, Manchester, and Bristol. </a:t>
            </a:r>
          </a:p>
          <a:p>
            <a:r>
              <a:rPr lang="en-GB" b="1" i="1" dirty="0"/>
              <a:t>Promotion</a:t>
            </a:r>
            <a:endParaRPr lang="en-GB" dirty="0"/>
          </a:p>
          <a:p>
            <a:pPr lvl="0"/>
            <a:r>
              <a:rPr lang="en-GB" b="1" dirty="0"/>
              <a:t>Social Media Marketing:</a:t>
            </a:r>
            <a:r>
              <a:rPr lang="en-GB" dirty="0"/>
              <a:t> Engaging in Instagram, TikTok, and YouTube activity through the use of influencer collaborations, behind-the-scenes videos, and sustainability tips all the time. </a:t>
            </a:r>
          </a:p>
          <a:p>
            <a:pPr lvl="0"/>
            <a:r>
              <a:rPr lang="en-GB" b="1" dirty="0"/>
              <a:t>Content Marketing:</a:t>
            </a:r>
            <a:r>
              <a:rPr lang="en-GB" dirty="0"/>
              <a:t> News and mini-documentaries raising awareness of sustainability in manufacturing and eco-friendly trends in the lifestyle.</a:t>
            </a:r>
          </a:p>
          <a:p>
            <a:pPr lvl="0"/>
            <a:r>
              <a:rPr lang="en-GB" b="1" dirty="0"/>
              <a:t>Influencer Partnerships:</a:t>
            </a:r>
            <a:r>
              <a:rPr lang="en-GB" dirty="0"/>
              <a:t> Cooperating with micro-influencers (10K-50K followers) to achieve authenticity and confidence in the community. </a:t>
            </a:r>
          </a:p>
          <a:p>
            <a:pPr lvl="0"/>
            <a:r>
              <a:rPr lang="en-GB" b="1" dirty="0"/>
              <a:t>Public relations:</a:t>
            </a:r>
            <a:r>
              <a:rPr lang="en-GB" dirty="0"/>
              <a:t> Involvement in the London Fashion Week, the segment of Positive Fashion and forums on sustainability to develop brand image. </a:t>
            </a:r>
          </a:p>
          <a:p>
            <a:endParaRPr lang="en-GB" sz="2200" dirty="0"/>
          </a:p>
        </p:txBody>
      </p:sp>
    </p:spTree>
    <p:extLst>
      <p:ext uri="{BB962C8B-B14F-4D97-AF65-F5344CB8AC3E}">
        <p14:creationId xmlns:p14="http://schemas.microsoft.com/office/powerpoint/2010/main" val="1364168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0081668-3955-F1E5-3FAC-1B57BE61808C}"/>
              </a:ext>
            </a:extLst>
          </p:cNvPr>
          <p:cNvSpPr>
            <a:spLocks noGrp="1"/>
          </p:cNvSpPr>
          <p:nvPr>
            <p:ph type="title"/>
          </p:nvPr>
        </p:nvSpPr>
        <p:spPr>
          <a:xfrm>
            <a:off x="838200" y="401221"/>
            <a:ext cx="10515600" cy="1348065"/>
          </a:xfrm>
        </p:spPr>
        <p:txBody>
          <a:bodyPr>
            <a:normAutofit/>
          </a:bodyPr>
          <a:lstStyle/>
          <a:p>
            <a:r>
              <a:rPr lang="en-GB" sz="5400" dirty="0">
                <a:solidFill>
                  <a:srgbClr val="FFFFFF"/>
                </a:solidFill>
              </a:rPr>
              <a:t>Funding Need and Startup Costs</a:t>
            </a:r>
          </a:p>
        </p:txBody>
      </p:sp>
      <p:sp>
        <p:nvSpPr>
          <p:cNvPr id="6" name="Content Placeholder 5">
            <a:extLst>
              <a:ext uri="{FF2B5EF4-FFF2-40B4-BE49-F238E27FC236}">
                <a16:creationId xmlns:a16="http://schemas.microsoft.com/office/drawing/2014/main" id="{606FDD78-6677-B337-C289-41A220DF17A8}"/>
              </a:ext>
            </a:extLst>
          </p:cNvPr>
          <p:cNvSpPr>
            <a:spLocks noGrp="1"/>
          </p:cNvSpPr>
          <p:nvPr>
            <p:ph idx="1"/>
          </p:nvPr>
        </p:nvSpPr>
        <p:spPr>
          <a:xfrm>
            <a:off x="111687" y="1828800"/>
            <a:ext cx="11965577" cy="5120639"/>
          </a:xfrm>
        </p:spPr>
        <p:txBody>
          <a:bodyPr>
            <a:normAutofit lnSpcReduction="10000"/>
          </a:bodyPr>
          <a:lstStyle/>
          <a:p>
            <a:pPr marL="0" indent="0">
              <a:buNone/>
            </a:pPr>
            <a:endParaRPr lang="en-GB" b="1" dirty="0"/>
          </a:p>
          <a:p>
            <a:r>
              <a:rPr lang="en-GB" sz="1800" dirty="0"/>
              <a:t>StyleX will require an initial start-up capital of £150,000 to be founded. Capital will be spent on covering initial operations, manufacturing, product marketing and platform development within the first year.</a:t>
            </a:r>
          </a:p>
          <a:p>
            <a:r>
              <a:rPr lang="en-GB" sz="1800" b="1" dirty="0"/>
              <a:t>Funding Sources</a:t>
            </a:r>
          </a:p>
          <a:p>
            <a:pPr lvl="0"/>
            <a:r>
              <a:rPr lang="en-GB" sz="1800" b="1" dirty="0"/>
              <a:t>Equity Investment:</a:t>
            </a:r>
            <a:r>
              <a:rPr lang="en-GB" sz="1800" dirty="0"/>
              <a:t> 15% equity stake by 100,000 angel investors. This will give the required liquidity in the running and product development, as well as other interested investors with industry contacts.</a:t>
            </a:r>
          </a:p>
          <a:p>
            <a:pPr lvl="0"/>
            <a:r>
              <a:rPr lang="en-GB" sz="1800" b="1" dirty="0"/>
              <a:t>Government Grant:</a:t>
            </a:r>
            <a:r>
              <a:rPr lang="en-GB" sz="1800" dirty="0"/>
              <a:t> 25000 through the Innovate UK Smart Grant scheme, which supports sustainable innovation in fashion.</a:t>
            </a:r>
          </a:p>
          <a:p>
            <a:pPr lvl="0"/>
            <a:r>
              <a:rPr lang="en-GB" sz="1800" b="1" dirty="0"/>
              <a:t>Founder Capital:</a:t>
            </a:r>
            <a:r>
              <a:rPr lang="en-GB" sz="1800" dirty="0"/>
              <a:t> The co-founders had to make a contribution of 25,000 at once, and this capital is referred to as 'Founder Capital', which relates to displaying commitment and confidence to the investors.</a:t>
            </a:r>
          </a:p>
          <a:p>
            <a:r>
              <a:rPr lang="en-GB" sz="2000" b="1" dirty="0"/>
              <a:t>Funding Sources</a:t>
            </a:r>
            <a:br>
              <a:rPr lang="en-GB" sz="2000" b="1" dirty="0"/>
            </a:br>
            <a:r>
              <a:rPr lang="en-GB" sz="2000" b="1" dirty="0"/>
              <a:t>Equity Investment:</a:t>
            </a:r>
            <a:r>
              <a:rPr lang="en-GB" sz="2000" dirty="0"/>
              <a:t> 15% equity stake by 100,000 angel investors. This will give the required liquidity in the running and product development, as well as other interested investors with industry contacts.</a:t>
            </a:r>
            <a:br>
              <a:rPr lang="en-GB" sz="2000" dirty="0"/>
            </a:br>
            <a:r>
              <a:rPr lang="en-GB" sz="2000" b="1" dirty="0"/>
              <a:t>Government Grant:</a:t>
            </a:r>
            <a:r>
              <a:rPr lang="en-GB" sz="2000" dirty="0"/>
              <a:t> 25000 through the Innovate UK Smart Grant scheme, which supports sustainable innovation in fashion.</a:t>
            </a:r>
            <a:br>
              <a:rPr lang="en-GB" sz="2000" dirty="0"/>
            </a:br>
            <a:r>
              <a:rPr lang="en-GB" sz="2000" b="1" dirty="0"/>
              <a:t>Founder Capital:</a:t>
            </a:r>
            <a:r>
              <a:rPr lang="en-GB" sz="2000" dirty="0"/>
              <a:t> The co-founders had to make a contribution of 25,000 at once, and this capital is referred to as 'Founder Capital', which relates to displaying commitment and confidence to the investors</a:t>
            </a:r>
          </a:p>
        </p:txBody>
      </p:sp>
    </p:spTree>
    <p:extLst>
      <p:ext uri="{BB962C8B-B14F-4D97-AF65-F5344CB8AC3E}">
        <p14:creationId xmlns:p14="http://schemas.microsoft.com/office/powerpoint/2010/main" val="33652557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graphicFrame>
        <p:nvGraphicFramePr>
          <p:cNvPr id="7" name="Content Placeholder 6">
            <a:extLst>
              <a:ext uri="{FF2B5EF4-FFF2-40B4-BE49-F238E27FC236}">
                <a16:creationId xmlns:a16="http://schemas.microsoft.com/office/drawing/2014/main" id="{34BB943B-1211-B488-68A4-D5F2180E0A17}"/>
              </a:ext>
            </a:extLst>
          </p:cNvPr>
          <p:cNvGraphicFramePr>
            <a:graphicFrameLocks noGrp="1"/>
          </p:cNvGraphicFramePr>
          <p:nvPr>
            <p:ph idx="1"/>
            <p:extLst>
              <p:ext uri="{D42A27DB-BD31-4B8C-83A1-F6EECF244321}">
                <p14:modId xmlns:p14="http://schemas.microsoft.com/office/powerpoint/2010/main" val="1995203176"/>
              </p:ext>
            </p:extLst>
          </p:nvPr>
        </p:nvGraphicFramePr>
        <p:xfrm>
          <a:off x="0" y="1392100"/>
          <a:ext cx="7865534" cy="5465900"/>
        </p:xfrm>
        <a:graphic>
          <a:graphicData uri="http://schemas.openxmlformats.org/drawingml/2006/table">
            <a:tbl>
              <a:tblPr firstRow="1" firstCol="1" bandRow="1">
                <a:tableStyleId>{5C22544A-7EE6-4342-B048-85BDC9FD1C3A}</a:tableStyleId>
              </a:tblPr>
              <a:tblGrid>
                <a:gridCol w="2455741">
                  <a:extLst>
                    <a:ext uri="{9D8B030D-6E8A-4147-A177-3AD203B41FA5}">
                      <a16:colId xmlns:a16="http://schemas.microsoft.com/office/drawing/2014/main" val="165087406"/>
                    </a:ext>
                  </a:extLst>
                </a:gridCol>
                <a:gridCol w="2787949">
                  <a:extLst>
                    <a:ext uri="{9D8B030D-6E8A-4147-A177-3AD203B41FA5}">
                      <a16:colId xmlns:a16="http://schemas.microsoft.com/office/drawing/2014/main" val="3848300912"/>
                    </a:ext>
                  </a:extLst>
                </a:gridCol>
                <a:gridCol w="2621844">
                  <a:extLst>
                    <a:ext uri="{9D8B030D-6E8A-4147-A177-3AD203B41FA5}">
                      <a16:colId xmlns:a16="http://schemas.microsoft.com/office/drawing/2014/main" val="3764850903"/>
                    </a:ext>
                  </a:extLst>
                </a:gridCol>
              </a:tblGrid>
              <a:tr h="204890">
                <a:tc>
                  <a:txBody>
                    <a:bodyPr/>
                    <a:lstStyle/>
                    <a:p>
                      <a:pPr algn="ctr">
                        <a:lnSpc>
                          <a:spcPct val="150000"/>
                        </a:lnSpc>
                        <a:spcAft>
                          <a:spcPts val="800"/>
                        </a:spcAft>
                        <a:buNone/>
                      </a:pPr>
                      <a:r>
                        <a:rPr lang="en-GB" sz="1200" kern="100">
                          <a:effectLst/>
                        </a:rPr>
                        <a:t>Expense Category</a:t>
                      </a: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800"/>
                        </a:spcAft>
                        <a:buNone/>
                      </a:pPr>
                      <a:r>
                        <a:rPr lang="en-GB" sz="1200" kern="100">
                          <a:effectLst/>
                        </a:rPr>
                        <a:t>Description</a:t>
                      </a: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800"/>
                        </a:spcAft>
                        <a:buNone/>
                      </a:pPr>
                      <a:r>
                        <a:rPr lang="en-GB" sz="1200" kern="100">
                          <a:effectLst/>
                        </a:rPr>
                        <a:t>Estimated Cost (£)</a:t>
                      </a: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441555148"/>
                  </a:ext>
                </a:extLst>
              </a:tr>
              <a:tr h="432019">
                <a:tc>
                  <a:txBody>
                    <a:bodyPr/>
                    <a:lstStyle/>
                    <a:p>
                      <a:pPr algn="ctr">
                        <a:lnSpc>
                          <a:spcPct val="150000"/>
                        </a:lnSpc>
                        <a:spcAft>
                          <a:spcPts val="800"/>
                        </a:spcAft>
                        <a:buNone/>
                      </a:pPr>
                      <a:r>
                        <a:rPr lang="en-GB" sz="1200" kern="100">
                          <a:effectLst/>
                        </a:rPr>
                        <a:t>Product Development &amp; Sampling</a:t>
                      </a: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800"/>
                        </a:spcAft>
                        <a:buNone/>
                      </a:pPr>
                      <a:r>
                        <a:rPr lang="en-GB" sz="1200" kern="100" dirty="0">
                          <a:effectLst/>
                        </a:rPr>
                        <a:t>Initial design, material sourcing, and prototype creation</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GB" sz="1600" kern="100" dirty="0">
                          <a:effectLst/>
                        </a:rPr>
                        <a:t>15,000</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60686135"/>
                  </a:ext>
                </a:extLst>
              </a:tr>
              <a:tr h="649824">
                <a:tc>
                  <a:txBody>
                    <a:bodyPr/>
                    <a:lstStyle/>
                    <a:p>
                      <a:pPr algn="ctr">
                        <a:lnSpc>
                          <a:spcPct val="150000"/>
                        </a:lnSpc>
                        <a:spcAft>
                          <a:spcPts val="800"/>
                        </a:spcAft>
                        <a:buNone/>
                      </a:pPr>
                      <a:r>
                        <a:rPr lang="en-GB" sz="1200" kern="100">
                          <a:effectLst/>
                        </a:rPr>
                        <a:t>Manufacturing Setup</a:t>
                      </a: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800"/>
                        </a:spcAft>
                        <a:buNone/>
                      </a:pPr>
                      <a:r>
                        <a:rPr lang="en-GB" sz="1200" kern="100">
                          <a:effectLst/>
                        </a:rPr>
                        <a:t>Partnership with UK-based sustainable suppliers and small-batch production</a:t>
                      </a: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GB" sz="1600" kern="100">
                          <a:effectLst/>
                        </a:rPr>
                        <a:t>25,000</a:t>
                      </a:r>
                      <a:endParaRPr lang="en-GB" sz="16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1231763"/>
                  </a:ext>
                </a:extLst>
              </a:tr>
              <a:tr h="432019">
                <a:tc>
                  <a:txBody>
                    <a:bodyPr/>
                    <a:lstStyle/>
                    <a:p>
                      <a:pPr algn="ctr">
                        <a:lnSpc>
                          <a:spcPct val="150000"/>
                        </a:lnSpc>
                        <a:spcAft>
                          <a:spcPts val="800"/>
                        </a:spcAft>
                        <a:buNone/>
                      </a:pPr>
                      <a:r>
                        <a:rPr lang="en-GB" sz="1200" kern="100">
                          <a:effectLst/>
                        </a:rPr>
                        <a:t>E-Commerce Website &amp; App Development</a:t>
                      </a: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800"/>
                        </a:spcAft>
                        <a:buNone/>
                      </a:pPr>
                      <a:r>
                        <a:rPr lang="en-GB" sz="1200" kern="100">
                          <a:effectLst/>
                        </a:rPr>
                        <a:t>Platform design, hosting, and payment integration</a:t>
                      </a: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GB" sz="1600" kern="100">
                          <a:effectLst/>
                        </a:rPr>
                        <a:t>10,000</a:t>
                      </a:r>
                      <a:endParaRPr lang="en-GB" sz="16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37001801"/>
                  </a:ext>
                </a:extLst>
              </a:tr>
              <a:tr h="501905">
                <a:tc>
                  <a:txBody>
                    <a:bodyPr/>
                    <a:lstStyle/>
                    <a:p>
                      <a:pPr algn="ctr">
                        <a:lnSpc>
                          <a:spcPct val="150000"/>
                        </a:lnSpc>
                        <a:spcAft>
                          <a:spcPts val="800"/>
                        </a:spcAft>
                        <a:buNone/>
                      </a:pPr>
                      <a:r>
                        <a:rPr lang="en-GB" sz="1200" kern="100">
                          <a:effectLst/>
                        </a:rPr>
                        <a:t>Marketing &amp; Branding</a:t>
                      </a: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800"/>
                        </a:spcAft>
                        <a:buNone/>
                      </a:pPr>
                      <a:r>
                        <a:rPr lang="en-GB" sz="1200" kern="100">
                          <a:effectLst/>
                        </a:rPr>
                        <a:t>Logo design, digital campaigns, influencer collaborations, and PR</a:t>
                      </a: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GB" sz="1600" kern="100" dirty="0">
                          <a:effectLst/>
                        </a:rPr>
                        <a:t>20,000</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59695126"/>
                  </a:ext>
                </a:extLst>
              </a:tr>
              <a:tr h="425907">
                <a:tc>
                  <a:txBody>
                    <a:bodyPr/>
                    <a:lstStyle/>
                    <a:p>
                      <a:pPr algn="ctr">
                        <a:lnSpc>
                          <a:spcPct val="150000"/>
                        </a:lnSpc>
                        <a:spcAft>
                          <a:spcPts val="800"/>
                        </a:spcAft>
                        <a:buNone/>
                      </a:pPr>
                      <a:r>
                        <a:rPr lang="en-GB" sz="1200" kern="100">
                          <a:effectLst/>
                        </a:rPr>
                        <a:t>Office &amp; Studio Rent</a:t>
                      </a: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800"/>
                        </a:spcAft>
                        <a:buNone/>
                      </a:pPr>
                      <a:r>
                        <a:rPr lang="en-GB" sz="1200" kern="100">
                          <a:effectLst/>
                        </a:rPr>
                        <a:t>Shared creative studio space in London</a:t>
                      </a: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GB" sz="1600" kern="100">
                          <a:effectLst/>
                        </a:rPr>
                        <a:t>5,000</a:t>
                      </a:r>
                      <a:endParaRPr lang="en-GB" sz="16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54452058"/>
                  </a:ext>
                </a:extLst>
              </a:tr>
              <a:tr h="649824">
                <a:tc>
                  <a:txBody>
                    <a:bodyPr/>
                    <a:lstStyle/>
                    <a:p>
                      <a:pPr algn="ctr">
                        <a:lnSpc>
                          <a:spcPct val="150000"/>
                        </a:lnSpc>
                        <a:spcAft>
                          <a:spcPts val="800"/>
                        </a:spcAft>
                        <a:buNone/>
                      </a:pPr>
                      <a:r>
                        <a:rPr lang="en-GB" sz="1200" kern="100">
                          <a:effectLst/>
                        </a:rPr>
                        <a:t>Salaries &amp; Freelancers</a:t>
                      </a: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800"/>
                        </a:spcAft>
                        <a:buNone/>
                      </a:pPr>
                      <a:r>
                        <a:rPr lang="en-GB" sz="1200" kern="100" dirty="0">
                          <a:effectLst/>
                        </a:rPr>
                        <a:t>Payments for designers, marketing assistant, and social media manager</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GB" sz="1600" kern="100" dirty="0">
                          <a:effectLst/>
                        </a:rPr>
                        <a:t>12,000</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45572501"/>
                  </a:ext>
                </a:extLst>
              </a:tr>
              <a:tr h="425907">
                <a:tc>
                  <a:txBody>
                    <a:bodyPr/>
                    <a:lstStyle/>
                    <a:p>
                      <a:pPr algn="ctr">
                        <a:lnSpc>
                          <a:spcPct val="150000"/>
                        </a:lnSpc>
                        <a:spcAft>
                          <a:spcPts val="800"/>
                        </a:spcAft>
                        <a:buNone/>
                      </a:pPr>
                      <a:r>
                        <a:rPr lang="en-GB" sz="1200" kern="100">
                          <a:effectLst/>
                        </a:rPr>
                        <a:t>Equipment &amp; Inventory</a:t>
                      </a: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800"/>
                        </a:spcAft>
                        <a:buNone/>
                      </a:pPr>
                      <a:r>
                        <a:rPr lang="en-GB" sz="1200" kern="100" dirty="0">
                          <a:effectLst/>
                        </a:rPr>
                        <a:t>Machinery, packaging, and storage</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GB" sz="1600" kern="100" dirty="0">
                          <a:effectLst/>
                        </a:rPr>
                        <a:t>8,000</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36611623"/>
                  </a:ext>
                </a:extLst>
              </a:tr>
              <a:tr h="649824">
                <a:tc>
                  <a:txBody>
                    <a:bodyPr/>
                    <a:lstStyle/>
                    <a:p>
                      <a:pPr algn="ctr">
                        <a:lnSpc>
                          <a:spcPct val="150000"/>
                        </a:lnSpc>
                        <a:spcAft>
                          <a:spcPts val="800"/>
                        </a:spcAft>
                        <a:buNone/>
                      </a:pPr>
                      <a:r>
                        <a:rPr lang="en-GB" sz="1200" kern="100">
                          <a:effectLst/>
                        </a:rPr>
                        <a:t>Legal &amp; Administrative Fees</a:t>
                      </a: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800"/>
                        </a:spcAft>
                        <a:buNone/>
                      </a:pPr>
                      <a:r>
                        <a:rPr lang="en-GB" sz="1200" kern="100">
                          <a:effectLst/>
                        </a:rPr>
                        <a:t>Business registration, trademarking, and accounting setup</a:t>
                      </a: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GB" sz="1600" kern="100">
                          <a:effectLst/>
                        </a:rPr>
                        <a:t>3,000</a:t>
                      </a:r>
                      <a:endParaRPr lang="en-GB" sz="16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63761923"/>
                  </a:ext>
                </a:extLst>
              </a:tr>
              <a:tr h="425907">
                <a:tc>
                  <a:txBody>
                    <a:bodyPr/>
                    <a:lstStyle/>
                    <a:p>
                      <a:pPr algn="ctr">
                        <a:lnSpc>
                          <a:spcPct val="150000"/>
                        </a:lnSpc>
                        <a:spcAft>
                          <a:spcPts val="800"/>
                        </a:spcAft>
                        <a:buNone/>
                      </a:pPr>
                      <a:r>
                        <a:rPr lang="en-GB" sz="1200" kern="100" dirty="0">
                          <a:effectLst/>
                        </a:rPr>
                        <a:t>Working Capital Reserve</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800"/>
                        </a:spcAft>
                        <a:buNone/>
                      </a:pPr>
                      <a:r>
                        <a:rPr lang="en-GB" sz="1200" kern="100" dirty="0">
                          <a:effectLst/>
                        </a:rPr>
                        <a:t>Cash buffer for unforeseen expenses</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GB" sz="1600" kern="100">
                          <a:effectLst/>
                        </a:rPr>
                        <a:t>7,000</a:t>
                      </a:r>
                      <a:endParaRPr lang="en-GB" sz="16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07032098"/>
                  </a:ext>
                </a:extLst>
              </a:tr>
              <a:tr h="425907">
                <a:tc>
                  <a:txBody>
                    <a:bodyPr/>
                    <a:lstStyle/>
                    <a:p>
                      <a:pPr algn="ctr">
                        <a:lnSpc>
                          <a:spcPct val="150000"/>
                        </a:lnSpc>
                        <a:spcAft>
                          <a:spcPts val="800"/>
                        </a:spcAft>
                        <a:buNone/>
                      </a:pPr>
                      <a:r>
                        <a:rPr lang="en-GB" sz="1200" kern="100">
                          <a:effectLst/>
                        </a:rPr>
                        <a:t>Total Estimated First-Month Cost</a:t>
                      </a: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buNone/>
                      </a:pPr>
                      <a:endParaRPr lang="en-GB" sz="1200" kern="100" dirty="0">
                        <a:effectLst/>
                        <a:latin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GB" sz="1600" kern="100" dirty="0">
                          <a:effectLst/>
                        </a:rPr>
                        <a:t>£105,000</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77412507"/>
                  </a:ext>
                </a:extLst>
              </a:tr>
            </a:tbl>
          </a:graphicData>
        </a:graphic>
      </p:graphicFrame>
      <p:sp>
        <p:nvSpPr>
          <p:cNvPr id="12" name="TextBox 11">
            <a:extLst>
              <a:ext uri="{FF2B5EF4-FFF2-40B4-BE49-F238E27FC236}">
                <a16:creationId xmlns:a16="http://schemas.microsoft.com/office/drawing/2014/main" id="{4C4EE055-6105-C06A-F653-69347519A432}"/>
              </a:ext>
            </a:extLst>
          </p:cNvPr>
          <p:cNvSpPr txBox="1"/>
          <p:nvPr/>
        </p:nvSpPr>
        <p:spPr>
          <a:xfrm>
            <a:off x="1507067" y="220133"/>
            <a:ext cx="9918581" cy="646331"/>
          </a:xfrm>
          <a:prstGeom prst="rect">
            <a:avLst/>
          </a:prstGeom>
          <a:noFill/>
        </p:spPr>
        <p:txBody>
          <a:bodyPr wrap="square" rtlCol="0">
            <a:spAutoFit/>
          </a:bodyPr>
          <a:lstStyle/>
          <a:p>
            <a:r>
              <a:rPr lang="en-GB" sz="3600" b="1" u="sng" dirty="0"/>
              <a:t>Startup Expenses (First Month Of Operations)</a:t>
            </a:r>
          </a:p>
        </p:txBody>
      </p:sp>
      <p:sp>
        <p:nvSpPr>
          <p:cNvPr id="13" name="TextBox 12">
            <a:extLst>
              <a:ext uri="{FF2B5EF4-FFF2-40B4-BE49-F238E27FC236}">
                <a16:creationId xmlns:a16="http://schemas.microsoft.com/office/drawing/2014/main" id="{A4301009-CBD3-AF7A-5115-8D179741AB87}"/>
              </a:ext>
            </a:extLst>
          </p:cNvPr>
          <p:cNvSpPr txBox="1"/>
          <p:nvPr/>
        </p:nvSpPr>
        <p:spPr>
          <a:xfrm>
            <a:off x="8119532" y="2347414"/>
            <a:ext cx="3657599" cy="4678204"/>
          </a:xfrm>
          <a:prstGeom prst="rect">
            <a:avLst/>
          </a:prstGeom>
          <a:noFill/>
        </p:spPr>
        <p:txBody>
          <a:bodyPr wrap="square" rtlCol="0">
            <a:spAutoFit/>
          </a:bodyPr>
          <a:lstStyle/>
          <a:p>
            <a:r>
              <a:rPr lang="en-GB" sz="1750" b="1" u="sng" dirty="0"/>
              <a:t>Financial Sustainability</a:t>
            </a:r>
          </a:p>
          <a:p>
            <a:r>
              <a:rPr lang="en-GB" sz="1750" dirty="0"/>
              <a:t>A revenue of up to the first year is predicted to achieve break-even at month 12, which is expected to help StyleX get a revenue of up to £250,000 through direct sales online. One project integration is the gross profit margin, which is estimated to be 45 due to effective supply chain management and direct-to-consumer pricing. Previously mentioned, as the brand builds, StyleX will investigate other sources of revenue, including partnerships, rare drops, and global shipping.</a:t>
            </a:r>
          </a:p>
          <a:p>
            <a:endParaRPr lang="en-GB" dirty="0"/>
          </a:p>
        </p:txBody>
      </p:sp>
    </p:spTree>
    <p:extLst>
      <p:ext uri="{BB962C8B-B14F-4D97-AF65-F5344CB8AC3E}">
        <p14:creationId xmlns:p14="http://schemas.microsoft.com/office/powerpoint/2010/main" val="24115148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950E682F-E1F9-9E1E-A2F8-6DBB139A31E5}"/>
              </a:ext>
            </a:extLst>
          </p:cNvPr>
          <p:cNvSpPr>
            <a:spLocks noGrp="1"/>
          </p:cNvSpPr>
          <p:nvPr>
            <p:ph type="title"/>
          </p:nvPr>
        </p:nvSpPr>
        <p:spPr>
          <a:xfrm>
            <a:off x="838200" y="401221"/>
            <a:ext cx="10515600" cy="1348065"/>
          </a:xfrm>
        </p:spPr>
        <p:txBody>
          <a:bodyPr>
            <a:normAutofit/>
          </a:bodyPr>
          <a:lstStyle/>
          <a:p>
            <a:r>
              <a:rPr lang="en-GB" sz="5400" b="1" u="sng" dirty="0">
                <a:solidFill>
                  <a:srgbClr val="FFFFFF"/>
                </a:solidFill>
              </a:rPr>
              <a:t>Conclusion</a:t>
            </a:r>
          </a:p>
        </p:txBody>
      </p:sp>
      <p:sp>
        <p:nvSpPr>
          <p:cNvPr id="3" name="Content Placeholder 2">
            <a:extLst>
              <a:ext uri="{FF2B5EF4-FFF2-40B4-BE49-F238E27FC236}">
                <a16:creationId xmlns:a16="http://schemas.microsoft.com/office/drawing/2014/main" id="{9B0B41BB-9A56-2220-BF60-E830B6445B0F}"/>
              </a:ext>
            </a:extLst>
          </p:cNvPr>
          <p:cNvSpPr>
            <a:spLocks noGrp="1"/>
          </p:cNvSpPr>
          <p:nvPr>
            <p:ph idx="1"/>
          </p:nvPr>
        </p:nvSpPr>
        <p:spPr>
          <a:xfrm>
            <a:off x="838200" y="2586789"/>
            <a:ext cx="10515600" cy="3590174"/>
          </a:xfrm>
        </p:spPr>
        <p:txBody>
          <a:bodyPr>
            <a:normAutofit fontScale="77500" lnSpcReduction="20000"/>
          </a:bodyPr>
          <a:lstStyle/>
          <a:p>
            <a:r>
              <a:rPr lang="en-GB" sz="3600" dirty="0"/>
              <a:t>StyleX is a fashion startup focused on sustainability, innovation, and online interaction and is a new generation of startups in the United Kingdom. The ethical production and transparency, along with creative design, are ideal for the shifting needs and preferences of the consumers of the Gen Z generation. The enabling policy atmosphere that is favourable in the UK, plus the benefit of technology of sustainable production, puts StyleX in a position of growth and expansion. Having a well-established founding team, strategic vision, and being environmentally friendly with a value agenda, StyleX can easily succeed in taking a major portion of the sustainable streetwear market. </a:t>
            </a:r>
          </a:p>
          <a:p>
            <a:endParaRPr lang="en-GB" sz="2200" dirty="0"/>
          </a:p>
        </p:txBody>
      </p:sp>
    </p:spTree>
    <p:extLst>
      <p:ext uri="{BB962C8B-B14F-4D97-AF65-F5344CB8AC3E}">
        <p14:creationId xmlns:p14="http://schemas.microsoft.com/office/powerpoint/2010/main" val="28464921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02E0CB3A-4FB0-7784-E18B-BED0DFA6E540}"/>
              </a:ext>
            </a:extLst>
          </p:cNvPr>
          <p:cNvSpPr>
            <a:spLocks noGrp="1"/>
          </p:cNvSpPr>
          <p:nvPr>
            <p:ph type="title"/>
          </p:nvPr>
        </p:nvSpPr>
        <p:spPr>
          <a:xfrm>
            <a:off x="838200" y="401222"/>
            <a:ext cx="10515600" cy="860311"/>
          </a:xfrm>
        </p:spPr>
        <p:txBody>
          <a:bodyPr>
            <a:normAutofit/>
          </a:bodyPr>
          <a:lstStyle/>
          <a:p>
            <a:r>
              <a:rPr lang="en-GB" sz="5400" b="1" u="sng" dirty="0">
                <a:solidFill>
                  <a:srgbClr val="FFFFFF"/>
                </a:solidFill>
              </a:rPr>
              <a:t>References</a:t>
            </a:r>
          </a:p>
        </p:txBody>
      </p:sp>
      <p:sp>
        <p:nvSpPr>
          <p:cNvPr id="3" name="Content Placeholder 2">
            <a:extLst>
              <a:ext uri="{FF2B5EF4-FFF2-40B4-BE49-F238E27FC236}">
                <a16:creationId xmlns:a16="http://schemas.microsoft.com/office/drawing/2014/main" id="{6983070C-6B4A-1B66-B9F0-B42379653F74}"/>
              </a:ext>
            </a:extLst>
          </p:cNvPr>
          <p:cNvSpPr>
            <a:spLocks noGrp="1"/>
          </p:cNvSpPr>
          <p:nvPr>
            <p:ph idx="1"/>
          </p:nvPr>
        </p:nvSpPr>
        <p:spPr>
          <a:xfrm>
            <a:off x="838200" y="2286000"/>
            <a:ext cx="11201400" cy="4506686"/>
          </a:xfrm>
        </p:spPr>
        <p:txBody>
          <a:bodyPr>
            <a:normAutofit fontScale="32500" lnSpcReduction="20000"/>
          </a:bodyPr>
          <a:lstStyle/>
          <a:p>
            <a:pPr marL="0" indent="0">
              <a:buNone/>
            </a:pPr>
            <a:endParaRPr lang="en-GB" sz="4300" b="1" dirty="0"/>
          </a:p>
          <a:p>
            <a:r>
              <a:rPr lang="en-GB" sz="5500" dirty="0"/>
              <a:t>Anh, D.B.H., Duc, L.D.M., Yen, N.T.H., Hung, N.T. and Tien, N.H. (2022) ‘Sustainable development of social entrepreneurship: Evidence from Vietnam’, </a:t>
            </a:r>
            <a:r>
              <a:rPr lang="en-GB" sz="5500" i="1" dirty="0"/>
              <a:t>International Journal of Entrepreneurship and Small Business</a:t>
            </a:r>
            <a:r>
              <a:rPr lang="en-GB" sz="5500" dirty="0"/>
              <a:t>, 45(1), pp.62–76.</a:t>
            </a:r>
          </a:p>
          <a:p>
            <a:r>
              <a:rPr lang="en-GB" sz="5500" dirty="0"/>
              <a:t>Blundel, R., Lockett, N. and Wang, C. (2017) </a:t>
            </a:r>
            <a:r>
              <a:rPr lang="en-GB" sz="5500" i="1" dirty="0"/>
              <a:t>Exploring entrepreneurship</a:t>
            </a:r>
            <a:r>
              <a:rPr lang="en-GB" sz="5500" dirty="0"/>
              <a:t>. London: Sage.</a:t>
            </a:r>
          </a:p>
          <a:p>
            <a:r>
              <a:rPr lang="en-GB" sz="5500" dirty="0"/>
              <a:t>Bygrave, W.D., Zacharakis, A., Wise, S. and Corbett, A.C. (2024) </a:t>
            </a:r>
            <a:r>
              <a:rPr lang="en-GB" sz="5500" i="1" dirty="0"/>
              <a:t>Entrepreneurship</a:t>
            </a:r>
            <a:r>
              <a:rPr lang="en-GB" sz="5500" dirty="0"/>
              <a:t>. Hoboken, NJ: John Wiley &amp; Sons.</a:t>
            </a:r>
          </a:p>
          <a:p>
            <a:r>
              <a:rPr lang="en-GB" sz="5500" dirty="0"/>
              <a:t>Huang, H.C. (2016) ‘Entrepreneurial resources and speed of entrepreneurial success in an emerging market: The moderating effect of entrepreneurship’, </a:t>
            </a:r>
            <a:r>
              <a:rPr lang="en-GB" sz="5500" i="1" dirty="0"/>
              <a:t>International Entrepreneurship and Management Journal</a:t>
            </a:r>
            <a:r>
              <a:rPr lang="en-GB" sz="5500" dirty="0"/>
              <a:t>, 12(1), pp.1–26.</a:t>
            </a:r>
          </a:p>
          <a:p>
            <a:r>
              <a:rPr lang="en-GB" sz="5500" dirty="0"/>
              <a:t>Jones, L.P. and Sakong, I. (2020) </a:t>
            </a:r>
            <a:r>
              <a:rPr lang="en-GB" sz="5500" i="1" dirty="0"/>
              <a:t>Government, business, and entrepreneurship in economic development: The Korean case</a:t>
            </a:r>
            <a:r>
              <a:rPr lang="en-GB" sz="5500" dirty="0"/>
              <a:t>. Vol. 91. Leiden: BRILL.</a:t>
            </a:r>
          </a:p>
          <a:p>
            <a:r>
              <a:rPr lang="en-GB" sz="5500" dirty="0"/>
              <a:t>Tien, N.H., Duc, L.D.M., Vinh, P.T., Thuc, T.D., Anh, D.B.H., Hung, N.T. and Long, N.V.T. (2020) ‘Strategic dimension of social entrepreneurship in Vietnam’, </a:t>
            </a:r>
            <a:r>
              <a:rPr lang="en-GB" sz="5500" i="1" dirty="0"/>
              <a:t>International Journal of Trade Economics and Finance</a:t>
            </a:r>
            <a:r>
              <a:rPr lang="en-GB" sz="5500" dirty="0"/>
              <a:t>, 11(1), pp.16–21.</a:t>
            </a:r>
          </a:p>
          <a:p>
            <a:r>
              <a:rPr lang="en-GB" sz="5500" dirty="0"/>
              <a:t>Welter, F. and Smallbone, D. (2017) ‘Entrepreneurship and enterprise strategies in transition economies: An institutional perspective’, in </a:t>
            </a:r>
            <a:r>
              <a:rPr lang="en-GB" sz="5500" i="1" dirty="0"/>
              <a:t>Small firms and economic development in developed and transition economies</a:t>
            </a:r>
            <a:r>
              <a:rPr lang="en-GB" sz="5500" dirty="0"/>
              <a:t>. Abingdon: Routledge, pp.95–113.</a:t>
            </a:r>
          </a:p>
          <a:p>
            <a:pPr marL="0" indent="0">
              <a:buNone/>
            </a:pPr>
            <a:endParaRPr lang="en-GB" sz="5500" dirty="0"/>
          </a:p>
          <a:p>
            <a:endParaRPr lang="en-GB" sz="2200" dirty="0"/>
          </a:p>
        </p:txBody>
      </p:sp>
    </p:spTree>
    <p:extLst>
      <p:ext uri="{BB962C8B-B14F-4D97-AF65-F5344CB8AC3E}">
        <p14:creationId xmlns:p14="http://schemas.microsoft.com/office/powerpoint/2010/main" val="14799621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60</TotalTime>
  <Words>2296</Words>
  <Application>Microsoft Office PowerPoint</Application>
  <PresentationFormat>Widescreen</PresentationFormat>
  <Paragraphs>129</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Aptos Display</vt:lpstr>
      <vt:lpstr>Arial</vt:lpstr>
      <vt:lpstr>Calibri</vt:lpstr>
      <vt:lpstr>Times New Roman</vt:lpstr>
      <vt:lpstr>Office Theme</vt:lpstr>
      <vt:lpstr>Module code: LCLM4006 Module: Enterprise and Entrepreneurship  Business Plan</vt:lpstr>
      <vt:lpstr>PowerPoint Presentation</vt:lpstr>
      <vt:lpstr>PowerPoint Presentation</vt:lpstr>
      <vt:lpstr>Overview of the Business Plan</vt:lpstr>
      <vt:lpstr>Legal Format</vt:lpstr>
      <vt:lpstr>Management Structure</vt:lpstr>
      <vt:lpstr>Environmental Analysis (PESTEL)</vt:lpstr>
      <vt:lpstr>PowerPoint Presentation</vt:lpstr>
      <vt:lpstr>Marketing Strategies</vt:lpstr>
      <vt:lpstr>PowerPoint Presentation</vt:lpstr>
      <vt:lpstr>Funding Need and Startup Costs</vt:lpstr>
      <vt:lpstr>PowerPoint Presentation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nazneensumi2014@gmail.com</dc:creator>
  <cp:lastModifiedBy>nazneensumi2014@gmail.com</cp:lastModifiedBy>
  <cp:revision>2</cp:revision>
  <dcterms:created xsi:type="dcterms:W3CDTF">2025-11-08T14:11:38Z</dcterms:created>
  <dcterms:modified xsi:type="dcterms:W3CDTF">2025-11-08T15:11:45Z</dcterms:modified>
</cp:coreProperties>
</file>