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0"/>
  </p:notesMasterIdLst>
  <p:sldIdLst>
    <p:sldId id="256" r:id="rId5"/>
    <p:sldId id="257" r:id="rId6"/>
    <p:sldId id="258"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na Simon-Vaughan (2502963)" userId="c2ba2aa3-0c7f-4455-a4b2-c180b2a60910" providerId="ADAL" clId="{B3FD11CC-D8DE-4110-875D-19935A64F6E4}"/>
    <pc:docChg chg="custSel modSld">
      <pc:chgData name="Nena Simon-Vaughan (2502963)" userId="c2ba2aa3-0c7f-4455-a4b2-c180b2a60910" providerId="ADAL" clId="{B3FD11CC-D8DE-4110-875D-19935A64F6E4}" dt="2026-04-27T07:07:25.874" v="2" actId="478"/>
      <pc:docMkLst>
        <pc:docMk/>
      </pc:docMkLst>
      <pc:sldChg chg="delSp mod delAnim">
        <pc:chgData name="Nena Simon-Vaughan (2502963)" userId="c2ba2aa3-0c7f-4455-a4b2-c180b2a60910" providerId="ADAL" clId="{B3FD11CC-D8DE-4110-875D-19935A64F6E4}" dt="2026-04-27T07:07:12.847" v="0" actId="478"/>
        <pc:sldMkLst>
          <pc:docMk/>
          <pc:sldMk cId="799811814" sldId="257"/>
        </pc:sldMkLst>
        <pc:picChg chg="del">
          <ac:chgData name="Nena Simon-Vaughan (2502963)" userId="c2ba2aa3-0c7f-4455-a4b2-c180b2a60910" providerId="ADAL" clId="{B3FD11CC-D8DE-4110-875D-19935A64F6E4}" dt="2026-04-27T07:07:12.847" v="0" actId="478"/>
          <ac:picMkLst>
            <pc:docMk/>
            <pc:sldMk cId="799811814" sldId="257"/>
            <ac:picMk id="11" creationId="{4217B1AD-926A-054A-C9F4-5E5B1A66A98E}"/>
          </ac:picMkLst>
        </pc:picChg>
      </pc:sldChg>
      <pc:sldChg chg="delSp mod delAnim">
        <pc:chgData name="Nena Simon-Vaughan (2502963)" userId="c2ba2aa3-0c7f-4455-a4b2-c180b2a60910" providerId="ADAL" clId="{B3FD11CC-D8DE-4110-875D-19935A64F6E4}" dt="2026-04-27T07:07:18.836" v="1" actId="478"/>
        <pc:sldMkLst>
          <pc:docMk/>
          <pc:sldMk cId="2203278533" sldId="258"/>
        </pc:sldMkLst>
        <pc:picChg chg="del">
          <ac:chgData name="Nena Simon-Vaughan (2502963)" userId="c2ba2aa3-0c7f-4455-a4b2-c180b2a60910" providerId="ADAL" clId="{B3FD11CC-D8DE-4110-875D-19935A64F6E4}" dt="2026-04-27T07:07:18.836" v="1" actId="478"/>
          <ac:picMkLst>
            <pc:docMk/>
            <pc:sldMk cId="2203278533" sldId="258"/>
            <ac:picMk id="5" creationId="{0163C399-C8B4-AF46-A9BE-6B3076A813FD}"/>
          </ac:picMkLst>
        </pc:picChg>
      </pc:sldChg>
      <pc:sldChg chg="delSp mod delAnim">
        <pc:chgData name="Nena Simon-Vaughan (2502963)" userId="c2ba2aa3-0c7f-4455-a4b2-c180b2a60910" providerId="ADAL" clId="{B3FD11CC-D8DE-4110-875D-19935A64F6E4}" dt="2026-04-27T07:07:25.874" v="2" actId="478"/>
        <pc:sldMkLst>
          <pc:docMk/>
          <pc:sldMk cId="4096819571" sldId="259"/>
        </pc:sldMkLst>
        <pc:picChg chg="del">
          <ac:chgData name="Nena Simon-Vaughan (2502963)" userId="c2ba2aa3-0c7f-4455-a4b2-c180b2a60910" providerId="ADAL" clId="{B3FD11CC-D8DE-4110-875D-19935A64F6E4}" dt="2026-04-27T07:07:25.874" v="2" actId="478"/>
          <ac:picMkLst>
            <pc:docMk/>
            <pc:sldMk cId="4096819571" sldId="259"/>
            <ac:picMk id="4" creationId="{2C97A861-C4F6-0C44-FA0D-93A29075BF2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8C28E-8403-476C-A8F0-8D4C72F8676C}"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CFCA44-E8D1-48E4-88DF-15FC4673F799}" type="slidenum">
              <a:rPr lang="en-GB" smtClean="0"/>
              <a:t>‹#›</a:t>
            </a:fld>
            <a:endParaRPr lang="en-GB"/>
          </a:p>
        </p:txBody>
      </p:sp>
    </p:spTree>
    <p:extLst>
      <p:ext uri="{BB962C8B-B14F-4D97-AF65-F5344CB8AC3E}">
        <p14:creationId xmlns:p14="http://schemas.microsoft.com/office/powerpoint/2010/main" val="1219126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Jordon is a country that is in the middle east between Iraq, Syria and Saudi </a:t>
            </a:r>
            <a:r>
              <a:rPr lang="en-GB" err="1"/>
              <a:t>arabia</a:t>
            </a:r>
            <a:r>
              <a:rPr lang="en-GB"/>
              <a:t> (REFERENCE)  </a:t>
            </a:r>
          </a:p>
          <a:p>
            <a:r>
              <a:rPr lang="en-GB"/>
              <a:t>There are around 11 million people who live in Jordon, with </a:t>
            </a:r>
            <a:r>
              <a:rPr lang="en-GB" err="1"/>
              <a:t>approxitly</a:t>
            </a:r>
            <a:r>
              <a:rPr lang="en-GB"/>
              <a:t> 500,00- 600,00 people who are registered refugees 9REFERENCE).</a:t>
            </a:r>
          </a:p>
          <a:p>
            <a:r>
              <a:rPr lang="en-GB"/>
              <a:t>One of the main challenges that Jordon faces is the large refugee population (REFERENCE). </a:t>
            </a:r>
          </a:p>
          <a:p>
            <a:r>
              <a:rPr lang="en-GB"/>
              <a:t>The refugees are usually from the </a:t>
            </a:r>
            <a:r>
              <a:rPr lang="en-GB" err="1"/>
              <a:t>neiboghring</a:t>
            </a:r>
            <a:r>
              <a:rPr lang="en-GB"/>
              <a:t> countries like Syria and Iraq (REFERERENCE). </a:t>
            </a:r>
          </a:p>
          <a:p>
            <a:r>
              <a:rPr lang="en-GB"/>
              <a:t>Refugee children often find it difficult to </a:t>
            </a:r>
            <a:r>
              <a:rPr lang="en-GB" err="1"/>
              <a:t>emrole</a:t>
            </a:r>
            <a:r>
              <a:rPr lang="en-GB"/>
              <a:t> in school due to overcrowded documentation issues, and frequent </a:t>
            </a:r>
            <a:r>
              <a:rPr lang="en-GB" err="1"/>
              <a:t>moovements</a:t>
            </a:r>
            <a:r>
              <a:rPr lang="en-GB"/>
              <a:t> to different locations (REFERENCE).</a:t>
            </a:r>
          </a:p>
          <a:p>
            <a:r>
              <a:rPr lang="en-GB"/>
              <a:t> </a:t>
            </a:r>
          </a:p>
        </p:txBody>
      </p:sp>
      <p:sp>
        <p:nvSpPr>
          <p:cNvPr id="4" name="Slide Number Placeholder 3"/>
          <p:cNvSpPr>
            <a:spLocks noGrp="1"/>
          </p:cNvSpPr>
          <p:nvPr>
            <p:ph type="sldNum" sz="quarter" idx="5"/>
          </p:nvPr>
        </p:nvSpPr>
        <p:spPr/>
        <p:txBody>
          <a:bodyPr/>
          <a:lstStyle/>
          <a:p>
            <a:fld id="{3ECFCA44-E8D1-48E4-88DF-15FC4673F799}" type="slidenum">
              <a:rPr lang="en-GB" smtClean="0"/>
              <a:t>2</a:t>
            </a:fld>
            <a:endParaRPr lang="en-GB"/>
          </a:p>
        </p:txBody>
      </p:sp>
    </p:spTree>
    <p:extLst>
      <p:ext uri="{BB962C8B-B14F-4D97-AF65-F5344CB8AC3E}">
        <p14:creationId xmlns:p14="http://schemas.microsoft.com/office/powerpoint/2010/main" val="656925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Jordons</a:t>
            </a:r>
            <a:r>
              <a:rPr lang="en-US"/>
              <a:t> education system is </a:t>
            </a:r>
            <a:r>
              <a:rPr lang="en-US" err="1"/>
              <a:t>struggiling</a:t>
            </a:r>
            <a:r>
              <a:rPr lang="en-US"/>
              <a:t> to provide education for all the children and young people as there are increasing numbers of students and the schools then become over </a:t>
            </a:r>
            <a:r>
              <a:rPr lang="en-US" err="1"/>
              <a:t>rouded</a:t>
            </a:r>
            <a:r>
              <a:rPr lang="en-US"/>
              <a:t> (REFERENCE) </a:t>
            </a:r>
          </a:p>
          <a:p>
            <a:r>
              <a:rPr lang="en-US"/>
              <a:t>Refugee children may be required to work instead of </a:t>
            </a:r>
            <a:r>
              <a:rPr lang="en-US" err="1"/>
              <a:t>attendinf</a:t>
            </a:r>
            <a:r>
              <a:rPr lang="en-US"/>
              <a:t> school as they may need to provide for their families (REFERENCE). This can also lead to and increase of children dropping out of school (REFERENCE). </a:t>
            </a:r>
          </a:p>
          <a:p>
            <a:r>
              <a:rPr lang="en-US"/>
              <a:t>Schools in Jordon also have limited resources like qualifies teachers, classroom space, learning materials and technology (REFERENCE) </a:t>
            </a:r>
          </a:p>
          <a:p>
            <a:r>
              <a:rPr lang="en-US"/>
              <a:t>This makes it harder for the teachers to meet the students needs (REFERENCE) </a:t>
            </a:r>
          </a:p>
          <a:p>
            <a:r>
              <a:rPr lang="en-US"/>
              <a:t>Some children may live too far from school and can not afford to pay for transport (REFERENCE)  </a:t>
            </a:r>
            <a:endParaRPr lang="en-GB"/>
          </a:p>
        </p:txBody>
      </p:sp>
      <p:sp>
        <p:nvSpPr>
          <p:cNvPr id="4" name="Slide Number Placeholder 3"/>
          <p:cNvSpPr>
            <a:spLocks noGrp="1"/>
          </p:cNvSpPr>
          <p:nvPr>
            <p:ph type="sldNum" sz="quarter" idx="5"/>
          </p:nvPr>
        </p:nvSpPr>
        <p:spPr/>
        <p:txBody>
          <a:bodyPr/>
          <a:lstStyle/>
          <a:p>
            <a:fld id="{3ECFCA44-E8D1-48E4-88DF-15FC4673F799}" type="slidenum">
              <a:rPr lang="en-GB" smtClean="0"/>
              <a:t>3</a:t>
            </a:fld>
            <a:endParaRPr lang="en-GB"/>
          </a:p>
        </p:txBody>
      </p:sp>
    </p:spTree>
    <p:extLst>
      <p:ext uri="{BB962C8B-B14F-4D97-AF65-F5344CB8AC3E}">
        <p14:creationId xmlns:p14="http://schemas.microsoft.com/office/powerpoint/2010/main" val="2156114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UNICEF works with many countries to help children and young people to have access to education (REFERENCE). However Jordon has been affected by the large number of refugees that have entered the county due to the Syrian civil war (REFERENCE). </a:t>
            </a:r>
          </a:p>
          <a:p>
            <a:r>
              <a:rPr lang="en-US"/>
              <a:t>UNICEF works with the </a:t>
            </a:r>
            <a:r>
              <a:rPr lang="en-US" err="1"/>
              <a:t>jorsan</a:t>
            </a:r>
            <a:r>
              <a:rPr lang="en-US"/>
              <a:t> government and international partners to make a education system that is sustainable and allow refugee children and young people to continue their studies (REFERENCE). </a:t>
            </a:r>
          </a:p>
          <a:p>
            <a:r>
              <a:rPr lang="en-US"/>
              <a:t>UNICEF  has developed many </a:t>
            </a:r>
            <a:r>
              <a:rPr lang="en-US" err="1"/>
              <a:t>programmes</a:t>
            </a:r>
            <a:r>
              <a:rPr lang="en-US"/>
              <a:t> to put into place to support refugee children in their education (REFERENCE). </a:t>
            </a:r>
          </a:p>
          <a:p>
            <a:r>
              <a:rPr lang="en-US"/>
              <a:t>One of these strategies is having double shift school when </a:t>
            </a:r>
            <a:r>
              <a:rPr lang="en-US" err="1"/>
              <a:t>jorianian</a:t>
            </a:r>
            <a:r>
              <a:rPr lang="en-US"/>
              <a:t> children attend school in the afternoon (REFERENCE|). This allows all children to attend school without having to build more facilities (REFERENCE). </a:t>
            </a:r>
          </a:p>
          <a:p>
            <a:r>
              <a:rPr lang="en-US"/>
              <a:t>UNICEF also supports the construction of new facilities and school buildings  so that the children and young people have a </a:t>
            </a:r>
            <a:r>
              <a:rPr lang="en-US" err="1"/>
              <a:t>sfe</a:t>
            </a:r>
            <a:r>
              <a:rPr lang="en-US"/>
              <a:t> environment to study in (REFERENCE). Finally, UNICEF, support </a:t>
            </a:r>
            <a:r>
              <a:rPr lang="en-US" err="1"/>
              <a:t>reugees</a:t>
            </a:r>
            <a:r>
              <a:rPr lang="en-US"/>
              <a:t> with digital </a:t>
            </a:r>
            <a:r>
              <a:rPr lang="en-US" err="1"/>
              <a:t>learing</a:t>
            </a:r>
            <a:r>
              <a:rPr lang="en-US"/>
              <a:t> </a:t>
            </a:r>
            <a:r>
              <a:rPr lang="en-US" err="1"/>
              <a:t>programmes</a:t>
            </a:r>
            <a:r>
              <a:rPr lang="en-US"/>
              <a:t> so if the children move around they will still be able to attend classes remotely (REFERENCE). </a:t>
            </a:r>
            <a:endParaRPr lang="en-GB"/>
          </a:p>
        </p:txBody>
      </p:sp>
      <p:sp>
        <p:nvSpPr>
          <p:cNvPr id="4" name="Slide Number Placeholder 3"/>
          <p:cNvSpPr>
            <a:spLocks noGrp="1"/>
          </p:cNvSpPr>
          <p:nvPr>
            <p:ph type="sldNum" sz="quarter" idx="5"/>
          </p:nvPr>
        </p:nvSpPr>
        <p:spPr/>
        <p:txBody>
          <a:bodyPr/>
          <a:lstStyle/>
          <a:p>
            <a:fld id="{3ECFCA44-E8D1-48E4-88DF-15FC4673F799}" type="slidenum">
              <a:rPr lang="en-GB" smtClean="0"/>
              <a:t>4</a:t>
            </a:fld>
            <a:endParaRPr lang="en-GB"/>
          </a:p>
        </p:txBody>
      </p:sp>
    </p:spTree>
    <p:extLst>
      <p:ext uri="{BB962C8B-B14F-4D97-AF65-F5344CB8AC3E}">
        <p14:creationId xmlns:p14="http://schemas.microsoft.com/office/powerpoint/2010/main" val="746971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6CFEEBE-47FF-4C19-A588-46FE611946BB}"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1511500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CFEEBE-47FF-4C19-A588-46FE611946BB}"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3131300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308922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6CFEEBE-47FF-4C19-A588-46FE611946BB}" type="datetimeFigureOut">
              <a:rPr lang="en-GB" smtClean="0"/>
              <a:t>27/04/2026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3734791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6CFEEBE-47FF-4C19-A588-46FE611946BB}" type="datetimeFigureOut">
              <a:rPr lang="en-GB" smtClean="0"/>
              <a:t>27/04/2026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54647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6CFEEBE-47FF-4C19-A588-46FE611946BB}" type="datetimeFigureOut">
              <a:rPr lang="en-GB" smtClean="0"/>
              <a:t>27/04/2026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012632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CFEEBE-47FF-4C19-A588-46FE611946BB}" type="datetimeFigureOut">
              <a:rPr lang="en-GB" smtClean="0"/>
              <a:t>27/04/2026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767519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CFEEBE-47FF-4C19-A588-46FE611946BB}" type="datetimeFigureOut">
              <a:rPr lang="en-GB" smtClean="0"/>
              <a:t>27/04/2026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3254047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CFEEBE-47FF-4C19-A588-46FE611946BB}" type="datetimeFigureOut">
              <a:rPr lang="en-GB" smtClean="0"/>
              <a:t>27/04/2026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558823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568741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185866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2799398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0416443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FEEBE-47FF-4C19-A588-46FE611946BB}"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15898093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CFEEBE-47FF-4C19-A588-46FE611946BB}"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39117791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CFEEBE-47FF-4C19-A588-46FE611946BB}"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16DA3-0835-4B85-B63E-8DD42C1A415B}" type="slidenum">
              <a:rPr lang="en-GB" smtClean="0"/>
              <a:t>‹#›</a:t>
            </a:fld>
            <a:endParaRPr lang="en-GB"/>
          </a:p>
        </p:txBody>
      </p:sp>
    </p:spTree>
    <p:extLst>
      <p:ext uri="{BB962C8B-B14F-4D97-AF65-F5344CB8AC3E}">
        <p14:creationId xmlns:p14="http://schemas.microsoft.com/office/powerpoint/2010/main" val="329887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6CFEEBE-47FF-4C19-A588-46FE611946BB}" type="datetimeFigureOut">
              <a:rPr lang="en-GB" smtClean="0"/>
              <a:t>27/04/2026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8B16DA3-0835-4B85-B63E-8DD42C1A415B}" type="slidenum">
              <a:rPr lang="en-GB" smtClean="0"/>
              <a:t>‹#›</a:t>
            </a:fld>
            <a:endParaRPr lang="en-GB"/>
          </a:p>
        </p:txBody>
      </p:sp>
    </p:spTree>
    <p:extLst>
      <p:ext uri="{BB962C8B-B14F-4D97-AF65-F5344CB8AC3E}">
        <p14:creationId xmlns:p14="http://schemas.microsoft.com/office/powerpoint/2010/main" val="190375070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75BB1-87AC-8810-155D-DD9CC8F8C837}"/>
              </a:ext>
            </a:extLst>
          </p:cNvPr>
          <p:cNvSpPr>
            <a:spLocks noGrp="1"/>
          </p:cNvSpPr>
          <p:nvPr>
            <p:ph type="ctrTitle"/>
          </p:nvPr>
        </p:nvSpPr>
        <p:spPr/>
        <p:txBody>
          <a:bodyPr>
            <a:normAutofit fontScale="90000"/>
          </a:bodyPr>
          <a:lstStyle/>
          <a:p>
            <a:r>
              <a:rPr lang="en-US" sz="2200"/>
              <a:t>Critically explore how UNICEF is helping to develop sustainable </a:t>
            </a:r>
            <a:r>
              <a:rPr lang="en-US" sz="2200" err="1"/>
              <a:t>practises</a:t>
            </a:r>
            <a:r>
              <a:rPr lang="en-US" sz="2200"/>
              <a:t> in education around the world in one of their focus areas: Adolescents, Gender, Immigrant/Refugee Children, Climate Change.  </a:t>
            </a:r>
            <a:br>
              <a:rPr lang="en-US" sz="2200"/>
            </a:br>
            <a:r>
              <a:rPr lang="en-US" sz="2200"/>
              <a:t>Critically </a:t>
            </a:r>
            <a:r>
              <a:rPr lang="en-US" sz="2200" err="1"/>
              <a:t>analyse</a:t>
            </a:r>
            <a:r>
              <a:rPr lang="en-US" sz="2200"/>
              <a:t> case studies from around the world using the report below, relevant literature and policy. </a:t>
            </a:r>
            <a:br>
              <a:rPr lang="en-US"/>
            </a:br>
            <a:endParaRPr lang="en-GB"/>
          </a:p>
        </p:txBody>
      </p:sp>
      <p:sp>
        <p:nvSpPr>
          <p:cNvPr id="3" name="Subtitle 2">
            <a:extLst>
              <a:ext uri="{FF2B5EF4-FFF2-40B4-BE49-F238E27FC236}">
                <a16:creationId xmlns:a16="http://schemas.microsoft.com/office/drawing/2014/main" id="{7DFD1D82-46D3-F7BB-4C2E-B4948C72F11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7683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Freeform: Shape 35">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A9A985-2787-0C99-4B1B-07B52090AEAA}"/>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Jordon </a:t>
            </a:r>
          </a:p>
        </p:txBody>
      </p:sp>
      <p:sp>
        <p:nvSpPr>
          <p:cNvPr id="13" name="Content Placeholder 14">
            <a:extLst>
              <a:ext uri="{FF2B5EF4-FFF2-40B4-BE49-F238E27FC236}">
                <a16:creationId xmlns:a16="http://schemas.microsoft.com/office/drawing/2014/main" id="{68615849-880B-3271-C48E-D9297A353BEB}"/>
              </a:ext>
            </a:extLst>
          </p:cNvPr>
          <p:cNvSpPr>
            <a:spLocks noGrp="1"/>
          </p:cNvSpPr>
          <p:nvPr>
            <p:ph idx="1"/>
          </p:nvPr>
        </p:nvSpPr>
        <p:spPr>
          <a:xfrm>
            <a:off x="7181725" y="2837329"/>
            <a:ext cx="4512988" cy="3317938"/>
          </a:xfrm>
        </p:spPr>
        <p:txBody>
          <a:bodyPr anchor="t">
            <a:normAutofit/>
          </a:bodyPr>
          <a:lstStyle/>
          <a:p>
            <a:endParaRPr lang="en-US">
              <a:solidFill>
                <a:srgbClr val="FFFFFF"/>
              </a:solidFill>
            </a:endParaRPr>
          </a:p>
        </p:txBody>
      </p:sp>
    </p:spTree>
    <p:extLst>
      <p:ext uri="{BB962C8B-B14F-4D97-AF65-F5344CB8AC3E}">
        <p14:creationId xmlns:p14="http://schemas.microsoft.com/office/powerpoint/2010/main" val="799811814"/>
      </p:ext>
    </p:extLst>
  </p:cSld>
  <p:clrMapOvr>
    <a:masterClrMapping/>
  </p:clrMapOvr>
  <mc:AlternateContent xmlns:mc="http://schemas.openxmlformats.org/markup-compatibility/2006">
    <mc:Choice xmlns:p14="http://schemas.microsoft.com/office/powerpoint/2010/main" Requires="p14">
      <p:transition spd="slow" p14:dur="2000" advTm="40992"/>
    </mc:Choice>
    <mc:Fallback>
      <p:transition spd="slow" advTm="4099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242267-817D-291E-25BA-FCFFF3A38D2D}"/>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Jordon education systems </a:t>
            </a:r>
            <a:endParaRPr lang="en-GB">
              <a:solidFill>
                <a:srgbClr val="FFFFFF"/>
              </a:solidFill>
            </a:endParaRPr>
          </a:p>
        </p:txBody>
      </p:sp>
      <p:sp>
        <p:nvSpPr>
          <p:cNvPr id="9" name="Content Placeholder 8">
            <a:extLst>
              <a:ext uri="{FF2B5EF4-FFF2-40B4-BE49-F238E27FC236}">
                <a16:creationId xmlns:a16="http://schemas.microsoft.com/office/drawing/2014/main" id="{E22A011E-EB39-2AE8-B74A-9A476B9328F1}"/>
              </a:ext>
            </a:extLst>
          </p:cNvPr>
          <p:cNvSpPr>
            <a:spLocks noGrp="1"/>
          </p:cNvSpPr>
          <p:nvPr>
            <p:ph idx="1"/>
          </p:nvPr>
        </p:nvSpPr>
        <p:spPr>
          <a:xfrm>
            <a:off x="7181725" y="2837329"/>
            <a:ext cx="4512988" cy="3317938"/>
          </a:xfrm>
        </p:spPr>
        <p:txBody>
          <a:bodyPr anchor="t">
            <a:normAutofit/>
          </a:bodyPr>
          <a:lstStyle/>
          <a:p>
            <a:endParaRPr lang="en-US">
              <a:solidFill>
                <a:srgbClr val="FFFFFF"/>
              </a:solidFill>
            </a:endParaRPr>
          </a:p>
        </p:txBody>
      </p:sp>
    </p:spTree>
    <p:extLst>
      <p:ext uri="{BB962C8B-B14F-4D97-AF65-F5344CB8AC3E}">
        <p14:creationId xmlns:p14="http://schemas.microsoft.com/office/powerpoint/2010/main" val="2203278533"/>
      </p:ext>
    </p:extLst>
  </p:cSld>
  <p:clrMapOvr>
    <a:masterClrMapping/>
  </p:clrMapOvr>
  <mc:AlternateContent xmlns:mc="http://schemas.openxmlformats.org/markup-compatibility/2006">
    <mc:Choice xmlns:p14="http://schemas.microsoft.com/office/powerpoint/2010/main" Requires="p14">
      <p:transition spd="slow" p14:dur="2000" advTm="2907"/>
    </mc:Choice>
    <mc:Fallback>
      <p:transition spd="slow" advTm="290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B5C115-29D2-BB56-3860-00FE35FE1631}"/>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UNICEF support </a:t>
            </a:r>
            <a:endParaRPr lang="en-GB">
              <a:solidFill>
                <a:srgbClr val="FFFFFF"/>
              </a:solidFill>
            </a:endParaRPr>
          </a:p>
        </p:txBody>
      </p:sp>
      <p:sp>
        <p:nvSpPr>
          <p:cNvPr id="8" name="Content Placeholder 7">
            <a:extLst>
              <a:ext uri="{FF2B5EF4-FFF2-40B4-BE49-F238E27FC236}">
                <a16:creationId xmlns:a16="http://schemas.microsoft.com/office/drawing/2014/main" id="{0089FC4A-0C4A-F443-B324-D7C4849C1CA6}"/>
              </a:ext>
            </a:extLst>
          </p:cNvPr>
          <p:cNvSpPr>
            <a:spLocks noGrp="1"/>
          </p:cNvSpPr>
          <p:nvPr>
            <p:ph idx="1"/>
          </p:nvPr>
        </p:nvSpPr>
        <p:spPr>
          <a:xfrm>
            <a:off x="7181725" y="2837329"/>
            <a:ext cx="4512988" cy="3317938"/>
          </a:xfrm>
        </p:spPr>
        <p:txBody>
          <a:bodyPr anchor="t">
            <a:normAutofit/>
          </a:bodyPr>
          <a:lstStyle/>
          <a:p>
            <a:endParaRPr lang="en-US">
              <a:solidFill>
                <a:srgbClr val="FFFFFF"/>
              </a:solidFill>
            </a:endParaRPr>
          </a:p>
        </p:txBody>
      </p:sp>
    </p:spTree>
    <p:extLst>
      <p:ext uri="{BB962C8B-B14F-4D97-AF65-F5344CB8AC3E}">
        <p14:creationId xmlns:p14="http://schemas.microsoft.com/office/powerpoint/2010/main" val="4096819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8DB1-F40A-0753-BA78-F95B2317DA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754451-5EBD-025C-60B8-9E87A3D2923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835364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75b55a5424f6b12a04bb6bdb78bba621">
  <xsd:schema xmlns:xsd="http://www.w3.org/2001/XMLSchema" xmlns:xs="http://www.w3.org/2001/XMLSchema" xmlns:p="http://schemas.microsoft.com/office/2006/metadata/properties" xmlns:ns3="3ef5847a-e696-4fee-a2c0-6c3f87568321" targetNamespace="http://schemas.microsoft.com/office/2006/metadata/properties" ma:root="true" ma:fieldsID="18bbb58b96ca75ffa8030c57aa6687eb"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7EE4D6F-E548-4E9C-91FD-F2F3EF782EF5}">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s>
</ds:datastoreItem>
</file>

<file path=customXml/itemProps2.xml><?xml version="1.0" encoding="utf-8"?>
<ds:datastoreItem xmlns:ds="http://schemas.openxmlformats.org/officeDocument/2006/customXml" ds:itemID="{0416E963-6181-42D4-9C64-25A1A6225D35}">
  <ds:schemaRefs>
    <ds:schemaRef ds:uri="http://schemas.microsoft.com/office/2006/metadata/properties"/>
    <ds:schemaRef ds:uri="http://www.w3.org/2000/xmlns/"/>
    <ds:schemaRef ds:uri="3ef5847a-e696-4fee-a2c0-6c3f87568321"/>
    <ds:schemaRef ds:uri="http://www.w3.org/2001/XMLSchema-instance"/>
  </ds:schemaRefs>
</ds:datastoreItem>
</file>

<file path=customXml/itemProps3.xml><?xml version="1.0" encoding="utf-8"?>
<ds:datastoreItem xmlns:ds="http://schemas.openxmlformats.org/officeDocument/2006/customXml" ds:itemID="{EC53059A-AEE7-4FD6-8E02-650922B0AB5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5</Slides>
  <Notes>3</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Facet</vt:lpstr>
      <vt:lpstr>Critically explore how UNICEF is helping to develop sustainable practises in education around the world in one of their focus areas: Adolescents, Gender, Immigrant/Refugee Children, Climate Change.   Critically analyse case studies from around the world using the report below, relevant literature and policy.  </vt:lpstr>
      <vt:lpstr>Jordon </vt:lpstr>
      <vt:lpstr>Jordon education systems </vt:lpstr>
      <vt:lpstr>UNICEF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explore how UNICEF is helping to develop sustainable practises in education around the world in one of their focus areas: Adolescents, Gender, Immigrant/Refugee Children, Climate Change.   Critically analyse case studies from around the world using the report below, relevant literature and policy.  </dc:title>
  <dc:creator>Nena Simon-Vaughan (2502963)</dc:creator>
  <cp:lastModifiedBy>Nena Simon-Vaughan (2502963)</cp:lastModifiedBy>
  <cp:revision>1</cp:revision>
  <dcterms:created xsi:type="dcterms:W3CDTF">2026-03-06T18:05:39Z</dcterms:created>
  <dcterms:modified xsi:type="dcterms:W3CDTF">2026-04-27T07:07:35Z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