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5" r:id="rId2"/>
    <p:sldId id="276" r:id="rId3"/>
    <p:sldId id="277" r:id="rId4"/>
    <p:sldId id="278" r:id="rId5"/>
    <p:sldId id="279" r:id="rId6"/>
    <p:sldId id="280" r:id="rId7"/>
    <p:sldId id="281" r:id="rId8"/>
    <p:sldId id="282" r:id="rId9"/>
    <p:sldId id="257" r:id="rId10"/>
    <p:sldId id="258" r:id="rId11"/>
    <p:sldId id="259" r:id="rId12"/>
    <p:sldId id="260" r:id="rId13"/>
    <p:sldId id="261" r:id="rId14"/>
    <p:sldId id="283" r:id="rId15"/>
    <p:sldId id="284" r:id="rId16"/>
    <p:sldId id="285" r:id="rId17"/>
    <p:sldId id="286" r:id="rId18"/>
    <p:sldId id="268" r:id="rId19"/>
    <p:sldId id="263" r:id="rId20"/>
    <p:sldId id="264" r:id="rId21"/>
    <p:sldId id="265" r:id="rId22"/>
    <p:sldId id="273" r:id="rId23"/>
    <p:sldId id="26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72807B-4324-4108-BD74-8BE71E42B0F5}" v="36" dt="2021-04-18T14:24:12.5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6" d="100"/>
          <a:sy n="86" d="100"/>
        </p:scale>
        <p:origin x="33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4ED9B9E9-04C3-440E-BF32-B07465120303}" type="datetimeFigureOut">
              <a:rPr lang="en-GB" smtClean="0"/>
              <a:t>21/04/2021</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3B03A1F-C3D2-4D9E-A75F-FC285DEDAFCD}" type="slidenum">
              <a:rPr lang="en-GB" smtClean="0"/>
              <a:t>‹#›</a:t>
            </a:fld>
            <a:endParaRPr lang="en-GB"/>
          </a:p>
        </p:txBody>
      </p:sp>
    </p:spTree>
    <p:extLst>
      <p:ext uri="{BB962C8B-B14F-4D97-AF65-F5344CB8AC3E}">
        <p14:creationId xmlns:p14="http://schemas.microsoft.com/office/powerpoint/2010/main" val="1493782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D9B9E9-04C3-440E-BF32-B07465120303}" type="datetimeFigureOut">
              <a:rPr lang="en-GB" smtClean="0"/>
              <a:t>21/04/2021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D3B03A1F-C3D2-4D9E-A75F-FC285DEDAFCD}" type="slidenum">
              <a:rPr lang="en-GB" smtClean="0"/>
              <a:t>‹#›</a:t>
            </a:fld>
            <a:endParaRPr lang="en-GB"/>
          </a:p>
        </p:txBody>
      </p:sp>
    </p:spTree>
    <p:extLst>
      <p:ext uri="{BB962C8B-B14F-4D97-AF65-F5344CB8AC3E}">
        <p14:creationId xmlns:p14="http://schemas.microsoft.com/office/powerpoint/2010/main" val="4093840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4ED9B9E9-04C3-440E-BF32-B07465120303}" type="datetimeFigureOut">
              <a:rPr lang="en-GB" smtClean="0"/>
              <a:t>21/04/2021</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3B03A1F-C3D2-4D9E-A75F-FC285DEDAFCD}" type="slidenum">
              <a:rPr lang="en-GB" smtClean="0"/>
              <a:t>‹#›</a:t>
            </a:fld>
            <a:endParaRPr lang="en-GB"/>
          </a:p>
        </p:txBody>
      </p:sp>
    </p:spTree>
    <p:extLst>
      <p:ext uri="{BB962C8B-B14F-4D97-AF65-F5344CB8AC3E}">
        <p14:creationId xmlns:p14="http://schemas.microsoft.com/office/powerpoint/2010/main" val="4287718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D9B9E9-04C3-440E-BF32-B07465120303}" type="datetimeFigureOut">
              <a:rPr lang="en-GB" smtClean="0"/>
              <a:t>21/04/2021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03A1F-C3D2-4D9E-A75F-FC285DEDAFCD}" type="slidenum">
              <a:rPr lang="en-GB" smtClean="0"/>
              <a:t>‹#›</a:t>
            </a:fld>
            <a:endParaRPr lang="en-GB"/>
          </a:p>
        </p:txBody>
      </p:sp>
    </p:spTree>
    <p:extLst>
      <p:ext uri="{BB962C8B-B14F-4D97-AF65-F5344CB8AC3E}">
        <p14:creationId xmlns:p14="http://schemas.microsoft.com/office/powerpoint/2010/main" val="635291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D9B9E9-04C3-440E-BF32-B07465120303}" type="datetimeFigureOut">
              <a:rPr lang="en-GB" smtClean="0"/>
              <a:t>21/04/2021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B03A1F-C3D2-4D9E-A75F-FC285DEDAFCD}" type="slidenum">
              <a:rPr lang="en-GB" smtClean="0"/>
              <a:t>‹#›</a:t>
            </a:fld>
            <a:endParaRPr lang="en-GB"/>
          </a:p>
        </p:txBody>
      </p:sp>
    </p:spTree>
    <p:extLst>
      <p:ext uri="{BB962C8B-B14F-4D97-AF65-F5344CB8AC3E}">
        <p14:creationId xmlns:p14="http://schemas.microsoft.com/office/powerpoint/2010/main" val="3619706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D9B9E9-04C3-440E-BF32-B07465120303}" type="datetimeFigureOut">
              <a:rPr lang="en-GB" smtClean="0"/>
              <a:t>21/04/2021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B03A1F-C3D2-4D9E-A75F-FC285DEDAFCD}" type="slidenum">
              <a:rPr lang="en-GB" smtClean="0"/>
              <a:t>‹#›</a:t>
            </a:fld>
            <a:endParaRPr lang="en-GB"/>
          </a:p>
        </p:txBody>
      </p:sp>
    </p:spTree>
    <p:extLst>
      <p:ext uri="{BB962C8B-B14F-4D97-AF65-F5344CB8AC3E}">
        <p14:creationId xmlns:p14="http://schemas.microsoft.com/office/powerpoint/2010/main" val="1426603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9B9E9-04C3-440E-BF32-B07465120303}" type="datetimeFigureOut">
              <a:rPr lang="en-GB" smtClean="0"/>
              <a:t>21/04/2021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B03A1F-C3D2-4D9E-A75F-FC285DEDAFCD}" type="slidenum">
              <a:rPr lang="en-GB" smtClean="0"/>
              <a:t>‹#›</a:t>
            </a:fld>
            <a:endParaRPr lang="en-GB"/>
          </a:p>
        </p:txBody>
      </p:sp>
    </p:spTree>
    <p:extLst>
      <p:ext uri="{BB962C8B-B14F-4D97-AF65-F5344CB8AC3E}">
        <p14:creationId xmlns:p14="http://schemas.microsoft.com/office/powerpoint/2010/main" val="3205717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4ED9B9E9-04C3-440E-BF32-B07465120303}" type="datetimeFigureOut">
              <a:rPr lang="en-GB" smtClean="0"/>
              <a:t>21/04/2021</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3B03A1F-C3D2-4D9E-A75F-FC285DEDAFCD}" type="slidenum">
              <a:rPr lang="en-GB" smtClean="0"/>
              <a:t>‹#›</a:t>
            </a:fld>
            <a:endParaRPr lang="en-GB"/>
          </a:p>
        </p:txBody>
      </p:sp>
    </p:spTree>
    <p:extLst>
      <p:ext uri="{BB962C8B-B14F-4D97-AF65-F5344CB8AC3E}">
        <p14:creationId xmlns:p14="http://schemas.microsoft.com/office/powerpoint/2010/main" val="4020918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D9B9E9-04C3-440E-BF32-B07465120303}" type="datetimeFigureOut">
              <a:rPr lang="en-GB" smtClean="0"/>
              <a:t>21/04/2021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B03A1F-C3D2-4D9E-A75F-FC285DEDAFCD}" type="slidenum">
              <a:rPr lang="en-GB" smtClean="0"/>
              <a:t>‹#›</a:t>
            </a:fld>
            <a:endParaRPr lang="en-GB"/>
          </a:p>
        </p:txBody>
      </p:sp>
    </p:spTree>
    <p:extLst>
      <p:ext uri="{BB962C8B-B14F-4D97-AF65-F5344CB8AC3E}">
        <p14:creationId xmlns:p14="http://schemas.microsoft.com/office/powerpoint/2010/main" val="883439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D9B9E9-04C3-440E-BF32-B07465120303}" type="datetimeFigureOut">
              <a:rPr lang="en-GB" smtClean="0"/>
              <a:t>21/04/2021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B03A1F-C3D2-4D9E-A75F-FC285DEDAFCD}" type="slidenum">
              <a:rPr lang="en-GB" smtClean="0"/>
              <a:t>‹#›</a:t>
            </a:fld>
            <a:endParaRPr lang="en-GB"/>
          </a:p>
        </p:txBody>
      </p:sp>
    </p:spTree>
    <p:extLst>
      <p:ext uri="{BB962C8B-B14F-4D97-AF65-F5344CB8AC3E}">
        <p14:creationId xmlns:p14="http://schemas.microsoft.com/office/powerpoint/2010/main" val="1807443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4ED9B9E9-04C3-440E-BF32-B07465120303}" type="datetimeFigureOut">
              <a:rPr lang="en-GB" smtClean="0"/>
              <a:t>21/04/2021</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3B03A1F-C3D2-4D9E-A75F-FC285DEDAFCD}" type="slidenum">
              <a:rPr lang="en-GB" smtClean="0"/>
              <a:t>‹#›</a:t>
            </a:fld>
            <a:endParaRPr lang="en-GB"/>
          </a:p>
        </p:txBody>
      </p:sp>
    </p:spTree>
    <p:extLst>
      <p:ext uri="{BB962C8B-B14F-4D97-AF65-F5344CB8AC3E}">
        <p14:creationId xmlns:p14="http://schemas.microsoft.com/office/powerpoint/2010/main" val="1106766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4ED9B9E9-04C3-440E-BF32-B07465120303}" type="datetimeFigureOut">
              <a:rPr lang="en-GB" smtClean="0"/>
              <a:t>21/04/2021</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3B03A1F-C3D2-4D9E-A75F-FC285DEDAFCD}"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527971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indeed.com/career-advice/career-development/responsibilities-of-a-supervisor" TargetMode="External"/><Relationship Id="rId2" Type="http://schemas.openxmlformats.org/officeDocument/2006/relationships/hyperlink" Target="https://www.sandler.com/blog/6-benefits-of-teamwork-in-the-workplac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ABB8DE-CA56-484F-A1C3-7AB57DC3B446}"/>
              </a:ext>
            </a:extLst>
          </p:cNvPr>
          <p:cNvSpPr>
            <a:spLocks noGrp="1"/>
          </p:cNvSpPr>
          <p:nvPr>
            <p:ph idx="1"/>
          </p:nvPr>
        </p:nvSpPr>
        <p:spPr>
          <a:xfrm>
            <a:off x="639098" y="2418735"/>
            <a:ext cx="5132439" cy="3811742"/>
          </a:xfrm>
        </p:spPr>
        <p:txBody>
          <a:bodyPr anchor="ctr">
            <a:normAutofit fontScale="92500" lnSpcReduction="20000"/>
          </a:bodyPr>
          <a:lstStyle/>
          <a:p>
            <a:br>
              <a:rPr lang="en-GB" dirty="0">
                <a:solidFill>
                  <a:schemeClr val="tx1"/>
                </a:solidFill>
                <a:latin typeface="+mn-lt"/>
              </a:rPr>
            </a:br>
            <a:r>
              <a:rPr lang="en-GB" sz="2800" dirty="0">
                <a:latin typeface="+mn-lt"/>
              </a:rPr>
              <a:t>Effective Team Work And Communication </a:t>
            </a:r>
            <a:r>
              <a:rPr lang="en-GB" dirty="0">
                <a:solidFill>
                  <a:schemeClr val="tx1"/>
                </a:solidFill>
                <a:latin typeface="+mn-lt"/>
              </a:rPr>
              <a:t>Module code: </a:t>
            </a:r>
          </a:p>
          <a:p>
            <a:r>
              <a:rPr lang="en-GB" dirty="0">
                <a:solidFill>
                  <a:schemeClr val="tx1"/>
                </a:solidFill>
                <a:latin typeface="+mn-lt"/>
              </a:rPr>
              <a:t>BMSW4002</a:t>
            </a:r>
          </a:p>
          <a:p>
            <a:r>
              <a:rPr lang="en-GB" dirty="0">
                <a:solidFill>
                  <a:schemeClr val="tx1"/>
                </a:solidFill>
              </a:rPr>
              <a:t>Module tutor: Anita Nan </a:t>
            </a:r>
          </a:p>
          <a:p>
            <a:endParaRPr lang="en-GB" dirty="0">
              <a:solidFill>
                <a:schemeClr val="tx1"/>
              </a:solidFill>
            </a:endParaRPr>
          </a:p>
          <a:p>
            <a:pPr marL="0" indent="0">
              <a:buNone/>
            </a:pPr>
            <a:r>
              <a:rPr lang="en-GB" b="1" dirty="0">
                <a:solidFill>
                  <a:schemeClr val="tx1"/>
                </a:solidFill>
              </a:rPr>
              <a:t>Student names and ID </a:t>
            </a:r>
          </a:p>
          <a:p>
            <a:pPr marL="0" indent="0">
              <a:buNone/>
            </a:pPr>
            <a:br>
              <a:rPr lang="en-GB" dirty="0">
                <a:solidFill>
                  <a:schemeClr val="tx1"/>
                </a:solidFill>
              </a:rPr>
            </a:br>
            <a:r>
              <a:rPr lang="en-GB" dirty="0" err="1">
                <a:solidFill>
                  <a:schemeClr val="tx1"/>
                </a:solidFill>
              </a:rPr>
              <a:t>Sariya</a:t>
            </a:r>
            <a:r>
              <a:rPr lang="en-GB" dirty="0">
                <a:solidFill>
                  <a:schemeClr val="tx1"/>
                </a:solidFill>
              </a:rPr>
              <a:t> Hamilton: 2010423</a:t>
            </a:r>
            <a:br>
              <a:rPr lang="en-GB" dirty="0">
                <a:solidFill>
                  <a:schemeClr val="tx1"/>
                </a:solidFill>
              </a:rPr>
            </a:br>
            <a:r>
              <a:rPr lang="en-GB" dirty="0" err="1">
                <a:solidFill>
                  <a:schemeClr val="tx1"/>
                </a:solidFill>
              </a:rPr>
              <a:t>Kostadin</a:t>
            </a:r>
            <a:r>
              <a:rPr lang="en-GB" dirty="0">
                <a:solidFill>
                  <a:schemeClr val="tx1"/>
                </a:solidFill>
              </a:rPr>
              <a:t> </a:t>
            </a:r>
            <a:r>
              <a:rPr lang="en-GB" dirty="0" err="1">
                <a:solidFill>
                  <a:schemeClr val="tx1"/>
                </a:solidFill>
              </a:rPr>
              <a:t>Gelov</a:t>
            </a:r>
            <a:r>
              <a:rPr lang="en-GB" dirty="0">
                <a:solidFill>
                  <a:schemeClr val="tx1"/>
                </a:solidFill>
              </a:rPr>
              <a:t>: 2009444</a:t>
            </a:r>
            <a:br>
              <a:rPr lang="en-GB" dirty="0">
                <a:solidFill>
                  <a:schemeClr val="tx1"/>
                </a:solidFill>
              </a:rPr>
            </a:br>
            <a:r>
              <a:rPr lang="en-GB" dirty="0" err="1">
                <a:solidFill>
                  <a:schemeClr val="tx1"/>
                </a:solidFill>
              </a:rPr>
              <a:t>Kristiyan</a:t>
            </a:r>
            <a:r>
              <a:rPr lang="en-GB" dirty="0">
                <a:solidFill>
                  <a:schemeClr val="tx1"/>
                </a:solidFill>
              </a:rPr>
              <a:t> </a:t>
            </a:r>
            <a:r>
              <a:rPr lang="en-GB" dirty="0" err="1">
                <a:solidFill>
                  <a:schemeClr val="tx1"/>
                </a:solidFill>
              </a:rPr>
              <a:t>Stanimirov</a:t>
            </a:r>
            <a:r>
              <a:rPr lang="en-GB" dirty="0">
                <a:solidFill>
                  <a:schemeClr val="tx1"/>
                </a:solidFill>
              </a:rPr>
              <a:t> 1816841</a:t>
            </a:r>
          </a:p>
          <a:p>
            <a:pPr marL="0" indent="0">
              <a:buNone/>
            </a:pPr>
            <a:r>
              <a:rPr lang="en-GB" dirty="0" err="1">
                <a:solidFill>
                  <a:schemeClr val="tx1"/>
                </a:solidFill>
              </a:rPr>
              <a:t>Kaloyan</a:t>
            </a:r>
            <a:r>
              <a:rPr lang="en-GB" dirty="0">
                <a:solidFill>
                  <a:schemeClr val="tx1"/>
                </a:solidFill>
              </a:rPr>
              <a:t> </a:t>
            </a:r>
            <a:r>
              <a:rPr lang="en-GB" dirty="0" err="1">
                <a:solidFill>
                  <a:schemeClr val="tx1"/>
                </a:solidFill>
              </a:rPr>
              <a:t>Dzhambazki</a:t>
            </a:r>
            <a:r>
              <a:rPr lang="en-GB" dirty="0">
                <a:solidFill>
                  <a:schemeClr val="tx1"/>
                </a:solidFill>
              </a:rPr>
              <a:t> 2008334</a:t>
            </a:r>
            <a:br>
              <a:rPr lang="en-GB" dirty="0">
                <a:solidFill>
                  <a:schemeClr val="tx1"/>
                </a:solidFill>
              </a:rPr>
            </a:br>
            <a:endParaRPr lang="en-GB" dirty="0">
              <a:solidFill>
                <a:schemeClr val="tx1"/>
              </a:solidFill>
            </a:endParaRPr>
          </a:p>
        </p:txBody>
      </p:sp>
      <p:pic>
        <p:nvPicPr>
          <p:cNvPr id="1026" name="Picture 2" descr="UWTSD London | UWTSD London Campus">
            <a:extLst>
              <a:ext uri="{FF2B5EF4-FFF2-40B4-BE49-F238E27FC236}">
                <a16:creationId xmlns:a16="http://schemas.microsoft.com/office/drawing/2014/main" id="{0D826B76-04B5-4401-BC95-6AD175757B4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14836" y="994320"/>
            <a:ext cx="4828707" cy="2011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7305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B46C9-8FC2-4942-BFED-22365670C714}"/>
              </a:ext>
            </a:extLst>
          </p:cNvPr>
          <p:cNvSpPr txBox="1">
            <a:spLocks noGrp="1"/>
          </p:cNvSpPr>
          <p:nvPr>
            <p:ph type="title"/>
          </p:nvPr>
        </p:nvSpPr>
        <p:spPr/>
        <p:txBody>
          <a:bodyPr/>
          <a:lstStyle/>
          <a:p>
            <a:pPr lvl="0"/>
            <a:r>
              <a:rPr lang="en-GB" sz="5400" b="1"/>
              <a:t>Overview</a:t>
            </a:r>
          </a:p>
        </p:txBody>
      </p:sp>
      <p:sp>
        <p:nvSpPr>
          <p:cNvPr id="3" name="Content Placeholder 2">
            <a:extLst>
              <a:ext uri="{FF2B5EF4-FFF2-40B4-BE49-F238E27FC236}">
                <a16:creationId xmlns:a16="http://schemas.microsoft.com/office/drawing/2014/main" id="{E8B837AC-33B2-46EB-8B46-0E6FD6EC4B7B}"/>
              </a:ext>
            </a:extLst>
          </p:cNvPr>
          <p:cNvSpPr txBox="1">
            <a:spLocks noGrp="1"/>
          </p:cNvSpPr>
          <p:nvPr>
            <p:ph idx="1"/>
          </p:nvPr>
        </p:nvSpPr>
        <p:spPr/>
        <p:txBody>
          <a:bodyPr/>
          <a:lstStyle/>
          <a:p>
            <a:pPr lvl="0"/>
            <a:r>
              <a:rPr lang="en-GB" dirty="0"/>
              <a:t>Introduction to Team/Benefits of Team Working:    </a:t>
            </a:r>
            <a:r>
              <a:rPr lang="en-GB" dirty="0" err="1"/>
              <a:t>Sariya</a:t>
            </a:r>
            <a:endParaRPr lang="en-GB" dirty="0"/>
          </a:p>
          <a:p>
            <a:pPr lvl="0"/>
            <a:r>
              <a:rPr lang="en-GB" dirty="0"/>
              <a:t>Team roles     </a:t>
            </a:r>
            <a:r>
              <a:rPr lang="en-GB" dirty="0" err="1"/>
              <a:t>Kristiyan</a:t>
            </a:r>
            <a:r>
              <a:rPr lang="en-GB" dirty="0"/>
              <a:t> , </a:t>
            </a:r>
            <a:r>
              <a:rPr lang="en-GB" dirty="0" err="1"/>
              <a:t>Kostadin</a:t>
            </a:r>
            <a:r>
              <a:rPr lang="en-GB" dirty="0"/>
              <a:t> </a:t>
            </a:r>
          </a:p>
          <a:p>
            <a:pPr lvl="0"/>
            <a:r>
              <a:rPr lang="en-GB" dirty="0"/>
              <a:t>Successful Team Development   </a:t>
            </a:r>
            <a:r>
              <a:rPr lang="en-GB" dirty="0" err="1"/>
              <a:t>Kaloyan</a:t>
            </a:r>
            <a:endParaRPr lang="en-GB" dirty="0"/>
          </a:p>
          <a:p>
            <a:pPr lvl="0"/>
            <a:r>
              <a:rPr lang="en-GB" dirty="0"/>
              <a:t>Conclusion </a:t>
            </a:r>
          </a:p>
          <a:p>
            <a:pPr lvl="0"/>
            <a:r>
              <a:rPr lang="en-GB" dirty="0"/>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ECD0A-A620-D947-8D1E-753DC4C59FE5}"/>
              </a:ext>
            </a:extLst>
          </p:cNvPr>
          <p:cNvSpPr>
            <a:spLocks noGrp="1"/>
          </p:cNvSpPr>
          <p:nvPr>
            <p:ph type="title"/>
          </p:nvPr>
        </p:nvSpPr>
        <p:spPr/>
        <p:txBody>
          <a:bodyPr/>
          <a:lstStyle/>
          <a:p>
            <a:r>
              <a:rPr lang="en-GB" dirty="0"/>
              <a:t> Steps and consideration for Benefits of team working </a:t>
            </a:r>
            <a:endParaRPr lang="en-US" dirty="0"/>
          </a:p>
        </p:txBody>
      </p:sp>
      <p:sp>
        <p:nvSpPr>
          <p:cNvPr id="6" name="Content Placeholder 2">
            <a:extLst>
              <a:ext uri="{FF2B5EF4-FFF2-40B4-BE49-F238E27FC236}">
                <a16:creationId xmlns:a16="http://schemas.microsoft.com/office/drawing/2014/main" id="{81A54D71-1B40-7D43-B9F6-58B1658C41AD}"/>
              </a:ext>
            </a:extLst>
          </p:cNvPr>
          <p:cNvSpPr>
            <a:spLocks noGrp="1"/>
          </p:cNvSpPr>
          <p:nvPr>
            <p:ph idx="1"/>
          </p:nvPr>
        </p:nvSpPr>
        <p:spPr>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0" i="0" u="none" strike="noStrike" dirty="0">
                <a:solidFill>
                  <a:srgbClr val="303030"/>
                </a:solidFill>
                <a:effectLst/>
                <a:latin typeface="Lato"/>
              </a:rPr>
              <a:t>The benefits of teamwork apply across all industries – some jobs simply cannot be done alone, whilst others will be enhanced by the efforts of more people. Individuals all have their own strengths, and their own skills and their own ideas to bring to the table, that is what makes each individual unique</a:t>
            </a:r>
            <a:r>
              <a:rPr lang="en-GB" dirty="0">
                <a:solidFill>
                  <a:srgbClr val="303030"/>
                </a:solidFill>
                <a:latin typeface="Lato"/>
              </a:rPr>
              <a:t>. It is impossible for one person to know everything in the world. There is always someone that knows something you don’t know that can teach you something new and visa versa. W</a:t>
            </a:r>
            <a:r>
              <a:rPr lang="en-GB" b="0" i="0" u="none" strike="noStrike" dirty="0">
                <a:solidFill>
                  <a:srgbClr val="303030"/>
                </a:solidFill>
                <a:effectLst/>
                <a:latin typeface="Lato"/>
              </a:rPr>
              <a:t>hen people work together as a team, it is more efficient and </a:t>
            </a:r>
            <a:r>
              <a:rPr lang="en-GB" dirty="0">
                <a:solidFill>
                  <a:srgbClr val="303030"/>
                </a:solidFill>
                <a:latin typeface="Lato"/>
              </a:rPr>
              <a:t>more likely to </a:t>
            </a:r>
            <a:r>
              <a:rPr lang="en-GB" b="0" i="0" u="none" strike="noStrike" dirty="0">
                <a:solidFill>
                  <a:srgbClr val="303030"/>
                </a:solidFill>
                <a:effectLst/>
                <a:latin typeface="Lato"/>
              </a:rPr>
              <a:t> create something far more powerful than anything that is turned out by one single person.</a:t>
            </a:r>
            <a:endParaRPr lang="en-US" dirty="0"/>
          </a:p>
        </p:txBody>
      </p:sp>
    </p:spTree>
    <p:extLst>
      <p:ext uri="{BB962C8B-B14F-4D97-AF65-F5344CB8AC3E}">
        <p14:creationId xmlns:p14="http://schemas.microsoft.com/office/powerpoint/2010/main" val="2944585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F7A50-F6B3-B44C-8C12-B11E3DE62C52}"/>
              </a:ext>
            </a:extLst>
          </p:cNvPr>
          <p:cNvSpPr>
            <a:spLocks noGrp="1"/>
          </p:cNvSpPr>
          <p:nvPr>
            <p:ph type="title"/>
          </p:nvPr>
        </p:nvSpPr>
        <p:spPr/>
        <p:txBody>
          <a:bodyPr/>
          <a:lstStyle/>
          <a:p>
            <a:r>
              <a:rPr lang="en-GB" dirty="0"/>
              <a:t>Benefits of Team working </a:t>
            </a:r>
            <a:endParaRPr lang="en-US" dirty="0"/>
          </a:p>
        </p:txBody>
      </p:sp>
      <p:sp>
        <p:nvSpPr>
          <p:cNvPr id="3" name="Content Placeholder 2">
            <a:extLst>
              <a:ext uri="{FF2B5EF4-FFF2-40B4-BE49-F238E27FC236}">
                <a16:creationId xmlns:a16="http://schemas.microsoft.com/office/drawing/2014/main" id="{53524178-A1C1-0343-A90A-CC4D39B5E4EA}"/>
              </a:ext>
            </a:extLst>
          </p:cNvPr>
          <p:cNvSpPr>
            <a:spLocks noGrp="1"/>
          </p:cNvSpPr>
          <p:nvPr>
            <p:ph idx="1"/>
          </p:nvPr>
        </p:nvSpPr>
        <p:spPr/>
        <p:txBody>
          <a:bodyPr/>
          <a:lstStyle/>
          <a:p>
            <a:r>
              <a:rPr lang="en-GB" b="1" i="0" u="none" strike="noStrike" dirty="0">
                <a:solidFill>
                  <a:srgbClr val="222222"/>
                </a:solidFill>
                <a:effectLst/>
                <a:latin typeface="Lato"/>
              </a:rPr>
              <a:t>Improves Morale</a:t>
            </a:r>
            <a:r>
              <a:rPr lang="en-GB" b="0" i="0" u="none" strike="noStrike" dirty="0">
                <a:solidFill>
                  <a:srgbClr val="303030"/>
                </a:solidFill>
                <a:effectLst/>
                <a:latin typeface="Lato"/>
              </a:rPr>
              <a:t> – when the workload is shared by a team, the collaboration enables all members to feel a greater sense of achievement when the task is completed</a:t>
            </a:r>
          </a:p>
          <a:p>
            <a:r>
              <a:rPr lang="en-GB" b="1" i="0" u="none" strike="noStrike" dirty="0">
                <a:solidFill>
                  <a:srgbClr val="222222"/>
                </a:solidFill>
                <a:effectLst/>
                <a:latin typeface="Lato"/>
              </a:rPr>
              <a:t>Productivity Boost</a:t>
            </a:r>
            <a:r>
              <a:rPr lang="en-GB" b="0" i="0" u="none" strike="noStrike" dirty="0">
                <a:solidFill>
                  <a:srgbClr val="303030"/>
                </a:solidFill>
                <a:effectLst/>
                <a:latin typeface="Lato"/>
              </a:rPr>
              <a:t> – when the workload is shared equally by members of a team and the tasks are allocated according to the strengths and skills of each team member.</a:t>
            </a:r>
          </a:p>
          <a:p>
            <a:r>
              <a:rPr lang="en-GB" b="1" i="0" u="none" strike="noStrike" dirty="0">
                <a:solidFill>
                  <a:srgbClr val="222222"/>
                </a:solidFill>
                <a:effectLst/>
                <a:latin typeface="Lato"/>
              </a:rPr>
              <a:t>Increases Skills and Knowledge</a:t>
            </a:r>
            <a:r>
              <a:rPr lang="en-GB" b="0" i="0" u="none" strike="noStrike" dirty="0">
                <a:solidFill>
                  <a:srgbClr val="303030"/>
                </a:solidFill>
                <a:effectLst/>
                <a:latin typeface="Lato"/>
              </a:rPr>
              <a:t> – team members share information as they work which leads to all team members having an increased knowledge and skillset.</a:t>
            </a:r>
          </a:p>
          <a:p>
            <a:endParaRPr lang="en-US" dirty="0"/>
          </a:p>
        </p:txBody>
      </p:sp>
    </p:spTree>
    <p:extLst>
      <p:ext uri="{BB962C8B-B14F-4D97-AF65-F5344CB8AC3E}">
        <p14:creationId xmlns:p14="http://schemas.microsoft.com/office/powerpoint/2010/main" val="3218513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7182D-BE0F-7C4F-8515-ECD662441591}"/>
              </a:ext>
            </a:extLst>
          </p:cNvPr>
          <p:cNvSpPr>
            <a:spLocks noGrp="1"/>
          </p:cNvSpPr>
          <p:nvPr>
            <p:ph type="title"/>
          </p:nvPr>
        </p:nvSpPr>
        <p:spPr/>
        <p:txBody>
          <a:bodyPr/>
          <a:lstStyle/>
          <a:p>
            <a:r>
              <a:rPr lang="en-GB" dirty="0"/>
              <a:t>Benefits of team working </a:t>
            </a:r>
            <a:endParaRPr lang="en-US" dirty="0"/>
          </a:p>
        </p:txBody>
      </p:sp>
      <p:pic>
        <p:nvPicPr>
          <p:cNvPr id="7" name="Picture 7">
            <a:extLst>
              <a:ext uri="{FF2B5EF4-FFF2-40B4-BE49-F238E27FC236}">
                <a16:creationId xmlns:a16="http://schemas.microsoft.com/office/drawing/2014/main" id="{1FDAB8EB-F80E-AA46-A6F5-C83E4C77DDA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89019" y="2212975"/>
            <a:ext cx="2946400" cy="2120900"/>
          </a:xfrm>
        </p:spPr>
      </p:pic>
      <p:sp>
        <p:nvSpPr>
          <p:cNvPr id="8" name="Text Placeholder 7">
            <a:extLst>
              <a:ext uri="{FF2B5EF4-FFF2-40B4-BE49-F238E27FC236}">
                <a16:creationId xmlns:a16="http://schemas.microsoft.com/office/drawing/2014/main" id="{AACA261F-1479-2C4F-9ED6-7D8E8ACD7BE3}"/>
              </a:ext>
            </a:extLst>
          </p:cNvPr>
          <p:cNvSpPr>
            <a:spLocks noGrp="1"/>
          </p:cNvSpPr>
          <p:nvPr>
            <p:ph type="body" sz="half" idx="2"/>
          </p:nvPr>
        </p:nvSpPr>
        <p:spPr>
          <a:xfrm>
            <a:off x="839788" y="2057400"/>
            <a:ext cx="3341919" cy="3239382"/>
          </a:xfrm>
        </p:spPr>
        <p:txBody>
          <a:bodyPr>
            <a:normAutofit/>
          </a:bodyPr>
          <a:lstStyle/>
          <a:p>
            <a:pPr marL="285750" indent="-285750">
              <a:buFont typeface="Arial" panose="020B0604020202020204" pitchFamily="34" charset="0"/>
              <a:buChar char="•"/>
            </a:pPr>
            <a:r>
              <a:rPr lang="en-GB" b="1" dirty="0"/>
              <a:t>Builds Trust –</a:t>
            </a:r>
            <a:r>
              <a:rPr lang="en-GB" dirty="0"/>
              <a:t> Having to rely on others builds trust. Working together as part of an team helps your networking and relationships. </a:t>
            </a:r>
          </a:p>
          <a:p>
            <a:pPr marL="285750" indent="-285750">
              <a:buFont typeface="Arial" panose="020B0604020202020204" pitchFamily="34" charset="0"/>
              <a:buChar char="•"/>
            </a:pPr>
            <a:r>
              <a:rPr lang="en-GB" b="1" dirty="0"/>
              <a:t>Fosters Creativity and learning- </a:t>
            </a:r>
            <a:r>
              <a:rPr lang="en-GB" dirty="0"/>
              <a:t> Creativity will emerge and thrive when people work in teams. Eg Brainstorming (</a:t>
            </a:r>
            <a:r>
              <a:rPr lang="en-GB" b="1" dirty="0" err="1"/>
              <a:t>Mattson,2017</a:t>
            </a:r>
            <a:r>
              <a:rPr lang="en-GB" b="1" dirty="0"/>
              <a:t>).</a:t>
            </a:r>
          </a:p>
          <a:p>
            <a:pPr marL="285750" indent="-285750">
              <a:buFont typeface="Arial" panose="020B0604020202020204" pitchFamily="34" charset="0"/>
              <a:buChar char="•"/>
            </a:pPr>
            <a:r>
              <a:rPr lang="en-GB" dirty="0"/>
              <a:t>Encourages a wider sense on ownerships </a:t>
            </a:r>
            <a:endParaRPr lang="en-US" dirty="0"/>
          </a:p>
        </p:txBody>
      </p:sp>
    </p:spTree>
    <p:extLst>
      <p:ext uri="{BB962C8B-B14F-4D97-AF65-F5344CB8AC3E}">
        <p14:creationId xmlns:p14="http://schemas.microsoft.com/office/powerpoint/2010/main" val="623861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96752-595A-B440-8FE2-424AD06A76AA}"/>
              </a:ext>
            </a:extLst>
          </p:cNvPr>
          <p:cNvSpPr>
            <a:spLocks noGrp="1"/>
          </p:cNvSpPr>
          <p:nvPr>
            <p:ph type="title"/>
          </p:nvPr>
        </p:nvSpPr>
        <p:spPr/>
        <p:txBody>
          <a:bodyPr/>
          <a:lstStyle/>
          <a:p>
            <a:r>
              <a:rPr lang="en-GB" dirty="0"/>
              <a:t>Situational Leadership</a:t>
            </a:r>
            <a:endParaRPr lang="en-US" dirty="0"/>
          </a:p>
        </p:txBody>
      </p:sp>
      <p:sp>
        <p:nvSpPr>
          <p:cNvPr id="3" name="Content Placeholder 2">
            <a:extLst>
              <a:ext uri="{FF2B5EF4-FFF2-40B4-BE49-F238E27FC236}">
                <a16:creationId xmlns:a16="http://schemas.microsoft.com/office/drawing/2014/main" id="{5DB55FA3-413F-1041-B429-E62FBE93E8C2}"/>
              </a:ext>
            </a:extLst>
          </p:cNvPr>
          <p:cNvSpPr>
            <a:spLocks noGrp="1"/>
          </p:cNvSpPr>
          <p:nvPr>
            <p:ph idx="1"/>
          </p:nvPr>
        </p:nvSpPr>
        <p:spPr>
          <a:xfrm>
            <a:off x="5183188" y="987425"/>
            <a:ext cx="5093099" cy="4021557"/>
          </a:xfrm>
        </p:spPr>
        <p:txBody>
          <a:bodyPr>
            <a:normAutofit fontScale="92500" lnSpcReduction="10000"/>
          </a:bodyPr>
          <a:lstStyle/>
          <a:p>
            <a:endParaRPr lang="en-GB" b="1" i="0" u="none" strike="noStrike" dirty="0">
              <a:solidFill>
                <a:srgbClr val="3C4043"/>
              </a:solidFill>
              <a:effectLst/>
              <a:latin typeface="Roboto"/>
            </a:endParaRPr>
          </a:p>
          <a:p>
            <a:r>
              <a:rPr lang="en-GB" sz="1800" b="0" i="0" u="none" strike="noStrike" dirty="0">
                <a:solidFill>
                  <a:srgbClr val="3A3A3A"/>
                </a:solidFill>
                <a:effectLst/>
                <a:latin typeface="Abadi" panose="020B0604020104020204" pitchFamily="34" charset="0"/>
              </a:rPr>
              <a:t>Situational leaders evaluate the situation, the circumstances, and the individuals involved in their approach. Then they choose the most appropriate type of leadership style to use for that given circumstance. Instead of being locked into one general leadership style, all of them are incorporated into their approach.</a:t>
            </a:r>
            <a:endParaRPr lang="en-GB" sz="1800" b="1" dirty="0">
              <a:solidFill>
                <a:srgbClr val="3C4043"/>
              </a:solidFill>
              <a:latin typeface="Abadi" panose="020B0604020104020204" pitchFamily="34" charset="0"/>
            </a:endParaRPr>
          </a:p>
          <a:p>
            <a:r>
              <a:rPr lang="en-GB" sz="1800" b="1" i="0" u="none" strike="noStrike" dirty="0">
                <a:solidFill>
                  <a:srgbClr val="3C4043"/>
                </a:solidFill>
                <a:effectLst/>
                <a:latin typeface="Abadi" panose="020B0604020104020204" pitchFamily="34" charset="0"/>
              </a:rPr>
              <a:t>Situational leadership</a:t>
            </a:r>
            <a:r>
              <a:rPr lang="en-GB" sz="1800" b="0" i="0" u="none" strike="noStrike" dirty="0">
                <a:solidFill>
                  <a:srgbClr val="3C4043"/>
                </a:solidFill>
                <a:effectLst/>
                <a:latin typeface="Abadi" panose="020B0604020104020204" pitchFamily="34" charset="0"/>
              </a:rPr>
              <a:t> is a way of adjusting one's management </a:t>
            </a:r>
            <a:r>
              <a:rPr lang="en-GB" sz="1800" b="1" i="0" u="none" strike="noStrike" dirty="0">
                <a:solidFill>
                  <a:srgbClr val="3C4043"/>
                </a:solidFill>
                <a:effectLst/>
                <a:latin typeface="Abadi" panose="020B0604020104020204" pitchFamily="34" charset="0"/>
              </a:rPr>
              <a:t>style</a:t>
            </a:r>
            <a:r>
              <a:rPr lang="en-GB" sz="1800" b="0" i="0" u="none" strike="noStrike" dirty="0">
                <a:solidFill>
                  <a:srgbClr val="3C4043"/>
                </a:solidFill>
                <a:effectLst/>
                <a:latin typeface="Abadi" panose="020B0604020104020204" pitchFamily="34" charset="0"/>
              </a:rPr>
              <a:t> to adapt to each situation or task, and the needs of the team or team member. The </a:t>
            </a:r>
            <a:r>
              <a:rPr lang="en-GB" sz="1800" b="1" i="0" u="none" strike="noStrike" dirty="0">
                <a:solidFill>
                  <a:srgbClr val="3C4043"/>
                </a:solidFill>
                <a:effectLst/>
                <a:latin typeface="Abadi" panose="020B0604020104020204" pitchFamily="34" charset="0"/>
              </a:rPr>
              <a:t>Situational Leadership</a:t>
            </a:r>
            <a:r>
              <a:rPr lang="en-GB" sz="1800" b="0" i="0" u="none" strike="noStrike" dirty="0">
                <a:solidFill>
                  <a:srgbClr val="3C4043"/>
                </a:solidFill>
                <a:effectLst/>
                <a:latin typeface="Abadi" panose="020B0604020104020204" pitchFamily="34" charset="0"/>
              </a:rPr>
              <a:t> Theory was developed by Ken Blanchard and Paul Hersey in 1969, under the notion that there is no “one size fits all” </a:t>
            </a:r>
            <a:r>
              <a:rPr lang="en-GB" sz="1800" b="1" i="0" u="none" strike="noStrike" dirty="0">
                <a:solidFill>
                  <a:srgbClr val="3C4043"/>
                </a:solidFill>
                <a:effectLst/>
                <a:latin typeface="Abadi" panose="020B0604020104020204" pitchFamily="34" charset="0"/>
              </a:rPr>
              <a:t>leadership style</a:t>
            </a:r>
            <a:r>
              <a:rPr lang="en-GB" sz="1800" b="0" i="0" u="none" strike="noStrike" dirty="0">
                <a:solidFill>
                  <a:srgbClr val="3C4043"/>
                </a:solidFill>
                <a:effectLst/>
                <a:latin typeface="Abadi" panose="020B0604020104020204" pitchFamily="34" charset="0"/>
              </a:rPr>
              <a:t>.</a:t>
            </a:r>
            <a:endParaRPr lang="en-US" sz="1800" dirty="0">
              <a:latin typeface="Abadi" panose="020B0604020104020204" pitchFamily="34" charset="0"/>
            </a:endParaRPr>
          </a:p>
        </p:txBody>
      </p:sp>
      <p:sp>
        <p:nvSpPr>
          <p:cNvPr id="6" name="Text Placeholder 5">
            <a:extLst>
              <a:ext uri="{FF2B5EF4-FFF2-40B4-BE49-F238E27FC236}">
                <a16:creationId xmlns:a16="http://schemas.microsoft.com/office/drawing/2014/main" id="{5FF9A144-E021-104E-96A4-D9B09D4C783F}"/>
              </a:ext>
            </a:extLst>
          </p:cNvPr>
          <p:cNvSpPr>
            <a:spLocks noGrp="1"/>
          </p:cNvSpPr>
          <p:nvPr>
            <p:ph type="body" sz="half" idx="2"/>
          </p:nvPr>
        </p:nvSpPr>
        <p:spPr/>
        <p:txBody>
          <a:bodyPr/>
          <a:lstStyle/>
          <a:p>
            <a:endParaRPr lang="en-US"/>
          </a:p>
        </p:txBody>
      </p:sp>
      <p:pic>
        <p:nvPicPr>
          <p:cNvPr id="4" name="Picture 4">
            <a:extLst>
              <a:ext uri="{FF2B5EF4-FFF2-40B4-BE49-F238E27FC236}">
                <a16:creationId xmlns:a16="http://schemas.microsoft.com/office/drawing/2014/main" id="{49E98551-2E0C-C546-B665-E394551A11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7380" y="2312955"/>
            <a:ext cx="3932236" cy="4021556"/>
          </a:xfrm>
          <a:prstGeom prst="rect">
            <a:avLst/>
          </a:prstGeom>
        </p:spPr>
      </p:pic>
    </p:spTree>
    <p:extLst>
      <p:ext uri="{BB962C8B-B14F-4D97-AF65-F5344CB8AC3E}">
        <p14:creationId xmlns:p14="http://schemas.microsoft.com/office/powerpoint/2010/main" val="1620602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E1E42-93FD-A840-8F21-4B11C43ABE2A}"/>
              </a:ext>
            </a:extLst>
          </p:cNvPr>
          <p:cNvSpPr>
            <a:spLocks noGrp="1"/>
          </p:cNvSpPr>
          <p:nvPr>
            <p:ph type="title"/>
          </p:nvPr>
        </p:nvSpPr>
        <p:spPr>
          <a:xfrm>
            <a:off x="986530" y="-57150"/>
            <a:ext cx="9601200" cy="1485900"/>
          </a:xfrm>
        </p:spPr>
        <p:txBody>
          <a:bodyPr/>
          <a:lstStyle/>
          <a:p>
            <a:r>
              <a:rPr lang="en-GB" sz="2800" dirty="0"/>
              <a:t>Situational Leadership</a:t>
            </a:r>
            <a:r>
              <a:rPr lang="en-GB" dirty="0"/>
              <a:t> </a:t>
            </a:r>
            <a:endParaRPr lang="en-US" dirty="0"/>
          </a:p>
        </p:txBody>
      </p:sp>
      <p:sp>
        <p:nvSpPr>
          <p:cNvPr id="4" name="Text Placeholder 3">
            <a:extLst>
              <a:ext uri="{FF2B5EF4-FFF2-40B4-BE49-F238E27FC236}">
                <a16:creationId xmlns:a16="http://schemas.microsoft.com/office/drawing/2014/main" id="{384EB9A4-0D68-D24C-B8FA-125DCCDC4AEA}"/>
              </a:ext>
            </a:extLst>
          </p:cNvPr>
          <p:cNvSpPr>
            <a:spLocks noGrp="1"/>
          </p:cNvSpPr>
          <p:nvPr>
            <p:ph type="body" idx="1"/>
          </p:nvPr>
        </p:nvSpPr>
        <p:spPr>
          <a:xfrm>
            <a:off x="1129172" y="1016794"/>
            <a:ext cx="4443984" cy="823912"/>
          </a:xfrm>
        </p:spPr>
        <p:txBody>
          <a:bodyPr/>
          <a:lstStyle/>
          <a:p>
            <a:r>
              <a:rPr lang="en-GB" dirty="0"/>
              <a:t>Advantages</a:t>
            </a:r>
            <a:endParaRPr lang="en-US" dirty="0"/>
          </a:p>
        </p:txBody>
      </p:sp>
      <p:sp>
        <p:nvSpPr>
          <p:cNvPr id="3" name="Content Placeholder 2">
            <a:extLst>
              <a:ext uri="{FF2B5EF4-FFF2-40B4-BE49-F238E27FC236}">
                <a16:creationId xmlns:a16="http://schemas.microsoft.com/office/drawing/2014/main" id="{05DCF1FD-9978-614F-836B-688D65B83A7B}"/>
              </a:ext>
            </a:extLst>
          </p:cNvPr>
          <p:cNvSpPr>
            <a:spLocks noGrp="1"/>
          </p:cNvSpPr>
          <p:nvPr>
            <p:ph sz="half" idx="2"/>
          </p:nvPr>
        </p:nvSpPr>
        <p:spPr>
          <a:xfrm>
            <a:off x="695513" y="1840706"/>
            <a:ext cx="4443984" cy="2562193"/>
          </a:xfrm>
        </p:spPr>
        <p:txBody>
          <a:bodyPr>
            <a:normAutofit fontScale="77500" lnSpcReduction="20000"/>
          </a:bodyPr>
          <a:lstStyle/>
          <a:p>
            <a:r>
              <a:rPr lang="en-GB" sz="2600" dirty="0">
                <a:latin typeface="Abadi" panose="020B0604020104020204" pitchFamily="34" charset="0"/>
              </a:rPr>
              <a:t>Recognises the need for flexibility.</a:t>
            </a:r>
          </a:p>
          <a:p>
            <a:r>
              <a:rPr lang="en-GB" sz="2600" dirty="0">
                <a:latin typeface="Abadi" panose="020B0604020104020204" pitchFamily="34" charset="0"/>
              </a:rPr>
              <a:t>Allows for a comfortable environment for  workers to be created. </a:t>
            </a:r>
          </a:p>
          <a:p>
            <a:r>
              <a:rPr lang="en-GB" sz="2600" dirty="0">
                <a:latin typeface="Abadi" panose="020B0604020104020204" pitchFamily="34" charset="0"/>
              </a:rPr>
              <a:t>The awareness of  leaders are increased.</a:t>
            </a:r>
          </a:p>
          <a:p>
            <a:r>
              <a:rPr lang="en-GB" sz="2600" dirty="0">
                <a:latin typeface="Abadi" panose="020B0604020104020204" pitchFamily="34" charset="0"/>
              </a:rPr>
              <a:t>A team is helped to work better together.</a:t>
            </a:r>
          </a:p>
          <a:p>
            <a:endParaRPr lang="en-US" sz="1800" dirty="0">
              <a:latin typeface="Abadi" panose="020B0604020104020204" pitchFamily="34" charset="0"/>
            </a:endParaRPr>
          </a:p>
        </p:txBody>
      </p:sp>
      <p:sp>
        <p:nvSpPr>
          <p:cNvPr id="5" name="Text Placeholder 4">
            <a:extLst>
              <a:ext uri="{FF2B5EF4-FFF2-40B4-BE49-F238E27FC236}">
                <a16:creationId xmlns:a16="http://schemas.microsoft.com/office/drawing/2014/main" id="{4846329A-6678-8B40-9AC7-3E0E15D8BFD1}"/>
              </a:ext>
            </a:extLst>
          </p:cNvPr>
          <p:cNvSpPr>
            <a:spLocks noGrp="1"/>
          </p:cNvSpPr>
          <p:nvPr>
            <p:ph type="body" sz="quarter" idx="3"/>
          </p:nvPr>
        </p:nvSpPr>
        <p:spPr>
          <a:xfrm>
            <a:off x="6761486" y="1016794"/>
            <a:ext cx="4443984" cy="823912"/>
          </a:xfrm>
        </p:spPr>
        <p:txBody>
          <a:bodyPr/>
          <a:lstStyle/>
          <a:p>
            <a:r>
              <a:rPr lang="en-GB"/>
              <a:t>Disadvantages </a:t>
            </a:r>
            <a:endParaRPr lang="en-US"/>
          </a:p>
        </p:txBody>
      </p:sp>
      <p:sp>
        <p:nvSpPr>
          <p:cNvPr id="6" name="Content Placeholder 5">
            <a:extLst>
              <a:ext uri="{FF2B5EF4-FFF2-40B4-BE49-F238E27FC236}">
                <a16:creationId xmlns:a16="http://schemas.microsoft.com/office/drawing/2014/main" id="{ECDF808F-26AD-CC4F-BE33-E905B1AB5878}"/>
              </a:ext>
            </a:extLst>
          </p:cNvPr>
          <p:cNvSpPr>
            <a:spLocks noGrp="1"/>
          </p:cNvSpPr>
          <p:nvPr>
            <p:ph sz="quarter" idx="4"/>
          </p:nvPr>
        </p:nvSpPr>
        <p:spPr>
          <a:xfrm>
            <a:off x="6394581" y="2147903"/>
            <a:ext cx="4443984" cy="2562193"/>
          </a:xfrm>
        </p:spPr>
        <p:txBody>
          <a:bodyPr>
            <a:normAutofit fontScale="77500" lnSpcReduction="20000"/>
          </a:bodyPr>
          <a:lstStyle/>
          <a:p>
            <a:r>
              <a:rPr lang="en-GB" dirty="0">
                <a:latin typeface="Abadi" panose="020B0604020104020204" pitchFamily="34" charset="0"/>
              </a:rPr>
              <a:t>The immediate needs are focused on over the long-term needs.</a:t>
            </a:r>
          </a:p>
          <a:p>
            <a:r>
              <a:rPr lang="en-GB" dirty="0">
                <a:latin typeface="Abadi" panose="020B0604020104020204" pitchFamily="34" charset="0"/>
              </a:rPr>
              <a:t>It can be  ineffective in environments which are task-oriented. </a:t>
            </a:r>
          </a:p>
          <a:p>
            <a:r>
              <a:rPr lang="en-GB" dirty="0">
                <a:latin typeface="Abadi" panose="020B0604020104020204" pitchFamily="34" charset="0"/>
              </a:rPr>
              <a:t>For some leaders sufficient information is not provided. </a:t>
            </a:r>
            <a:endParaRPr lang="en-US" dirty="0"/>
          </a:p>
        </p:txBody>
      </p:sp>
    </p:spTree>
    <p:extLst>
      <p:ext uri="{BB962C8B-B14F-4D97-AF65-F5344CB8AC3E}">
        <p14:creationId xmlns:p14="http://schemas.microsoft.com/office/powerpoint/2010/main" val="4046375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3" descr="C:\Users\ACER\AppData\Local\Microsoft\Windows\INetCache\IE\MNW9UMCM\situational_leadership_thumb1[1].jpg">
            <a:extLst>
              <a:ext uri="{FF2B5EF4-FFF2-40B4-BE49-F238E27FC236}">
                <a16:creationId xmlns:a16="http://schemas.microsoft.com/office/drawing/2014/main" id="{4BC83287-A6FE-714C-AA74-F4F2C65AAA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4691" y="792392"/>
            <a:ext cx="6864719" cy="459736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4DED3F8-0932-F941-B2B2-A232204F9990}"/>
              </a:ext>
            </a:extLst>
          </p:cNvPr>
          <p:cNvSpPr txBox="1"/>
          <p:nvPr/>
        </p:nvSpPr>
        <p:spPr>
          <a:xfrm>
            <a:off x="986530" y="1318978"/>
            <a:ext cx="3442982" cy="3139321"/>
          </a:xfrm>
          <a:prstGeom prst="rect">
            <a:avLst/>
          </a:prstGeom>
          <a:noFill/>
        </p:spPr>
        <p:txBody>
          <a:bodyPr wrap="square" rtlCol="0">
            <a:spAutoFit/>
          </a:bodyPr>
          <a:lstStyle/>
          <a:p>
            <a:r>
              <a:rPr lang="en-GB" sz="1800" dirty="0">
                <a:latin typeface="Abadi" panose="020B0604020104020204" pitchFamily="34" charset="0"/>
              </a:rPr>
              <a:t>Situational leadership is a leadership style which is adaptive . </a:t>
            </a:r>
          </a:p>
          <a:p>
            <a:r>
              <a:rPr lang="en-GB" sz="1800" dirty="0">
                <a:latin typeface="Abadi" panose="020B0604020104020204" pitchFamily="34" charset="0"/>
              </a:rPr>
              <a:t>The leadership strategy allows leaders to be encouraged to take stock of all the team members and also weight the different variables within the workplace and will choose the leadership style that bests suits the situation (</a:t>
            </a:r>
            <a:r>
              <a:rPr lang="en-GB" sz="1800" dirty="0" err="1">
                <a:latin typeface="Abadi" panose="020B0604020104020204" pitchFamily="34" charset="0"/>
              </a:rPr>
              <a:t>Northouse</a:t>
            </a:r>
            <a:r>
              <a:rPr lang="en-GB" sz="1800" dirty="0">
                <a:latin typeface="Abadi" panose="020B0604020104020204" pitchFamily="34" charset="0"/>
              </a:rPr>
              <a:t>, 2015). </a:t>
            </a:r>
            <a:endParaRPr lang="en-US" dirty="0"/>
          </a:p>
        </p:txBody>
      </p:sp>
      <p:sp>
        <p:nvSpPr>
          <p:cNvPr id="12" name="Title 1">
            <a:extLst>
              <a:ext uri="{FF2B5EF4-FFF2-40B4-BE49-F238E27FC236}">
                <a16:creationId xmlns:a16="http://schemas.microsoft.com/office/drawing/2014/main" id="{2BE55185-F817-EB4D-A170-09AE0E15FCAD}"/>
              </a:ext>
            </a:extLst>
          </p:cNvPr>
          <p:cNvSpPr txBox="1">
            <a:spLocks/>
          </p:cNvSpPr>
          <p:nvPr/>
        </p:nvSpPr>
        <p:spPr>
          <a:xfrm>
            <a:off x="986530" y="-57150"/>
            <a:ext cx="9601200" cy="1485900"/>
          </a:xfrm>
          <a:prstGeom prst="rect">
            <a:avLst/>
          </a:prstGeom>
        </p:spPr>
        <p:txBody>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GB" sz="2800" dirty="0"/>
              <a:t>Situational Leadership</a:t>
            </a:r>
            <a:r>
              <a:rPr lang="en-GB" dirty="0"/>
              <a:t> </a:t>
            </a:r>
            <a:endParaRPr lang="en-US" dirty="0"/>
          </a:p>
        </p:txBody>
      </p:sp>
    </p:spTree>
    <p:extLst>
      <p:ext uri="{BB962C8B-B14F-4D97-AF65-F5344CB8AC3E}">
        <p14:creationId xmlns:p14="http://schemas.microsoft.com/office/powerpoint/2010/main" val="335140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CA442-F0F0-4A67-8640-ABA61106D56E}"/>
              </a:ext>
            </a:extLst>
          </p:cNvPr>
          <p:cNvSpPr>
            <a:spLocks noGrp="1"/>
          </p:cNvSpPr>
          <p:nvPr>
            <p:ph type="title"/>
          </p:nvPr>
        </p:nvSpPr>
        <p:spPr/>
        <p:txBody>
          <a:bodyPr/>
          <a:lstStyle/>
          <a:p>
            <a:r>
              <a:rPr lang="en-GB" dirty="0"/>
              <a:t>TEAM ROLES – Belbin Theory in practice</a:t>
            </a:r>
          </a:p>
        </p:txBody>
      </p:sp>
      <p:sp>
        <p:nvSpPr>
          <p:cNvPr id="3" name="Content Placeholder 2">
            <a:extLst>
              <a:ext uri="{FF2B5EF4-FFF2-40B4-BE49-F238E27FC236}">
                <a16:creationId xmlns:a16="http://schemas.microsoft.com/office/drawing/2014/main" id="{D760E427-5C4E-47A4-9F84-C4732EAF59EE}"/>
              </a:ext>
            </a:extLst>
          </p:cNvPr>
          <p:cNvSpPr>
            <a:spLocks noGrp="1"/>
          </p:cNvSpPr>
          <p:nvPr>
            <p:ph idx="1"/>
          </p:nvPr>
        </p:nvSpPr>
        <p:spPr>
          <a:xfrm>
            <a:off x="4783015" y="1886962"/>
            <a:ext cx="7119425" cy="657095"/>
          </a:xfrm>
        </p:spPr>
        <p:txBody>
          <a:bodyPr>
            <a:noAutofit/>
          </a:bodyPr>
          <a:lstStyle/>
          <a:p>
            <a:pPr marL="0" indent="0">
              <a:buNone/>
            </a:pPr>
            <a:r>
              <a:rPr lang="en-GB" sz="4000" b="1" u="sng" dirty="0">
                <a:solidFill>
                  <a:srgbClr val="00B050"/>
                </a:solidFill>
              </a:rPr>
              <a:t>Team: </a:t>
            </a:r>
            <a:r>
              <a:rPr lang="en-GB" sz="4000" b="1" strike="sngStrike" dirty="0">
                <a:solidFill>
                  <a:srgbClr val="FF0000"/>
                </a:solidFill>
              </a:rPr>
              <a:t>collection of people</a:t>
            </a:r>
          </a:p>
        </p:txBody>
      </p:sp>
      <p:sp>
        <p:nvSpPr>
          <p:cNvPr id="4" name="Thought Bubble: Cloud 3">
            <a:extLst>
              <a:ext uri="{FF2B5EF4-FFF2-40B4-BE49-F238E27FC236}">
                <a16:creationId xmlns:a16="http://schemas.microsoft.com/office/drawing/2014/main" id="{D916B508-EA44-4270-9AFA-060D2EF7E60C}"/>
              </a:ext>
            </a:extLst>
          </p:cNvPr>
          <p:cNvSpPr/>
          <p:nvPr/>
        </p:nvSpPr>
        <p:spPr>
          <a:xfrm>
            <a:off x="998806" y="2758789"/>
            <a:ext cx="1308296" cy="647114"/>
          </a:xfrm>
          <a:prstGeom prst="cloudCallout">
            <a:avLst>
              <a:gd name="adj1" fmla="val 64146"/>
              <a:gd name="adj2" fmla="val 89186"/>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t>Person</a:t>
            </a:r>
          </a:p>
        </p:txBody>
      </p:sp>
      <p:sp>
        <p:nvSpPr>
          <p:cNvPr id="5" name="Thought Bubble: Cloud 4">
            <a:extLst>
              <a:ext uri="{FF2B5EF4-FFF2-40B4-BE49-F238E27FC236}">
                <a16:creationId xmlns:a16="http://schemas.microsoft.com/office/drawing/2014/main" id="{FFAA59A9-FEFF-4BE9-9FC9-2270B7F1B2A9}"/>
              </a:ext>
            </a:extLst>
          </p:cNvPr>
          <p:cNvSpPr/>
          <p:nvPr/>
        </p:nvSpPr>
        <p:spPr>
          <a:xfrm>
            <a:off x="497058" y="3472723"/>
            <a:ext cx="1308296" cy="647114"/>
          </a:xfrm>
          <a:prstGeom prst="cloudCallout">
            <a:avLst>
              <a:gd name="adj1" fmla="val 97463"/>
              <a:gd name="adj2" fmla="val -12252"/>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t>People</a:t>
            </a:r>
          </a:p>
        </p:txBody>
      </p:sp>
      <p:sp>
        <p:nvSpPr>
          <p:cNvPr id="6" name="Thought Bubble: Cloud 5">
            <a:extLst>
              <a:ext uri="{FF2B5EF4-FFF2-40B4-BE49-F238E27FC236}">
                <a16:creationId xmlns:a16="http://schemas.microsoft.com/office/drawing/2014/main" id="{6029A07B-D4E4-479A-913D-C1BDDE6421AD}"/>
              </a:ext>
            </a:extLst>
          </p:cNvPr>
          <p:cNvSpPr/>
          <p:nvPr/>
        </p:nvSpPr>
        <p:spPr>
          <a:xfrm>
            <a:off x="838200" y="4186660"/>
            <a:ext cx="1308296" cy="647114"/>
          </a:xfrm>
          <a:prstGeom prst="cloudCallout">
            <a:avLst>
              <a:gd name="adj1" fmla="val 75577"/>
              <a:gd name="adj2" fmla="val -115127"/>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t>Person</a:t>
            </a:r>
          </a:p>
        </p:txBody>
      </p:sp>
      <p:sp>
        <p:nvSpPr>
          <p:cNvPr id="7" name="Explosion: 14 Points 6">
            <a:extLst>
              <a:ext uri="{FF2B5EF4-FFF2-40B4-BE49-F238E27FC236}">
                <a16:creationId xmlns:a16="http://schemas.microsoft.com/office/drawing/2014/main" id="{25660185-CDBC-4B56-9435-E50B40C40ADA}"/>
              </a:ext>
            </a:extLst>
          </p:cNvPr>
          <p:cNvSpPr/>
          <p:nvPr/>
        </p:nvSpPr>
        <p:spPr>
          <a:xfrm>
            <a:off x="2464381" y="2381526"/>
            <a:ext cx="2995152" cy="2222695"/>
          </a:xfrm>
          <a:prstGeom prst="irregularSeal2">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00" b="1" dirty="0"/>
              <a:t>TEAM!</a:t>
            </a:r>
          </a:p>
        </p:txBody>
      </p:sp>
      <p:sp>
        <p:nvSpPr>
          <p:cNvPr id="8" name="Content Placeholder 2">
            <a:extLst>
              <a:ext uri="{FF2B5EF4-FFF2-40B4-BE49-F238E27FC236}">
                <a16:creationId xmlns:a16="http://schemas.microsoft.com/office/drawing/2014/main" id="{B5F2451D-883E-4E94-8130-EDE789FED6CB}"/>
              </a:ext>
            </a:extLst>
          </p:cNvPr>
          <p:cNvSpPr txBox="1">
            <a:spLocks/>
          </p:cNvSpPr>
          <p:nvPr/>
        </p:nvSpPr>
        <p:spPr>
          <a:xfrm>
            <a:off x="5777418" y="2715064"/>
            <a:ext cx="5576382" cy="32903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How people become a team</a:t>
            </a:r>
          </a:p>
          <a:p>
            <a:r>
              <a:rPr lang="en-GB" dirty="0"/>
              <a:t>How to build a team spirit</a:t>
            </a:r>
          </a:p>
          <a:p>
            <a:r>
              <a:rPr lang="en-GB" dirty="0"/>
              <a:t>How do they collaborate</a:t>
            </a:r>
          </a:p>
          <a:p>
            <a:r>
              <a:rPr lang="en-GB" dirty="0"/>
              <a:t>Different strengths / weaknesses</a:t>
            </a:r>
          </a:p>
          <a:p>
            <a:r>
              <a:rPr lang="en-GB" dirty="0"/>
              <a:t>Conflicts – good or bad</a:t>
            </a:r>
          </a:p>
          <a:p>
            <a:r>
              <a:rPr lang="en-GB" dirty="0"/>
              <a:t>Team roles and managements</a:t>
            </a:r>
          </a:p>
        </p:txBody>
      </p:sp>
      <p:sp>
        <p:nvSpPr>
          <p:cNvPr id="9" name="Content Placeholder 2">
            <a:extLst>
              <a:ext uri="{FF2B5EF4-FFF2-40B4-BE49-F238E27FC236}">
                <a16:creationId xmlns:a16="http://schemas.microsoft.com/office/drawing/2014/main" id="{5FAAC29D-3D59-40C1-BDE6-69EB08B079EA}"/>
              </a:ext>
            </a:extLst>
          </p:cNvPr>
          <p:cNvSpPr txBox="1">
            <a:spLocks/>
          </p:cNvSpPr>
          <p:nvPr/>
        </p:nvSpPr>
        <p:spPr>
          <a:xfrm>
            <a:off x="6425514" y="5835780"/>
            <a:ext cx="4928286" cy="6570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i="1" dirty="0" err="1"/>
              <a:t>Kristiyan</a:t>
            </a:r>
            <a:r>
              <a:rPr lang="en-GB" i="1" dirty="0"/>
              <a:t> </a:t>
            </a:r>
            <a:r>
              <a:rPr lang="en-GB" i="1" dirty="0" err="1"/>
              <a:t>Stanimirov</a:t>
            </a:r>
            <a:endParaRPr lang="en-GB" i="1" dirty="0"/>
          </a:p>
        </p:txBody>
      </p:sp>
    </p:spTree>
    <p:extLst>
      <p:ext uri="{BB962C8B-B14F-4D97-AF65-F5344CB8AC3E}">
        <p14:creationId xmlns:p14="http://schemas.microsoft.com/office/powerpoint/2010/main" val="2960311065"/>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0-#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0-#ppt_w/2"/>
                                          </p:val>
                                        </p:tav>
                                        <p:tav tm="100000">
                                          <p:val>
                                            <p:strVal val="#ppt_x"/>
                                          </p:val>
                                        </p:tav>
                                      </p:tavLst>
                                    </p:anim>
                                    <p:anim calcmode="lin" valueType="num">
                                      <p:cBhvr additive="base">
                                        <p:cTn id="16" dur="500" fill="hold"/>
                                        <p:tgtEl>
                                          <p:spTgt spid="6"/>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0-#ppt_w/2"/>
                                          </p:val>
                                        </p:tav>
                                        <p:tav tm="100000">
                                          <p:val>
                                            <p:strVal val="#ppt_x"/>
                                          </p:val>
                                        </p:tav>
                                      </p:tavLst>
                                    </p:anim>
                                    <p:anim calcmode="lin" valueType="num">
                                      <p:cBhvr additive="base">
                                        <p:cTn id="20"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CA442-F0F0-4A67-8640-ABA61106D56E}"/>
              </a:ext>
            </a:extLst>
          </p:cNvPr>
          <p:cNvSpPr>
            <a:spLocks noGrp="1"/>
          </p:cNvSpPr>
          <p:nvPr>
            <p:ph type="title"/>
          </p:nvPr>
        </p:nvSpPr>
        <p:spPr/>
        <p:txBody>
          <a:bodyPr/>
          <a:lstStyle/>
          <a:p>
            <a:r>
              <a:rPr lang="en-GB" dirty="0"/>
              <a:t>TEAM ROLES – Belbin Theory in practice</a:t>
            </a:r>
          </a:p>
        </p:txBody>
      </p:sp>
      <p:sp>
        <p:nvSpPr>
          <p:cNvPr id="8" name="Content Placeholder 2">
            <a:extLst>
              <a:ext uri="{FF2B5EF4-FFF2-40B4-BE49-F238E27FC236}">
                <a16:creationId xmlns:a16="http://schemas.microsoft.com/office/drawing/2014/main" id="{B5F2451D-883E-4E94-8130-EDE789FED6CB}"/>
              </a:ext>
            </a:extLst>
          </p:cNvPr>
          <p:cNvSpPr txBox="1">
            <a:spLocks/>
          </p:cNvSpPr>
          <p:nvPr/>
        </p:nvSpPr>
        <p:spPr>
          <a:xfrm>
            <a:off x="581191" y="2201332"/>
            <a:ext cx="6165597" cy="465666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Plant</a:t>
            </a:r>
          </a:p>
          <a:p>
            <a:r>
              <a:rPr lang="en-GB" sz="2700" dirty="0"/>
              <a:t>Tends to be highly creative and good at solving problems in unconventional ways.</a:t>
            </a:r>
          </a:p>
          <a:p>
            <a:pPr marL="0" indent="0">
              <a:buNone/>
            </a:pPr>
            <a:r>
              <a:rPr lang="en-GB" b="1" dirty="0"/>
              <a:t>Monitor Evaluator</a:t>
            </a:r>
          </a:p>
          <a:p>
            <a:r>
              <a:rPr lang="en-GB" sz="2700" dirty="0"/>
              <a:t>Provides a logical eye, making impartial judgements where required and weighs up the team's options in a dispassionate way.</a:t>
            </a:r>
          </a:p>
          <a:p>
            <a:pPr marL="0" indent="0">
              <a:buNone/>
            </a:pPr>
            <a:r>
              <a:rPr lang="en-GB" b="1" dirty="0"/>
              <a:t>Specialist</a:t>
            </a:r>
          </a:p>
          <a:p>
            <a:r>
              <a:rPr lang="en-GB" sz="2700" dirty="0"/>
              <a:t>Brings in-depth knowledge of a key area to the team.</a:t>
            </a:r>
          </a:p>
        </p:txBody>
      </p:sp>
      <p:sp>
        <p:nvSpPr>
          <p:cNvPr id="9" name="Content Placeholder 2">
            <a:extLst>
              <a:ext uri="{FF2B5EF4-FFF2-40B4-BE49-F238E27FC236}">
                <a16:creationId xmlns:a16="http://schemas.microsoft.com/office/drawing/2014/main" id="{5FAAC29D-3D59-40C1-BDE6-69EB08B079EA}"/>
              </a:ext>
            </a:extLst>
          </p:cNvPr>
          <p:cNvSpPr txBox="1">
            <a:spLocks/>
          </p:cNvSpPr>
          <p:nvPr/>
        </p:nvSpPr>
        <p:spPr>
          <a:xfrm>
            <a:off x="6425514" y="5835780"/>
            <a:ext cx="4928286" cy="6570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i="1" dirty="0" err="1"/>
              <a:t>Kristiyan</a:t>
            </a:r>
            <a:r>
              <a:rPr lang="en-GB" i="1" dirty="0"/>
              <a:t> </a:t>
            </a:r>
            <a:r>
              <a:rPr lang="en-GB" i="1" dirty="0" err="1"/>
              <a:t>Stanimirov</a:t>
            </a:r>
            <a:endParaRPr lang="en-GB" i="1" dirty="0"/>
          </a:p>
        </p:txBody>
      </p:sp>
      <p:pic>
        <p:nvPicPr>
          <p:cNvPr id="1026" name="Picture 2" descr="Belbin | Steppes Coaching">
            <a:extLst>
              <a:ext uri="{FF2B5EF4-FFF2-40B4-BE49-F238E27FC236}">
                <a16:creationId xmlns:a16="http://schemas.microsoft.com/office/drawing/2014/main" id="{E596E44E-5CE3-4272-8316-E2501602DA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5514" y="2623734"/>
            <a:ext cx="4928286" cy="3212046"/>
          </a:xfrm>
          <a:prstGeom prst="rect">
            <a:avLst/>
          </a:prstGeom>
          <a:noFill/>
          <a:extLst>
            <a:ext uri="{909E8E84-426E-40DD-AFC4-6F175D3DCCD1}">
              <a14:hiddenFill xmlns:a14="http://schemas.microsoft.com/office/drawing/2010/main">
                <a:solidFill>
                  <a:srgbClr val="FFFFFF"/>
                </a:solidFill>
              </a14:hiddenFill>
            </a:ext>
          </a:extLst>
        </p:spPr>
      </p:pic>
      <p:sp>
        <p:nvSpPr>
          <p:cNvPr id="13" name="Content Placeholder 2">
            <a:extLst>
              <a:ext uri="{FF2B5EF4-FFF2-40B4-BE49-F238E27FC236}">
                <a16:creationId xmlns:a16="http://schemas.microsoft.com/office/drawing/2014/main" id="{50AD3F6C-5514-4EDA-A1A6-4F0BF2150DD9}"/>
              </a:ext>
            </a:extLst>
          </p:cNvPr>
          <p:cNvSpPr txBox="1">
            <a:spLocks/>
          </p:cNvSpPr>
          <p:nvPr/>
        </p:nvSpPr>
        <p:spPr>
          <a:xfrm>
            <a:off x="5169244" y="1876149"/>
            <a:ext cx="4928286" cy="6570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b="1" i="1" u="sng" dirty="0"/>
              <a:t>Thinking roles</a:t>
            </a:r>
          </a:p>
        </p:txBody>
      </p:sp>
      <p:sp>
        <p:nvSpPr>
          <p:cNvPr id="15" name="TextBox 14">
            <a:extLst>
              <a:ext uri="{FF2B5EF4-FFF2-40B4-BE49-F238E27FC236}">
                <a16:creationId xmlns:a16="http://schemas.microsoft.com/office/drawing/2014/main" id="{ED4CBFBB-627A-4584-8E28-B6802FA92958}"/>
              </a:ext>
            </a:extLst>
          </p:cNvPr>
          <p:cNvSpPr txBox="1"/>
          <p:nvPr/>
        </p:nvSpPr>
        <p:spPr>
          <a:xfrm>
            <a:off x="6004354" y="5496800"/>
            <a:ext cx="6091880" cy="369332"/>
          </a:xfrm>
          <a:prstGeom prst="rect">
            <a:avLst/>
          </a:prstGeom>
          <a:noFill/>
        </p:spPr>
        <p:txBody>
          <a:bodyPr wrap="square">
            <a:spAutoFit/>
          </a:bodyPr>
          <a:lstStyle/>
          <a:p>
            <a:pPr algn="r"/>
            <a:r>
              <a:rPr lang="en-GB" dirty="0"/>
              <a:t>(Belbin, 2019)</a:t>
            </a:r>
          </a:p>
        </p:txBody>
      </p:sp>
    </p:spTree>
    <p:extLst>
      <p:ext uri="{BB962C8B-B14F-4D97-AF65-F5344CB8AC3E}">
        <p14:creationId xmlns:p14="http://schemas.microsoft.com/office/powerpoint/2010/main" val="2706388995"/>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in)">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CA442-F0F0-4A67-8640-ABA61106D56E}"/>
              </a:ext>
            </a:extLst>
          </p:cNvPr>
          <p:cNvSpPr>
            <a:spLocks noGrp="1"/>
          </p:cNvSpPr>
          <p:nvPr>
            <p:ph type="title"/>
          </p:nvPr>
        </p:nvSpPr>
        <p:spPr/>
        <p:txBody>
          <a:bodyPr/>
          <a:lstStyle/>
          <a:p>
            <a:r>
              <a:rPr lang="en-GB" dirty="0"/>
              <a:t>TEAM ROLES – Belbin Theory in practice</a:t>
            </a:r>
          </a:p>
        </p:txBody>
      </p:sp>
      <p:sp>
        <p:nvSpPr>
          <p:cNvPr id="8" name="Content Placeholder 2">
            <a:extLst>
              <a:ext uri="{FF2B5EF4-FFF2-40B4-BE49-F238E27FC236}">
                <a16:creationId xmlns:a16="http://schemas.microsoft.com/office/drawing/2014/main" id="{B5F2451D-883E-4E94-8130-EDE789FED6CB}"/>
              </a:ext>
            </a:extLst>
          </p:cNvPr>
          <p:cNvSpPr txBox="1">
            <a:spLocks/>
          </p:cNvSpPr>
          <p:nvPr/>
        </p:nvSpPr>
        <p:spPr>
          <a:xfrm>
            <a:off x="581191" y="2201332"/>
            <a:ext cx="6165597" cy="465666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Resource investigator</a:t>
            </a:r>
          </a:p>
          <a:p>
            <a:r>
              <a:rPr lang="en-GB" sz="2700" dirty="0"/>
              <a:t>Uses their inquisitive nature to find ideas to bring back to the team.</a:t>
            </a:r>
          </a:p>
          <a:p>
            <a:pPr marL="0" indent="0">
              <a:buNone/>
            </a:pPr>
            <a:r>
              <a:rPr lang="en-GB" b="1" dirty="0"/>
              <a:t>Co-ordinator</a:t>
            </a:r>
          </a:p>
          <a:p>
            <a:r>
              <a:rPr lang="en-GB" sz="2700" dirty="0"/>
              <a:t>Needed to focus on the team's objectives, draw out team members and delegate work appropriately.</a:t>
            </a:r>
          </a:p>
          <a:p>
            <a:pPr marL="0" indent="0">
              <a:buNone/>
            </a:pPr>
            <a:r>
              <a:rPr lang="en-GB" b="1" dirty="0" err="1"/>
              <a:t>Teamworker</a:t>
            </a:r>
            <a:endParaRPr lang="en-GB" b="1" dirty="0"/>
          </a:p>
          <a:p>
            <a:r>
              <a:rPr lang="en-GB" sz="2700" dirty="0"/>
              <a:t>Helps the team to gel, using their versatility to identify the work required and complete it on behalf of the team.</a:t>
            </a:r>
          </a:p>
        </p:txBody>
      </p:sp>
      <p:sp>
        <p:nvSpPr>
          <p:cNvPr id="9" name="Content Placeholder 2">
            <a:extLst>
              <a:ext uri="{FF2B5EF4-FFF2-40B4-BE49-F238E27FC236}">
                <a16:creationId xmlns:a16="http://schemas.microsoft.com/office/drawing/2014/main" id="{5FAAC29D-3D59-40C1-BDE6-69EB08B079EA}"/>
              </a:ext>
            </a:extLst>
          </p:cNvPr>
          <p:cNvSpPr txBox="1">
            <a:spLocks/>
          </p:cNvSpPr>
          <p:nvPr/>
        </p:nvSpPr>
        <p:spPr>
          <a:xfrm>
            <a:off x="6425514" y="5835780"/>
            <a:ext cx="4928286" cy="6570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i="1" dirty="0" err="1"/>
              <a:t>Kristiyan</a:t>
            </a:r>
            <a:r>
              <a:rPr lang="en-GB" i="1" dirty="0"/>
              <a:t> </a:t>
            </a:r>
            <a:r>
              <a:rPr lang="en-GB" i="1" dirty="0" err="1"/>
              <a:t>Stanimirov</a:t>
            </a:r>
            <a:endParaRPr lang="en-GB" i="1" dirty="0"/>
          </a:p>
        </p:txBody>
      </p:sp>
      <p:pic>
        <p:nvPicPr>
          <p:cNvPr id="1026" name="Picture 2" descr="Belbin | Steppes Coaching">
            <a:extLst>
              <a:ext uri="{FF2B5EF4-FFF2-40B4-BE49-F238E27FC236}">
                <a16:creationId xmlns:a16="http://schemas.microsoft.com/office/drawing/2014/main" id="{E596E44E-5CE3-4272-8316-E2501602DA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5514" y="2623734"/>
            <a:ext cx="4928286" cy="3212046"/>
          </a:xfrm>
          <a:prstGeom prst="rect">
            <a:avLst/>
          </a:prstGeom>
          <a:noFill/>
          <a:extLst>
            <a:ext uri="{909E8E84-426E-40DD-AFC4-6F175D3DCCD1}">
              <a14:hiddenFill xmlns:a14="http://schemas.microsoft.com/office/drawing/2010/main">
                <a:solidFill>
                  <a:srgbClr val="FFFFFF"/>
                </a:solidFill>
              </a14:hiddenFill>
            </a:ext>
          </a:extLst>
        </p:spPr>
      </p:pic>
      <p:sp>
        <p:nvSpPr>
          <p:cNvPr id="13" name="Content Placeholder 2">
            <a:extLst>
              <a:ext uri="{FF2B5EF4-FFF2-40B4-BE49-F238E27FC236}">
                <a16:creationId xmlns:a16="http://schemas.microsoft.com/office/drawing/2014/main" id="{50AD3F6C-5514-4EDA-A1A6-4F0BF2150DD9}"/>
              </a:ext>
            </a:extLst>
          </p:cNvPr>
          <p:cNvSpPr txBox="1">
            <a:spLocks/>
          </p:cNvSpPr>
          <p:nvPr/>
        </p:nvSpPr>
        <p:spPr>
          <a:xfrm>
            <a:off x="5169244" y="1876149"/>
            <a:ext cx="4928286" cy="6570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b="1" i="1" u="sng" dirty="0"/>
              <a:t>People roles</a:t>
            </a:r>
          </a:p>
        </p:txBody>
      </p:sp>
      <p:sp>
        <p:nvSpPr>
          <p:cNvPr id="7" name="TextBox 6">
            <a:extLst>
              <a:ext uri="{FF2B5EF4-FFF2-40B4-BE49-F238E27FC236}">
                <a16:creationId xmlns:a16="http://schemas.microsoft.com/office/drawing/2014/main" id="{F47521A8-AE14-416C-8919-90AE3B4798CA}"/>
              </a:ext>
            </a:extLst>
          </p:cNvPr>
          <p:cNvSpPr txBox="1"/>
          <p:nvPr/>
        </p:nvSpPr>
        <p:spPr>
          <a:xfrm>
            <a:off x="6004354" y="5496800"/>
            <a:ext cx="6091880" cy="369332"/>
          </a:xfrm>
          <a:prstGeom prst="rect">
            <a:avLst/>
          </a:prstGeom>
          <a:noFill/>
        </p:spPr>
        <p:txBody>
          <a:bodyPr wrap="square">
            <a:spAutoFit/>
          </a:bodyPr>
          <a:lstStyle/>
          <a:p>
            <a:pPr algn="r"/>
            <a:r>
              <a:rPr lang="en-GB" dirty="0"/>
              <a:t>(Belbin, 2019)</a:t>
            </a:r>
          </a:p>
        </p:txBody>
      </p:sp>
    </p:spTree>
    <p:extLst>
      <p:ext uri="{BB962C8B-B14F-4D97-AF65-F5344CB8AC3E}">
        <p14:creationId xmlns:p14="http://schemas.microsoft.com/office/powerpoint/2010/main" val="116187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CA442-F0F0-4A67-8640-ABA61106D56E}"/>
              </a:ext>
            </a:extLst>
          </p:cNvPr>
          <p:cNvSpPr>
            <a:spLocks noGrp="1"/>
          </p:cNvSpPr>
          <p:nvPr>
            <p:ph type="title"/>
          </p:nvPr>
        </p:nvSpPr>
        <p:spPr/>
        <p:txBody>
          <a:bodyPr/>
          <a:lstStyle/>
          <a:p>
            <a:r>
              <a:rPr lang="en-GB" dirty="0"/>
              <a:t>TEAM ROLES – Belbin Theory in practice</a:t>
            </a:r>
          </a:p>
        </p:txBody>
      </p:sp>
      <p:sp>
        <p:nvSpPr>
          <p:cNvPr id="8" name="Content Placeholder 2">
            <a:extLst>
              <a:ext uri="{FF2B5EF4-FFF2-40B4-BE49-F238E27FC236}">
                <a16:creationId xmlns:a16="http://schemas.microsoft.com/office/drawing/2014/main" id="{B5F2451D-883E-4E94-8130-EDE789FED6CB}"/>
              </a:ext>
            </a:extLst>
          </p:cNvPr>
          <p:cNvSpPr txBox="1">
            <a:spLocks/>
          </p:cNvSpPr>
          <p:nvPr/>
        </p:nvSpPr>
        <p:spPr>
          <a:xfrm>
            <a:off x="581191" y="2201332"/>
            <a:ext cx="6165597" cy="4656667"/>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Sharper</a:t>
            </a:r>
          </a:p>
          <a:p>
            <a:r>
              <a:rPr lang="en-GB" sz="2700" dirty="0"/>
              <a:t>Provides the necessary drive to ensure that the team keeps moving and does not lose focus or momentum.</a:t>
            </a:r>
          </a:p>
          <a:p>
            <a:pPr marL="0" indent="0">
              <a:buNone/>
            </a:pPr>
            <a:r>
              <a:rPr lang="en-GB" b="1" dirty="0"/>
              <a:t>Implementer</a:t>
            </a:r>
          </a:p>
          <a:p>
            <a:r>
              <a:rPr lang="en-GB" sz="2700" dirty="0"/>
              <a:t>Needed to plan a workable strategy and carry it out as efficiently as possible.</a:t>
            </a:r>
          </a:p>
          <a:p>
            <a:pPr marL="0" indent="0">
              <a:buNone/>
            </a:pPr>
            <a:r>
              <a:rPr lang="en-GB" b="1" dirty="0"/>
              <a:t>Completer Finisher</a:t>
            </a:r>
          </a:p>
          <a:p>
            <a:r>
              <a:rPr lang="en-GB" sz="2700" dirty="0"/>
              <a:t>Most effectively used at the end of tasks to polish and scrutinise the work for errors, subjecting it to the highest standards of quality control.</a:t>
            </a:r>
          </a:p>
        </p:txBody>
      </p:sp>
      <p:sp>
        <p:nvSpPr>
          <p:cNvPr id="9" name="Content Placeholder 2">
            <a:extLst>
              <a:ext uri="{FF2B5EF4-FFF2-40B4-BE49-F238E27FC236}">
                <a16:creationId xmlns:a16="http://schemas.microsoft.com/office/drawing/2014/main" id="{5FAAC29D-3D59-40C1-BDE6-69EB08B079EA}"/>
              </a:ext>
            </a:extLst>
          </p:cNvPr>
          <p:cNvSpPr txBox="1">
            <a:spLocks/>
          </p:cNvSpPr>
          <p:nvPr/>
        </p:nvSpPr>
        <p:spPr>
          <a:xfrm>
            <a:off x="6425514" y="5835780"/>
            <a:ext cx="4928286" cy="6570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i="1" dirty="0" err="1"/>
              <a:t>Kristiyan</a:t>
            </a:r>
            <a:r>
              <a:rPr lang="en-GB" i="1" dirty="0"/>
              <a:t> </a:t>
            </a:r>
            <a:r>
              <a:rPr lang="en-GB" i="1" dirty="0" err="1"/>
              <a:t>Stanimirov</a:t>
            </a:r>
            <a:endParaRPr lang="en-GB" i="1" dirty="0"/>
          </a:p>
        </p:txBody>
      </p:sp>
      <p:pic>
        <p:nvPicPr>
          <p:cNvPr id="1026" name="Picture 2" descr="Belbin | Steppes Coaching">
            <a:extLst>
              <a:ext uri="{FF2B5EF4-FFF2-40B4-BE49-F238E27FC236}">
                <a16:creationId xmlns:a16="http://schemas.microsoft.com/office/drawing/2014/main" id="{E596E44E-5CE3-4272-8316-E2501602DA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5514" y="2623734"/>
            <a:ext cx="4928286" cy="3212046"/>
          </a:xfrm>
          <a:prstGeom prst="rect">
            <a:avLst/>
          </a:prstGeom>
          <a:noFill/>
          <a:extLst>
            <a:ext uri="{909E8E84-426E-40DD-AFC4-6F175D3DCCD1}">
              <a14:hiddenFill xmlns:a14="http://schemas.microsoft.com/office/drawing/2010/main">
                <a:solidFill>
                  <a:srgbClr val="FFFFFF"/>
                </a:solidFill>
              </a14:hiddenFill>
            </a:ext>
          </a:extLst>
        </p:spPr>
      </p:pic>
      <p:sp>
        <p:nvSpPr>
          <p:cNvPr id="13" name="Content Placeholder 2">
            <a:extLst>
              <a:ext uri="{FF2B5EF4-FFF2-40B4-BE49-F238E27FC236}">
                <a16:creationId xmlns:a16="http://schemas.microsoft.com/office/drawing/2014/main" id="{50AD3F6C-5514-4EDA-A1A6-4F0BF2150DD9}"/>
              </a:ext>
            </a:extLst>
          </p:cNvPr>
          <p:cNvSpPr txBox="1">
            <a:spLocks/>
          </p:cNvSpPr>
          <p:nvPr/>
        </p:nvSpPr>
        <p:spPr>
          <a:xfrm>
            <a:off x="5169244" y="1876149"/>
            <a:ext cx="4928286" cy="6570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b="1" i="1" u="sng" dirty="0"/>
              <a:t>Action roles</a:t>
            </a:r>
          </a:p>
        </p:txBody>
      </p:sp>
      <p:sp>
        <p:nvSpPr>
          <p:cNvPr id="7" name="TextBox 6">
            <a:extLst>
              <a:ext uri="{FF2B5EF4-FFF2-40B4-BE49-F238E27FC236}">
                <a16:creationId xmlns:a16="http://schemas.microsoft.com/office/drawing/2014/main" id="{F86778F0-F6DC-4F52-8B51-1C73200B9515}"/>
              </a:ext>
            </a:extLst>
          </p:cNvPr>
          <p:cNvSpPr txBox="1"/>
          <p:nvPr/>
        </p:nvSpPr>
        <p:spPr>
          <a:xfrm>
            <a:off x="6004354" y="5496800"/>
            <a:ext cx="6091880" cy="369332"/>
          </a:xfrm>
          <a:prstGeom prst="rect">
            <a:avLst/>
          </a:prstGeom>
          <a:noFill/>
        </p:spPr>
        <p:txBody>
          <a:bodyPr wrap="square">
            <a:spAutoFit/>
          </a:bodyPr>
          <a:lstStyle/>
          <a:p>
            <a:pPr algn="r"/>
            <a:r>
              <a:rPr lang="en-GB" dirty="0"/>
              <a:t>(Belbin, 2019)</a:t>
            </a:r>
          </a:p>
        </p:txBody>
      </p:sp>
    </p:spTree>
    <p:extLst>
      <p:ext uri="{BB962C8B-B14F-4D97-AF65-F5344CB8AC3E}">
        <p14:creationId xmlns:p14="http://schemas.microsoft.com/office/powerpoint/2010/main" val="1577119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35DED1-B34B-4645-861C-CB84A9B8CC97}"/>
              </a:ext>
            </a:extLst>
          </p:cNvPr>
          <p:cNvPicPr>
            <a:picLocks noChangeAspect="1"/>
          </p:cNvPicPr>
          <p:nvPr/>
        </p:nvPicPr>
        <p:blipFill>
          <a:blip r:embed="rId2"/>
          <a:stretch>
            <a:fillRect/>
          </a:stretch>
        </p:blipFill>
        <p:spPr>
          <a:xfrm>
            <a:off x="333634" y="2267596"/>
            <a:ext cx="3857625" cy="3752850"/>
          </a:xfrm>
          <a:prstGeom prst="rect">
            <a:avLst/>
          </a:prstGeom>
          <a:ln>
            <a:noFill/>
          </a:ln>
          <a:effectLst>
            <a:softEdge rad="112500"/>
          </a:effectLst>
        </p:spPr>
      </p:pic>
      <p:sp>
        <p:nvSpPr>
          <p:cNvPr id="2" name="Title 1">
            <a:extLst>
              <a:ext uri="{FF2B5EF4-FFF2-40B4-BE49-F238E27FC236}">
                <a16:creationId xmlns:a16="http://schemas.microsoft.com/office/drawing/2014/main" id="{42BCA442-F0F0-4A67-8640-ABA61106D56E}"/>
              </a:ext>
            </a:extLst>
          </p:cNvPr>
          <p:cNvSpPr>
            <a:spLocks noGrp="1"/>
          </p:cNvSpPr>
          <p:nvPr>
            <p:ph type="title"/>
          </p:nvPr>
        </p:nvSpPr>
        <p:spPr/>
        <p:txBody>
          <a:bodyPr/>
          <a:lstStyle/>
          <a:p>
            <a:r>
              <a:rPr lang="en-GB" dirty="0"/>
              <a:t>TEAM ROLES – Belbin Theory in practice</a:t>
            </a:r>
          </a:p>
        </p:txBody>
      </p:sp>
      <p:sp>
        <p:nvSpPr>
          <p:cNvPr id="8" name="Content Placeholder 2">
            <a:extLst>
              <a:ext uri="{FF2B5EF4-FFF2-40B4-BE49-F238E27FC236}">
                <a16:creationId xmlns:a16="http://schemas.microsoft.com/office/drawing/2014/main" id="{B5F2451D-883E-4E94-8130-EDE789FED6CB}"/>
              </a:ext>
            </a:extLst>
          </p:cNvPr>
          <p:cNvSpPr txBox="1">
            <a:spLocks/>
          </p:cNvSpPr>
          <p:nvPr/>
        </p:nvSpPr>
        <p:spPr>
          <a:xfrm>
            <a:off x="4078744" y="2123503"/>
            <a:ext cx="8113256" cy="46566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v"/>
            </a:pPr>
            <a:r>
              <a:rPr lang="en-GB" b="1" dirty="0"/>
              <a:t>understanding </a:t>
            </a:r>
          </a:p>
          <a:p>
            <a:pPr marL="633413">
              <a:buFont typeface="Wingdings" panose="05000000000000000000" pitchFamily="2" charset="2"/>
              <a:buChar char="v"/>
            </a:pPr>
            <a:r>
              <a:rPr lang="en-GB" sz="2700" b="1" dirty="0"/>
              <a:t>develop strengths </a:t>
            </a:r>
          </a:p>
          <a:p>
            <a:pPr marL="984250">
              <a:buFont typeface="Wingdings" panose="05000000000000000000" pitchFamily="2" charset="2"/>
              <a:buChar char="v"/>
            </a:pPr>
            <a:r>
              <a:rPr lang="en-GB" sz="2700" b="1" dirty="0"/>
              <a:t>manage weaknesses </a:t>
            </a:r>
          </a:p>
          <a:p>
            <a:pPr marL="1350963">
              <a:buFont typeface="Wingdings" panose="05000000000000000000" pitchFamily="2" charset="2"/>
              <a:buChar char="v"/>
            </a:pPr>
            <a:r>
              <a:rPr lang="en-GB" sz="2700" b="1" dirty="0"/>
              <a:t>unbalanced teams =&gt; </a:t>
            </a:r>
            <a:r>
              <a:rPr lang="en-GB" sz="2700" b="1" dirty="0">
                <a:solidFill>
                  <a:srgbClr val="00B050"/>
                </a:solidFill>
              </a:rPr>
              <a:t>balanced</a:t>
            </a:r>
          </a:p>
        </p:txBody>
      </p:sp>
      <p:sp>
        <p:nvSpPr>
          <p:cNvPr id="9" name="Content Placeholder 2">
            <a:extLst>
              <a:ext uri="{FF2B5EF4-FFF2-40B4-BE49-F238E27FC236}">
                <a16:creationId xmlns:a16="http://schemas.microsoft.com/office/drawing/2014/main" id="{5FAAC29D-3D59-40C1-BDE6-69EB08B079EA}"/>
              </a:ext>
            </a:extLst>
          </p:cNvPr>
          <p:cNvSpPr txBox="1">
            <a:spLocks/>
          </p:cNvSpPr>
          <p:nvPr/>
        </p:nvSpPr>
        <p:spPr>
          <a:xfrm>
            <a:off x="6425514" y="5835780"/>
            <a:ext cx="4928286" cy="6570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i="1" dirty="0" err="1"/>
              <a:t>Kristiyan</a:t>
            </a:r>
            <a:r>
              <a:rPr lang="en-GB" i="1" dirty="0"/>
              <a:t> </a:t>
            </a:r>
            <a:r>
              <a:rPr lang="en-GB" i="1" dirty="0" err="1"/>
              <a:t>Stanimirov</a:t>
            </a:r>
            <a:endParaRPr lang="en-GB" i="1" dirty="0"/>
          </a:p>
        </p:txBody>
      </p:sp>
      <p:sp>
        <p:nvSpPr>
          <p:cNvPr id="10" name="TextBox 9">
            <a:extLst>
              <a:ext uri="{FF2B5EF4-FFF2-40B4-BE49-F238E27FC236}">
                <a16:creationId xmlns:a16="http://schemas.microsoft.com/office/drawing/2014/main" id="{4053599C-5F1A-439D-8C80-BE8C63C09479}"/>
              </a:ext>
            </a:extLst>
          </p:cNvPr>
          <p:cNvSpPr txBox="1"/>
          <p:nvPr/>
        </p:nvSpPr>
        <p:spPr>
          <a:xfrm>
            <a:off x="333634" y="5953041"/>
            <a:ext cx="6091880" cy="369332"/>
          </a:xfrm>
          <a:prstGeom prst="rect">
            <a:avLst/>
          </a:prstGeom>
          <a:noFill/>
        </p:spPr>
        <p:txBody>
          <a:bodyPr wrap="square">
            <a:spAutoFit/>
          </a:bodyPr>
          <a:lstStyle/>
          <a:p>
            <a:r>
              <a:rPr lang="en-GB" dirty="0"/>
              <a:t>(Mind Tools, 2009)</a:t>
            </a:r>
          </a:p>
        </p:txBody>
      </p:sp>
      <p:pic>
        <p:nvPicPr>
          <p:cNvPr id="2050" name="Picture 2" descr="The 3 Main Roles in an Agile Team | Redbooth">
            <a:extLst>
              <a:ext uri="{FF2B5EF4-FFF2-40B4-BE49-F238E27FC236}">
                <a16:creationId xmlns:a16="http://schemas.microsoft.com/office/drawing/2014/main" id="{D9867086-43BF-49C1-9CE8-E2462C7FF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40888"/>
          <a:stretch/>
        </p:blipFill>
        <p:spPr bwMode="auto">
          <a:xfrm>
            <a:off x="4483527" y="4261004"/>
            <a:ext cx="7034432" cy="1340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425188"/>
      </p:ext>
    </p:extLst>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down)">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BA583-50B9-2D43-A4B7-FA9570D41D37}"/>
              </a:ext>
            </a:extLst>
          </p:cNvPr>
          <p:cNvSpPr>
            <a:spLocks noGrp="1"/>
          </p:cNvSpPr>
          <p:nvPr>
            <p:ph type="title"/>
          </p:nvPr>
        </p:nvSpPr>
        <p:spPr/>
        <p:txBody>
          <a:bodyPr/>
          <a:lstStyle/>
          <a:p>
            <a:pPr algn="ctr"/>
            <a:r>
              <a:rPr lang="en-GB" dirty="0"/>
              <a:t>Team Roles </a:t>
            </a:r>
            <a:endParaRPr lang="en-US" dirty="0"/>
          </a:p>
        </p:txBody>
      </p:sp>
      <p:sp>
        <p:nvSpPr>
          <p:cNvPr id="3" name="Content Placeholder 2">
            <a:extLst>
              <a:ext uri="{FF2B5EF4-FFF2-40B4-BE49-F238E27FC236}">
                <a16:creationId xmlns:a16="http://schemas.microsoft.com/office/drawing/2014/main" id="{EF1D3A62-F9CA-9E46-A922-F9C648725FD1}"/>
              </a:ext>
            </a:extLst>
          </p:cNvPr>
          <p:cNvSpPr>
            <a:spLocks noGrp="1"/>
          </p:cNvSpPr>
          <p:nvPr>
            <p:ph idx="1"/>
          </p:nvPr>
        </p:nvSpPr>
        <p:spPr/>
        <p:txBody>
          <a:bodyPr/>
          <a:lstStyle/>
          <a:p>
            <a:pPr>
              <a:buFont typeface="Wingdings" pitchFamily="2" charset="2"/>
              <a:buChar char="Ø"/>
            </a:pPr>
            <a:r>
              <a:rPr lang="en-GB" b="1" i="1" u="sng" dirty="0"/>
              <a:t>IDENTIFYING INDIVIDUALS POTENTIAL CONTRIBUTION</a:t>
            </a:r>
            <a:r>
              <a:rPr lang="en-GB" dirty="0"/>
              <a:t>  </a:t>
            </a:r>
          </a:p>
          <a:p>
            <a:pPr>
              <a:buFont typeface="+mj-lt"/>
              <a:buAutoNum type="arabicPeriod"/>
            </a:pPr>
            <a:r>
              <a:rPr lang="en-GB" dirty="0"/>
              <a:t>Intelligence </a:t>
            </a:r>
          </a:p>
          <a:p>
            <a:pPr>
              <a:buFont typeface="+mj-lt"/>
              <a:buAutoNum type="arabicPeriod"/>
            </a:pPr>
            <a:r>
              <a:rPr lang="en-GB" dirty="0"/>
              <a:t>Motivation </a:t>
            </a:r>
          </a:p>
          <a:p>
            <a:pPr>
              <a:buFont typeface="+mj-lt"/>
              <a:buAutoNum type="arabicPeriod"/>
            </a:pPr>
            <a:r>
              <a:rPr lang="en-GB" dirty="0"/>
              <a:t>Dominance </a:t>
            </a:r>
          </a:p>
          <a:p>
            <a:pPr>
              <a:buFont typeface="+mj-lt"/>
              <a:buAutoNum type="arabicPeriod"/>
            </a:pPr>
            <a:r>
              <a:rPr lang="en-GB" dirty="0"/>
              <a:t>Presenter  </a:t>
            </a:r>
          </a:p>
          <a:p>
            <a:pPr>
              <a:buFont typeface="+mj-lt"/>
              <a:buAutoNum type="arabicPeriod"/>
            </a:pPr>
            <a:r>
              <a:rPr lang="en-GB" dirty="0"/>
              <a:t> Unique </a:t>
            </a:r>
            <a:endParaRPr lang="en-US" dirty="0"/>
          </a:p>
        </p:txBody>
      </p:sp>
      <p:sp>
        <p:nvSpPr>
          <p:cNvPr id="4" name="TextBox 3">
            <a:extLst>
              <a:ext uri="{FF2B5EF4-FFF2-40B4-BE49-F238E27FC236}">
                <a16:creationId xmlns:a16="http://schemas.microsoft.com/office/drawing/2014/main" id="{BA6D1951-F542-4646-9035-EFA8BB2FA231}"/>
              </a:ext>
            </a:extLst>
          </p:cNvPr>
          <p:cNvSpPr txBox="1"/>
          <p:nvPr/>
        </p:nvSpPr>
        <p:spPr>
          <a:xfrm>
            <a:off x="6096000" y="4491463"/>
            <a:ext cx="5395951" cy="646331"/>
          </a:xfrm>
          <a:prstGeom prst="rect">
            <a:avLst/>
          </a:prstGeom>
          <a:noFill/>
        </p:spPr>
        <p:txBody>
          <a:bodyPr wrap="square" rtlCol="0">
            <a:spAutoFit/>
          </a:bodyPr>
          <a:lstStyle/>
          <a:p>
            <a:pPr algn="ctr"/>
            <a:r>
              <a:rPr lang="en-GB" dirty="0"/>
              <a:t>Under these traits we aim to put the best team roles together  </a:t>
            </a:r>
            <a:endParaRPr lang="en-US" dirty="0"/>
          </a:p>
        </p:txBody>
      </p:sp>
    </p:spTree>
    <p:extLst>
      <p:ext uri="{BB962C8B-B14F-4D97-AF65-F5344CB8AC3E}">
        <p14:creationId xmlns:p14="http://schemas.microsoft.com/office/powerpoint/2010/main" val="3521502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ACC2E-2949-4B49-B83F-F88348FCD9A3}"/>
              </a:ext>
            </a:extLst>
          </p:cNvPr>
          <p:cNvSpPr>
            <a:spLocks noGrp="1"/>
          </p:cNvSpPr>
          <p:nvPr>
            <p:ph type="title"/>
          </p:nvPr>
        </p:nvSpPr>
        <p:spPr/>
        <p:txBody>
          <a:bodyPr/>
          <a:lstStyle/>
          <a:p>
            <a:pPr algn="ctr"/>
            <a:r>
              <a:rPr lang="en-GB" dirty="0"/>
              <a:t>5 Effective Team Roles </a:t>
            </a:r>
            <a:endParaRPr lang="en-US" dirty="0"/>
          </a:p>
        </p:txBody>
      </p:sp>
      <p:sp>
        <p:nvSpPr>
          <p:cNvPr id="3" name="Content Placeholder 2">
            <a:extLst>
              <a:ext uri="{FF2B5EF4-FFF2-40B4-BE49-F238E27FC236}">
                <a16:creationId xmlns:a16="http://schemas.microsoft.com/office/drawing/2014/main" id="{92EACAA1-B2EC-6C44-9AAB-F3B599CEAE5F}"/>
              </a:ext>
            </a:extLst>
          </p:cNvPr>
          <p:cNvSpPr>
            <a:spLocks noGrp="1"/>
          </p:cNvSpPr>
          <p:nvPr>
            <p:ph idx="1"/>
          </p:nvPr>
        </p:nvSpPr>
        <p:spPr>
          <a:xfrm>
            <a:off x="1154955" y="2603499"/>
            <a:ext cx="8761412" cy="4354463"/>
          </a:xfrm>
        </p:spPr>
        <p:txBody>
          <a:bodyPr/>
          <a:lstStyle/>
          <a:p>
            <a:pPr>
              <a:buFont typeface="Wingdings" pitchFamily="2" charset="2"/>
              <a:buChar char="Ø"/>
            </a:pPr>
            <a:r>
              <a:rPr lang="en-GB" sz="3100" b="1" i="1" dirty="0"/>
              <a:t>Supervisor</a:t>
            </a:r>
            <a:r>
              <a:rPr lang="en-GB" sz="3100" dirty="0"/>
              <a:t> </a:t>
            </a:r>
          </a:p>
          <a:p>
            <a:pPr>
              <a:buFont typeface="Wingdings" pitchFamily="2" charset="2"/>
              <a:buChar char="Ø"/>
            </a:pPr>
            <a:r>
              <a:rPr lang="en-GB" sz="3100" b="1" i="1" dirty="0"/>
              <a:t>Creator / Producer of Ideas </a:t>
            </a:r>
          </a:p>
          <a:p>
            <a:pPr>
              <a:buFont typeface="Wingdings" pitchFamily="2" charset="2"/>
              <a:buChar char="Ø"/>
            </a:pPr>
            <a:r>
              <a:rPr lang="en-GB" sz="3100" b="1" i="1" dirty="0"/>
              <a:t>Assessor</a:t>
            </a:r>
          </a:p>
          <a:p>
            <a:pPr>
              <a:buFont typeface="Wingdings" pitchFamily="2" charset="2"/>
              <a:buChar char="Ø"/>
            </a:pPr>
            <a:r>
              <a:rPr lang="en-GB" sz="3100" b="1" i="1" dirty="0"/>
              <a:t>Facilitator / Organiser </a:t>
            </a:r>
          </a:p>
          <a:p>
            <a:pPr>
              <a:buFont typeface="Wingdings" pitchFamily="2" charset="2"/>
              <a:buChar char="Ø"/>
            </a:pPr>
            <a:r>
              <a:rPr lang="en-GB" sz="3100" b="1" i="1" dirty="0"/>
              <a:t>Team Worker  </a:t>
            </a:r>
          </a:p>
          <a:p>
            <a:pPr>
              <a:buFont typeface="Wingdings" pitchFamily="2" charset="2"/>
              <a:buChar char="Ø"/>
            </a:pPr>
            <a:endParaRPr lang="en-GB" b="1" i="1" dirty="0"/>
          </a:p>
        </p:txBody>
      </p:sp>
    </p:spTree>
    <p:extLst>
      <p:ext uri="{BB962C8B-B14F-4D97-AF65-F5344CB8AC3E}">
        <p14:creationId xmlns:p14="http://schemas.microsoft.com/office/powerpoint/2010/main" val="2020629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33099-0520-AF4D-9978-1D51A9B28B27}"/>
              </a:ext>
            </a:extLst>
          </p:cNvPr>
          <p:cNvSpPr>
            <a:spLocks noGrp="1"/>
          </p:cNvSpPr>
          <p:nvPr>
            <p:ph type="title"/>
          </p:nvPr>
        </p:nvSpPr>
        <p:spPr/>
        <p:txBody>
          <a:bodyPr/>
          <a:lstStyle/>
          <a:p>
            <a:r>
              <a:rPr lang="en-GB" dirty="0"/>
              <a:t>Supervisor &amp; Creator of Ideas </a:t>
            </a:r>
            <a:endParaRPr lang="en-US" dirty="0"/>
          </a:p>
        </p:txBody>
      </p:sp>
      <p:sp>
        <p:nvSpPr>
          <p:cNvPr id="3" name="Content Placeholder 2">
            <a:extLst>
              <a:ext uri="{FF2B5EF4-FFF2-40B4-BE49-F238E27FC236}">
                <a16:creationId xmlns:a16="http://schemas.microsoft.com/office/drawing/2014/main" id="{139CCD1C-7274-8D40-AB76-816DCF965260}"/>
              </a:ext>
            </a:extLst>
          </p:cNvPr>
          <p:cNvSpPr>
            <a:spLocks noGrp="1"/>
          </p:cNvSpPr>
          <p:nvPr>
            <p:ph idx="1"/>
          </p:nvPr>
        </p:nvSpPr>
        <p:spPr>
          <a:xfrm>
            <a:off x="1117710" y="2584915"/>
            <a:ext cx="4417950" cy="3084317"/>
          </a:xfrm>
        </p:spPr>
        <p:txBody>
          <a:bodyPr>
            <a:normAutofit fontScale="85000" lnSpcReduction="10000"/>
          </a:bodyPr>
          <a:lstStyle/>
          <a:p>
            <a:r>
              <a:rPr lang="en-GB" strike="noStrike" dirty="0">
                <a:solidFill>
                  <a:srgbClr val="595959"/>
                </a:solidFill>
                <a:effectLst/>
                <a:latin typeface="Helvetica Neue" panose="02000503000000020004" pitchFamily="2"/>
              </a:rPr>
              <a:t>A supervisor oversees the day-to-day performance of the team members. Depending on the company, a supervisor may manage a team, a shift or an entire department.</a:t>
            </a:r>
          </a:p>
          <a:p>
            <a:r>
              <a:rPr lang="en-GB" strike="noStrike" dirty="0">
                <a:solidFill>
                  <a:srgbClr val="595959"/>
                </a:solidFill>
                <a:effectLst/>
                <a:latin typeface="Helvetica Neue" panose="02000503000000020004" pitchFamily="2"/>
              </a:rPr>
              <a:t>Successful supervisors have excellent organisational and communicational skills. These skills help them transfer information from upper management to employees and communicate their team’s performance or needs to high-level managers. In most cases, supervisors are experts in their field and can efficiently manage daily operations as a result.</a:t>
            </a:r>
          </a:p>
        </p:txBody>
      </p:sp>
      <p:sp>
        <p:nvSpPr>
          <p:cNvPr id="4" name="TextBox 3">
            <a:extLst>
              <a:ext uri="{FF2B5EF4-FFF2-40B4-BE49-F238E27FC236}">
                <a16:creationId xmlns:a16="http://schemas.microsoft.com/office/drawing/2014/main" id="{2F421387-A4AD-8348-9615-3651477438C4}"/>
              </a:ext>
            </a:extLst>
          </p:cNvPr>
          <p:cNvSpPr txBox="1"/>
          <p:nvPr/>
        </p:nvSpPr>
        <p:spPr>
          <a:xfrm>
            <a:off x="7603892" y="2603500"/>
            <a:ext cx="3433154" cy="3693319"/>
          </a:xfrm>
          <a:prstGeom prst="rect">
            <a:avLst/>
          </a:prstGeom>
          <a:noFill/>
        </p:spPr>
        <p:txBody>
          <a:bodyPr wrap="square" rtlCol="0">
            <a:spAutoFit/>
          </a:bodyPr>
          <a:lstStyle/>
          <a:p>
            <a:pPr marL="285750" indent="-285750" algn="l">
              <a:buFont typeface="Wingdings" pitchFamily="2" charset="2"/>
              <a:buChar char="Ø"/>
            </a:pPr>
            <a:r>
              <a:rPr lang="en-GB" dirty="0"/>
              <a:t>Creator of Ideas is usually the most important part of managing a team. He would be very quick to resolve issues. Motivated and intelligent towards his ideas and work. </a:t>
            </a:r>
          </a:p>
          <a:p>
            <a:pPr marL="285750" indent="-285750" algn="l">
              <a:buFont typeface="Wingdings" pitchFamily="2" charset="2"/>
              <a:buChar char="Ø"/>
            </a:pPr>
            <a:r>
              <a:rPr lang="en-GB" dirty="0"/>
              <a:t>The Idea’s person would need a special place in the team also receiving careful and fine handling as they are gentle and get frustrated easily.  </a:t>
            </a:r>
            <a:endParaRPr lang="en-US" dirty="0"/>
          </a:p>
        </p:txBody>
      </p:sp>
    </p:spTree>
    <p:extLst>
      <p:ext uri="{BB962C8B-B14F-4D97-AF65-F5344CB8AC3E}">
        <p14:creationId xmlns:p14="http://schemas.microsoft.com/office/powerpoint/2010/main" val="5646786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231B4-0FB3-804C-A50F-9370F9C1D86B}"/>
              </a:ext>
            </a:extLst>
          </p:cNvPr>
          <p:cNvSpPr>
            <a:spLocks noGrp="1"/>
          </p:cNvSpPr>
          <p:nvPr>
            <p:ph type="title"/>
          </p:nvPr>
        </p:nvSpPr>
        <p:spPr/>
        <p:txBody>
          <a:bodyPr/>
          <a:lstStyle/>
          <a:p>
            <a:r>
              <a:rPr lang="en-GB" dirty="0"/>
              <a:t>Assessor, Facilitator &amp; Team Worker </a:t>
            </a:r>
            <a:endParaRPr lang="en-US" dirty="0"/>
          </a:p>
        </p:txBody>
      </p:sp>
      <p:sp>
        <p:nvSpPr>
          <p:cNvPr id="3" name="Content Placeholder 2">
            <a:extLst>
              <a:ext uri="{FF2B5EF4-FFF2-40B4-BE49-F238E27FC236}">
                <a16:creationId xmlns:a16="http://schemas.microsoft.com/office/drawing/2014/main" id="{DFE9EC60-18EA-1342-9E1F-CC6B7C5CA9D6}"/>
              </a:ext>
            </a:extLst>
          </p:cNvPr>
          <p:cNvSpPr>
            <a:spLocks noGrp="1"/>
          </p:cNvSpPr>
          <p:nvPr>
            <p:ph sz="half" idx="1"/>
          </p:nvPr>
        </p:nvSpPr>
        <p:spPr>
          <a:xfrm>
            <a:off x="0" y="2198387"/>
            <a:ext cx="4825158" cy="3416301"/>
          </a:xfrm>
        </p:spPr>
        <p:txBody>
          <a:bodyPr>
            <a:normAutofit/>
          </a:bodyPr>
          <a:lstStyle/>
          <a:p>
            <a:r>
              <a:rPr lang="en-GB" dirty="0"/>
              <a:t>An Assessor is a person that does a very important part in a job which is to collect notes and information about anything that is going on at the current workplace, analyse that information evaluate it and point out the good and bad points! </a:t>
            </a:r>
            <a:endParaRPr lang="en-US" dirty="0"/>
          </a:p>
        </p:txBody>
      </p:sp>
      <p:sp>
        <p:nvSpPr>
          <p:cNvPr id="4" name="Text Placeholder 3">
            <a:extLst>
              <a:ext uri="{FF2B5EF4-FFF2-40B4-BE49-F238E27FC236}">
                <a16:creationId xmlns:a16="http://schemas.microsoft.com/office/drawing/2014/main" id="{F3B45D3E-F0AB-EA4E-8A3A-A41D26D3AEEA}"/>
              </a:ext>
            </a:extLst>
          </p:cNvPr>
          <p:cNvSpPr>
            <a:spLocks noGrp="1"/>
          </p:cNvSpPr>
          <p:nvPr>
            <p:ph sz="half" idx="2"/>
          </p:nvPr>
        </p:nvSpPr>
        <p:spPr>
          <a:xfrm>
            <a:off x="7503786" y="2579439"/>
            <a:ext cx="4825159" cy="3416300"/>
          </a:xfrm>
        </p:spPr>
        <p:txBody>
          <a:bodyPr>
            <a:normAutofit/>
          </a:bodyPr>
          <a:lstStyle/>
          <a:p>
            <a:r>
              <a:rPr lang="en-GB" dirty="0">
                <a:latin typeface="Calibri" panose="020F0502020204030204" pitchFamily="34" charset="0"/>
              </a:rPr>
              <a:t>Facilitator’s are </a:t>
            </a:r>
            <a:r>
              <a:rPr lang="en-GB" dirty="0">
                <a:solidFill>
                  <a:srgbClr val="3C4043"/>
                </a:solidFill>
                <a:latin typeface="Calibri" panose="020F0502020204030204" pitchFamily="34" charset="0"/>
              </a:rPr>
              <a:t>s</a:t>
            </a:r>
            <a:r>
              <a:rPr lang="en-GB" u="none" strike="noStrike" dirty="0">
                <a:solidFill>
                  <a:srgbClr val="3C4043"/>
                </a:solidFill>
                <a:effectLst/>
                <a:latin typeface="Calibri" panose="020F0502020204030204" pitchFamily="34" charset="0"/>
              </a:rPr>
              <a:t>pecifically, managers as facilitators provide clear expectations of the work to be done, monitor the team's process to increase team productivity, and manage the boundaries that can affect the work of the team. The manager as a facilitator empowers team members to make decisions and resolve problems.</a:t>
            </a:r>
            <a:endParaRPr lang="en-US" dirty="0">
              <a:latin typeface="Calibri" panose="020F0502020204030204" pitchFamily="34" charset="0"/>
            </a:endParaRPr>
          </a:p>
        </p:txBody>
      </p:sp>
      <p:sp>
        <p:nvSpPr>
          <p:cNvPr id="5" name="TextBox 4">
            <a:extLst>
              <a:ext uri="{FF2B5EF4-FFF2-40B4-BE49-F238E27FC236}">
                <a16:creationId xmlns:a16="http://schemas.microsoft.com/office/drawing/2014/main" id="{83E7153E-1057-2642-A117-44532F607511}"/>
              </a:ext>
            </a:extLst>
          </p:cNvPr>
          <p:cNvSpPr txBox="1"/>
          <p:nvPr/>
        </p:nvSpPr>
        <p:spPr>
          <a:xfrm>
            <a:off x="3587143" y="4272677"/>
            <a:ext cx="3916643" cy="2585323"/>
          </a:xfrm>
          <a:prstGeom prst="rect">
            <a:avLst/>
          </a:prstGeom>
          <a:noFill/>
        </p:spPr>
        <p:txBody>
          <a:bodyPr wrap="square" rtlCol="0">
            <a:spAutoFit/>
          </a:bodyPr>
          <a:lstStyle/>
          <a:p>
            <a:pPr marL="285750" indent="-285750" algn="l">
              <a:buFont typeface="Wingdings" pitchFamily="2" charset="2"/>
              <a:buChar char="Ø"/>
            </a:pPr>
            <a:r>
              <a:rPr lang="en-GB" dirty="0"/>
              <a:t>Team Worker’s ground of the team, without the team worker who’s supportive, friendly as well as popular the team would not run as smooth without him / her. </a:t>
            </a:r>
          </a:p>
          <a:p>
            <a:pPr marL="285750" indent="-285750" algn="l">
              <a:buFont typeface="Wingdings" pitchFamily="2" charset="2"/>
              <a:buChar char="Ø"/>
            </a:pPr>
            <a:r>
              <a:rPr lang="en-GB" dirty="0"/>
              <a:t>Most reliable and welcoming to new ideas, helps others with any ongoing issues. </a:t>
            </a:r>
            <a:endParaRPr lang="en-US" dirty="0"/>
          </a:p>
        </p:txBody>
      </p:sp>
    </p:spTree>
    <p:extLst>
      <p:ext uri="{BB962C8B-B14F-4D97-AF65-F5344CB8AC3E}">
        <p14:creationId xmlns:p14="http://schemas.microsoft.com/office/powerpoint/2010/main" val="29230898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989B9-3C96-4112-9C31-3CB80D9D41D0}"/>
              </a:ext>
            </a:extLst>
          </p:cNvPr>
          <p:cNvSpPr txBox="1">
            <a:spLocks noGrp="1"/>
          </p:cNvSpPr>
          <p:nvPr>
            <p:ph type="title"/>
          </p:nvPr>
        </p:nvSpPr>
        <p:spPr/>
        <p:txBody>
          <a:bodyPr>
            <a:normAutofit fontScale="90000"/>
          </a:bodyPr>
          <a:lstStyle/>
          <a:p>
            <a:pPr lvl="0"/>
            <a:r>
              <a:rPr lang="en-GB" sz="5400" b="1"/>
              <a:t>Successful Team Development</a:t>
            </a:r>
          </a:p>
        </p:txBody>
      </p:sp>
      <p:sp>
        <p:nvSpPr>
          <p:cNvPr id="3" name="Content Placeholder 2">
            <a:extLst>
              <a:ext uri="{FF2B5EF4-FFF2-40B4-BE49-F238E27FC236}">
                <a16:creationId xmlns:a16="http://schemas.microsoft.com/office/drawing/2014/main" id="{D4E0E2C0-4D05-4292-94E9-DA0BFC6BE95D}"/>
              </a:ext>
            </a:extLst>
          </p:cNvPr>
          <p:cNvSpPr txBox="1">
            <a:spLocks noGrp="1"/>
          </p:cNvSpPr>
          <p:nvPr>
            <p:ph idx="1"/>
          </p:nvPr>
        </p:nvSpPr>
        <p:spPr>
          <a:xfrm>
            <a:off x="888613" y="1825627"/>
            <a:ext cx="10515600" cy="4504837"/>
          </a:xfrm>
        </p:spPr>
        <p:txBody>
          <a:bodyPr/>
          <a:lstStyle/>
          <a:p>
            <a:pPr marL="0" lvl="0" indent="0">
              <a:buNone/>
            </a:pPr>
            <a:r>
              <a:rPr lang="en-GB" b="1"/>
              <a:t>       </a:t>
            </a:r>
            <a:r>
              <a:rPr lang="en-GB" sz="4000" b="1"/>
              <a:t>Ten steps of Successful  Team Development</a:t>
            </a:r>
          </a:p>
          <a:p>
            <a:pPr marL="0" lvl="0" indent="0" algn="just">
              <a:buNone/>
            </a:pPr>
            <a:r>
              <a:rPr lang="en-GB" sz="4000"/>
              <a:t>      </a:t>
            </a:r>
          </a:p>
          <a:p>
            <a:pPr marL="514350" lvl="0" indent="-514350" algn="just">
              <a:buFont typeface="Calibri Light"/>
              <a:buAutoNum type="arabicPeriod"/>
            </a:pPr>
            <a:r>
              <a:rPr lang="en-GB"/>
              <a:t>Team members to </a:t>
            </a:r>
            <a:r>
              <a:rPr lang="en-GB" b="1"/>
              <a:t>understand their responsibility.</a:t>
            </a:r>
          </a:p>
          <a:p>
            <a:pPr marL="514350" lvl="0" indent="-514350" algn="just">
              <a:buFont typeface="Calibri Light"/>
              <a:buAutoNum type="arabicPeriod"/>
            </a:pPr>
            <a:r>
              <a:rPr lang="en-GB"/>
              <a:t> Nine Belbin Team roles : </a:t>
            </a:r>
            <a:r>
              <a:rPr lang="en-GB" b="1"/>
              <a:t>Shaper,</a:t>
            </a:r>
            <a:r>
              <a:rPr lang="en-GB"/>
              <a:t> </a:t>
            </a:r>
            <a:r>
              <a:rPr lang="en-GB" b="1"/>
              <a:t>Implementer</a:t>
            </a:r>
            <a:r>
              <a:rPr lang="en-GB"/>
              <a:t> (Company worker),</a:t>
            </a:r>
            <a:r>
              <a:rPr lang="en-GB" b="1"/>
              <a:t>Completer finisher</a:t>
            </a:r>
            <a:r>
              <a:rPr lang="en-GB"/>
              <a:t>, </a:t>
            </a:r>
            <a:r>
              <a:rPr lang="en-GB" b="1"/>
              <a:t>Co-Ordinator</a:t>
            </a:r>
            <a:r>
              <a:rPr lang="en-GB"/>
              <a:t> (Chairman)delegate job, </a:t>
            </a:r>
            <a:r>
              <a:rPr lang="en-GB" b="1"/>
              <a:t>Team worker</a:t>
            </a:r>
            <a:r>
              <a:rPr lang="en-GB"/>
              <a:t>, </a:t>
            </a:r>
            <a:r>
              <a:rPr lang="en-GB" b="1"/>
              <a:t>Resource investigator</a:t>
            </a:r>
            <a:r>
              <a:rPr lang="en-GB"/>
              <a:t>, </a:t>
            </a:r>
            <a:r>
              <a:rPr lang="en-GB" b="1"/>
              <a:t>Plant</a:t>
            </a:r>
            <a:r>
              <a:rPr lang="en-GB"/>
              <a:t>-solving problems, </a:t>
            </a:r>
            <a:r>
              <a:rPr lang="en-GB" b="1"/>
              <a:t>Monitor evaluator </a:t>
            </a:r>
            <a:r>
              <a:rPr lang="en-GB"/>
              <a:t>and </a:t>
            </a:r>
            <a:r>
              <a:rPr lang="en-GB" b="1"/>
              <a:t>Specialist</a:t>
            </a:r>
            <a:r>
              <a:rPr lang="en-GB"/>
              <a:t> to be covered.</a:t>
            </a:r>
          </a:p>
          <a:p>
            <a:pPr marL="514350" lvl="0" indent="-514350" algn="just">
              <a:buFont typeface="Calibri Light"/>
              <a:buAutoNum type="arabicPeriod"/>
            </a:pPr>
            <a:r>
              <a:rPr lang="en-GB"/>
              <a:t> The </a:t>
            </a:r>
            <a:r>
              <a:rPr lang="en-GB" b="1"/>
              <a:t>same objectives </a:t>
            </a:r>
            <a:r>
              <a:rPr lang="en-GB"/>
              <a:t>has each member </a:t>
            </a:r>
            <a:r>
              <a:rPr lang="en-GB" b="1"/>
              <a:t>to reach the goals.</a:t>
            </a:r>
          </a:p>
          <a:p>
            <a:pPr lvl="0"/>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7FF62-0A0B-49A6-8C78-F2420F74882A}"/>
              </a:ext>
            </a:extLst>
          </p:cNvPr>
          <p:cNvSpPr txBox="1">
            <a:spLocks noGrp="1"/>
          </p:cNvSpPr>
          <p:nvPr>
            <p:ph type="title"/>
          </p:nvPr>
        </p:nvSpPr>
        <p:spPr>
          <a:xfrm>
            <a:off x="838203" y="351056"/>
            <a:ext cx="10515600" cy="2152991"/>
          </a:xfrm>
        </p:spPr>
        <p:txBody>
          <a:bodyPr>
            <a:noAutofit/>
          </a:bodyPr>
          <a:lstStyle/>
          <a:p>
            <a:pPr lvl="0"/>
            <a:r>
              <a:rPr lang="en-GB" sz="5400" b="1"/>
              <a:t>Successful Team Development - continue</a:t>
            </a:r>
          </a:p>
        </p:txBody>
      </p:sp>
      <p:sp>
        <p:nvSpPr>
          <p:cNvPr id="3" name="Content Placeholder 5">
            <a:extLst>
              <a:ext uri="{FF2B5EF4-FFF2-40B4-BE49-F238E27FC236}">
                <a16:creationId xmlns:a16="http://schemas.microsoft.com/office/drawing/2014/main" id="{128FA208-AA97-4495-BC00-2262EF3142DA}"/>
              </a:ext>
            </a:extLst>
          </p:cNvPr>
          <p:cNvSpPr txBox="1">
            <a:spLocks noGrp="1"/>
          </p:cNvSpPr>
          <p:nvPr>
            <p:ph idx="1"/>
          </p:nvPr>
        </p:nvSpPr>
        <p:spPr>
          <a:xfrm>
            <a:off x="838203" y="2138287"/>
            <a:ext cx="10515600" cy="4051925"/>
          </a:xfrm>
        </p:spPr>
        <p:txBody>
          <a:bodyPr>
            <a:normAutofit lnSpcReduction="10000"/>
          </a:bodyPr>
          <a:lstStyle/>
          <a:p>
            <a:pPr marL="0" lvl="0" indent="0">
              <a:lnSpc>
                <a:spcPct val="70000"/>
              </a:lnSpc>
              <a:buNone/>
            </a:pPr>
            <a:r>
              <a:rPr lang="en-GB" sz="2200" b="1"/>
              <a:t>    </a:t>
            </a:r>
          </a:p>
          <a:p>
            <a:pPr marL="0" lvl="0" indent="0" algn="just">
              <a:lnSpc>
                <a:spcPct val="70000"/>
              </a:lnSpc>
              <a:buNone/>
            </a:pPr>
            <a:r>
              <a:rPr lang="en-GB" sz="2200"/>
              <a:t>     </a:t>
            </a:r>
            <a:r>
              <a:rPr lang="en-GB" sz="2900" b="1"/>
              <a:t>4</a:t>
            </a:r>
            <a:r>
              <a:rPr lang="en-GB" sz="2900"/>
              <a:t>.     In a worse scenario team </a:t>
            </a:r>
            <a:r>
              <a:rPr lang="en-GB" sz="2900" b="1"/>
              <a:t>to be ready to change the plans</a:t>
            </a:r>
            <a:r>
              <a:rPr lang="en-GB" sz="2900"/>
              <a:t>.</a:t>
            </a:r>
          </a:p>
          <a:p>
            <a:pPr marL="0" lvl="0" indent="0" algn="just">
              <a:lnSpc>
                <a:spcPct val="70000"/>
              </a:lnSpc>
              <a:buNone/>
            </a:pPr>
            <a:r>
              <a:rPr lang="en-GB" sz="2900"/>
              <a:t>   </a:t>
            </a:r>
            <a:r>
              <a:rPr lang="en-GB" sz="2900" b="1"/>
              <a:t> 5</a:t>
            </a:r>
            <a:r>
              <a:rPr lang="en-GB" sz="2900"/>
              <a:t>.   </a:t>
            </a:r>
            <a:r>
              <a:rPr lang="en-GB" sz="2900" b="1"/>
              <a:t>Ability to manage possible conflicts</a:t>
            </a:r>
            <a:r>
              <a:rPr lang="en-GB" sz="2900"/>
              <a:t> arise in process of team working.</a:t>
            </a:r>
          </a:p>
          <a:p>
            <a:pPr marL="0" lvl="0" indent="0" algn="just">
              <a:lnSpc>
                <a:spcPct val="70000"/>
              </a:lnSpc>
              <a:buNone/>
            </a:pPr>
            <a:r>
              <a:rPr lang="en-GB" sz="2900"/>
              <a:t>    </a:t>
            </a:r>
            <a:r>
              <a:rPr lang="en-GB" sz="2900" b="1"/>
              <a:t>6</a:t>
            </a:r>
            <a:r>
              <a:rPr lang="en-GB" sz="2900"/>
              <a:t>.  To share information about the team members. Team members </a:t>
            </a:r>
            <a:r>
              <a:rPr lang="en-GB" sz="2900" b="1"/>
              <a:t>needs to understand each other.</a:t>
            </a:r>
          </a:p>
          <a:p>
            <a:pPr marL="0" lvl="0" indent="0" algn="just">
              <a:lnSpc>
                <a:spcPct val="70000"/>
              </a:lnSpc>
              <a:buNone/>
            </a:pPr>
            <a:r>
              <a:rPr lang="en-GB" sz="2900"/>
              <a:t>    </a:t>
            </a:r>
            <a:r>
              <a:rPr lang="en-GB" sz="2900" b="1"/>
              <a:t>7</a:t>
            </a:r>
            <a:r>
              <a:rPr lang="en-GB" sz="2900"/>
              <a:t>. Team members had </a:t>
            </a:r>
            <a:r>
              <a:rPr lang="en-GB" sz="2900" b="1"/>
              <a:t>shared vision and innovation to improve work performance.</a:t>
            </a:r>
          </a:p>
          <a:p>
            <a:pPr lvl="0">
              <a:lnSpc>
                <a:spcPct val="70000"/>
              </a:lnSpc>
            </a:pPr>
            <a:endParaRPr lang="en-GB" sz="2900"/>
          </a:p>
          <a:p>
            <a:pPr marL="0" lvl="0" indent="0">
              <a:lnSpc>
                <a:spcPct val="70000"/>
              </a:lnSpc>
              <a:buNone/>
            </a:pPr>
            <a:r>
              <a:rPr lang="en-GB" sz="2200"/>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809D7-3C94-431B-9097-9AFAE1B1DB53}"/>
              </a:ext>
            </a:extLst>
          </p:cNvPr>
          <p:cNvSpPr txBox="1">
            <a:spLocks noGrp="1"/>
          </p:cNvSpPr>
          <p:nvPr>
            <p:ph type="title"/>
          </p:nvPr>
        </p:nvSpPr>
        <p:spPr/>
        <p:txBody>
          <a:bodyPr/>
          <a:lstStyle/>
          <a:p>
            <a:pPr lvl="0"/>
            <a:r>
              <a:rPr lang="en-GB" b="1"/>
              <a:t>Successful Team Development - continue</a:t>
            </a:r>
          </a:p>
        </p:txBody>
      </p:sp>
      <p:sp>
        <p:nvSpPr>
          <p:cNvPr id="3" name="Content Placeholder 2">
            <a:extLst>
              <a:ext uri="{FF2B5EF4-FFF2-40B4-BE49-F238E27FC236}">
                <a16:creationId xmlns:a16="http://schemas.microsoft.com/office/drawing/2014/main" id="{0E4E2834-EF31-4214-A4A7-F68F3753EFEE}"/>
              </a:ext>
            </a:extLst>
          </p:cNvPr>
          <p:cNvSpPr txBox="1">
            <a:spLocks noGrp="1"/>
          </p:cNvSpPr>
          <p:nvPr>
            <p:ph idx="1"/>
          </p:nvPr>
        </p:nvSpPr>
        <p:spPr/>
        <p:txBody>
          <a:bodyPr/>
          <a:lstStyle/>
          <a:p>
            <a:pPr marL="0" lvl="0" indent="0">
              <a:buNone/>
            </a:pPr>
            <a:r>
              <a:rPr lang="en-GB" b="1"/>
              <a:t>        To archive   Collective Efficacy Team needs:</a:t>
            </a:r>
          </a:p>
          <a:p>
            <a:pPr marL="0" lvl="0" indent="0" algn="just">
              <a:buNone/>
            </a:pPr>
            <a:r>
              <a:rPr lang="en-GB" b="1"/>
              <a:t>8.Trust</a:t>
            </a:r>
            <a:r>
              <a:rPr lang="en-GB"/>
              <a:t> between team members.</a:t>
            </a:r>
          </a:p>
          <a:p>
            <a:pPr marL="0" lvl="0" indent="0" algn="just">
              <a:buNone/>
            </a:pPr>
            <a:r>
              <a:rPr lang="en-GB"/>
              <a:t>    Competence/The Team members to be sure in competence of the member that do the performance.</a:t>
            </a:r>
          </a:p>
          <a:p>
            <a:pPr marL="0" lvl="0" indent="0" algn="just">
              <a:buNone/>
            </a:pPr>
            <a:r>
              <a:rPr lang="en-GB" b="1"/>
              <a:t>9.Adapt</a:t>
            </a:r>
            <a:r>
              <a:rPr lang="en-GB"/>
              <a:t> with all Team members culture.</a:t>
            </a:r>
          </a:p>
          <a:p>
            <a:pPr marL="0" lvl="0" indent="0" algn="just">
              <a:buNone/>
            </a:pPr>
            <a:r>
              <a:rPr lang="en-GB"/>
              <a:t>   Benevolence/The Team members are polite and kind and generous not harming people.</a:t>
            </a:r>
          </a:p>
          <a:p>
            <a:pPr marL="0" lvl="0" indent="0" algn="just">
              <a:buNone/>
            </a:pPr>
            <a:r>
              <a:rPr lang="en-GB" b="1"/>
              <a:t>10.Socialise</a:t>
            </a:r>
            <a:r>
              <a:rPr lang="en-GB"/>
              <a:t> Team members life out of workplace and Integrated all members of the Team.</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3D298-5A81-4F17-B0AE-DD9152DAF338}"/>
              </a:ext>
            </a:extLst>
          </p:cNvPr>
          <p:cNvSpPr txBox="1">
            <a:spLocks noGrp="1"/>
          </p:cNvSpPr>
          <p:nvPr>
            <p:ph type="title"/>
          </p:nvPr>
        </p:nvSpPr>
        <p:spPr/>
        <p:txBody>
          <a:bodyPr/>
          <a:lstStyle/>
          <a:p>
            <a:pPr lvl="0"/>
            <a:r>
              <a:rPr lang="en-GB"/>
              <a:t>  </a:t>
            </a:r>
            <a:r>
              <a:rPr lang="en-GB" sz="5400" b="1"/>
              <a:t>Conclusion</a:t>
            </a:r>
          </a:p>
        </p:txBody>
      </p:sp>
      <p:sp>
        <p:nvSpPr>
          <p:cNvPr id="3" name="Content Placeholder 2">
            <a:extLst>
              <a:ext uri="{FF2B5EF4-FFF2-40B4-BE49-F238E27FC236}">
                <a16:creationId xmlns:a16="http://schemas.microsoft.com/office/drawing/2014/main" id="{F00CA265-8684-4A31-BA52-A7C511CF0031}"/>
              </a:ext>
            </a:extLst>
          </p:cNvPr>
          <p:cNvSpPr txBox="1">
            <a:spLocks noGrp="1"/>
          </p:cNvSpPr>
          <p:nvPr>
            <p:ph idx="1"/>
          </p:nvPr>
        </p:nvSpPr>
        <p:spPr>
          <a:xfrm>
            <a:off x="838203" y="2082015"/>
            <a:ext cx="10515600" cy="4094948"/>
          </a:xfrm>
        </p:spPr>
        <p:txBody>
          <a:bodyPr/>
          <a:lstStyle/>
          <a:p>
            <a:pPr marL="0" lvl="0" indent="0">
              <a:lnSpc>
                <a:spcPct val="80000"/>
              </a:lnSpc>
              <a:buNone/>
            </a:pPr>
            <a:r>
              <a:rPr lang="en-GB" b="1"/>
              <a:t>Successful Team Development summarise</a:t>
            </a:r>
            <a:r>
              <a:rPr lang="en-GB"/>
              <a:t>:</a:t>
            </a:r>
          </a:p>
          <a:p>
            <a:pPr marL="0" lvl="0" indent="0">
              <a:lnSpc>
                <a:spcPct val="80000"/>
              </a:lnSpc>
              <a:buNone/>
            </a:pPr>
            <a:endParaRPr lang="en-GB"/>
          </a:p>
          <a:p>
            <a:pPr marL="514350" lvl="0" indent="-514350">
              <a:lnSpc>
                <a:spcPct val="80000"/>
              </a:lnSpc>
              <a:buFont typeface="Calibri Light"/>
              <a:buAutoNum type="arabicPeriod"/>
            </a:pPr>
            <a:r>
              <a:rPr lang="en-GB"/>
              <a:t>All team members to share their vision and objectives to archive the goals.</a:t>
            </a:r>
          </a:p>
          <a:p>
            <a:pPr marL="514350" lvl="0" indent="-514350">
              <a:lnSpc>
                <a:spcPct val="80000"/>
              </a:lnSpc>
              <a:buFont typeface="Calibri Light"/>
              <a:buAutoNum type="arabicPeriod"/>
            </a:pPr>
            <a:r>
              <a:rPr lang="en-GB"/>
              <a:t>Work performance in health and safety environment.</a:t>
            </a:r>
          </a:p>
          <a:p>
            <a:pPr marL="514350" lvl="0" indent="-514350">
              <a:lnSpc>
                <a:spcPct val="80000"/>
              </a:lnSpc>
              <a:buFont typeface="Calibri Light"/>
              <a:buAutoNum type="arabicPeriod"/>
            </a:pPr>
            <a:r>
              <a:rPr lang="en-GB"/>
              <a:t>Working tasks to be delegated by trust and competence from other members of the team.</a:t>
            </a:r>
          </a:p>
          <a:p>
            <a:pPr marL="514350" lvl="0" indent="-514350">
              <a:lnSpc>
                <a:spcPct val="80000"/>
              </a:lnSpc>
              <a:buFont typeface="Calibri Light"/>
              <a:buAutoNum type="arabicPeriod"/>
            </a:pPr>
            <a:r>
              <a:rPr lang="en-GB"/>
              <a:t>All ideas for  innovation in working proses to be shared with members of the team and supported from them.</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24C95-18ED-4209-9A63-1270BF4C977C}"/>
              </a:ext>
            </a:extLst>
          </p:cNvPr>
          <p:cNvSpPr txBox="1">
            <a:spLocks noGrp="1"/>
          </p:cNvSpPr>
          <p:nvPr>
            <p:ph type="title"/>
          </p:nvPr>
        </p:nvSpPr>
        <p:spPr/>
        <p:txBody>
          <a:bodyPr/>
          <a:lstStyle/>
          <a:p>
            <a:pPr lvl="0"/>
            <a:r>
              <a:rPr lang="en-GB"/>
              <a:t>References</a:t>
            </a:r>
          </a:p>
        </p:txBody>
      </p:sp>
      <p:sp>
        <p:nvSpPr>
          <p:cNvPr id="3" name="Content Placeholder 4">
            <a:extLst>
              <a:ext uri="{FF2B5EF4-FFF2-40B4-BE49-F238E27FC236}">
                <a16:creationId xmlns:a16="http://schemas.microsoft.com/office/drawing/2014/main" id="{3F44FC59-2EBC-45A0-A860-2DF26E5941BF}"/>
              </a:ext>
            </a:extLst>
          </p:cNvPr>
          <p:cNvSpPr txBox="1">
            <a:spLocks noGrp="1"/>
          </p:cNvSpPr>
          <p:nvPr>
            <p:ph idx="1"/>
          </p:nvPr>
        </p:nvSpPr>
        <p:spPr/>
        <p:txBody>
          <a:bodyPr>
            <a:normAutofit fontScale="92500" lnSpcReduction="20000"/>
          </a:bodyPr>
          <a:lstStyle/>
          <a:p>
            <a:pPr lvl="0"/>
            <a:r>
              <a:rPr lang="en-GB" dirty="0"/>
              <a:t>Hoerl, R. and </a:t>
            </a:r>
            <a:r>
              <a:rPr lang="en-GB" dirty="0" err="1"/>
              <a:t>Snee</a:t>
            </a:r>
            <a:r>
              <a:rPr lang="en-GB" dirty="0"/>
              <a:t>, R.  (2012).  Statistical thinking: improving business performance, 2</a:t>
            </a:r>
            <a:r>
              <a:rPr lang="en-GB" baseline="30000" dirty="0"/>
              <a:t>nd</a:t>
            </a:r>
            <a:r>
              <a:rPr lang="en-GB" dirty="0"/>
              <a:t> edition. Quality Progress</a:t>
            </a:r>
          </a:p>
          <a:p>
            <a:pPr lvl="0"/>
            <a:r>
              <a:rPr lang="en-GB" dirty="0"/>
              <a:t>Mattson, D. (2017). 6 Benefits of teamwork in the workplace. [Online]. Available at: </a:t>
            </a:r>
            <a:r>
              <a:rPr lang="en-GB" dirty="0">
                <a:hlinkClick r:id="rId2"/>
              </a:rPr>
              <a:t>https://www.sandler.com/blog/6-benefits-of-teamwork-in-the-workplace/</a:t>
            </a:r>
            <a:r>
              <a:rPr lang="en-GB" dirty="0"/>
              <a:t> [Accessed 28</a:t>
            </a:r>
            <a:r>
              <a:rPr lang="en-GB" baseline="30000" dirty="0"/>
              <a:t>th</a:t>
            </a:r>
            <a:r>
              <a:rPr lang="en-GB" dirty="0"/>
              <a:t> March, 2021]</a:t>
            </a:r>
          </a:p>
          <a:p>
            <a:r>
              <a:rPr lang="en-GB" dirty="0" err="1"/>
              <a:t>Maund</a:t>
            </a:r>
            <a:r>
              <a:rPr lang="en-GB" dirty="0"/>
              <a:t>, A.,</a:t>
            </a:r>
            <a:r>
              <a:rPr lang="en-GB" dirty="0" err="1"/>
              <a:t>Schriek</a:t>
            </a:r>
            <a:r>
              <a:rPr lang="en-GB" dirty="0"/>
              <a:t> M. and </a:t>
            </a:r>
            <a:r>
              <a:rPr lang="en-GB" dirty="0" err="1"/>
              <a:t>Tinkler</a:t>
            </a:r>
            <a:r>
              <a:rPr lang="en-GB" dirty="0"/>
              <a:t>, P. (2017) </a:t>
            </a:r>
            <a:r>
              <a:rPr lang="en-GB" i="1" dirty="0"/>
              <a:t>Certificate in Higher Education: Skills for the Workplace. </a:t>
            </a:r>
            <a:r>
              <a:rPr lang="en-GB" dirty="0"/>
              <a:t>London; Sage Publications.</a:t>
            </a:r>
            <a:r>
              <a:rPr lang="en-GB" i="1" dirty="0"/>
              <a:t> </a:t>
            </a:r>
            <a:endParaRPr lang="en-GB" b="1" dirty="0">
              <a:solidFill>
                <a:schemeClr val="accent1"/>
              </a:solidFill>
            </a:endParaRPr>
          </a:p>
          <a:p>
            <a:r>
              <a:rPr lang="en-GB" b="1" dirty="0"/>
              <a:t>Fosters Learning Creativity, </a:t>
            </a:r>
            <a:r>
              <a:rPr lang="en-GB" b="1" dirty="0">
                <a:solidFill>
                  <a:schemeClr val="accent1"/>
                </a:solidFill>
              </a:rPr>
              <a:t>https://www.sandler.com/blog/6-benefits-of-teamwork-in-the-workplace/</a:t>
            </a:r>
            <a:br>
              <a:rPr lang="en-GB" b="1" dirty="0">
                <a:solidFill>
                  <a:schemeClr val="accent1"/>
                </a:solidFill>
              </a:rPr>
            </a:br>
            <a:br>
              <a:rPr lang="en-GB" b="1" dirty="0">
                <a:solidFill>
                  <a:schemeClr val="accent1"/>
                </a:solidFill>
              </a:rPr>
            </a:br>
            <a:r>
              <a:rPr lang="en-US" dirty="0">
                <a:hlinkClick r:id="rId3"/>
              </a:rPr>
              <a:t>https://www.indeed.com/career-advice/career-development/responsibilities-of-a-supervisor</a:t>
            </a:r>
            <a:endParaRPr lang="en-GB" dirty="0"/>
          </a:p>
          <a:p>
            <a:r>
              <a:rPr lang="en-US" dirty="0"/>
              <a:t>https://www.referenceforbusiness.com/management/Ex-Gov/Facilitator.html</a:t>
            </a:r>
          </a:p>
          <a:p>
            <a:endParaRPr lang="en-US" b="1" dirty="0">
              <a:solidFill>
                <a:schemeClr val="accent1"/>
              </a:solidFill>
            </a:endParaRPr>
          </a:p>
          <a:p>
            <a:pPr marL="342900" lvl="0" indent="-342900" hangingPunct="0">
              <a:lnSpc>
                <a:spcPct val="115000"/>
              </a:lnSpc>
              <a:spcAft>
                <a:spcPts val="1000"/>
              </a:spcAft>
              <a:tabLst>
                <a:tab pos="457200" algn="l"/>
              </a:tabLst>
            </a:pPr>
            <a:endParaRPr lang="en-GB" dirty="0">
              <a:cs typeface="Times New Roman" pitchFamily="18"/>
            </a:endParaRPr>
          </a:p>
          <a:p>
            <a:pPr marL="0" lvl="0" indent="0">
              <a:lnSpc>
                <a:spcPct val="115000"/>
              </a:lnSpc>
              <a:spcAft>
                <a:spcPts val="1000"/>
              </a:spcAft>
              <a:buNone/>
            </a:pPr>
            <a:r>
              <a:rPr lang="en-GB" sz="1800" dirty="0">
                <a:latin typeface="Arial" pitchFamily="34"/>
                <a:cs typeface="Times New Roman" pitchFamily="18"/>
              </a:rPr>
              <a:t> </a:t>
            </a:r>
            <a:endParaRPr lang="en-GB" sz="1800" dirty="0">
              <a:latin typeface="Calibri" pitchFamily="34"/>
              <a:cs typeface="Times New Roman" pitchFamily="18"/>
            </a:endParaRPr>
          </a:p>
          <a:p>
            <a:pPr marL="0" lvl="0" indent="0">
              <a:buNone/>
            </a:pP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19A38-1C61-4D0F-942F-F1BB73FCDE22}"/>
              </a:ext>
            </a:extLst>
          </p:cNvPr>
          <p:cNvSpPr txBox="1">
            <a:spLocks noGrp="1"/>
          </p:cNvSpPr>
          <p:nvPr>
            <p:ph type="ctrTitle"/>
          </p:nvPr>
        </p:nvSpPr>
        <p:spPr/>
        <p:txBody>
          <a:bodyPr/>
          <a:lstStyle/>
          <a:p>
            <a:pPr lvl="0"/>
            <a:r>
              <a:rPr lang="en-GB"/>
              <a:t>THANK YOU!</a:t>
            </a:r>
          </a:p>
        </p:txBody>
      </p:sp>
      <p:sp>
        <p:nvSpPr>
          <p:cNvPr id="3" name="Subtitle 2">
            <a:extLst>
              <a:ext uri="{FF2B5EF4-FFF2-40B4-BE49-F238E27FC236}">
                <a16:creationId xmlns:a16="http://schemas.microsoft.com/office/drawing/2014/main" id="{8A930284-C68B-4E38-841F-BCB7998CF43F}"/>
              </a:ext>
            </a:extLst>
          </p:cNvPr>
          <p:cNvSpPr txBox="1">
            <a:spLocks noGrp="1"/>
          </p:cNvSpPr>
          <p:nvPr>
            <p:ph type="subTitle" idx="1"/>
          </p:nvPr>
        </p:nvSpPr>
        <p:spPr/>
        <p:txBody>
          <a:bodyPr/>
          <a:lstStyle/>
          <a:p>
            <a:endParaRPr lang="en-GB"/>
          </a:p>
        </p:txBody>
      </p:sp>
    </p:spTree>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Dividend</Template>
  <TotalTime>77</TotalTime>
  <Words>1630</Words>
  <Application>Microsoft Office PowerPoint</Application>
  <PresentationFormat>Widescreen</PresentationFormat>
  <Paragraphs>152</Paragraphs>
  <Slides>23</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23</vt:i4>
      </vt:variant>
    </vt:vector>
  </HeadingPairs>
  <TitlesOfParts>
    <vt:vector size="34" baseType="lpstr">
      <vt:lpstr>Abadi</vt:lpstr>
      <vt:lpstr>Arial</vt:lpstr>
      <vt:lpstr>Calibri</vt:lpstr>
      <vt:lpstr>Calibri Light</vt:lpstr>
      <vt:lpstr>Gill Sans MT</vt:lpstr>
      <vt:lpstr>Helvetica Neue</vt:lpstr>
      <vt:lpstr>Lato</vt:lpstr>
      <vt:lpstr>Roboto</vt:lpstr>
      <vt:lpstr>Wingdings</vt:lpstr>
      <vt:lpstr>Wingdings 2</vt:lpstr>
      <vt:lpstr>Dividend</vt:lpstr>
      <vt:lpstr>PowerPoint Presentation</vt:lpstr>
      <vt:lpstr>Overview</vt:lpstr>
      <vt:lpstr> Steps and consideration for Benefits of team working </vt:lpstr>
      <vt:lpstr>Benefits of Team working </vt:lpstr>
      <vt:lpstr>Benefits of team working </vt:lpstr>
      <vt:lpstr>Situational Leadership</vt:lpstr>
      <vt:lpstr>Situational Leadership </vt:lpstr>
      <vt:lpstr>PowerPoint Presentation</vt:lpstr>
      <vt:lpstr>TEAM ROLES – Belbin Theory in practice</vt:lpstr>
      <vt:lpstr>TEAM ROLES – Belbin Theory in practice</vt:lpstr>
      <vt:lpstr>TEAM ROLES – Belbin Theory in practice</vt:lpstr>
      <vt:lpstr>TEAM ROLES – Belbin Theory in practice</vt:lpstr>
      <vt:lpstr>TEAM ROLES – Belbin Theory in practice</vt:lpstr>
      <vt:lpstr>Team Roles </vt:lpstr>
      <vt:lpstr>5 Effective Team Roles </vt:lpstr>
      <vt:lpstr>Supervisor &amp; Creator of Ideas </vt:lpstr>
      <vt:lpstr>Assessor, Facilitator &amp; Team Worker </vt:lpstr>
      <vt:lpstr>Successful Team Development</vt:lpstr>
      <vt:lpstr>Successful Team Development - continue</vt:lpstr>
      <vt:lpstr>Successful Team Development - continue</vt:lpstr>
      <vt:lpstr>  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Ilina Dencheva</dc:creator>
  <cp:lastModifiedBy>kdzhambazki@gmail.com</cp:lastModifiedBy>
  <cp:revision>3</cp:revision>
  <dcterms:created xsi:type="dcterms:W3CDTF">2021-04-18T13:23:14Z</dcterms:created>
  <dcterms:modified xsi:type="dcterms:W3CDTF">2021-04-21T20:14:36Z</dcterms:modified>
</cp:coreProperties>
</file>