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handoutMasterIdLst>
    <p:handoutMasterId r:id="rId24"/>
  </p:handoutMasterIdLst>
  <p:sldIdLst>
    <p:sldId id="256" r:id="rId6"/>
    <p:sldId id="260" r:id="rId7"/>
    <p:sldId id="262"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960" y="4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custSel delSld modSld">
      <pc:chgData name="Irina Neaga" userId="13ef5b0c-644d-4705-8b70-f94d4b718805" providerId="ADAL" clId="{F70F92DB-B221-47BA-98AB-51E75B345F2C}" dt="2025-11-12T09:15:15.138" v="40" actId="1076"/>
      <pc:docMkLst>
        <pc:docMk/>
      </pc:docMkLst>
      <pc:sldChg chg="modSp mod">
        <pc:chgData name="Irina Neaga" userId="13ef5b0c-644d-4705-8b70-f94d4b718805" providerId="ADAL" clId="{F70F92DB-B221-47BA-98AB-51E75B345F2C}" dt="2025-11-12T09:12:24.622" v="10" actId="20577"/>
        <pc:sldMkLst>
          <pc:docMk/>
          <pc:sldMk cId="3408955283" sldId="256"/>
        </pc:sldMkLst>
        <pc:spChg chg="mod">
          <ac:chgData name="Irina Neaga" userId="13ef5b0c-644d-4705-8b70-f94d4b718805" providerId="ADAL" clId="{F70F92DB-B221-47BA-98AB-51E75B345F2C}" dt="2025-11-12T09:12:24.622" v="10" actId="20577"/>
          <ac:spMkLst>
            <pc:docMk/>
            <pc:sldMk cId="3408955283" sldId="256"/>
            <ac:spMk id="6" creationId="{00000000-0000-0000-0000-000000000000}"/>
          </ac:spMkLst>
        </pc:spChg>
        <pc:spChg chg="mod">
          <ac:chgData name="Irina Neaga" userId="13ef5b0c-644d-4705-8b70-f94d4b718805" providerId="ADAL" clId="{F70F92DB-B221-47BA-98AB-51E75B345F2C}" dt="2025-11-12T09:12:15.644" v="1" actId="6549"/>
          <ac:spMkLst>
            <pc:docMk/>
            <pc:sldMk cId="3408955283" sldId="256"/>
            <ac:spMk id="7" creationId="{00000000-0000-0000-0000-000000000000}"/>
          </ac:spMkLst>
        </pc:spChg>
      </pc:sldChg>
      <pc:sldChg chg="del">
        <pc:chgData name="Irina Neaga" userId="13ef5b0c-644d-4705-8b70-f94d4b718805" providerId="ADAL" clId="{F70F92DB-B221-47BA-98AB-51E75B345F2C}" dt="2025-11-12T09:12:04.463" v="0" actId="47"/>
        <pc:sldMkLst>
          <pc:docMk/>
          <pc:sldMk cId="1947463288" sldId="257"/>
        </pc:sldMkLst>
      </pc:sldChg>
      <pc:sldChg chg="modSp mod">
        <pc:chgData name="Irina Neaga" userId="13ef5b0c-644d-4705-8b70-f94d4b718805" providerId="ADAL" clId="{F70F92DB-B221-47BA-98AB-51E75B345F2C}" dt="2025-11-12T09:12:42.110" v="17" actId="6549"/>
        <pc:sldMkLst>
          <pc:docMk/>
          <pc:sldMk cId="577874747" sldId="260"/>
        </pc:sldMkLst>
        <pc:spChg chg="mod">
          <ac:chgData name="Irina Neaga" userId="13ef5b0c-644d-4705-8b70-f94d4b718805" providerId="ADAL" clId="{F70F92DB-B221-47BA-98AB-51E75B345F2C}" dt="2025-11-12T09:12:42.110" v="17" actId="6549"/>
          <ac:spMkLst>
            <pc:docMk/>
            <pc:sldMk cId="577874747" sldId="260"/>
            <ac:spMk id="15362" creationId="{00000000-0000-0000-0000-000000000000}"/>
          </ac:spMkLst>
        </pc:spChg>
      </pc:sldChg>
      <pc:sldChg chg="del">
        <pc:chgData name="Irina Neaga" userId="13ef5b0c-644d-4705-8b70-f94d4b718805" providerId="ADAL" clId="{F70F92DB-B221-47BA-98AB-51E75B345F2C}" dt="2025-11-12T09:12:53.897" v="18" actId="47"/>
        <pc:sldMkLst>
          <pc:docMk/>
          <pc:sldMk cId="2324017341" sldId="263"/>
        </pc:sldMkLst>
      </pc:sldChg>
      <pc:sldChg chg="modSp mod">
        <pc:chgData name="Irina Neaga" userId="13ef5b0c-644d-4705-8b70-f94d4b718805" providerId="ADAL" clId="{F70F92DB-B221-47BA-98AB-51E75B345F2C}" dt="2025-11-12T09:15:15.138" v="40" actId="1076"/>
        <pc:sldMkLst>
          <pc:docMk/>
          <pc:sldMk cId="648775020" sldId="278"/>
        </pc:sldMkLst>
        <pc:spChg chg="mod">
          <ac:chgData name="Irina Neaga" userId="13ef5b0c-644d-4705-8b70-f94d4b718805" providerId="ADAL" clId="{F70F92DB-B221-47BA-98AB-51E75B345F2C}" dt="2025-11-12T09:15:15.138" v="40" actId="1076"/>
          <ac:spMkLst>
            <pc:docMk/>
            <pc:sldMk cId="648775020" sldId="278"/>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12/11/2025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12/11/2025</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r>
              <a:rPr lang="en-GB" dirty="0"/>
              <a:t>Essential Guide to Business Statistics</a:t>
            </a:r>
          </a:p>
        </p:txBody>
      </p:sp>
      <p:sp>
        <p:nvSpPr>
          <p:cNvPr id="5" name="Footer Placeholder 4"/>
          <p:cNvSpPr>
            <a:spLocks noGrp="1"/>
          </p:cNvSpPr>
          <p:nvPr>
            <p:ph type="ftr" sz="quarter" idx="11"/>
          </p:nvPr>
        </p:nvSpPr>
        <p:spPr/>
        <p:txBody>
          <a:bodyPr/>
          <a:lstStyle/>
          <a:p>
            <a:r>
              <a:rPr lang="en-GB"/>
              <a:t>©2015 John Wiley and Sons www.wiley.com/college/willoughby</a:t>
            </a:r>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640888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GB" dirty="0"/>
              <a:t>Essential Guide to Business Statistics</a:t>
            </a:r>
          </a:p>
        </p:txBody>
      </p:sp>
      <p:sp>
        <p:nvSpPr>
          <p:cNvPr id="5" name="Footer Placeholder 4"/>
          <p:cNvSpPr>
            <a:spLocks noGrp="1"/>
          </p:cNvSpPr>
          <p:nvPr>
            <p:ph type="ftr" sz="quarter" idx="11"/>
          </p:nvPr>
        </p:nvSpPr>
        <p:spPr/>
        <p:txBody>
          <a:bodyPr/>
          <a:lstStyle/>
          <a:p>
            <a:r>
              <a:rPr lang="en-GB"/>
              <a:t>©2015 John Wiley and Sons www.wiley.com/college/willoughby</a:t>
            </a:r>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148145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dirty="0"/>
              <a:t>Essential Guide to Business Statistics</a:t>
            </a:r>
          </a:p>
        </p:txBody>
      </p:sp>
      <p:sp>
        <p:nvSpPr>
          <p:cNvPr id="5" name="Footer Placeholder 4"/>
          <p:cNvSpPr>
            <a:spLocks noGrp="1"/>
          </p:cNvSpPr>
          <p:nvPr>
            <p:ph type="ftr" sz="quarter" idx="11"/>
          </p:nvPr>
        </p:nvSpPr>
        <p:spPr/>
        <p:txBody>
          <a:bodyPr/>
          <a:lstStyle/>
          <a:p>
            <a:r>
              <a:rPr lang="en-GB"/>
              <a:t>©2015 John Wiley and Sons www.wiley.com/college/willoughby</a:t>
            </a:r>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252100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GB"/>
              <a:t>Essential Guide to Business Statistics</a:t>
            </a:r>
          </a:p>
        </p:txBody>
      </p:sp>
      <p:sp>
        <p:nvSpPr>
          <p:cNvPr id="6" name="Footer Placeholder 5"/>
          <p:cNvSpPr>
            <a:spLocks noGrp="1"/>
          </p:cNvSpPr>
          <p:nvPr>
            <p:ph type="ftr" sz="quarter" idx="11"/>
          </p:nvPr>
        </p:nvSpPr>
        <p:spPr/>
        <p:txBody>
          <a:bodyPr/>
          <a:lstStyle/>
          <a:p>
            <a:r>
              <a:rPr lang="en-GB"/>
              <a:t>©2015 John Wiley and Sons www.wiley.com/college/willoughby</a:t>
            </a:r>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069040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GB"/>
              <a:t>Essential Guide to Business Statistics</a:t>
            </a:r>
          </a:p>
        </p:txBody>
      </p:sp>
      <p:sp>
        <p:nvSpPr>
          <p:cNvPr id="8" name="Footer Placeholder 7"/>
          <p:cNvSpPr>
            <a:spLocks noGrp="1"/>
          </p:cNvSpPr>
          <p:nvPr>
            <p:ph type="ftr" sz="quarter" idx="11"/>
          </p:nvPr>
        </p:nvSpPr>
        <p:spPr/>
        <p:txBody>
          <a:bodyPr/>
          <a:lstStyle/>
          <a:p>
            <a:r>
              <a:rPr lang="en-GB"/>
              <a:t>©2015 John Wiley and Sons www.wiley.com/college/willoughby</a:t>
            </a:r>
          </a:p>
        </p:txBody>
      </p:sp>
      <p:sp>
        <p:nvSpPr>
          <p:cNvPr id="9" name="Slide Number Placeholder 8"/>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821537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GB"/>
              <a:t>Essential Guide to Business Statistics</a:t>
            </a:r>
          </a:p>
        </p:txBody>
      </p:sp>
      <p:sp>
        <p:nvSpPr>
          <p:cNvPr id="4" name="Footer Placeholder 3"/>
          <p:cNvSpPr>
            <a:spLocks noGrp="1"/>
          </p:cNvSpPr>
          <p:nvPr>
            <p:ph type="ftr" sz="quarter" idx="11"/>
          </p:nvPr>
        </p:nvSpPr>
        <p:spPr/>
        <p:txBody>
          <a:bodyPr/>
          <a:lstStyle/>
          <a:p>
            <a:r>
              <a:rPr lang="en-GB"/>
              <a:t>©2015 John Wiley and Sons www.wiley.com/college/willoughby</a:t>
            </a:r>
          </a:p>
        </p:txBody>
      </p:sp>
      <p:sp>
        <p:nvSpPr>
          <p:cNvPr id="5" name="Slide Number Placeholder 4"/>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308114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Essential Guide to Business Statistics</a:t>
            </a:r>
          </a:p>
        </p:txBody>
      </p:sp>
      <p:sp>
        <p:nvSpPr>
          <p:cNvPr id="3" name="Footer Placeholder 2"/>
          <p:cNvSpPr>
            <a:spLocks noGrp="1"/>
          </p:cNvSpPr>
          <p:nvPr>
            <p:ph type="ftr" sz="quarter" idx="11"/>
          </p:nvPr>
        </p:nvSpPr>
        <p:spPr/>
        <p:txBody>
          <a:bodyPr/>
          <a:lstStyle/>
          <a:p>
            <a:r>
              <a:rPr lang="en-GB"/>
              <a:t>©2015 John Wiley and Sons www.wiley.com/college/willoughby</a:t>
            </a:r>
          </a:p>
        </p:txBody>
      </p:sp>
      <p:sp>
        <p:nvSpPr>
          <p:cNvPr id="4" name="Slide Number Placeholder 3"/>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346946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Essential Guide to Business Statistics</a:t>
            </a:r>
          </a:p>
        </p:txBody>
      </p:sp>
      <p:sp>
        <p:nvSpPr>
          <p:cNvPr id="6" name="Footer Placeholder 5"/>
          <p:cNvSpPr>
            <a:spLocks noGrp="1"/>
          </p:cNvSpPr>
          <p:nvPr>
            <p:ph type="ftr" sz="quarter" idx="11"/>
          </p:nvPr>
        </p:nvSpPr>
        <p:spPr/>
        <p:txBody>
          <a:bodyPr/>
          <a:lstStyle/>
          <a:p>
            <a:r>
              <a:rPr lang="en-GB"/>
              <a:t>©2015 John Wiley and Sons www.wiley.com/college/willoughby</a:t>
            </a:r>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773519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Essential Guide to Business Statistics</a:t>
            </a:r>
          </a:p>
        </p:txBody>
      </p:sp>
      <p:sp>
        <p:nvSpPr>
          <p:cNvPr id="6" name="Footer Placeholder 5"/>
          <p:cNvSpPr>
            <a:spLocks noGrp="1"/>
          </p:cNvSpPr>
          <p:nvPr>
            <p:ph type="ftr" sz="quarter" idx="11"/>
          </p:nvPr>
        </p:nvSpPr>
        <p:spPr/>
        <p:txBody>
          <a:bodyPr/>
          <a:lstStyle/>
          <a:p>
            <a:r>
              <a:rPr lang="en-GB"/>
              <a:t>©2015 John Wiley and Sons www.wiley.com/college/willoughby</a:t>
            </a:r>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4480440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GB"/>
              <a:t>Essential Guide to Business Statistics</a:t>
            </a:r>
          </a:p>
        </p:txBody>
      </p:sp>
      <p:sp>
        <p:nvSpPr>
          <p:cNvPr id="5" name="Footer Placeholder 4"/>
          <p:cNvSpPr>
            <a:spLocks noGrp="1"/>
          </p:cNvSpPr>
          <p:nvPr>
            <p:ph type="ftr" sz="quarter" idx="11"/>
          </p:nvPr>
        </p:nvSpPr>
        <p:spPr/>
        <p:txBody>
          <a:bodyPr/>
          <a:lstStyle/>
          <a:p>
            <a:r>
              <a:rPr lang="en-GB"/>
              <a:t>©2015 John Wiley and Sons www.wiley.com/college/willoughby</a:t>
            </a:r>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8368737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GB"/>
              <a:t>Essential Guide to Business Statistics</a:t>
            </a:r>
          </a:p>
        </p:txBody>
      </p:sp>
      <p:sp>
        <p:nvSpPr>
          <p:cNvPr id="5" name="Footer Placeholder 4"/>
          <p:cNvSpPr>
            <a:spLocks noGrp="1"/>
          </p:cNvSpPr>
          <p:nvPr>
            <p:ph type="ftr" sz="quarter" idx="11"/>
          </p:nvPr>
        </p:nvSpPr>
        <p:spPr/>
        <p:txBody>
          <a:bodyPr/>
          <a:lstStyle/>
          <a:p>
            <a:r>
              <a:rPr lang="en-GB"/>
              <a:t>©2015 John Wiley and Sons www.wiley.com/college/willoughby</a:t>
            </a:r>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862284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0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a:t>Essential Guide to Business Statistics</a:t>
            </a:r>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GB" dirty="0"/>
              <a:t>©2015 John Wiley and Sons www.wiley.com/college/willoughby</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CAED51-C66D-4681-BF60-D1E183F6E7BA}" type="slidenum">
              <a:rPr lang="en-GB" smtClean="0"/>
              <a:t>‹#›</a:t>
            </a:fld>
            <a:endParaRPr lang="en-GB"/>
          </a:p>
        </p:txBody>
      </p:sp>
      <p:sp>
        <p:nvSpPr>
          <p:cNvPr id="7" name="Rectangle 6"/>
          <p:cNvSpPr/>
          <p:nvPr userDrawn="1"/>
        </p:nvSpPr>
        <p:spPr>
          <a:xfrm>
            <a:off x="0" y="0"/>
            <a:ext cx="9144000" cy="6858000"/>
          </a:xfrm>
          <a:prstGeom prst="rect">
            <a:avLst/>
          </a:prstGeom>
          <a:noFill/>
          <a:ln w="762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72870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 TargetMode="External"/><Relationship Id="rId2" Type="http://schemas.openxmlformats.org/officeDocument/2006/relationships/hyperlink" Target="http://uwtsd.ac.uk/staff/irina-neaga/" TargetMode="External"/><Relationship Id="rId1" Type="http://schemas.openxmlformats.org/officeDocument/2006/relationships/slideLayout" Target="../slideLayouts/slideLayout1.xml"/><Relationship Id="rId4" Type="http://schemas.openxmlformats.org/officeDocument/2006/relationships/hyperlink" Target="mailto:Irina.neaga@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tatstutor.ac.uk/" TargetMode="External"/><Relationship Id="rId2" Type="http://schemas.openxmlformats.org/officeDocument/2006/relationships/hyperlink" Target="http://www.statistics.gov.uk/" TargetMode="External"/><Relationship Id="rId1" Type="http://schemas.openxmlformats.org/officeDocument/2006/relationships/slideLayout" Target="../slideLayouts/slideLayout4.xml"/><Relationship Id="rId6" Type="http://schemas.openxmlformats.org/officeDocument/2006/relationships/hyperlink" Target="https://www-dawsonera-com.ezproxy.uwtsd.ac.uk/abstract/9781137013736" TargetMode="External"/><Relationship Id="rId5" Type="http://schemas.openxmlformats.org/officeDocument/2006/relationships/hyperlink" Target="http://statistics-help-for-students.com/" TargetMode="External"/><Relationship Id="rId4" Type="http://schemas.openxmlformats.org/officeDocument/2006/relationships/hyperlink" Target="http://stattrek.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bcs.wiley.com/he-bcs/Books?action=index&amp;itemId=1118715632&amp;bcsId=9646" TargetMode="External"/><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The%20importance%20of%20the%20statistics%20in%20logistics.pdf"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br>
              <a:rPr lang="en-GB" i="1" dirty="0">
                <a:solidFill>
                  <a:schemeClr val="bg1"/>
                </a:solidFill>
              </a:rPr>
            </a:br>
            <a:br>
              <a:rPr lang="en-GB" i="1" dirty="0">
                <a:solidFill>
                  <a:schemeClr val="bg1"/>
                </a:solidFill>
              </a:rPr>
            </a:br>
            <a:endParaRPr lang="en-GB" dirty="0">
              <a:solidFill>
                <a:schemeClr val="bg1"/>
              </a:solidFill>
            </a:endParaRPr>
          </a:p>
        </p:txBody>
      </p:sp>
      <p:grpSp>
        <p:nvGrpSpPr>
          <p:cNvPr id="4" name="Group 4"/>
          <p:cNvGrpSpPr>
            <a:grpSpLocks noChangeAspect="1"/>
          </p:cNvGrpSpPr>
          <p:nvPr/>
        </p:nvGrpSpPr>
        <p:grpSpPr bwMode="auto">
          <a:xfrm>
            <a:off x="612418" y="1631910"/>
            <a:ext cx="8208675" cy="5247912"/>
            <a:chOff x="-2465" y="843"/>
            <a:chExt cx="8601" cy="3563"/>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465" y="843"/>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effectLst>
                    <a:outerShdw blurRad="38100" dist="38100" dir="2700000" algn="tl">
                      <a:srgbClr val="000000">
                        <a:alpha val="43137"/>
                      </a:srgbClr>
                    </a:outerShdw>
                  </a:effectLst>
                </a:rPr>
                <a:t>Intro to Statistics</a:t>
              </a:r>
            </a:p>
          </p:txBody>
        </p:sp>
        <p:sp>
          <p:nvSpPr>
            <p:cNvPr id="7" name="Rectangle 6"/>
            <p:cNvSpPr>
              <a:spLocks noChangeArrowheads="1"/>
            </p:cNvSpPr>
            <p:nvPr/>
          </p:nvSpPr>
          <p:spPr bwMode="auto">
            <a:xfrm>
              <a:off x="-2240" y="1721"/>
              <a:ext cx="8376" cy="2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dirty="0"/>
                <a:t>--	</a:t>
              </a:r>
              <a:r>
                <a:rPr lang="en-GB" sz="2000" b="1" dirty="0">
                  <a:solidFill>
                    <a:srgbClr val="FFFF00"/>
                  </a:solidFill>
                  <a:effectLst>
                    <a:outerShdw blurRad="38100" dist="38100" dir="2700000" algn="tl">
                      <a:srgbClr val="000000">
                        <a:alpha val="43137"/>
                      </a:srgbClr>
                    </a:outerShdw>
                  </a:effectLst>
                  <a:uFill>
                    <a:solidFill>
                      <a:schemeClr val="bg1"/>
                    </a:solidFill>
                  </a:uFill>
                  <a:hlinkClick r:id="rId2"/>
                </a:rPr>
                <a:t>Dr Irina Neaga</a:t>
              </a:r>
              <a:endParaRPr lang="en-GB" sz="2000" b="1" dirty="0">
                <a:solidFill>
                  <a:srgbClr val="FFFF00"/>
                </a:solidFill>
                <a:effectLst>
                  <a:outerShdw blurRad="38100" dist="38100" dir="2700000" algn="tl">
                    <a:srgbClr val="000000">
                      <a:alpha val="43137"/>
                    </a:srgbClr>
                  </a:outerShdw>
                </a:effectLst>
                <a:uFill>
                  <a:solidFill>
                    <a:schemeClr val="bg1"/>
                  </a:solidFill>
                </a:uFill>
              </a:endParaRPr>
            </a:p>
            <a:p>
              <a:pPr algn="r"/>
              <a:r>
                <a:rPr lang="en-GB" dirty="0"/>
                <a:t>Senior Lecturer in Logistics</a:t>
              </a:r>
            </a:p>
            <a:p>
              <a:pPr algn="r"/>
              <a:r>
                <a:rPr lang="en-GB" dirty="0" err="1">
                  <a:solidFill>
                    <a:schemeClr val="bg1"/>
                  </a:solidFill>
                  <a:latin typeface="Arial Narrow" panose="020B0606020202030204" pitchFamily="34" charset="0"/>
                </a:rPr>
                <a:t>Prifysgol</a:t>
              </a:r>
              <a:r>
                <a:rPr lang="en-GB" dirty="0">
                  <a:solidFill>
                    <a:schemeClr val="bg1"/>
                  </a:solidFill>
                  <a:latin typeface="Arial Narrow" panose="020B0606020202030204" pitchFamily="34" charset="0"/>
                </a:rPr>
                <a:t> Cymru Y </a:t>
              </a:r>
              <a:r>
                <a:rPr lang="en-GB" dirty="0" err="1">
                  <a:solidFill>
                    <a:schemeClr val="bg1"/>
                  </a:solidFill>
                  <a:latin typeface="Arial Narrow" panose="020B0606020202030204" pitchFamily="34" charset="0"/>
                </a:rPr>
                <a:t>Drindod</a:t>
              </a:r>
              <a:r>
                <a:rPr lang="en-GB" dirty="0">
                  <a:solidFill>
                    <a:schemeClr val="bg1"/>
                  </a:solidFill>
                  <a:latin typeface="Arial Narrow" panose="020B0606020202030204" pitchFamily="34" charset="0"/>
                </a:rPr>
                <a:t> Dewi Sant | </a:t>
              </a:r>
              <a:r>
                <a:rPr lang="en-GB" b="1" u="sng" dirty="0">
                  <a:solidFill>
                    <a:schemeClr val="bg1"/>
                  </a:solidFill>
                  <a:latin typeface="Arial Narrow" panose="020B0606020202030204" pitchFamily="34" charset="0"/>
                  <a:hlinkClick r:id="rId3"/>
                </a:rPr>
                <a:t>University of Wales Trinity St David</a:t>
              </a:r>
              <a:endParaRPr lang="en-GB" dirty="0">
                <a:solidFill>
                  <a:schemeClr val="bg1"/>
                </a:solidFill>
                <a:latin typeface="Arial Narrow" panose="020B0606020202030204" pitchFamily="34" charset="0"/>
              </a:endParaRPr>
            </a:p>
            <a:p>
              <a:pPr algn="r"/>
              <a:r>
                <a:rPr lang="en-GB" b="1" dirty="0" err="1">
                  <a:solidFill>
                    <a:schemeClr val="bg1"/>
                  </a:solidFill>
                  <a:latin typeface="Arial Narrow" panose="020B0606020202030204" pitchFamily="34" charset="0"/>
                </a:rPr>
                <a:t>Cadogan</a:t>
              </a:r>
              <a:r>
                <a:rPr lang="en-GB" b="1" dirty="0">
                  <a:solidFill>
                    <a:schemeClr val="bg1"/>
                  </a:solidFill>
                  <a:latin typeface="Arial Narrow" panose="020B0606020202030204" pitchFamily="34" charset="0"/>
                </a:rPr>
                <a:t> Centre, MT201, Mount Pleasant Campus, Swansea, SA1 6ED</a:t>
              </a:r>
              <a:endParaRPr lang="en-GB" dirty="0">
                <a:solidFill>
                  <a:schemeClr val="bg1"/>
                </a:solidFill>
                <a:latin typeface="Arial Narrow" panose="020B0606020202030204" pitchFamily="34" charset="0"/>
              </a:endParaRPr>
            </a:p>
            <a:p>
              <a:pPr algn="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Rhif</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ffôn</a:t>
              </a:r>
              <a:r>
                <a:rPr lang="en-GB" dirty="0">
                  <a:solidFill>
                    <a:schemeClr val="bg1"/>
                  </a:solidFill>
                  <a:latin typeface="Arial Narrow" panose="020B0606020202030204" pitchFamily="34" charset="0"/>
                </a:rPr>
                <a:t> | </a:t>
              </a:r>
              <a:r>
                <a:rPr lang="en-GB" b="1" dirty="0">
                  <a:solidFill>
                    <a:schemeClr val="bg1"/>
                  </a:solidFill>
                  <a:latin typeface="Arial Narrow" panose="020B0606020202030204" pitchFamily="34" charset="0"/>
                </a:rPr>
                <a:t>Tel: +44 (0)1792 481128</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Mewnol</a:t>
              </a:r>
              <a:r>
                <a:rPr lang="en-GB" dirty="0">
                  <a:solidFill>
                    <a:schemeClr val="bg1"/>
                  </a:solidFill>
                  <a:latin typeface="Arial Narrow" panose="020B0606020202030204" pitchFamily="34" charset="0"/>
                </a:rPr>
                <a:t> | Internal: 4128 / </a:t>
              </a:r>
            </a:p>
            <a:p>
              <a:pPr algn="r"/>
              <a:r>
                <a:rPr lang="en-GB" dirty="0">
                  <a:solidFill>
                    <a:schemeClr val="bg1"/>
                  </a:solidFill>
                  <a:latin typeface="Arial Narrow" panose="020B0606020202030204" pitchFamily="34" charset="0"/>
                </a:rPr>
                <a:t>E-</a:t>
              </a:r>
              <a:r>
                <a:rPr lang="en-GB" dirty="0" err="1">
                  <a:solidFill>
                    <a:schemeClr val="bg1"/>
                  </a:solidFill>
                  <a:latin typeface="Arial Narrow" panose="020B0606020202030204" pitchFamily="34" charset="0"/>
                </a:rPr>
                <a:t>Bost</a:t>
              </a:r>
              <a:r>
                <a:rPr lang="en-GB" dirty="0">
                  <a:solidFill>
                    <a:schemeClr val="bg1"/>
                  </a:solidFill>
                  <a:latin typeface="Arial Narrow" panose="020B0606020202030204" pitchFamily="34" charset="0"/>
                </a:rPr>
                <a:t> | </a:t>
              </a:r>
              <a:r>
                <a:rPr lang="en-GB" b="1" dirty="0">
                  <a:solidFill>
                    <a:schemeClr val="bg1"/>
                  </a:solidFill>
                  <a:latin typeface="Arial Narrow" panose="020B0606020202030204" pitchFamily="34" charset="0"/>
                </a:rPr>
                <a:t>Email: </a:t>
              </a:r>
              <a:r>
                <a:rPr lang="en-GB" b="1" u="sng" dirty="0">
                  <a:solidFill>
                    <a:schemeClr val="bg1"/>
                  </a:solidFill>
                  <a:latin typeface="Arial Narrow" panose="020B0606020202030204" pitchFamily="34" charset="0"/>
                  <a:hlinkClick r:id="rId4"/>
                </a:rPr>
                <a:t>Irina.neaga@uwtsd.ac.uk</a:t>
              </a:r>
              <a:endParaRPr lang="en-GB" dirty="0">
                <a:solidFill>
                  <a:schemeClr val="bg1"/>
                </a:solidFill>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700" b="0" i="0" u="none" strike="noStrike" cap="none" normalizeH="0" baseline="0" dirty="0">
                  <a:ln>
                    <a:noFill/>
                  </a:ln>
                  <a:solidFill>
                    <a:srgbClr val="000000"/>
                  </a:solidFill>
                  <a:effectLst/>
                  <a:latin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548680"/>
            <a:ext cx="8229600" cy="994122"/>
          </a:xfrm>
        </p:spPr>
        <p:txBody>
          <a:bodyPr>
            <a:normAutofit/>
          </a:bodyPr>
          <a:lstStyle/>
          <a:p>
            <a:pPr eaLnBrk="1" hangingPunct="1">
              <a:defRPr/>
            </a:pPr>
            <a:r>
              <a:rPr lang="en-US" altLang="en-US" sz="3600" b="1" dirty="0">
                <a:solidFill>
                  <a:schemeClr val="tx2"/>
                </a:solidFill>
                <a:effectLst>
                  <a:outerShdw blurRad="38100" dist="38100" dir="2700000" algn="tl">
                    <a:srgbClr val="000000">
                      <a:alpha val="43137"/>
                    </a:srgbClr>
                  </a:outerShdw>
                </a:effectLst>
              </a:rPr>
              <a:t>Learning Objectives</a:t>
            </a:r>
          </a:p>
        </p:txBody>
      </p:sp>
      <p:sp>
        <p:nvSpPr>
          <p:cNvPr id="16387" name="Content Placeholder 2"/>
          <p:cNvSpPr>
            <a:spLocks noGrp="1"/>
          </p:cNvSpPr>
          <p:nvPr>
            <p:ph idx="1"/>
          </p:nvPr>
        </p:nvSpPr>
        <p:spPr>
          <a:xfrm>
            <a:off x="457200" y="1772816"/>
            <a:ext cx="8507412" cy="3312368"/>
          </a:xfrm>
        </p:spPr>
        <p:txBody>
          <a:bodyPr>
            <a:normAutofit lnSpcReduction="10000"/>
          </a:bodyPr>
          <a:lstStyle/>
          <a:p>
            <a:pPr>
              <a:lnSpc>
                <a:spcPct val="114000"/>
              </a:lnSpc>
              <a:spcBef>
                <a:spcPts val="0"/>
              </a:spcBef>
            </a:pPr>
            <a:r>
              <a:rPr lang="en-GB" sz="2400" dirty="0">
                <a:latin typeface="Arial" panose="020B0604020202020204" pitchFamily="34" charset="0"/>
                <a:cs typeface="Arial" panose="020B0604020202020204" pitchFamily="34" charset="0"/>
              </a:rPr>
              <a:t>To introduce the concepts and applications of quantitative techniques </a:t>
            </a:r>
          </a:p>
          <a:p>
            <a:pPr>
              <a:lnSpc>
                <a:spcPct val="114000"/>
              </a:lnSpc>
              <a:spcBef>
                <a:spcPts val="0"/>
              </a:spcBef>
            </a:pPr>
            <a:r>
              <a:rPr lang="en-GB" sz="2400" dirty="0">
                <a:latin typeface="Arial" panose="020B0604020202020204" pitchFamily="34" charset="0"/>
                <a:cs typeface="Arial" panose="020B0604020202020204" pitchFamily="34" charset="0"/>
              </a:rPr>
              <a:t>To develop an understanding of data, information sources, sampling and statistical testing methods for decision making </a:t>
            </a:r>
          </a:p>
          <a:p>
            <a:pPr>
              <a:lnSpc>
                <a:spcPct val="114000"/>
              </a:lnSpc>
              <a:spcBef>
                <a:spcPts val="0"/>
              </a:spcBef>
            </a:pPr>
            <a:r>
              <a:rPr lang="en-GB" sz="2400" dirty="0">
                <a:latin typeface="Arial" panose="020B0604020202020204" pitchFamily="34" charset="0"/>
                <a:cs typeface="Arial" panose="020B0604020202020204" pitchFamily="34" charset="0"/>
              </a:rPr>
              <a:t>To provide an understanding of statistical methods and their use in specific  contexts (i.e. logistics, transportation or motorsport)</a:t>
            </a: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7874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60648"/>
            <a:ext cx="8229600" cy="706090"/>
          </a:xfrm>
        </p:spPr>
        <p:txBody>
          <a:bodyPr>
            <a:noAutofit/>
          </a:bodyPr>
          <a:lstStyle/>
          <a:p>
            <a:br>
              <a:rPr lang="en-GB" sz="3600" b="1" dirty="0">
                <a:effectLst>
                  <a:outerShdw blurRad="38100" dist="38100" dir="2700000" algn="tl">
                    <a:srgbClr val="000000">
                      <a:alpha val="43137"/>
                    </a:srgbClr>
                  </a:outerShdw>
                </a:effectLst>
              </a:rPr>
            </a:br>
            <a:r>
              <a:rPr lang="en-GB" sz="3600" b="1" dirty="0">
                <a:effectLst>
                  <a:outerShdw blurRad="38100" dist="38100" dir="2700000" algn="tl">
                    <a:srgbClr val="000000">
                      <a:alpha val="43137"/>
                    </a:srgbClr>
                  </a:outerShdw>
                </a:effectLst>
              </a:rPr>
              <a:t>Reading</a:t>
            </a:r>
            <a:r>
              <a:rPr lang="en-GB" sz="3600" dirty="0">
                <a:effectLst>
                  <a:outerShdw blurRad="38100" dist="38100" dir="2700000" algn="tl">
                    <a:srgbClr val="000000">
                      <a:alpha val="43137"/>
                    </a:srgbClr>
                  </a:outerShdw>
                </a:effectLst>
              </a:rPr>
              <a:t> </a:t>
            </a:r>
            <a:br>
              <a:rPr lang="en-GB" sz="3600" dirty="0">
                <a:effectLst>
                  <a:outerShdw blurRad="38100" dist="38100" dir="2700000" algn="tl">
                    <a:srgbClr val="000000">
                      <a:alpha val="43137"/>
                    </a:srgbClr>
                  </a:outerShdw>
                </a:effectLst>
              </a:rPr>
            </a:br>
            <a:endParaRPr lang="en-GB" sz="3600" dirty="0">
              <a:effectLst>
                <a:outerShdw blurRad="38100" dist="38100" dir="2700000" algn="tl">
                  <a:srgbClr val="000000">
                    <a:alpha val="43137"/>
                  </a:srgbClr>
                </a:outerShdw>
              </a:effectLst>
            </a:endParaRPr>
          </a:p>
        </p:txBody>
      </p:sp>
      <p:sp>
        <p:nvSpPr>
          <p:cNvPr id="5" name="Content Placeholder 4"/>
          <p:cNvSpPr>
            <a:spLocks noGrp="1"/>
          </p:cNvSpPr>
          <p:nvPr>
            <p:ph sz="half" idx="1"/>
          </p:nvPr>
        </p:nvSpPr>
        <p:spPr>
          <a:xfrm>
            <a:off x="539552" y="1124744"/>
            <a:ext cx="4258816" cy="4392488"/>
          </a:xfrm>
        </p:spPr>
        <p:txBody>
          <a:bodyPr>
            <a:normAutofit lnSpcReduction="10000"/>
          </a:bodyPr>
          <a:lstStyle/>
          <a:p>
            <a:pPr marL="0" indent="0">
              <a:buNone/>
            </a:pPr>
            <a:r>
              <a:rPr lang="en-GB" sz="2400" b="1" dirty="0">
                <a:latin typeface="Arial Black" panose="020B0A04020102020204" pitchFamily="34" charset="0"/>
                <a:cs typeface="Arial" panose="020B0604020202020204" pitchFamily="34" charset="0"/>
              </a:rPr>
              <a:t>Essential:</a:t>
            </a:r>
          </a:p>
          <a:p>
            <a:pPr marL="0" indent="0">
              <a:buNone/>
            </a:pPr>
            <a:r>
              <a:rPr lang="en-GB" sz="1600" dirty="0">
                <a:latin typeface="Arial" panose="020B0604020202020204" pitchFamily="34" charset="0"/>
                <a:cs typeface="Arial" panose="020B0604020202020204" pitchFamily="34" charset="0"/>
              </a:rPr>
              <a:t>Hinton PR, (2004), Statistics explained 2nd Edition, London: Routledge</a:t>
            </a:r>
          </a:p>
          <a:p>
            <a:pPr marL="0" indent="0">
              <a:buNone/>
            </a:pPr>
            <a:r>
              <a:rPr lang="en-GB" sz="1600" dirty="0">
                <a:latin typeface="Arial" panose="020B0604020202020204" pitchFamily="34" charset="0"/>
                <a:cs typeface="Arial" panose="020B0604020202020204" pitchFamily="34" charset="0"/>
              </a:rPr>
              <a:t>Hague P and Harris P, (1993), Sampling and statistics, London: </a:t>
            </a:r>
            <a:r>
              <a:rPr lang="en-GB" sz="1600" dirty="0" err="1">
                <a:latin typeface="Arial" panose="020B0604020202020204" pitchFamily="34" charset="0"/>
                <a:cs typeface="Arial" panose="020B0604020202020204" pitchFamily="34" charset="0"/>
              </a:rPr>
              <a:t>Kogan</a:t>
            </a:r>
            <a:r>
              <a:rPr lang="en-GB" sz="1600" dirty="0">
                <a:latin typeface="Arial" panose="020B0604020202020204" pitchFamily="34" charset="0"/>
                <a:cs typeface="Arial" panose="020B0604020202020204" pitchFamily="34" charset="0"/>
              </a:rPr>
              <a:t> Page</a:t>
            </a:r>
          </a:p>
          <a:p>
            <a:pPr marL="0" indent="0">
              <a:buNone/>
            </a:pPr>
            <a:r>
              <a:rPr lang="en-GB" sz="1600" dirty="0">
                <a:latin typeface="Arial" panose="020B0604020202020204" pitchFamily="34" charset="0"/>
                <a:cs typeface="Arial" panose="020B0604020202020204" pitchFamily="34" charset="0"/>
              </a:rPr>
              <a:t>Levine DM, (2013), Business statistics: a first course 6th Edition, England: Pearson</a:t>
            </a:r>
          </a:p>
          <a:p>
            <a:pPr marL="0" indent="0">
              <a:buNone/>
            </a:pPr>
            <a:r>
              <a:rPr lang="en-GB" sz="2400" b="1" dirty="0">
                <a:latin typeface="Arial Black" panose="020B0A04020102020204" pitchFamily="34" charset="0"/>
              </a:rPr>
              <a:t>Background:</a:t>
            </a:r>
          </a:p>
          <a:p>
            <a:pPr marL="0" indent="0">
              <a:buNone/>
            </a:pPr>
            <a:r>
              <a:rPr lang="en-GB" sz="1800" dirty="0">
                <a:latin typeface="Arial" panose="020B0604020202020204" pitchFamily="34" charset="0"/>
                <a:cs typeface="Arial" panose="020B0604020202020204" pitchFamily="34" charset="0"/>
              </a:rPr>
              <a:t>Hutcheson GD and </a:t>
            </a:r>
            <a:r>
              <a:rPr lang="en-GB" sz="1800" dirty="0" err="1">
                <a:latin typeface="Arial" panose="020B0604020202020204" pitchFamily="34" charset="0"/>
                <a:cs typeface="Arial" panose="020B0604020202020204" pitchFamily="34" charset="0"/>
              </a:rPr>
              <a:t>Moutinho</a:t>
            </a:r>
            <a:r>
              <a:rPr lang="en-GB" sz="1800" dirty="0">
                <a:latin typeface="Arial" panose="020B0604020202020204" pitchFamily="34" charset="0"/>
                <a:cs typeface="Arial" panose="020B0604020202020204" pitchFamily="34" charset="0"/>
              </a:rPr>
              <a:t>, L, (2008) Statistical Modelling for Management</a:t>
            </a:r>
          </a:p>
          <a:p>
            <a:pPr marL="0" indent="0">
              <a:buNone/>
            </a:pPr>
            <a:r>
              <a:rPr lang="en-GB" sz="1800" dirty="0">
                <a:latin typeface="Arial" panose="020B0604020202020204" pitchFamily="34" charset="0"/>
                <a:cs typeface="Arial" panose="020B0604020202020204" pitchFamily="34" charset="0"/>
              </a:rPr>
              <a:t>Walker, I.(2010) Research Methods and Statistics, Palgrave Higher Ed MUA</a:t>
            </a:r>
          </a:p>
          <a:p>
            <a:pPr marL="0" indent="0">
              <a:buNone/>
            </a:pPr>
            <a:endParaRPr lang="en-GB" sz="3300" dirty="0">
              <a:latin typeface="Arial Black" panose="020B0A04020102020204" pitchFamily="34" charset="0"/>
            </a:endParaRPr>
          </a:p>
          <a:p>
            <a:endParaRPr lang="en-GB" dirty="0"/>
          </a:p>
        </p:txBody>
      </p:sp>
      <p:sp>
        <p:nvSpPr>
          <p:cNvPr id="6" name="Content Placeholder 5"/>
          <p:cNvSpPr>
            <a:spLocks noGrp="1"/>
          </p:cNvSpPr>
          <p:nvPr>
            <p:ph sz="half" idx="2"/>
          </p:nvPr>
        </p:nvSpPr>
        <p:spPr>
          <a:xfrm>
            <a:off x="4716016" y="1556792"/>
            <a:ext cx="4402832" cy="2592288"/>
          </a:xfrm>
        </p:spPr>
        <p:txBody>
          <a:bodyPr>
            <a:normAutofit lnSpcReduction="10000"/>
          </a:bodyPr>
          <a:lstStyle/>
          <a:p>
            <a:pPr marL="0" indent="0">
              <a:buNone/>
            </a:pPr>
            <a:r>
              <a:rPr lang="en-GB" sz="2400" b="1" dirty="0">
                <a:latin typeface="Arial Black" panose="020B0A04020102020204" pitchFamily="34" charset="0"/>
              </a:rPr>
              <a:t>Websites:</a:t>
            </a:r>
          </a:p>
          <a:p>
            <a:pPr marL="0" indent="0">
              <a:buNone/>
            </a:pPr>
            <a:r>
              <a:rPr lang="en-GB" sz="1400" dirty="0">
                <a:latin typeface="Arial" panose="020B0604020202020204" pitchFamily="34" charset="0"/>
                <a:cs typeface="Arial" panose="020B0604020202020204" pitchFamily="34" charset="0"/>
                <a:hlinkClick r:id="rId2"/>
              </a:rPr>
              <a:t>http://www.statistics.gov.uk</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3"/>
              </a:rPr>
              <a:t>http://www.statstutor.ac.uk/</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4"/>
              </a:rPr>
              <a:t>http://stattrek.com/</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5"/>
              </a:rPr>
              <a:t>http://statistics-help-for-students.com/</a:t>
            </a: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700" dirty="0">
              <a:latin typeface="Arial Black" panose="020B0A04020102020204" pitchFamily="34" charset="0"/>
            </a:endParaRPr>
          </a:p>
          <a:p>
            <a:pPr marL="0" indent="0">
              <a:buNone/>
            </a:pPr>
            <a:r>
              <a:rPr lang="en-GB" sz="3300" dirty="0">
                <a:latin typeface="Arial Narrow" panose="020B0606020202030204" pitchFamily="34" charset="0"/>
              </a:rPr>
              <a:t> </a:t>
            </a:r>
          </a:p>
          <a:p>
            <a:pPr marL="0" indent="0">
              <a:buNone/>
            </a:pPr>
            <a:endParaRPr lang="en-GB" sz="3300" dirty="0">
              <a:latin typeface="Arial Narrow" panose="020B0606020202030204" pitchFamily="34" charset="0"/>
            </a:endParaRPr>
          </a:p>
          <a:p>
            <a:endParaRPr lang="en-GB" dirty="0"/>
          </a:p>
        </p:txBody>
      </p:sp>
      <p:sp>
        <p:nvSpPr>
          <p:cNvPr id="3" name="AutoShape 2" descr="Add this title to my bookshelf">
            <a:hlinkClick r:id="rId6" tooltip="Add this title to my bookshelf"/>
          </p:cNvPr>
          <p:cNvSpPr>
            <a:spLocks noChangeAspect="1" noChangeArrowheads="1"/>
          </p:cNvSpPr>
          <p:nvPr/>
        </p:nvSpPr>
        <p:spPr bwMode="auto">
          <a:xfrm>
            <a:off x="2071688" y="698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5149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Introduction</a:t>
            </a:r>
          </a:p>
        </p:txBody>
      </p:sp>
      <p:sp>
        <p:nvSpPr>
          <p:cNvPr id="3" name="Content Placeholder 2"/>
          <p:cNvSpPr>
            <a:spLocks noGrp="1"/>
          </p:cNvSpPr>
          <p:nvPr>
            <p:ph idx="1"/>
          </p:nvPr>
        </p:nvSpPr>
        <p:spPr>
          <a:xfrm>
            <a:off x="457200" y="1556792"/>
            <a:ext cx="8229600" cy="3744415"/>
          </a:xfrm>
        </p:spPr>
        <p:txBody>
          <a:bodyPr>
            <a:normAutofit/>
          </a:bodyPr>
          <a:lstStyle/>
          <a:p>
            <a:pPr marL="0" indent="0" algn="ctr">
              <a:buNone/>
            </a:pPr>
            <a:r>
              <a:rPr lang="en-GB" sz="2800" b="1" i="1" dirty="0">
                <a:latin typeface="Liberation Sans" panose="020B0604020202020204" pitchFamily="34" charset="0"/>
                <a:ea typeface="Liberation Sans" panose="020B0604020202020204" pitchFamily="34" charset="0"/>
                <a:cs typeface="Liberation Sans" panose="020B0604020202020204" pitchFamily="34" charset="0"/>
              </a:rPr>
              <a:t>Why we are collecting data?</a:t>
            </a: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Objective of collecting data or information /</a:t>
            </a:r>
          </a:p>
          <a:p>
            <a:pPr lvl="1"/>
            <a:r>
              <a:rPr lang="en-GB" sz="2400" dirty="0">
                <a:latin typeface="Liberation Sans" panose="020B0604020202020204" pitchFamily="34" charset="0"/>
                <a:ea typeface="Liberation Sans" panose="020B0604020202020204" pitchFamily="34" charset="0"/>
                <a:cs typeface="Liberation Sans" panose="020B0604020202020204" pitchFamily="34" charset="0"/>
              </a:rPr>
              <a:t>To make decisions </a:t>
            </a:r>
          </a:p>
          <a:p>
            <a:pPr lvl="1"/>
            <a:r>
              <a:rPr lang="en-GB" sz="2400" dirty="0">
                <a:latin typeface="Liberation Sans" panose="020B0604020202020204" pitchFamily="34" charset="0"/>
                <a:ea typeface="Liberation Sans" panose="020B0604020202020204" pitchFamily="34" charset="0"/>
                <a:cs typeface="Liberation Sans" panose="020B0604020202020204" pitchFamily="34" charset="0"/>
              </a:rPr>
              <a:t>To analyse information </a:t>
            </a:r>
          </a:p>
          <a:p>
            <a:pPr lvl="1"/>
            <a:r>
              <a:rPr lang="en-GB" sz="2400" dirty="0">
                <a:latin typeface="Liberation Sans" panose="020B0604020202020204" pitchFamily="34" charset="0"/>
                <a:ea typeface="Liberation Sans" panose="020B0604020202020204" pitchFamily="34" charset="0"/>
                <a:cs typeface="Liberation Sans" panose="020B0604020202020204" pitchFamily="34" charset="0"/>
              </a:rPr>
              <a:t>To plan for the future</a:t>
            </a:r>
          </a:p>
          <a:p>
            <a:pPr lvl="1"/>
            <a:r>
              <a:rPr lang="en-GB" sz="2400" dirty="0">
                <a:latin typeface="Liberation Sans" panose="020B0604020202020204" pitchFamily="34" charset="0"/>
                <a:ea typeface="Liberation Sans" panose="020B0604020202020204" pitchFamily="34" charset="0"/>
                <a:cs typeface="Liberation Sans" panose="020B0604020202020204" pitchFamily="34" charset="0"/>
              </a:rPr>
              <a:t>To understand our customers better and market trends</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929907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Statistics</a:t>
            </a:r>
          </a:p>
        </p:txBody>
      </p:sp>
      <p:sp>
        <p:nvSpPr>
          <p:cNvPr id="3" name="Content Placeholder 2"/>
          <p:cNvSpPr>
            <a:spLocks noGrp="1"/>
          </p:cNvSpPr>
          <p:nvPr>
            <p:ph idx="1"/>
          </p:nvPr>
        </p:nvSpPr>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Information, also referred to as data, has no practical use unless it can be properly processed and understood</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We need statistics to help us achieve this understanding: </a:t>
            </a:r>
            <a:r>
              <a:rPr lang="en-GB" sz="2400" b="1" i="1" dirty="0">
                <a:latin typeface="Liberation Sans" panose="020B0604020202020204" pitchFamily="34" charset="0"/>
                <a:ea typeface="Liberation Sans" panose="020B0604020202020204" pitchFamily="34" charset="0"/>
                <a:cs typeface="Liberation Sans" panose="020B0604020202020204" pitchFamily="34" charset="0"/>
              </a:rPr>
              <a:t>statistics is a mathematical science that </a:t>
            </a:r>
            <a:r>
              <a:rPr lang="en-US" sz="2400" b="1" i="1" dirty="0">
                <a:latin typeface="Liberation Sans" panose="020B0604020202020204" pitchFamily="34" charset="0"/>
                <a:ea typeface="Liberation Sans" panose="020B0604020202020204" pitchFamily="34" charset="0"/>
                <a:cs typeface="Liberation Sans" panose="020B0604020202020204" pitchFamily="34" charset="0"/>
              </a:rPr>
              <a:t>involves the collection, analysis, interpretation and presentation of data</a:t>
            </a:r>
            <a:endParaRPr lang="en-GB" sz="2400" b="1" i="1"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205917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Collection</a:t>
            </a:r>
          </a:p>
        </p:txBody>
      </p:sp>
      <p:sp>
        <p:nvSpPr>
          <p:cNvPr id="3" name="Content Placeholder 2"/>
          <p:cNvSpPr>
            <a:spLocks noGrp="1"/>
          </p:cNvSpPr>
          <p:nvPr>
            <p:ph idx="1"/>
          </p:nvPr>
        </p:nvSpPr>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In collecting information, we need to ensure that the methods used are efficient in terms of both time and expense</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If we choose to focus on a small selection of people or objects then it is important that this group is representative of the entire set of people or objects that we could investigate </a:t>
            </a:r>
          </a:p>
        </p:txBody>
      </p:sp>
    </p:spTree>
    <p:extLst>
      <p:ext uri="{BB962C8B-B14F-4D97-AF65-F5344CB8AC3E}">
        <p14:creationId xmlns:p14="http://schemas.microsoft.com/office/powerpoint/2010/main" val="1624375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Analysis</a:t>
            </a:r>
          </a:p>
        </p:txBody>
      </p:sp>
      <p:sp>
        <p:nvSpPr>
          <p:cNvPr id="3" name="Content Placeholder 2"/>
          <p:cNvSpPr>
            <a:spLocks noGrp="1"/>
          </p:cNvSpPr>
          <p:nvPr>
            <p:ph idx="1"/>
          </p:nvPr>
        </p:nvSpPr>
        <p:spPr>
          <a:xfrm>
            <a:off x="467544" y="1412777"/>
            <a:ext cx="8229600" cy="3312368"/>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There are a variety of processes that allow us to analyse our information more effectively using three main forms: tabular, graphical and numerical</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As data is often collected in large quantities, it is necessary to condense and summarise the detail so that we can begin to understand its meaning. Collectively, these processes are called descriptive statistics.</a:t>
            </a:r>
          </a:p>
        </p:txBody>
      </p:sp>
    </p:spTree>
    <p:extLst>
      <p:ext uri="{BB962C8B-B14F-4D97-AF65-F5344CB8AC3E}">
        <p14:creationId xmlns:p14="http://schemas.microsoft.com/office/powerpoint/2010/main" val="2302222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Interpretation</a:t>
            </a:r>
          </a:p>
        </p:txBody>
      </p:sp>
      <p:sp>
        <p:nvSpPr>
          <p:cNvPr id="3" name="Content Placeholder 2"/>
          <p:cNvSpPr>
            <a:spLocks noGrp="1"/>
          </p:cNvSpPr>
          <p:nvPr>
            <p:ph idx="1"/>
          </p:nvPr>
        </p:nvSpPr>
        <p:spPr>
          <a:xfrm>
            <a:off x="457200" y="1340768"/>
            <a:ext cx="8229600" cy="4525963"/>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In inferential statistics we use theory and techniques in an attempt to reach conclusions about the entire set of people or objects that we could investigate based on a smaller, representative group</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We need to understand the basics of probability, and then extend our knowledge to using statistical tables to estimate numerical values that describe our collected data</a:t>
            </a:r>
          </a:p>
        </p:txBody>
      </p:sp>
    </p:spTree>
    <p:extLst>
      <p:ext uri="{BB962C8B-B14F-4D97-AF65-F5344CB8AC3E}">
        <p14:creationId xmlns:p14="http://schemas.microsoft.com/office/powerpoint/2010/main" val="2324649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Presentation</a:t>
            </a:r>
          </a:p>
        </p:txBody>
      </p:sp>
      <p:sp>
        <p:nvSpPr>
          <p:cNvPr id="3" name="Content Placeholder 2"/>
          <p:cNvSpPr>
            <a:spLocks noGrp="1"/>
          </p:cNvSpPr>
          <p:nvPr>
            <p:ph idx="1"/>
          </p:nvPr>
        </p:nvSpPr>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When we have investigated our information thoroughly and discovered new facts, we often need to present these ideas to other people; this might involve writing a report, developing a website or giving a verbal presentation</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It is important that we justify our choice of techniques and fully explain the way in which our conclusions have been reached</a:t>
            </a:r>
          </a:p>
        </p:txBody>
      </p:sp>
    </p:spTree>
    <p:extLst>
      <p:ext uri="{BB962C8B-B14F-4D97-AF65-F5344CB8AC3E}">
        <p14:creationId xmlns:p14="http://schemas.microsoft.com/office/powerpoint/2010/main" val="3174504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Basic Terminology</a:t>
            </a:r>
          </a:p>
        </p:txBody>
      </p:sp>
      <p:sp>
        <p:nvSpPr>
          <p:cNvPr id="3" name="Content Placeholder 2"/>
          <p:cNvSpPr>
            <a:spLocks noGrp="1"/>
          </p:cNvSpPr>
          <p:nvPr>
            <p:ph idx="1"/>
          </p:nvPr>
        </p:nvSpPr>
        <p:spPr>
          <a:xfrm>
            <a:off x="467544" y="1484784"/>
            <a:ext cx="8229600" cy="4525963"/>
          </a:xfrm>
        </p:spPr>
        <p:txBody>
          <a:bodyPr>
            <a:noAutofit/>
          </a:bodyPr>
          <a:lstStyle/>
          <a:p>
            <a:r>
              <a:rPr lang="en-GB" sz="2400" b="1" i="1" dirty="0">
                <a:latin typeface="Arial" panose="020B0604020202020204" pitchFamily="34" charset="0"/>
                <a:ea typeface="Liberation Sans" panose="020B0604020202020204" pitchFamily="34" charset="0"/>
                <a:cs typeface="Arial" panose="020B0604020202020204" pitchFamily="34" charset="0"/>
              </a:rPr>
              <a:t>Variable</a:t>
            </a:r>
          </a:p>
          <a:p>
            <a:pPr lvl="1"/>
            <a:r>
              <a:rPr lang="en-GB" sz="2400" dirty="0">
                <a:latin typeface="Arial" panose="020B0604020202020204" pitchFamily="34" charset="0"/>
                <a:ea typeface="Liberation Sans" panose="020B0604020202020204" pitchFamily="34" charset="0"/>
                <a:cs typeface="Arial" panose="020B0604020202020204" pitchFamily="34" charset="0"/>
              </a:rPr>
              <a:t>a variable is a characteristic or an attribute that can have different values; when you are collecting information, each person or object might provide a different value for each variable</a:t>
            </a:r>
          </a:p>
          <a:p>
            <a:r>
              <a:rPr lang="en-GB" sz="2400" dirty="0">
                <a:latin typeface="Arial" panose="020B0604020202020204" pitchFamily="34" charset="0"/>
                <a:ea typeface="Liberation Sans" panose="020B0604020202020204" pitchFamily="34" charset="0"/>
                <a:cs typeface="Arial" panose="020B0604020202020204" pitchFamily="34" charset="0"/>
              </a:rPr>
              <a:t> </a:t>
            </a:r>
            <a:r>
              <a:rPr lang="en-GB" sz="2400" b="1" i="1" dirty="0">
                <a:latin typeface="Arial" panose="020B0604020202020204" pitchFamily="34" charset="0"/>
                <a:ea typeface="Liberation Sans" panose="020B0604020202020204" pitchFamily="34" charset="0"/>
                <a:cs typeface="Arial" panose="020B0604020202020204" pitchFamily="34" charset="0"/>
              </a:rPr>
              <a:t>Observation</a:t>
            </a:r>
          </a:p>
          <a:p>
            <a:pPr lvl="1"/>
            <a:r>
              <a:rPr lang="en-GB" sz="2400" dirty="0">
                <a:latin typeface="Arial" panose="020B0604020202020204" pitchFamily="34" charset="0"/>
                <a:ea typeface="Liberation Sans" panose="020B0604020202020204" pitchFamily="34" charset="0"/>
                <a:cs typeface="Arial" panose="020B0604020202020204" pitchFamily="34" charset="0"/>
              </a:rPr>
              <a:t>the value of a variable for a specific person or object in the group that is of interest is known as an observation</a:t>
            </a:r>
          </a:p>
        </p:txBody>
      </p:sp>
      <p:sp>
        <p:nvSpPr>
          <p:cNvPr id="4" name="Footer Placeholder 3"/>
          <p:cNvSpPr>
            <a:spLocks noGrp="1"/>
          </p:cNvSpPr>
          <p:nvPr>
            <p:ph type="ftr" sz="quarter" idx="4294967295"/>
          </p:nvPr>
        </p:nvSpPr>
        <p:spPr>
          <a:xfrm>
            <a:off x="3131840" y="6461780"/>
            <a:ext cx="2895600" cy="365125"/>
          </a:xfrm>
          <a:prstGeom prst="rect">
            <a:avLst/>
          </a:prstGeom>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p>
        </p:txBody>
      </p:sp>
      <p:sp>
        <p:nvSpPr>
          <p:cNvPr id="5" name="Date Placeholder 4"/>
          <p:cNvSpPr>
            <a:spLocks noGrp="1"/>
          </p:cNvSpPr>
          <p:nvPr>
            <p:ph type="dt" sz="half" idx="4294967295"/>
          </p:nvPr>
        </p:nvSpPr>
        <p:spPr>
          <a:xfrm>
            <a:off x="251520" y="6525344"/>
            <a:ext cx="971128" cy="218522"/>
          </a:xfrm>
        </p:spPr>
        <p:txBody>
          <a:bodyPr/>
          <a:lstStyle/>
          <a:p>
            <a:r>
              <a:rPr lang="en-GB" dirty="0"/>
              <a:t>Essential Guide to Business Statistics</a:t>
            </a:r>
          </a:p>
        </p:txBody>
      </p:sp>
    </p:spTree>
    <p:extLst>
      <p:ext uri="{BB962C8B-B14F-4D97-AF65-F5344CB8AC3E}">
        <p14:creationId xmlns:p14="http://schemas.microsoft.com/office/powerpoint/2010/main" val="1441693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Quantitative and Qualitative</a:t>
            </a:r>
          </a:p>
        </p:txBody>
      </p:sp>
      <p:sp>
        <p:nvSpPr>
          <p:cNvPr id="3" name="Content Placeholder 2"/>
          <p:cNvSpPr>
            <a:spLocks noGrp="1"/>
          </p:cNvSpPr>
          <p:nvPr>
            <p:ph idx="1"/>
          </p:nvPr>
        </p:nvSpPr>
        <p:spPr>
          <a:xfrm>
            <a:off x="457200" y="1495325"/>
            <a:ext cx="8229600" cy="4525963"/>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Every variable, and therefore each observation, can be classified as quantitative or qualitative depending on the nature of the information</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Quantitative data is information that can be counted or measured on a numerical scale</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Qualitative data represent a characteristic or an attribute that cannot be described using a numerical value</a:t>
            </a:r>
          </a:p>
        </p:txBody>
      </p:sp>
    </p:spTree>
    <p:extLst>
      <p:ext uri="{BB962C8B-B14F-4D97-AF65-F5344CB8AC3E}">
        <p14:creationId xmlns:p14="http://schemas.microsoft.com/office/powerpoint/2010/main" val="1093980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Discrete and Continuous</a:t>
            </a:r>
          </a:p>
        </p:txBody>
      </p:sp>
      <p:sp>
        <p:nvSpPr>
          <p:cNvPr id="3" name="Content Placeholder 2"/>
          <p:cNvSpPr>
            <a:spLocks noGrp="1"/>
          </p:cNvSpPr>
          <p:nvPr>
            <p:ph idx="1"/>
          </p:nvPr>
        </p:nvSpPr>
        <p:spPr>
          <a:xfrm>
            <a:off x="457200" y="1556792"/>
            <a:ext cx="8229600" cy="3240360"/>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For quantitative variables only, we can make a further distinction between discrete and continuous data</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 discrete variable can assume only specific numerical values; discrete data can be counted</a:t>
            </a: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If a variable can assume any numerical value within a specific range, then it is known as continuous; continuous data is usually measured</a:t>
            </a:r>
          </a:p>
        </p:txBody>
      </p:sp>
    </p:spTree>
    <p:extLst>
      <p:ext uri="{BB962C8B-B14F-4D97-AF65-F5344CB8AC3E}">
        <p14:creationId xmlns:p14="http://schemas.microsoft.com/office/powerpoint/2010/main" val="845340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Examples – Terminology</a:t>
            </a:r>
          </a:p>
        </p:txBody>
      </p:sp>
      <p:graphicFrame>
        <p:nvGraphicFramePr>
          <p:cNvPr id="5" name="Table 4"/>
          <p:cNvGraphicFramePr>
            <a:graphicFrameLocks noGrp="1"/>
          </p:cNvGraphicFramePr>
          <p:nvPr>
            <p:extLst>
              <p:ext uri="{D42A27DB-BD31-4B8C-83A1-F6EECF244321}">
                <p14:modId xmlns:p14="http://schemas.microsoft.com/office/powerpoint/2010/main" val="639895006"/>
              </p:ext>
            </p:extLst>
          </p:nvPr>
        </p:nvGraphicFramePr>
        <p:xfrm>
          <a:off x="458384" y="1395942"/>
          <a:ext cx="8136905" cy="3973506"/>
        </p:xfrm>
        <a:graphic>
          <a:graphicData uri="http://schemas.openxmlformats.org/drawingml/2006/table">
            <a:tbl>
              <a:tblPr firstRow="1" firstCol="1" bandRow="1"/>
              <a:tblGrid>
                <a:gridCol w="2457432">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1776211">
                  <a:extLst>
                    <a:ext uri="{9D8B030D-6E8A-4147-A177-3AD203B41FA5}">
                      <a16:colId xmlns:a16="http://schemas.microsoft.com/office/drawing/2014/main" val="20002"/>
                    </a:ext>
                  </a:extLst>
                </a:gridCol>
                <a:gridCol w="1382982">
                  <a:extLst>
                    <a:ext uri="{9D8B030D-6E8A-4147-A177-3AD203B41FA5}">
                      <a16:colId xmlns:a16="http://schemas.microsoft.com/office/drawing/2014/main" val="20003"/>
                    </a:ext>
                  </a:extLst>
                </a:gridCol>
              </a:tblGrid>
              <a:tr h="918102">
                <a:tc>
                  <a:txBody>
                    <a:bodyPr/>
                    <a:lstStyle/>
                    <a:p>
                      <a:pPr>
                        <a:spcAft>
                          <a:spcPts val="0"/>
                        </a:spcAft>
                      </a:pPr>
                      <a:r>
                        <a:rPr lang="en-GB" sz="1800" b="1" i="1" dirty="0">
                          <a:effectLst/>
                          <a:latin typeface="+mn-lt"/>
                          <a:ea typeface="Calibri"/>
                          <a:cs typeface="Times New Roman"/>
                        </a:rPr>
                        <a:t>variable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examples of observations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quantitative or qualitative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discrete or continuous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918102">
                <a:tc>
                  <a:txBody>
                    <a:bodyPr/>
                    <a:lstStyle/>
                    <a:p>
                      <a:pPr>
                        <a:spcAft>
                          <a:spcPts val="0"/>
                        </a:spcAft>
                      </a:pPr>
                      <a:r>
                        <a:rPr lang="en-GB" sz="2000" dirty="0">
                          <a:effectLst/>
                          <a:latin typeface="+mn-lt"/>
                          <a:ea typeface="Calibri"/>
                          <a:cs typeface="Times New Roman"/>
                        </a:rPr>
                        <a:t>number of employees working for a company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2350; 31; 175,000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quantitative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discrete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18102">
                <a:tc>
                  <a:txBody>
                    <a:bodyPr/>
                    <a:lstStyle/>
                    <a:p>
                      <a:pPr>
                        <a:spcAft>
                          <a:spcPts val="0"/>
                        </a:spcAft>
                      </a:pPr>
                      <a:r>
                        <a:rPr lang="en-GB" sz="2000">
                          <a:effectLst/>
                          <a:latin typeface="+mn-lt"/>
                          <a:ea typeface="Calibri"/>
                          <a:cs typeface="Times New Roman"/>
                        </a:rPr>
                        <a:t>reason for customers making their purchase choice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brand; colour; functionality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qualitative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n/a</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918102">
                <a:tc>
                  <a:txBody>
                    <a:bodyPr/>
                    <a:lstStyle/>
                    <a:p>
                      <a:pPr>
                        <a:spcAft>
                          <a:spcPts val="0"/>
                        </a:spcAft>
                      </a:pPr>
                      <a:r>
                        <a:rPr lang="en-GB" sz="2000">
                          <a:effectLst/>
                          <a:latin typeface="+mn-lt"/>
                          <a:ea typeface="Calibri"/>
                          <a:cs typeface="Times New Roman"/>
                        </a:rPr>
                        <a:t>weight of a cereal packet in a production facility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375 g; 500 g; 750 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quantitative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continuous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23042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Importance of Classification</a:t>
            </a:r>
          </a:p>
        </p:txBody>
      </p:sp>
      <p:sp>
        <p:nvSpPr>
          <p:cNvPr id="3" name="Content Placeholder 2"/>
          <p:cNvSpPr>
            <a:spLocks noGrp="1"/>
          </p:cNvSpPr>
          <p:nvPr>
            <p:ph idx="1"/>
          </p:nvPr>
        </p:nvSpPr>
        <p:spPr>
          <a:xfrm>
            <a:off x="467544" y="1556792"/>
            <a:ext cx="8229600" cy="4525963"/>
          </a:xfrm>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Whenever you collect data for an investigation, it should be classified before the application of any statistical techniques</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Deciding whether your data is </a:t>
            </a:r>
            <a:r>
              <a:rPr lang="en-GB" sz="2400" b="1" dirty="0">
                <a:latin typeface="Liberation Sans" panose="020B0604020202020204" pitchFamily="34" charset="0"/>
                <a:ea typeface="Liberation Sans" panose="020B0604020202020204" pitchFamily="34" charset="0"/>
                <a:cs typeface="Liberation Sans" panose="020B0604020202020204" pitchFamily="34" charset="0"/>
              </a:rPr>
              <a:t>quantitative</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 or </a:t>
            </a:r>
            <a:r>
              <a:rPr lang="en-GB" sz="2400" b="1" dirty="0">
                <a:latin typeface="Liberation Sans" panose="020B0604020202020204" pitchFamily="34" charset="0"/>
                <a:ea typeface="Liberation Sans" panose="020B0604020202020204" pitchFamily="34" charset="0"/>
                <a:cs typeface="Liberation Sans" panose="020B0604020202020204" pitchFamily="34" charset="0"/>
              </a:rPr>
              <a:t>qualitative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is an important first step: the nature of your information will determine which techniques are appropriate for use and any conclusions reached at the end of your investigation will depend on correct classification</a:t>
            </a:r>
          </a:p>
        </p:txBody>
      </p:sp>
    </p:spTree>
    <p:extLst>
      <p:ext uri="{BB962C8B-B14F-4D97-AF65-F5344CB8AC3E}">
        <p14:creationId xmlns:p14="http://schemas.microsoft.com/office/powerpoint/2010/main" val="1347807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4" descr="http://coltrane.wiley.com/ColtraneJ/dataviews/productDataView.run?imageId=1598721&amp;imageTypeI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7530" y="819993"/>
            <a:ext cx="3086100" cy="401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p>
        </p:txBody>
      </p:sp>
      <p:sp>
        <p:nvSpPr>
          <p:cNvPr id="6" name="TextBox 5"/>
          <p:cNvSpPr txBox="1"/>
          <p:nvPr/>
        </p:nvSpPr>
        <p:spPr>
          <a:xfrm>
            <a:off x="1160555" y="4967436"/>
            <a:ext cx="6734536" cy="112338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hlinkClick r:id="rId3"/>
              </a:rPr>
              <a:t>An Essential Guide to Business Statistics</a:t>
            </a:r>
            <a:endParaRPr kumimoji="0" lang="en-GB" sz="2800" b="1" i="0" u="none" strike="noStrike" kern="1200" cap="none" spc="0" normalizeH="0" baseline="0" noProof="0" dirty="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Dawn Willoughby</a:t>
            </a: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Essential Guide to Business Statistics</a:t>
            </a:r>
          </a:p>
        </p:txBody>
      </p:sp>
    </p:spTree>
    <p:extLst>
      <p:ext uri="{BB962C8B-B14F-4D97-AF65-F5344CB8AC3E}">
        <p14:creationId xmlns:p14="http://schemas.microsoft.com/office/powerpoint/2010/main" val="3389648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rPr>
              <a:t>Discussion topic</a:t>
            </a:r>
          </a:p>
        </p:txBody>
      </p:sp>
      <p:sp>
        <p:nvSpPr>
          <p:cNvPr id="3" name="Content Placeholder 2"/>
          <p:cNvSpPr>
            <a:spLocks noGrp="1"/>
          </p:cNvSpPr>
          <p:nvPr>
            <p:ph idx="1"/>
          </p:nvPr>
        </p:nvSpPr>
        <p:spPr>
          <a:xfrm>
            <a:off x="456755" y="1844824"/>
            <a:ext cx="8229600" cy="2188840"/>
          </a:xfrm>
        </p:spPr>
        <p:txBody>
          <a:bodyPr>
            <a:normAutofit lnSpcReduction="10000"/>
          </a:bodyPr>
          <a:lstStyle/>
          <a:p>
            <a:r>
              <a:rPr lang="en-GB" dirty="0"/>
              <a:t>Search in the on- line library articles about the importance of statistics in logistics research</a:t>
            </a:r>
          </a:p>
          <a:p>
            <a:r>
              <a:rPr lang="en-GB" dirty="0"/>
              <a:t>Present the main importance factor identified</a:t>
            </a:r>
          </a:p>
          <a:p>
            <a:pPr marL="0" indent="0">
              <a:buNone/>
            </a:pPr>
            <a:r>
              <a:rPr lang="en-GB" dirty="0">
                <a:hlinkClick r:id="rId2" action="ppaction://hlinkfile"/>
              </a:rPr>
              <a:t>  </a:t>
            </a:r>
            <a:endParaRPr lang="en-GB" dirty="0"/>
          </a:p>
        </p:txBody>
      </p:sp>
    </p:spTree>
    <p:extLst>
      <p:ext uri="{BB962C8B-B14F-4D97-AF65-F5344CB8AC3E}">
        <p14:creationId xmlns:p14="http://schemas.microsoft.com/office/powerpoint/2010/main" val="648775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1763688" y="1340768"/>
            <a:ext cx="5759031" cy="237626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5324505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7534e9c7-d8a7-4ffa-a350-0e66096719e3"/>
    <ds:schemaRef ds:uri="http://purl.org/dc/elements/1.1/"/>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937</Words>
  <Application>Microsoft Office PowerPoint</Application>
  <PresentationFormat>On-screen Show (4:3)</PresentationFormat>
  <Paragraphs>99</Paragraphs>
  <Slides>17</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Liberation Sans</vt:lpstr>
      <vt:lpstr>Myriad Pro</vt:lpstr>
      <vt:lpstr>Arial</vt:lpstr>
      <vt:lpstr>Arial Black</vt:lpstr>
      <vt:lpstr>Arial Narrow</vt:lpstr>
      <vt:lpstr>Calibri</vt:lpstr>
      <vt:lpstr>Times New Roman</vt:lpstr>
      <vt:lpstr>20140311PresentationUWTSDTemplate</vt:lpstr>
      <vt:lpstr>1_Office Theme</vt:lpstr>
      <vt:lpstr>  </vt:lpstr>
      <vt:lpstr>Learning Objectives</vt:lpstr>
      <vt:lpstr> Reading  </vt:lpstr>
      <vt:lpstr>Introduction</vt:lpstr>
      <vt:lpstr>Statistics</vt:lpstr>
      <vt:lpstr>Collection</vt:lpstr>
      <vt:lpstr>Analysis</vt:lpstr>
      <vt:lpstr>Interpretation</vt:lpstr>
      <vt:lpstr>Presentation</vt:lpstr>
      <vt:lpstr>Basic Terminology</vt:lpstr>
      <vt:lpstr>Quantitative and Qualitative</vt:lpstr>
      <vt:lpstr>Discrete and Continuous</vt:lpstr>
      <vt:lpstr>Examples – Terminology</vt:lpstr>
      <vt:lpstr>Importance of Classification</vt:lpstr>
      <vt:lpstr>PowerPoint Presentation</vt:lpstr>
      <vt:lpstr>Discussion topic</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45</cp:revision>
  <dcterms:created xsi:type="dcterms:W3CDTF">2015-04-14T15:21:28Z</dcterms:created>
  <dcterms:modified xsi:type="dcterms:W3CDTF">2025-11-12T09:15:20Z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