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handoutMasterIdLst>
    <p:handoutMasterId r:id="rId17"/>
  </p:handoutMasterIdLst>
  <p:sldIdLst>
    <p:sldId id="257" r:id="rId2"/>
    <p:sldId id="270" r:id="rId3"/>
    <p:sldId id="258" r:id="rId4"/>
    <p:sldId id="262" r:id="rId5"/>
    <p:sldId id="259" r:id="rId6"/>
    <p:sldId id="260" r:id="rId7"/>
    <p:sldId id="261" r:id="rId8"/>
    <p:sldId id="263" r:id="rId9"/>
    <p:sldId id="264" r:id="rId10"/>
    <p:sldId id="266" r:id="rId11"/>
    <p:sldId id="265" r:id="rId12"/>
    <p:sldId id="267" r:id="rId13"/>
    <p:sldId id="269" r:id="rId14"/>
    <p:sldId id="268"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853"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7C9782A-CDC1-4E01-A25C-B9F63F6B7859}" type="datetimeFigureOut">
              <a:rPr lang="en-GB" smtClean="0"/>
              <a:t>01/11/2019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82332EA-4265-4D96-9DA2-87A0B722C839}" type="slidenum">
              <a:rPr lang="en-GB" smtClean="0"/>
              <a:t>‹#›</a:t>
            </a:fld>
            <a:endParaRPr lang="en-GB"/>
          </a:p>
        </p:txBody>
      </p:sp>
    </p:spTree>
    <p:extLst>
      <p:ext uri="{BB962C8B-B14F-4D97-AF65-F5344CB8AC3E}">
        <p14:creationId xmlns:p14="http://schemas.microsoft.com/office/powerpoint/2010/main" val="3441322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0D19BD7-B3CE-479C-B840-10EF7480B9FC}" type="datetimeFigureOut">
              <a:rPr lang="en-GB" smtClean="0"/>
              <a:t>01/11/2019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AE5B487-A972-4D99-8BCD-2FD89D3B5169}" type="slidenum">
              <a:rPr lang="en-GB" smtClean="0"/>
              <a:t>‹#›</a:t>
            </a:fld>
            <a:endParaRPr lang="en-GB"/>
          </a:p>
        </p:txBody>
      </p:sp>
    </p:spTree>
    <p:extLst>
      <p:ext uri="{BB962C8B-B14F-4D97-AF65-F5344CB8AC3E}">
        <p14:creationId xmlns:p14="http://schemas.microsoft.com/office/powerpoint/2010/main" val="413038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2796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887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01/11/2019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713834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88473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01/11/2019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64633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871092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29337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51662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950295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96344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01/11/2019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8795422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560411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3054135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01/11/2019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1042402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smtClean="0">
                <a:solidFill>
                  <a:schemeClr val="accent2">
                    <a:lumMod val="60000"/>
                    <a:lumOff val="40000"/>
                  </a:schemeClr>
                </a:solidFill>
              </a:rPr>
              <a:t>lecture 8</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GB" sz="6000" dirty="0" smtClean="0">
                <a:solidFill>
                  <a:srgbClr val="FFFF00"/>
                </a:solidFill>
              </a:rPr>
              <a:t>women and the French revolution</a:t>
            </a:r>
            <a:endParaRPr lang="en-GB" sz="6000" dirty="0">
              <a:solidFill>
                <a:srgbClr val="FFFF00"/>
              </a:solidFill>
            </a:endParaRPr>
          </a:p>
        </p:txBody>
      </p:sp>
    </p:spTree>
    <p:extLst>
      <p:ext uri="{BB962C8B-B14F-4D97-AF65-F5344CB8AC3E}">
        <p14:creationId xmlns:p14="http://schemas.microsoft.com/office/powerpoint/2010/main" val="8503790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Feminist interpretations</a:t>
            </a:r>
            <a:endParaRPr lang="en-US" dirty="0"/>
          </a:p>
        </p:txBody>
      </p:sp>
      <p:pic>
        <p:nvPicPr>
          <p:cNvPr id="8" name="Picture 7"/>
          <p:cNvPicPr>
            <a:picLocks noChangeAspect="1"/>
          </p:cNvPicPr>
          <p:nvPr/>
        </p:nvPicPr>
        <p:blipFill>
          <a:blip r:embed="rId2"/>
          <a:stretch>
            <a:fillRect/>
          </a:stretch>
        </p:blipFill>
        <p:spPr>
          <a:xfrm>
            <a:off x="238484" y="1636283"/>
            <a:ext cx="2237150" cy="3314297"/>
          </a:xfrm>
          <a:prstGeom prst="rect">
            <a:avLst/>
          </a:prstGeom>
        </p:spPr>
      </p:pic>
      <p:pic>
        <p:nvPicPr>
          <p:cNvPr id="11" name="Picture 10"/>
          <p:cNvPicPr>
            <a:picLocks noChangeAspect="1"/>
          </p:cNvPicPr>
          <p:nvPr/>
        </p:nvPicPr>
        <p:blipFill>
          <a:blip r:embed="rId3"/>
          <a:stretch>
            <a:fillRect/>
          </a:stretch>
        </p:blipFill>
        <p:spPr>
          <a:xfrm>
            <a:off x="3450612" y="1611785"/>
            <a:ext cx="2186142" cy="3363295"/>
          </a:xfrm>
          <a:prstGeom prst="rect">
            <a:avLst/>
          </a:prstGeom>
        </p:spPr>
      </p:pic>
      <p:pic>
        <p:nvPicPr>
          <p:cNvPr id="12" name="Picture 11"/>
          <p:cNvPicPr>
            <a:picLocks noChangeAspect="1"/>
          </p:cNvPicPr>
          <p:nvPr/>
        </p:nvPicPr>
        <p:blipFill>
          <a:blip r:embed="rId4"/>
          <a:stretch>
            <a:fillRect/>
          </a:stretch>
        </p:blipFill>
        <p:spPr>
          <a:xfrm>
            <a:off x="9923587" y="1611785"/>
            <a:ext cx="2081379" cy="3314298"/>
          </a:xfrm>
          <a:prstGeom prst="rect">
            <a:avLst/>
          </a:prstGeom>
        </p:spPr>
      </p:pic>
      <p:pic>
        <p:nvPicPr>
          <p:cNvPr id="14" name="Picture 13"/>
          <p:cNvPicPr>
            <a:picLocks noChangeAspect="1"/>
          </p:cNvPicPr>
          <p:nvPr/>
        </p:nvPicPr>
        <p:blipFill>
          <a:blip r:embed="rId5"/>
          <a:stretch>
            <a:fillRect/>
          </a:stretch>
        </p:blipFill>
        <p:spPr>
          <a:xfrm>
            <a:off x="6696408" y="1689178"/>
            <a:ext cx="2241634" cy="3365818"/>
          </a:xfrm>
          <a:prstGeom prst="rect">
            <a:avLst/>
          </a:prstGeom>
        </p:spPr>
      </p:pic>
      <p:pic>
        <p:nvPicPr>
          <p:cNvPr id="16" name="Picture 2" descr="Image result for joan b landes french revolut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61502" y="3514725"/>
            <a:ext cx="2136369" cy="312725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p:cNvPicPr>
            <a:picLocks noChangeAspect="1"/>
          </p:cNvPicPr>
          <p:nvPr/>
        </p:nvPicPr>
        <p:blipFill>
          <a:blip r:embed="rId7"/>
          <a:stretch>
            <a:fillRect/>
          </a:stretch>
        </p:blipFill>
        <p:spPr>
          <a:xfrm>
            <a:off x="5639911" y="3514725"/>
            <a:ext cx="2042656" cy="3127252"/>
          </a:xfrm>
          <a:prstGeom prst="rect">
            <a:avLst/>
          </a:prstGeom>
        </p:spPr>
      </p:pic>
      <p:pic>
        <p:nvPicPr>
          <p:cNvPr id="19" name="Content Placeholder 3"/>
          <p:cNvPicPr>
            <a:picLocks noChangeAspect="1"/>
          </p:cNvPicPr>
          <p:nvPr/>
        </p:nvPicPr>
        <p:blipFill>
          <a:blip r:embed="rId8"/>
          <a:stretch>
            <a:fillRect/>
          </a:stretch>
        </p:blipFill>
        <p:spPr>
          <a:xfrm>
            <a:off x="8938042" y="3452450"/>
            <a:ext cx="2060075" cy="3177065"/>
          </a:xfrm>
          <a:prstGeom prst="rect">
            <a:avLst/>
          </a:prstGeom>
        </p:spPr>
      </p:pic>
    </p:spTree>
    <p:extLst>
      <p:ext uri="{BB962C8B-B14F-4D97-AF65-F5344CB8AC3E}">
        <p14:creationId xmlns:p14="http://schemas.microsoft.com/office/powerpoint/2010/main" val="97106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Article from the </a:t>
            </a:r>
            <a:r>
              <a:rPr lang="en-GB" b="1" i="1" dirty="0" smtClean="0"/>
              <a:t>Encyclopaedia</a:t>
            </a:r>
            <a:r>
              <a:rPr lang="en-GB" b="1" dirty="0" smtClean="0"/>
              <a:t> </a:t>
            </a:r>
            <a:r>
              <a:rPr lang="en-GB" b="1" dirty="0"/>
              <a:t>on ‘Woman’ (1756</a:t>
            </a:r>
            <a:r>
              <a:rPr lang="en-GB" b="1" dirty="0" smtClean="0"/>
              <a:t>)</a:t>
            </a:r>
            <a:endParaRPr lang="en-GB" i="1" dirty="0"/>
          </a:p>
        </p:txBody>
      </p:sp>
      <p:sp>
        <p:nvSpPr>
          <p:cNvPr id="3" name="Content Placeholder 2"/>
          <p:cNvSpPr>
            <a:spLocks noGrp="1"/>
          </p:cNvSpPr>
          <p:nvPr>
            <p:ph idx="1"/>
          </p:nvPr>
        </p:nvSpPr>
        <p:spPr>
          <a:xfrm>
            <a:off x="241298" y="1642871"/>
            <a:ext cx="8639921" cy="5005579"/>
          </a:xfrm>
        </p:spPr>
        <p:txBody>
          <a:bodyPr>
            <a:noAutofit/>
          </a:bodyPr>
          <a:lstStyle/>
          <a:p>
            <a:pPr lvl="0"/>
            <a:r>
              <a:rPr lang="en-GB" sz="2600" dirty="0"/>
              <a:t>What might the below extracts tell us about the status of women in </a:t>
            </a:r>
            <a:r>
              <a:rPr lang="en-GB" sz="2600" i="1" dirty="0" err="1"/>
              <a:t>ancien</a:t>
            </a:r>
            <a:r>
              <a:rPr lang="en-GB" sz="2600" i="1" dirty="0"/>
              <a:t> regime </a:t>
            </a:r>
            <a:r>
              <a:rPr lang="en-GB" sz="2600" dirty="0"/>
              <a:t>France?</a:t>
            </a:r>
          </a:p>
          <a:p>
            <a:pPr lvl="0"/>
            <a:r>
              <a:rPr lang="en-GB" sz="2600" dirty="0"/>
              <a:t>How do the below extracts explain and rationalise the status of women in </a:t>
            </a:r>
            <a:r>
              <a:rPr lang="en-GB" sz="2600" i="1" dirty="0" err="1"/>
              <a:t>ancien</a:t>
            </a:r>
            <a:r>
              <a:rPr lang="en-GB" sz="2600" i="1" dirty="0"/>
              <a:t> regime </a:t>
            </a:r>
            <a:r>
              <a:rPr lang="en-GB" sz="2600" dirty="0"/>
              <a:t>France?</a:t>
            </a:r>
          </a:p>
          <a:p>
            <a:pPr lvl="0"/>
            <a:r>
              <a:rPr lang="en-GB" sz="2600" dirty="0"/>
              <a:t>What might the below tell us about the social attitudes of the </a:t>
            </a:r>
            <a:r>
              <a:rPr lang="en-GB" sz="2600" i="1" dirty="0" err="1"/>
              <a:t>Encyclopédie</a:t>
            </a:r>
            <a:r>
              <a:rPr lang="en-GB" sz="2600" i="1" dirty="0"/>
              <a:t> philosophes</a:t>
            </a:r>
            <a:r>
              <a:rPr lang="en-GB" sz="2600" dirty="0"/>
              <a:t>?</a:t>
            </a:r>
          </a:p>
          <a:p>
            <a:pPr lvl="0"/>
            <a:r>
              <a:rPr lang="en-GB" sz="2600" dirty="0"/>
              <a:t>What might the below tell us about the Enlightenment generally? How is ‘nature’ referred to in the extracts and what significances might be inferred from this</a:t>
            </a:r>
            <a:r>
              <a:rPr lang="en-GB" sz="2600" dirty="0" smtClean="0"/>
              <a:t>?</a:t>
            </a:r>
            <a:endParaRPr lang="en-GB" sz="2600" dirty="0"/>
          </a:p>
        </p:txBody>
      </p:sp>
      <p:pic>
        <p:nvPicPr>
          <p:cNvPr id="10" name="Picture 9"/>
          <p:cNvPicPr>
            <a:picLocks noChangeAspect="1"/>
          </p:cNvPicPr>
          <p:nvPr/>
        </p:nvPicPr>
        <p:blipFill>
          <a:blip r:embed="rId3"/>
          <a:stretch>
            <a:fillRect/>
          </a:stretch>
        </p:blipFill>
        <p:spPr>
          <a:xfrm>
            <a:off x="8881219" y="1666873"/>
            <a:ext cx="3177430" cy="5191127"/>
          </a:xfrm>
          <a:prstGeom prst="rect">
            <a:avLst/>
          </a:prstGeom>
        </p:spPr>
      </p:pic>
    </p:spTree>
    <p:extLst>
      <p:ext uri="{BB962C8B-B14F-4D97-AF65-F5344CB8AC3E}">
        <p14:creationId xmlns:p14="http://schemas.microsoft.com/office/powerpoint/2010/main" val="10925180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GB" sz="2800" dirty="0"/>
              <a:t>Who is the audience for this text, and in what ways do the authors attempt to ingratiate themselves with this audience? What techniques do they use to try and persuade their reader(s)?</a:t>
            </a:r>
          </a:p>
          <a:p>
            <a:pPr lvl="0"/>
            <a:r>
              <a:rPr lang="en-GB" sz="2800" dirty="0"/>
              <a:t>What might the </a:t>
            </a:r>
            <a:r>
              <a:rPr lang="en-GB" sz="2800" dirty="0" smtClean="0"/>
              <a:t>extracts </a:t>
            </a:r>
            <a:r>
              <a:rPr lang="en-GB" sz="2800" dirty="0"/>
              <a:t>tell us about the status of women in </a:t>
            </a:r>
            <a:r>
              <a:rPr lang="en-GB" sz="2800" i="1" dirty="0" err="1"/>
              <a:t>ancien</a:t>
            </a:r>
            <a:r>
              <a:rPr lang="en-GB" sz="2800" i="1" dirty="0"/>
              <a:t> regime </a:t>
            </a:r>
            <a:r>
              <a:rPr lang="en-GB" sz="2800" dirty="0"/>
              <a:t>France</a:t>
            </a:r>
            <a:r>
              <a:rPr lang="en-GB" sz="2800" dirty="0" smtClean="0"/>
              <a:t>? And </a:t>
            </a:r>
            <a:r>
              <a:rPr lang="en-GB" sz="2800" dirty="0"/>
              <a:t>what might the </a:t>
            </a:r>
            <a:r>
              <a:rPr lang="en-GB" sz="2800" dirty="0" smtClean="0"/>
              <a:t>extract tell </a:t>
            </a:r>
            <a:r>
              <a:rPr lang="en-GB" sz="2800" dirty="0"/>
              <a:t>us about the rights, attitudes and status of the women of the Third Estate in particular?</a:t>
            </a:r>
          </a:p>
          <a:p>
            <a:pPr lvl="0"/>
            <a:r>
              <a:rPr lang="en-GB" sz="2800" dirty="0"/>
              <a:t>What do the below extracts say about women’s education and forms of employment</a:t>
            </a:r>
            <a:r>
              <a:rPr lang="en-GB" sz="2800" dirty="0" smtClean="0"/>
              <a:t>?</a:t>
            </a:r>
          </a:p>
          <a:p>
            <a:pPr lvl="0"/>
            <a:r>
              <a:rPr lang="en-GB" sz="2800" dirty="0"/>
              <a:t>Do the </a:t>
            </a:r>
            <a:r>
              <a:rPr lang="en-GB" sz="2800" dirty="0" smtClean="0"/>
              <a:t>extracts </a:t>
            </a:r>
            <a:r>
              <a:rPr lang="en-GB" sz="2800" dirty="0"/>
              <a:t>conform to or challenge the roles ascribed to women in the Encyclopaedia?</a:t>
            </a:r>
          </a:p>
          <a:p>
            <a:endParaRPr lang="en-GB" dirty="0"/>
          </a:p>
        </p:txBody>
      </p:sp>
      <p:sp>
        <p:nvSpPr>
          <p:cNvPr id="3" name="Title 2"/>
          <p:cNvSpPr>
            <a:spLocks noGrp="1"/>
          </p:cNvSpPr>
          <p:nvPr>
            <p:ph type="title"/>
          </p:nvPr>
        </p:nvSpPr>
        <p:spPr/>
        <p:txBody>
          <a:bodyPr/>
          <a:lstStyle/>
          <a:p>
            <a:r>
              <a:rPr lang="en-GB" dirty="0"/>
              <a:t>Petition of Women of the Third Estate to the King, 1 January 1789 </a:t>
            </a:r>
          </a:p>
        </p:txBody>
      </p:sp>
    </p:spTree>
    <p:extLst>
      <p:ext uri="{BB962C8B-B14F-4D97-AF65-F5344CB8AC3E}">
        <p14:creationId xmlns:p14="http://schemas.microsoft.com/office/powerpoint/2010/main" val="22166044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128000" y="1685396"/>
            <a:ext cx="3812705" cy="5055902"/>
          </a:xfrm>
          <a:prstGeom prst="rect">
            <a:avLst/>
          </a:prstGeom>
        </p:spPr>
      </p:pic>
      <p:sp>
        <p:nvSpPr>
          <p:cNvPr id="3" name="Title 2"/>
          <p:cNvSpPr>
            <a:spLocks noGrp="1"/>
          </p:cNvSpPr>
          <p:nvPr>
            <p:ph type="title"/>
          </p:nvPr>
        </p:nvSpPr>
        <p:spPr/>
        <p:txBody>
          <a:bodyPr/>
          <a:lstStyle/>
          <a:p>
            <a:r>
              <a:rPr lang="en-GB" dirty="0" smtClean="0"/>
              <a:t>A woman’s cahier (1789)</a:t>
            </a:r>
            <a:endParaRPr lang="en-GB" dirty="0"/>
          </a:p>
        </p:txBody>
      </p:sp>
      <p:sp>
        <p:nvSpPr>
          <p:cNvPr id="5" name="Content Placeholder 2"/>
          <p:cNvSpPr txBox="1">
            <a:spLocks/>
          </p:cNvSpPr>
          <p:nvPr/>
        </p:nvSpPr>
        <p:spPr>
          <a:xfrm>
            <a:off x="241299" y="1642871"/>
            <a:ext cx="7886702" cy="5005579"/>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3200" b="1" dirty="0"/>
              <a:t>What is the purpose of this text? What is the specific importance of a ‘Cahier’ in the context of France in 1789?</a:t>
            </a:r>
            <a:endParaRPr lang="en-GB" sz="3200" dirty="0"/>
          </a:p>
        </p:txBody>
      </p:sp>
    </p:spTree>
    <p:extLst>
      <p:ext uri="{BB962C8B-B14F-4D97-AF65-F5344CB8AC3E}">
        <p14:creationId xmlns:p14="http://schemas.microsoft.com/office/powerpoint/2010/main" val="9205866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128000" y="1685396"/>
            <a:ext cx="3812705" cy="5055902"/>
          </a:xfrm>
          <a:prstGeom prst="rect">
            <a:avLst/>
          </a:prstGeom>
        </p:spPr>
      </p:pic>
      <p:sp>
        <p:nvSpPr>
          <p:cNvPr id="3" name="Title 2"/>
          <p:cNvSpPr>
            <a:spLocks noGrp="1"/>
          </p:cNvSpPr>
          <p:nvPr>
            <p:ph type="title"/>
          </p:nvPr>
        </p:nvSpPr>
        <p:spPr/>
        <p:txBody>
          <a:bodyPr/>
          <a:lstStyle/>
          <a:p>
            <a:r>
              <a:rPr lang="en-GB" dirty="0" smtClean="0"/>
              <a:t>A woman’s cahier (1789)</a:t>
            </a:r>
            <a:endParaRPr lang="en-GB" dirty="0"/>
          </a:p>
        </p:txBody>
      </p:sp>
      <p:sp>
        <p:nvSpPr>
          <p:cNvPr id="5" name="Content Placeholder 2"/>
          <p:cNvSpPr txBox="1">
            <a:spLocks/>
          </p:cNvSpPr>
          <p:nvPr/>
        </p:nvSpPr>
        <p:spPr>
          <a:xfrm>
            <a:off x="241299" y="1642871"/>
            <a:ext cx="7886702" cy="5005579"/>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2800" b="1" dirty="0" smtClean="0"/>
              <a:t>Cahiers </a:t>
            </a:r>
            <a:r>
              <a:rPr lang="en-GB" sz="2800" b="1" dirty="0"/>
              <a:t>de </a:t>
            </a:r>
            <a:r>
              <a:rPr lang="en-GB" sz="2800" b="1" dirty="0" err="1"/>
              <a:t>doléances</a:t>
            </a:r>
            <a:r>
              <a:rPr lang="en-GB" sz="2800" dirty="0"/>
              <a:t> </a:t>
            </a:r>
            <a:r>
              <a:rPr lang="en-GB" sz="2800" dirty="0" smtClean="0"/>
              <a:t>(book of grievances) = lists of complaints  </a:t>
            </a:r>
            <a:r>
              <a:rPr lang="en-GB" sz="2800" dirty="0"/>
              <a:t>grievances drawn up by each of the three Estates in France, between March and April </a:t>
            </a:r>
            <a:r>
              <a:rPr lang="en-GB" sz="2800" dirty="0" smtClean="0"/>
              <a:t>1789, ahead of Estates General; commissioned by Louis XVI</a:t>
            </a:r>
            <a:endParaRPr lang="en-GB" sz="3600" dirty="0"/>
          </a:p>
        </p:txBody>
      </p:sp>
    </p:spTree>
    <p:extLst>
      <p:ext uri="{BB962C8B-B14F-4D97-AF65-F5344CB8AC3E}">
        <p14:creationId xmlns:p14="http://schemas.microsoft.com/office/powerpoint/2010/main" val="9755311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128000" y="1685396"/>
            <a:ext cx="3812705" cy="5055902"/>
          </a:xfrm>
          <a:prstGeom prst="rect">
            <a:avLst/>
          </a:prstGeom>
        </p:spPr>
      </p:pic>
      <p:sp>
        <p:nvSpPr>
          <p:cNvPr id="3" name="Title 2"/>
          <p:cNvSpPr>
            <a:spLocks noGrp="1"/>
          </p:cNvSpPr>
          <p:nvPr>
            <p:ph type="title"/>
          </p:nvPr>
        </p:nvSpPr>
        <p:spPr/>
        <p:txBody>
          <a:bodyPr/>
          <a:lstStyle/>
          <a:p>
            <a:r>
              <a:rPr lang="en-GB" dirty="0" smtClean="0"/>
              <a:t>A woman’s cahier (1789)</a:t>
            </a:r>
            <a:endParaRPr lang="en-GB" dirty="0"/>
          </a:p>
        </p:txBody>
      </p:sp>
      <p:sp>
        <p:nvSpPr>
          <p:cNvPr id="5" name="Content Placeholder 2"/>
          <p:cNvSpPr txBox="1">
            <a:spLocks/>
          </p:cNvSpPr>
          <p:nvPr/>
        </p:nvSpPr>
        <p:spPr>
          <a:xfrm>
            <a:off x="241299" y="1642871"/>
            <a:ext cx="7886702" cy="5005579"/>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2400" dirty="0"/>
              <a:t>Who is the text’s author, and why might this be significant?</a:t>
            </a:r>
          </a:p>
          <a:p>
            <a:pPr lvl="0"/>
            <a:r>
              <a:rPr lang="en-GB" sz="2400" dirty="0"/>
              <a:t>What might the below extracts tell us about the status of women in </a:t>
            </a:r>
            <a:r>
              <a:rPr lang="en-GB" sz="2400" i="1" dirty="0" err="1"/>
              <a:t>ancien</a:t>
            </a:r>
            <a:r>
              <a:rPr lang="en-GB" sz="2400" i="1" dirty="0"/>
              <a:t> regime </a:t>
            </a:r>
            <a:r>
              <a:rPr lang="en-GB" sz="2400" dirty="0"/>
              <a:t>France? What arguments and interpretations does the author offer about women’s status?</a:t>
            </a:r>
          </a:p>
          <a:p>
            <a:pPr lvl="0"/>
            <a:r>
              <a:rPr lang="en-GB" sz="2400" dirty="0"/>
              <a:t>How does the text work ‘as a text’? How does the author endeavour to persuade her audience as to the rectitude of her point-of-review? What linguistic, stylistic and/or rhetorical devices are use?  How might you have responded to this text as a reader in 1789?</a:t>
            </a:r>
          </a:p>
        </p:txBody>
      </p:sp>
    </p:spTree>
    <p:extLst>
      <p:ext uri="{BB962C8B-B14F-4D97-AF65-F5344CB8AC3E}">
        <p14:creationId xmlns:p14="http://schemas.microsoft.com/office/powerpoint/2010/main" val="22025556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891283" y="1719263"/>
            <a:ext cx="8444359" cy="4406900"/>
          </a:xfrm>
          <a:prstGeom prst="rect">
            <a:avLst/>
          </a:prstGeom>
        </p:spPr>
      </p:pic>
      <p:sp>
        <p:nvSpPr>
          <p:cNvPr id="3" name="Title 2"/>
          <p:cNvSpPr>
            <a:spLocks noGrp="1"/>
          </p:cNvSpPr>
          <p:nvPr>
            <p:ph type="title"/>
          </p:nvPr>
        </p:nvSpPr>
        <p:spPr/>
        <p:txBody>
          <a:bodyPr/>
          <a:lstStyle/>
          <a:p>
            <a:r>
              <a:rPr lang="en-GB" dirty="0" smtClean="0"/>
              <a:t>Women’s march on Versailles, October 1789</a:t>
            </a:r>
            <a:endParaRPr lang="en-GB" dirty="0"/>
          </a:p>
        </p:txBody>
      </p:sp>
    </p:spTree>
    <p:extLst>
      <p:ext uri="{BB962C8B-B14F-4D97-AF65-F5344CB8AC3E}">
        <p14:creationId xmlns:p14="http://schemas.microsoft.com/office/powerpoint/2010/main" val="7261442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641736" y="1736196"/>
            <a:ext cx="6907540" cy="4766203"/>
          </a:xfrm>
          <a:prstGeom prst="rect">
            <a:avLst/>
          </a:prstGeom>
        </p:spPr>
      </p:pic>
      <p:sp>
        <p:nvSpPr>
          <p:cNvPr id="5" name="Title 2"/>
          <p:cNvSpPr>
            <a:spLocks noGrp="1"/>
          </p:cNvSpPr>
          <p:nvPr>
            <p:ph type="title"/>
          </p:nvPr>
        </p:nvSpPr>
        <p:spPr/>
        <p:txBody>
          <a:bodyPr/>
          <a:lstStyle/>
          <a:p>
            <a:r>
              <a:rPr lang="en-GB" dirty="0" smtClean="0"/>
              <a:t>Women’s march on Versailles, October 1789</a:t>
            </a:r>
            <a:endParaRPr lang="en-GB" dirty="0"/>
          </a:p>
        </p:txBody>
      </p:sp>
    </p:spTree>
    <p:extLst>
      <p:ext uri="{BB962C8B-B14F-4D97-AF65-F5344CB8AC3E}">
        <p14:creationId xmlns:p14="http://schemas.microsoft.com/office/powerpoint/2010/main" val="29610237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342312" y="1861608"/>
            <a:ext cx="3467100" cy="4257675"/>
          </a:xfrm>
          <a:prstGeom prst="rect">
            <a:avLst/>
          </a:prstGeom>
        </p:spPr>
      </p:pic>
      <p:sp>
        <p:nvSpPr>
          <p:cNvPr id="3" name="Title 2"/>
          <p:cNvSpPr>
            <a:spLocks noGrp="1"/>
          </p:cNvSpPr>
          <p:nvPr>
            <p:ph type="title"/>
          </p:nvPr>
        </p:nvSpPr>
        <p:spPr/>
        <p:txBody>
          <a:bodyPr/>
          <a:lstStyle/>
          <a:p>
            <a:r>
              <a:rPr lang="en-GB" sz="2800" dirty="0" err="1"/>
              <a:t>Olympe</a:t>
            </a:r>
            <a:r>
              <a:rPr lang="en-GB" sz="2800" dirty="0"/>
              <a:t> de Gouges, The Declaration of the Rights of </a:t>
            </a:r>
            <a:r>
              <a:rPr lang="en-GB" sz="2800" dirty="0" smtClean="0"/>
              <a:t>Woman and the female citizen, </a:t>
            </a:r>
            <a:r>
              <a:rPr lang="en-GB" sz="2800" dirty="0"/>
              <a:t>September 1791</a:t>
            </a:r>
          </a:p>
        </p:txBody>
      </p:sp>
      <p:sp>
        <p:nvSpPr>
          <p:cNvPr id="7" name="Content Placeholder 2"/>
          <p:cNvSpPr txBox="1">
            <a:spLocks/>
          </p:cNvSpPr>
          <p:nvPr/>
        </p:nvSpPr>
        <p:spPr>
          <a:xfrm>
            <a:off x="241299" y="1642871"/>
            <a:ext cx="7886702" cy="5005579"/>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2400" dirty="0"/>
              <a:t>How does the text work ‘as a text’? How does the author endeavour to persuade her audience as to the rectitude of her point-of-review? What linguistic, stylistic and/or rhetorical devices are use?  How might you have responded to this text as a reader in 1791?</a:t>
            </a:r>
          </a:p>
          <a:p>
            <a:pPr lvl="0"/>
            <a:endParaRPr lang="en-GB" sz="2400" dirty="0" smtClean="0"/>
          </a:p>
          <a:p>
            <a:pPr lvl="0"/>
            <a:r>
              <a:rPr lang="en-GB" sz="2400" dirty="0" smtClean="0"/>
              <a:t>What </a:t>
            </a:r>
            <a:r>
              <a:rPr lang="en-GB" sz="2400" dirty="0"/>
              <a:t>might the below extracts tell us about the status of women in revolutionary France? What arguments and interpretations does the author offer about women’s status?</a:t>
            </a:r>
          </a:p>
          <a:p>
            <a:pPr lvl="0"/>
            <a:endParaRPr lang="en-GB" b="1" dirty="0" smtClean="0"/>
          </a:p>
        </p:txBody>
      </p:sp>
    </p:spTree>
    <p:extLst>
      <p:ext uri="{BB962C8B-B14F-4D97-AF65-F5344CB8AC3E}">
        <p14:creationId xmlns:p14="http://schemas.microsoft.com/office/powerpoint/2010/main" val="24658659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342312" y="1861608"/>
            <a:ext cx="3467100" cy="4257675"/>
          </a:xfrm>
          <a:prstGeom prst="rect">
            <a:avLst/>
          </a:prstGeom>
        </p:spPr>
      </p:pic>
      <p:sp>
        <p:nvSpPr>
          <p:cNvPr id="3" name="Title 2"/>
          <p:cNvSpPr>
            <a:spLocks noGrp="1"/>
          </p:cNvSpPr>
          <p:nvPr>
            <p:ph type="title"/>
          </p:nvPr>
        </p:nvSpPr>
        <p:spPr/>
        <p:txBody>
          <a:bodyPr/>
          <a:lstStyle/>
          <a:p>
            <a:r>
              <a:rPr lang="en-GB" sz="2800" dirty="0" err="1"/>
              <a:t>Olympe</a:t>
            </a:r>
            <a:r>
              <a:rPr lang="en-GB" sz="2800" dirty="0"/>
              <a:t> de Gouges, The Declaration of the Rights of </a:t>
            </a:r>
            <a:r>
              <a:rPr lang="en-GB" sz="2800" dirty="0" smtClean="0"/>
              <a:t>Woman and the female citizen, </a:t>
            </a:r>
            <a:r>
              <a:rPr lang="en-GB" sz="2800" dirty="0"/>
              <a:t>September 1791</a:t>
            </a:r>
          </a:p>
        </p:txBody>
      </p:sp>
      <p:sp>
        <p:nvSpPr>
          <p:cNvPr id="7" name="Content Placeholder 2"/>
          <p:cNvSpPr txBox="1">
            <a:spLocks/>
          </p:cNvSpPr>
          <p:nvPr/>
        </p:nvSpPr>
        <p:spPr>
          <a:xfrm>
            <a:off x="241299" y="1642871"/>
            <a:ext cx="7886702" cy="5005579"/>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2800" dirty="0" smtClean="0"/>
              <a:t>How </a:t>
            </a:r>
            <a:r>
              <a:rPr lang="en-GB" sz="2800" dirty="0"/>
              <a:t>does this Declaration compare and contrast with the other Declarations (1776, 1789) that we have encountered on HPHI4005? </a:t>
            </a:r>
          </a:p>
          <a:p>
            <a:pPr lvl="0"/>
            <a:r>
              <a:rPr lang="en-GB" sz="2800" dirty="0"/>
              <a:t>Are there any traces of Enlightenment thought in the </a:t>
            </a:r>
            <a:r>
              <a:rPr lang="en-GB" sz="2800" dirty="0" smtClean="0"/>
              <a:t>text?</a:t>
            </a:r>
            <a:endParaRPr lang="en-GB" sz="2800" dirty="0"/>
          </a:p>
          <a:p>
            <a:pPr lvl="0"/>
            <a:r>
              <a:rPr lang="en-GB" sz="2800" dirty="0"/>
              <a:t>Is the below text a critique or endorsement of revolutionary ideals?</a:t>
            </a:r>
          </a:p>
          <a:p>
            <a:pPr lvl="0"/>
            <a:r>
              <a:rPr lang="en-GB" sz="2800" dirty="0"/>
              <a:t>What arguments are forwarded in the postscript and ‘social contract’ sections?</a:t>
            </a:r>
          </a:p>
        </p:txBody>
      </p:sp>
    </p:spTree>
    <p:extLst>
      <p:ext uri="{BB962C8B-B14F-4D97-AF65-F5344CB8AC3E}">
        <p14:creationId xmlns:p14="http://schemas.microsoft.com/office/powerpoint/2010/main" val="41089984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82800" y="1642532"/>
            <a:ext cx="8169125" cy="5215468"/>
          </a:xfrm>
          <a:prstGeom prst="rect">
            <a:avLst/>
          </a:prstGeom>
        </p:spPr>
      </p:pic>
      <p:sp>
        <p:nvSpPr>
          <p:cNvPr id="3" name="Title 2"/>
          <p:cNvSpPr>
            <a:spLocks noGrp="1"/>
          </p:cNvSpPr>
          <p:nvPr>
            <p:ph type="title"/>
          </p:nvPr>
        </p:nvSpPr>
        <p:spPr/>
        <p:txBody>
          <a:bodyPr/>
          <a:lstStyle/>
          <a:p>
            <a:r>
              <a:rPr lang="en-GB" dirty="0" smtClean="0"/>
              <a:t>Guillotine </a:t>
            </a:r>
            <a:endParaRPr lang="en-GB" dirty="0"/>
          </a:p>
        </p:txBody>
      </p:sp>
    </p:spTree>
    <p:extLst>
      <p:ext uri="{BB962C8B-B14F-4D97-AF65-F5344CB8AC3E}">
        <p14:creationId xmlns:p14="http://schemas.microsoft.com/office/powerpoint/2010/main" val="14494115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6228" t="12778" r="17184" b="25222"/>
          <a:stretch/>
        </p:blipFill>
        <p:spPr>
          <a:xfrm>
            <a:off x="186265" y="161393"/>
            <a:ext cx="4910667" cy="6555389"/>
          </a:xfrm>
          <a:prstGeom prst="rect">
            <a:avLst/>
          </a:prstGeom>
        </p:spPr>
      </p:pic>
      <p:sp>
        <p:nvSpPr>
          <p:cNvPr id="6" name="Rectangle 5"/>
          <p:cNvSpPr/>
          <p:nvPr/>
        </p:nvSpPr>
        <p:spPr>
          <a:xfrm>
            <a:off x="5096932" y="585801"/>
            <a:ext cx="2286001" cy="1754326"/>
          </a:xfrm>
          <a:prstGeom prst="rect">
            <a:avLst/>
          </a:prstGeom>
        </p:spPr>
        <p:txBody>
          <a:bodyPr wrap="square">
            <a:spAutoFit/>
          </a:bodyPr>
          <a:lstStyle/>
          <a:p>
            <a:pPr algn="ctr"/>
            <a:r>
              <a:rPr lang="en-GB" dirty="0"/>
              <a:t>Madame </a:t>
            </a:r>
            <a:r>
              <a:rPr lang="en-GB" dirty="0" smtClean="0"/>
              <a:t>Sans-Culotte</a:t>
            </a:r>
          </a:p>
          <a:p>
            <a:pPr algn="ctr"/>
            <a:r>
              <a:rPr lang="en-GB" dirty="0" smtClean="0"/>
              <a:t>(c. 1793–1794)</a:t>
            </a:r>
          </a:p>
          <a:p>
            <a:pPr algn="ctr"/>
            <a:endParaRPr lang="en-GB" dirty="0"/>
          </a:p>
          <a:p>
            <a:pPr algn="ctr"/>
            <a:r>
              <a:rPr lang="en-GB" dirty="0"/>
              <a:t>The </a:t>
            </a:r>
            <a:r>
              <a:rPr lang="en-GB" dirty="0" smtClean="0"/>
              <a:t>Republic (1793)</a:t>
            </a:r>
          </a:p>
          <a:p>
            <a:endParaRPr lang="en-GB" dirty="0"/>
          </a:p>
        </p:txBody>
      </p:sp>
      <p:pic>
        <p:nvPicPr>
          <p:cNvPr id="8" name="Picture 7"/>
          <p:cNvPicPr>
            <a:picLocks noChangeAspect="1"/>
          </p:cNvPicPr>
          <p:nvPr/>
        </p:nvPicPr>
        <p:blipFill>
          <a:blip r:embed="rId3"/>
          <a:stretch>
            <a:fillRect/>
          </a:stretch>
        </p:blipFill>
        <p:spPr>
          <a:xfrm>
            <a:off x="7382933" y="170792"/>
            <a:ext cx="4587804" cy="6542323"/>
          </a:xfrm>
          <a:prstGeom prst="rect">
            <a:avLst/>
          </a:prstGeom>
        </p:spPr>
      </p:pic>
    </p:spTree>
    <p:extLst>
      <p:ext uri="{BB962C8B-B14F-4D97-AF65-F5344CB8AC3E}">
        <p14:creationId xmlns:p14="http://schemas.microsoft.com/office/powerpoint/2010/main" val="15476205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87866" y="1769871"/>
            <a:ext cx="10143068" cy="4407408"/>
          </a:xfrm>
        </p:spPr>
        <p:txBody>
          <a:bodyPr>
            <a:normAutofit lnSpcReduction="10000"/>
          </a:bodyPr>
          <a:lstStyle/>
          <a:p>
            <a:pPr marL="45720" indent="0">
              <a:buNone/>
            </a:pPr>
            <a:r>
              <a:rPr lang="en-GB" sz="2400" b="1" dirty="0"/>
              <a:t>Philippe Fabre </a:t>
            </a:r>
            <a:r>
              <a:rPr lang="en-GB" sz="2400" b="1" dirty="0" err="1"/>
              <a:t>d’Eglantine</a:t>
            </a:r>
            <a:r>
              <a:rPr lang="en-GB" sz="2400" b="1" dirty="0"/>
              <a:t> and Jean-Baptiste Amar, Discussion of Women’s Political </a:t>
            </a:r>
            <a:r>
              <a:rPr lang="en-GB" sz="2400" b="1" dirty="0" smtClean="0"/>
              <a:t>Clubs </a:t>
            </a:r>
            <a:r>
              <a:rPr lang="en-GB" sz="2400" b="1" dirty="0"/>
              <a:t>and their Suppression at the National Convention, 29–30 October 1793 </a:t>
            </a:r>
            <a:endParaRPr lang="en-GB" sz="2400" b="1" dirty="0" smtClean="0"/>
          </a:p>
          <a:p>
            <a:pPr marL="45720" indent="0">
              <a:buNone/>
            </a:pPr>
            <a:endParaRPr lang="en-GB" sz="2400" b="1" dirty="0" smtClean="0"/>
          </a:p>
          <a:p>
            <a:pPr lvl="0"/>
            <a:r>
              <a:rPr lang="en-GB" sz="2400" dirty="0" smtClean="0"/>
              <a:t>What </a:t>
            </a:r>
            <a:r>
              <a:rPr lang="en-GB" sz="2400" dirty="0"/>
              <a:t>might </a:t>
            </a:r>
            <a:r>
              <a:rPr lang="en-GB" sz="2400" dirty="0" smtClean="0"/>
              <a:t>these extracts </a:t>
            </a:r>
            <a:r>
              <a:rPr lang="en-GB" sz="2400" dirty="0"/>
              <a:t>tell us about the status of women in revolutionary France? What arguments and interpretations do the authors offer about women’s status?</a:t>
            </a:r>
          </a:p>
          <a:p>
            <a:pPr lvl="0"/>
            <a:endParaRPr lang="en-GB" sz="2400" dirty="0" smtClean="0"/>
          </a:p>
          <a:p>
            <a:pPr lvl="0"/>
            <a:r>
              <a:rPr lang="en-GB" sz="2400" dirty="0" smtClean="0"/>
              <a:t>What </a:t>
            </a:r>
            <a:r>
              <a:rPr lang="en-GB" sz="2400" dirty="0"/>
              <a:t>rationales or pretexts do the authors offer for the points-of-view that they express? How do they portray women? What activities and characteristics do they attribute to women, and what actions do they propose as a consequence?</a:t>
            </a:r>
          </a:p>
          <a:p>
            <a:pPr marL="45720" indent="0">
              <a:buNone/>
            </a:pPr>
            <a:endParaRPr lang="en-GB" dirty="0"/>
          </a:p>
        </p:txBody>
      </p:sp>
      <p:sp>
        <p:nvSpPr>
          <p:cNvPr id="3" name="Title 2"/>
          <p:cNvSpPr>
            <a:spLocks noGrp="1"/>
          </p:cNvSpPr>
          <p:nvPr>
            <p:ph type="title"/>
          </p:nvPr>
        </p:nvSpPr>
        <p:spPr/>
        <p:txBody>
          <a:bodyPr/>
          <a:lstStyle/>
          <a:p>
            <a:r>
              <a:rPr lang="en-GB" dirty="0"/>
              <a:t>Discussion of Women’s Political Clubs </a:t>
            </a:r>
            <a:r>
              <a:rPr lang="en-GB" dirty="0" smtClean="0"/>
              <a:t>at </a:t>
            </a:r>
            <a:r>
              <a:rPr lang="en-GB" dirty="0"/>
              <a:t>the National Convention</a:t>
            </a:r>
          </a:p>
        </p:txBody>
      </p:sp>
      <p:pic>
        <p:nvPicPr>
          <p:cNvPr id="4" name="Picture 3"/>
          <p:cNvPicPr>
            <a:picLocks noChangeAspect="1"/>
          </p:cNvPicPr>
          <p:nvPr/>
        </p:nvPicPr>
        <p:blipFill>
          <a:blip r:embed="rId2"/>
          <a:stretch>
            <a:fillRect/>
          </a:stretch>
        </p:blipFill>
        <p:spPr>
          <a:xfrm>
            <a:off x="10229320" y="1633537"/>
            <a:ext cx="1724025" cy="2981325"/>
          </a:xfrm>
          <a:prstGeom prst="rect">
            <a:avLst/>
          </a:prstGeom>
        </p:spPr>
      </p:pic>
      <p:pic>
        <p:nvPicPr>
          <p:cNvPr id="5" name="Picture 4"/>
          <p:cNvPicPr>
            <a:picLocks noChangeAspect="1"/>
          </p:cNvPicPr>
          <p:nvPr/>
        </p:nvPicPr>
        <p:blipFill>
          <a:blip r:embed="rId3"/>
          <a:stretch>
            <a:fillRect/>
          </a:stretch>
        </p:blipFill>
        <p:spPr>
          <a:xfrm>
            <a:off x="10229319" y="4448050"/>
            <a:ext cx="1724025" cy="2202050"/>
          </a:xfrm>
          <a:prstGeom prst="rect">
            <a:avLst/>
          </a:prstGeom>
        </p:spPr>
      </p:pic>
    </p:spTree>
    <p:extLst>
      <p:ext uri="{BB962C8B-B14F-4D97-AF65-F5344CB8AC3E}">
        <p14:creationId xmlns:p14="http://schemas.microsoft.com/office/powerpoint/2010/main" val="317101678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TotalTime>
  <Words>662</Words>
  <Application>Microsoft Office PowerPoint</Application>
  <PresentationFormat>Widescreen</PresentationFormat>
  <Paragraphs>46</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Franklin Gothic Medium</vt:lpstr>
      <vt:lpstr>Wingdings</vt:lpstr>
      <vt:lpstr>Wingdings 2</vt:lpstr>
      <vt:lpstr>1_Grid</vt:lpstr>
      <vt:lpstr>HPHI4005 Age of Revolution: lecture 8 women and the French revolution</vt:lpstr>
      <vt:lpstr>Feminist interpretations</vt:lpstr>
      <vt:lpstr>Article from the Encyclopaedia on ‘Woman’ (1756)</vt:lpstr>
      <vt:lpstr>Petition of Women of the Third Estate to the King, 1 January 1789 </vt:lpstr>
      <vt:lpstr>A woman’s cahier (1789)</vt:lpstr>
      <vt:lpstr>A woman’s cahier (1789)</vt:lpstr>
      <vt:lpstr>A woman’s cahier (1789)</vt:lpstr>
      <vt:lpstr>Women’s march on Versailles, October 1789</vt:lpstr>
      <vt:lpstr>Women’s march on Versailles, October 1789</vt:lpstr>
      <vt:lpstr>Olympe de Gouges, The Declaration of the Rights of Woman and the female citizen, September 1791</vt:lpstr>
      <vt:lpstr>Olympe de Gouges, The Declaration of the Rights of Woman and the female citizen, September 1791</vt:lpstr>
      <vt:lpstr>Guillotine </vt:lpstr>
      <vt:lpstr>PowerPoint Presentation</vt:lpstr>
      <vt:lpstr>Discussion of Women’s Political Clubs at the National Convention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lecture 7 women and the French revolution</dc:title>
  <dc:creator>Alexander Scott</dc:creator>
  <cp:lastModifiedBy>Alexander Scott</cp:lastModifiedBy>
  <cp:revision>12</cp:revision>
  <cp:lastPrinted>2018-11-01T12:12:42Z</cp:lastPrinted>
  <dcterms:created xsi:type="dcterms:W3CDTF">2018-10-30T10:56:39Z</dcterms:created>
  <dcterms:modified xsi:type="dcterms:W3CDTF">2019-11-01T13:51:47Z</dcterms:modified>
</cp:coreProperties>
</file>