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10DD60-B2B0-4856-AB3E-781E14BC31AC}" v="2" dt="2026-05-12T11:40:09.9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98" d="100"/>
          <a:sy n="98" d="100"/>
        </p:scale>
        <p:origin x="110" y="-81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an Bamber" userId="230e2220b0079dff" providerId="LiveId" clId="{979F933F-82AF-46D2-9317-A880F9F12D2F}"/>
    <pc:docChg chg="undo redo custSel modSld">
      <pc:chgData name="Sean Bamber" userId="230e2220b0079dff" providerId="LiveId" clId="{979F933F-82AF-46D2-9317-A880F9F12D2F}" dt="2026-05-12T11:40:59.980" v="375" actId="1582"/>
      <pc:docMkLst>
        <pc:docMk/>
      </pc:docMkLst>
      <pc:sldChg chg="addSp delSp modSp mod">
        <pc:chgData name="Sean Bamber" userId="230e2220b0079dff" providerId="LiveId" clId="{979F933F-82AF-46D2-9317-A880F9F12D2F}" dt="2026-05-12T11:40:59.980" v="375" actId="1582"/>
        <pc:sldMkLst>
          <pc:docMk/>
          <pc:sldMk cId="3226601390" sldId="256"/>
        </pc:sldMkLst>
        <pc:spChg chg="mod">
          <ac:chgData name="Sean Bamber" userId="230e2220b0079dff" providerId="LiveId" clId="{979F933F-82AF-46D2-9317-A880F9F12D2F}" dt="2026-05-12T11:40:07.334" v="368" actId="1076"/>
          <ac:spMkLst>
            <pc:docMk/>
            <pc:sldMk cId="3226601390" sldId="256"/>
            <ac:spMk id="24" creationId="{C9290F1E-A328-2473-2A3B-223C9AA7F010}"/>
          </ac:spMkLst>
        </pc:spChg>
        <pc:spChg chg="mod">
          <ac:chgData name="Sean Bamber" userId="230e2220b0079dff" providerId="LiveId" clId="{979F933F-82AF-46D2-9317-A880F9F12D2F}" dt="2026-05-12T11:21:06.040" v="5" actId="1076"/>
          <ac:spMkLst>
            <pc:docMk/>
            <pc:sldMk cId="3226601390" sldId="256"/>
            <ac:spMk id="61" creationId="{48D77A44-DCA5-B461-E929-0AD497ED17A0}"/>
          </ac:spMkLst>
        </pc:spChg>
        <pc:spChg chg="mod">
          <ac:chgData name="Sean Bamber" userId="230e2220b0079dff" providerId="LiveId" clId="{979F933F-82AF-46D2-9317-A880F9F12D2F}" dt="2026-05-12T11:20:55.039" v="4" actId="1076"/>
          <ac:spMkLst>
            <pc:docMk/>
            <pc:sldMk cId="3226601390" sldId="256"/>
            <ac:spMk id="63" creationId="{B6C8A602-728F-4707-094B-BD62F00D3A26}"/>
          </ac:spMkLst>
        </pc:spChg>
        <pc:spChg chg="add mod">
          <ac:chgData name="Sean Bamber" userId="230e2220b0079dff" providerId="LiveId" clId="{979F933F-82AF-46D2-9317-A880F9F12D2F}" dt="2026-05-12T11:29:48.410" v="345" actId="1076"/>
          <ac:spMkLst>
            <pc:docMk/>
            <pc:sldMk cId="3226601390" sldId="256"/>
            <ac:spMk id="81" creationId="{923EA60C-8D76-239A-001D-68475C55A9A3}"/>
          </ac:spMkLst>
        </pc:spChg>
        <pc:spChg chg="add mod">
          <ac:chgData name="Sean Bamber" userId="230e2220b0079dff" providerId="LiveId" clId="{979F933F-82AF-46D2-9317-A880F9F12D2F}" dt="2026-05-12T11:40:39.910" v="373" actId="14100"/>
          <ac:spMkLst>
            <pc:docMk/>
            <pc:sldMk cId="3226601390" sldId="256"/>
            <ac:spMk id="82" creationId="{6B8A7BFD-1130-3873-D96F-1890496F0187}"/>
          </ac:spMkLst>
        </pc:spChg>
        <pc:spChg chg="add del mod">
          <ac:chgData name="Sean Bamber" userId="230e2220b0079dff" providerId="LiveId" clId="{979F933F-82AF-46D2-9317-A880F9F12D2F}" dt="2026-05-12T11:24:54.983" v="323" actId="21"/>
          <ac:spMkLst>
            <pc:docMk/>
            <pc:sldMk cId="3226601390" sldId="256"/>
            <ac:spMk id="83" creationId="{8E1A8FEB-2168-65CD-D645-E170C6D151BB}"/>
          </ac:spMkLst>
        </pc:spChg>
        <pc:spChg chg="add mod">
          <ac:chgData name="Sean Bamber" userId="230e2220b0079dff" providerId="LiveId" clId="{979F933F-82AF-46D2-9317-A880F9F12D2F}" dt="2026-05-12T11:40:59.980" v="375" actId="1582"/>
          <ac:spMkLst>
            <pc:docMk/>
            <pc:sldMk cId="3226601390" sldId="256"/>
            <ac:spMk id="88" creationId="{0AE0EAAB-401A-CFFA-CE67-FE0776E490C1}"/>
          </ac:spMkLst>
        </pc:spChg>
        <pc:picChg chg="add mod">
          <ac:chgData name="Sean Bamber" userId="230e2220b0079dff" providerId="LiveId" clId="{979F933F-82AF-46D2-9317-A880F9F12D2F}" dt="2026-05-12T11:31:36.967" v="358" actId="1076"/>
          <ac:picMkLst>
            <pc:docMk/>
            <pc:sldMk cId="3226601390" sldId="256"/>
            <ac:picMk id="85" creationId="{B6DCAF8F-8074-1097-E2DC-40E67BE6EF7C}"/>
          </ac:picMkLst>
        </pc:picChg>
        <pc:picChg chg="add mod">
          <ac:chgData name="Sean Bamber" userId="230e2220b0079dff" providerId="LiveId" clId="{979F933F-82AF-46D2-9317-A880F9F12D2F}" dt="2026-05-12T11:39:38.563" v="366" actId="1076"/>
          <ac:picMkLst>
            <pc:docMk/>
            <pc:sldMk cId="3226601390" sldId="256"/>
            <ac:picMk id="87" creationId="{BF847B02-C3A7-A486-D1FD-828872282D3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145EF3-9186-4CD1-A6CB-C6EE2F412E7C}" type="datetimeFigureOut">
              <a:rPr lang="en-GB" smtClean="0"/>
              <a:t>12/05/2026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331EF1-A931-48A9-8097-AB622C244125}" type="slidenum">
              <a:rPr lang="en-GB" smtClean="0"/>
              <a:t>‹#›</a:t>
            </a:fld>
            <a:endParaRPr lang="en-GB"/>
          </a:p>
        </p:txBody>
      </p:sp>
    </p:spTree>
    <p:extLst>
      <p:ext uri="{BB962C8B-B14F-4D97-AF65-F5344CB8AC3E}">
        <p14:creationId xmlns:p14="http://schemas.microsoft.com/office/powerpoint/2010/main" val="3350302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331EF1-A931-48A9-8097-AB622C244125}" type="slidenum">
              <a:rPr lang="en-GB" smtClean="0"/>
              <a:t>1</a:t>
            </a:fld>
            <a:endParaRPr lang="en-GB"/>
          </a:p>
        </p:txBody>
      </p:sp>
    </p:spTree>
    <p:extLst>
      <p:ext uri="{BB962C8B-B14F-4D97-AF65-F5344CB8AC3E}">
        <p14:creationId xmlns:p14="http://schemas.microsoft.com/office/powerpoint/2010/main" val="3591477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AA080-DA36-BE73-D47C-35E0451989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6074CCB-E3FB-9E0D-FA63-05DDFB2911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BA9E9F5-3C5B-87DE-9365-9D9DAF7EED89}"/>
              </a:ext>
            </a:extLst>
          </p:cNvPr>
          <p:cNvSpPr>
            <a:spLocks noGrp="1"/>
          </p:cNvSpPr>
          <p:nvPr>
            <p:ph type="dt" sz="half" idx="10"/>
          </p:nvPr>
        </p:nvSpPr>
        <p:spPr/>
        <p:txBody>
          <a:bodyPr/>
          <a:lstStyle/>
          <a:p>
            <a:fld id="{03B4C8BF-63D4-4269-BFA5-A07E5FAE977D}" type="datetimeFigureOut">
              <a:rPr lang="en-GB" smtClean="0"/>
              <a:t>12/05/2026</a:t>
            </a:fld>
            <a:endParaRPr lang="en-GB"/>
          </a:p>
        </p:txBody>
      </p:sp>
      <p:sp>
        <p:nvSpPr>
          <p:cNvPr id="5" name="Footer Placeholder 4">
            <a:extLst>
              <a:ext uri="{FF2B5EF4-FFF2-40B4-BE49-F238E27FC236}">
                <a16:creationId xmlns:a16="http://schemas.microsoft.com/office/drawing/2014/main" id="{A6E3CF98-71D1-C723-58E7-A276A51954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108EAB-1CDE-F3C1-BBE4-2EA7FBB1AA16}"/>
              </a:ext>
            </a:extLst>
          </p:cNvPr>
          <p:cNvSpPr>
            <a:spLocks noGrp="1"/>
          </p:cNvSpPr>
          <p:nvPr>
            <p:ph type="sldNum" sz="quarter" idx="12"/>
          </p:nvPr>
        </p:nvSpPr>
        <p:spPr/>
        <p:txBody>
          <a:bodyPr/>
          <a:lstStyle/>
          <a:p>
            <a:fld id="{81C3A33E-CDA3-4195-8455-3E1A48B6EAC1}" type="slidenum">
              <a:rPr lang="en-GB" smtClean="0"/>
              <a:t>‹#›</a:t>
            </a:fld>
            <a:endParaRPr lang="en-GB"/>
          </a:p>
        </p:txBody>
      </p:sp>
    </p:spTree>
    <p:extLst>
      <p:ext uri="{BB962C8B-B14F-4D97-AF65-F5344CB8AC3E}">
        <p14:creationId xmlns:p14="http://schemas.microsoft.com/office/powerpoint/2010/main" val="2133805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BF9BF-3547-3BA6-9C3F-60A7C9BD818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C204CFC-A9A7-84C9-560E-196498FA6BA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58B9A1-8F94-1DD5-11D1-EFFC6A563D02}"/>
              </a:ext>
            </a:extLst>
          </p:cNvPr>
          <p:cNvSpPr>
            <a:spLocks noGrp="1"/>
          </p:cNvSpPr>
          <p:nvPr>
            <p:ph type="dt" sz="half" idx="10"/>
          </p:nvPr>
        </p:nvSpPr>
        <p:spPr/>
        <p:txBody>
          <a:bodyPr/>
          <a:lstStyle/>
          <a:p>
            <a:fld id="{03B4C8BF-63D4-4269-BFA5-A07E5FAE977D}" type="datetimeFigureOut">
              <a:rPr lang="en-GB" smtClean="0"/>
              <a:t>12/05/2026</a:t>
            </a:fld>
            <a:endParaRPr lang="en-GB"/>
          </a:p>
        </p:txBody>
      </p:sp>
      <p:sp>
        <p:nvSpPr>
          <p:cNvPr id="5" name="Footer Placeholder 4">
            <a:extLst>
              <a:ext uri="{FF2B5EF4-FFF2-40B4-BE49-F238E27FC236}">
                <a16:creationId xmlns:a16="http://schemas.microsoft.com/office/drawing/2014/main" id="{C79AE76A-FD28-A0B9-6A61-2FCD14324E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214D50-EF0C-76C7-0CB9-4AA871417F95}"/>
              </a:ext>
            </a:extLst>
          </p:cNvPr>
          <p:cNvSpPr>
            <a:spLocks noGrp="1"/>
          </p:cNvSpPr>
          <p:nvPr>
            <p:ph type="sldNum" sz="quarter" idx="12"/>
          </p:nvPr>
        </p:nvSpPr>
        <p:spPr/>
        <p:txBody>
          <a:bodyPr/>
          <a:lstStyle/>
          <a:p>
            <a:fld id="{81C3A33E-CDA3-4195-8455-3E1A48B6EAC1}" type="slidenum">
              <a:rPr lang="en-GB" smtClean="0"/>
              <a:t>‹#›</a:t>
            </a:fld>
            <a:endParaRPr lang="en-GB"/>
          </a:p>
        </p:txBody>
      </p:sp>
    </p:spTree>
    <p:extLst>
      <p:ext uri="{BB962C8B-B14F-4D97-AF65-F5344CB8AC3E}">
        <p14:creationId xmlns:p14="http://schemas.microsoft.com/office/powerpoint/2010/main" val="734095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CCCEF-9EC7-F8F9-9409-824BDBDBF12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A7E23FD-DF4A-AA03-28AC-5A0E8B950CD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A4BB73C-9C29-533D-184D-293E8B1DEAF2}"/>
              </a:ext>
            </a:extLst>
          </p:cNvPr>
          <p:cNvSpPr>
            <a:spLocks noGrp="1"/>
          </p:cNvSpPr>
          <p:nvPr>
            <p:ph type="dt" sz="half" idx="10"/>
          </p:nvPr>
        </p:nvSpPr>
        <p:spPr/>
        <p:txBody>
          <a:bodyPr/>
          <a:lstStyle/>
          <a:p>
            <a:fld id="{03B4C8BF-63D4-4269-BFA5-A07E5FAE977D}" type="datetimeFigureOut">
              <a:rPr lang="en-GB" smtClean="0"/>
              <a:t>12/05/2026</a:t>
            </a:fld>
            <a:endParaRPr lang="en-GB"/>
          </a:p>
        </p:txBody>
      </p:sp>
      <p:sp>
        <p:nvSpPr>
          <p:cNvPr id="5" name="Footer Placeholder 4">
            <a:extLst>
              <a:ext uri="{FF2B5EF4-FFF2-40B4-BE49-F238E27FC236}">
                <a16:creationId xmlns:a16="http://schemas.microsoft.com/office/drawing/2014/main" id="{DADDD47A-8545-41E4-0C59-A501794228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A62506-FBEB-52F1-DD18-560597577C1B}"/>
              </a:ext>
            </a:extLst>
          </p:cNvPr>
          <p:cNvSpPr>
            <a:spLocks noGrp="1"/>
          </p:cNvSpPr>
          <p:nvPr>
            <p:ph type="sldNum" sz="quarter" idx="12"/>
          </p:nvPr>
        </p:nvSpPr>
        <p:spPr/>
        <p:txBody>
          <a:bodyPr/>
          <a:lstStyle/>
          <a:p>
            <a:fld id="{81C3A33E-CDA3-4195-8455-3E1A48B6EAC1}" type="slidenum">
              <a:rPr lang="en-GB" smtClean="0"/>
              <a:t>‹#›</a:t>
            </a:fld>
            <a:endParaRPr lang="en-GB"/>
          </a:p>
        </p:txBody>
      </p:sp>
    </p:spTree>
    <p:extLst>
      <p:ext uri="{BB962C8B-B14F-4D97-AF65-F5344CB8AC3E}">
        <p14:creationId xmlns:p14="http://schemas.microsoft.com/office/powerpoint/2010/main" val="1486750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BFCA9-4EC4-D7C6-24D1-BC4EAD9C37A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99D05CF-40CE-8F11-3F50-AFD49755F72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043F730-A8C1-C3AE-AD19-167C55DCB74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6C7194B-27D1-7649-5259-6607B150A16C}"/>
              </a:ext>
            </a:extLst>
          </p:cNvPr>
          <p:cNvSpPr>
            <a:spLocks noGrp="1"/>
          </p:cNvSpPr>
          <p:nvPr>
            <p:ph type="dt" sz="half" idx="10"/>
          </p:nvPr>
        </p:nvSpPr>
        <p:spPr/>
        <p:txBody>
          <a:bodyPr/>
          <a:lstStyle/>
          <a:p>
            <a:fld id="{03B4C8BF-63D4-4269-BFA5-A07E5FAE977D}" type="datetimeFigureOut">
              <a:rPr lang="en-GB" smtClean="0"/>
              <a:t>12/05/2026</a:t>
            </a:fld>
            <a:endParaRPr lang="en-GB"/>
          </a:p>
        </p:txBody>
      </p:sp>
      <p:sp>
        <p:nvSpPr>
          <p:cNvPr id="6" name="Footer Placeholder 5">
            <a:extLst>
              <a:ext uri="{FF2B5EF4-FFF2-40B4-BE49-F238E27FC236}">
                <a16:creationId xmlns:a16="http://schemas.microsoft.com/office/drawing/2014/main" id="{6CD3CAF8-45B7-C86C-5EF7-769D2A36D6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CB4C7C-BA45-62F7-528F-C92581DE8B16}"/>
              </a:ext>
            </a:extLst>
          </p:cNvPr>
          <p:cNvSpPr>
            <a:spLocks noGrp="1"/>
          </p:cNvSpPr>
          <p:nvPr>
            <p:ph type="sldNum" sz="quarter" idx="12"/>
          </p:nvPr>
        </p:nvSpPr>
        <p:spPr/>
        <p:txBody>
          <a:bodyPr/>
          <a:lstStyle/>
          <a:p>
            <a:fld id="{81C3A33E-CDA3-4195-8455-3E1A48B6EAC1}" type="slidenum">
              <a:rPr lang="en-GB" smtClean="0"/>
              <a:t>‹#›</a:t>
            </a:fld>
            <a:endParaRPr lang="en-GB"/>
          </a:p>
        </p:txBody>
      </p:sp>
    </p:spTree>
    <p:extLst>
      <p:ext uri="{BB962C8B-B14F-4D97-AF65-F5344CB8AC3E}">
        <p14:creationId xmlns:p14="http://schemas.microsoft.com/office/powerpoint/2010/main" val="3887714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CB194-CDDF-DFB7-0B9B-E128B151F70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23FBF4C-BEFC-63E0-52C3-68C38FD089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CD5E55F-1929-B82F-8359-C7D77D98233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335DB01-B790-EBBC-1746-F4BFA997CA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542DE77-AD55-748B-B6E0-E7A1568DECE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00421FC-A190-B7D4-9CFD-43EF8CCF9E25}"/>
              </a:ext>
            </a:extLst>
          </p:cNvPr>
          <p:cNvSpPr>
            <a:spLocks noGrp="1"/>
          </p:cNvSpPr>
          <p:nvPr>
            <p:ph type="dt" sz="half" idx="10"/>
          </p:nvPr>
        </p:nvSpPr>
        <p:spPr/>
        <p:txBody>
          <a:bodyPr/>
          <a:lstStyle/>
          <a:p>
            <a:fld id="{03B4C8BF-63D4-4269-BFA5-A07E5FAE977D}" type="datetimeFigureOut">
              <a:rPr lang="en-GB" smtClean="0"/>
              <a:t>12/05/2026</a:t>
            </a:fld>
            <a:endParaRPr lang="en-GB"/>
          </a:p>
        </p:txBody>
      </p:sp>
      <p:sp>
        <p:nvSpPr>
          <p:cNvPr id="8" name="Footer Placeholder 7">
            <a:extLst>
              <a:ext uri="{FF2B5EF4-FFF2-40B4-BE49-F238E27FC236}">
                <a16:creationId xmlns:a16="http://schemas.microsoft.com/office/drawing/2014/main" id="{3B117B41-518C-52BD-B6DC-9C4BA355444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598031A-97B1-A192-6E90-7F0B1F421372}"/>
              </a:ext>
            </a:extLst>
          </p:cNvPr>
          <p:cNvSpPr>
            <a:spLocks noGrp="1"/>
          </p:cNvSpPr>
          <p:nvPr>
            <p:ph type="sldNum" sz="quarter" idx="12"/>
          </p:nvPr>
        </p:nvSpPr>
        <p:spPr/>
        <p:txBody>
          <a:bodyPr/>
          <a:lstStyle/>
          <a:p>
            <a:fld id="{81C3A33E-CDA3-4195-8455-3E1A48B6EAC1}" type="slidenum">
              <a:rPr lang="en-GB" smtClean="0"/>
              <a:t>‹#›</a:t>
            </a:fld>
            <a:endParaRPr lang="en-GB"/>
          </a:p>
        </p:txBody>
      </p:sp>
    </p:spTree>
    <p:extLst>
      <p:ext uri="{BB962C8B-B14F-4D97-AF65-F5344CB8AC3E}">
        <p14:creationId xmlns:p14="http://schemas.microsoft.com/office/powerpoint/2010/main" val="7823943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63D52-BFF9-27B5-DF2A-F1DC12BC108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E16E1CA-AA8B-73EA-183B-FB179F8216D8}"/>
              </a:ext>
            </a:extLst>
          </p:cNvPr>
          <p:cNvSpPr>
            <a:spLocks noGrp="1"/>
          </p:cNvSpPr>
          <p:nvPr>
            <p:ph type="dt" sz="half" idx="10"/>
          </p:nvPr>
        </p:nvSpPr>
        <p:spPr/>
        <p:txBody>
          <a:bodyPr/>
          <a:lstStyle/>
          <a:p>
            <a:fld id="{03B4C8BF-63D4-4269-BFA5-A07E5FAE977D}" type="datetimeFigureOut">
              <a:rPr lang="en-GB" smtClean="0"/>
              <a:t>12/05/2026</a:t>
            </a:fld>
            <a:endParaRPr lang="en-GB"/>
          </a:p>
        </p:txBody>
      </p:sp>
      <p:sp>
        <p:nvSpPr>
          <p:cNvPr id="4" name="Footer Placeholder 3">
            <a:extLst>
              <a:ext uri="{FF2B5EF4-FFF2-40B4-BE49-F238E27FC236}">
                <a16:creationId xmlns:a16="http://schemas.microsoft.com/office/drawing/2014/main" id="{6471839E-7BF3-9F71-F2D6-1A529CAC03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0E36C7-AC5D-406A-484A-C25EBCB33653}"/>
              </a:ext>
            </a:extLst>
          </p:cNvPr>
          <p:cNvSpPr>
            <a:spLocks noGrp="1"/>
          </p:cNvSpPr>
          <p:nvPr>
            <p:ph type="sldNum" sz="quarter" idx="12"/>
          </p:nvPr>
        </p:nvSpPr>
        <p:spPr/>
        <p:txBody>
          <a:bodyPr/>
          <a:lstStyle/>
          <a:p>
            <a:fld id="{81C3A33E-CDA3-4195-8455-3E1A48B6EAC1}" type="slidenum">
              <a:rPr lang="en-GB" smtClean="0"/>
              <a:t>‹#›</a:t>
            </a:fld>
            <a:endParaRPr lang="en-GB"/>
          </a:p>
        </p:txBody>
      </p:sp>
    </p:spTree>
    <p:extLst>
      <p:ext uri="{BB962C8B-B14F-4D97-AF65-F5344CB8AC3E}">
        <p14:creationId xmlns:p14="http://schemas.microsoft.com/office/powerpoint/2010/main" val="4197602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1E8AE4-0AEB-D423-6B35-5E45BABD0B9A}"/>
              </a:ext>
            </a:extLst>
          </p:cNvPr>
          <p:cNvSpPr>
            <a:spLocks noGrp="1"/>
          </p:cNvSpPr>
          <p:nvPr>
            <p:ph type="dt" sz="half" idx="10"/>
          </p:nvPr>
        </p:nvSpPr>
        <p:spPr/>
        <p:txBody>
          <a:bodyPr/>
          <a:lstStyle/>
          <a:p>
            <a:fld id="{03B4C8BF-63D4-4269-BFA5-A07E5FAE977D}" type="datetimeFigureOut">
              <a:rPr lang="en-GB" smtClean="0"/>
              <a:t>12/05/2026</a:t>
            </a:fld>
            <a:endParaRPr lang="en-GB"/>
          </a:p>
        </p:txBody>
      </p:sp>
      <p:sp>
        <p:nvSpPr>
          <p:cNvPr id="3" name="Footer Placeholder 2">
            <a:extLst>
              <a:ext uri="{FF2B5EF4-FFF2-40B4-BE49-F238E27FC236}">
                <a16:creationId xmlns:a16="http://schemas.microsoft.com/office/drawing/2014/main" id="{4322A84A-0292-BBA1-D68E-5978BBCEEAA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EABA35-892C-D517-253C-A7D27D8C6158}"/>
              </a:ext>
            </a:extLst>
          </p:cNvPr>
          <p:cNvSpPr>
            <a:spLocks noGrp="1"/>
          </p:cNvSpPr>
          <p:nvPr>
            <p:ph type="sldNum" sz="quarter" idx="12"/>
          </p:nvPr>
        </p:nvSpPr>
        <p:spPr/>
        <p:txBody>
          <a:bodyPr/>
          <a:lstStyle/>
          <a:p>
            <a:fld id="{81C3A33E-CDA3-4195-8455-3E1A48B6EAC1}" type="slidenum">
              <a:rPr lang="en-GB" smtClean="0"/>
              <a:t>‹#›</a:t>
            </a:fld>
            <a:endParaRPr lang="en-GB"/>
          </a:p>
        </p:txBody>
      </p:sp>
    </p:spTree>
    <p:extLst>
      <p:ext uri="{BB962C8B-B14F-4D97-AF65-F5344CB8AC3E}">
        <p14:creationId xmlns:p14="http://schemas.microsoft.com/office/powerpoint/2010/main" val="549265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5D73B-A412-EC51-F7AC-5297F706B2B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6158A15-A5BD-E94B-19B1-833D111FB5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BA54024-AD55-0525-97FA-7DCD346E98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86B008-D047-B25A-241B-8BA4655AFA33}"/>
              </a:ext>
            </a:extLst>
          </p:cNvPr>
          <p:cNvSpPr>
            <a:spLocks noGrp="1"/>
          </p:cNvSpPr>
          <p:nvPr>
            <p:ph type="dt" sz="half" idx="10"/>
          </p:nvPr>
        </p:nvSpPr>
        <p:spPr/>
        <p:txBody>
          <a:bodyPr/>
          <a:lstStyle/>
          <a:p>
            <a:fld id="{03B4C8BF-63D4-4269-BFA5-A07E5FAE977D}" type="datetimeFigureOut">
              <a:rPr lang="en-GB" smtClean="0"/>
              <a:t>12/05/2026</a:t>
            </a:fld>
            <a:endParaRPr lang="en-GB"/>
          </a:p>
        </p:txBody>
      </p:sp>
      <p:sp>
        <p:nvSpPr>
          <p:cNvPr id="6" name="Footer Placeholder 5">
            <a:extLst>
              <a:ext uri="{FF2B5EF4-FFF2-40B4-BE49-F238E27FC236}">
                <a16:creationId xmlns:a16="http://schemas.microsoft.com/office/drawing/2014/main" id="{B00F93A7-7C1B-B0CD-E265-3F0526EF9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2E93D7-ECF7-23E9-194E-BBF217F4B7FE}"/>
              </a:ext>
            </a:extLst>
          </p:cNvPr>
          <p:cNvSpPr>
            <a:spLocks noGrp="1"/>
          </p:cNvSpPr>
          <p:nvPr>
            <p:ph type="sldNum" sz="quarter" idx="12"/>
          </p:nvPr>
        </p:nvSpPr>
        <p:spPr/>
        <p:txBody>
          <a:bodyPr/>
          <a:lstStyle/>
          <a:p>
            <a:fld id="{81C3A33E-CDA3-4195-8455-3E1A48B6EAC1}" type="slidenum">
              <a:rPr lang="en-GB" smtClean="0"/>
              <a:t>‹#›</a:t>
            </a:fld>
            <a:endParaRPr lang="en-GB"/>
          </a:p>
        </p:txBody>
      </p:sp>
    </p:spTree>
    <p:extLst>
      <p:ext uri="{BB962C8B-B14F-4D97-AF65-F5344CB8AC3E}">
        <p14:creationId xmlns:p14="http://schemas.microsoft.com/office/powerpoint/2010/main" val="3541863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81539-896C-6F93-44E8-21C37F52999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F694658-9440-D582-AF91-3645D15C0A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8376A4-1334-4998-79E3-4590EDE0E8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34204C1-CCAC-5095-3560-4E73EEE25950}"/>
              </a:ext>
            </a:extLst>
          </p:cNvPr>
          <p:cNvSpPr>
            <a:spLocks noGrp="1"/>
          </p:cNvSpPr>
          <p:nvPr>
            <p:ph type="dt" sz="half" idx="10"/>
          </p:nvPr>
        </p:nvSpPr>
        <p:spPr/>
        <p:txBody>
          <a:bodyPr/>
          <a:lstStyle/>
          <a:p>
            <a:fld id="{03B4C8BF-63D4-4269-BFA5-A07E5FAE977D}" type="datetimeFigureOut">
              <a:rPr lang="en-GB" smtClean="0"/>
              <a:t>12/05/2026</a:t>
            </a:fld>
            <a:endParaRPr lang="en-GB"/>
          </a:p>
        </p:txBody>
      </p:sp>
      <p:sp>
        <p:nvSpPr>
          <p:cNvPr id="6" name="Footer Placeholder 5">
            <a:extLst>
              <a:ext uri="{FF2B5EF4-FFF2-40B4-BE49-F238E27FC236}">
                <a16:creationId xmlns:a16="http://schemas.microsoft.com/office/drawing/2014/main" id="{2EF0CCB7-FA6C-7593-0063-DFD43F2CE6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56934B-6664-CC20-59A6-5D6FF3E91E45}"/>
              </a:ext>
            </a:extLst>
          </p:cNvPr>
          <p:cNvSpPr>
            <a:spLocks noGrp="1"/>
          </p:cNvSpPr>
          <p:nvPr>
            <p:ph type="sldNum" sz="quarter" idx="12"/>
          </p:nvPr>
        </p:nvSpPr>
        <p:spPr/>
        <p:txBody>
          <a:bodyPr/>
          <a:lstStyle/>
          <a:p>
            <a:fld id="{81C3A33E-CDA3-4195-8455-3E1A48B6EAC1}" type="slidenum">
              <a:rPr lang="en-GB" smtClean="0"/>
              <a:t>‹#›</a:t>
            </a:fld>
            <a:endParaRPr lang="en-GB"/>
          </a:p>
        </p:txBody>
      </p:sp>
    </p:spTree>
    <p:extLst>
      <p:ext uri="{BB962C8B-B14F-4D97-AF65-F5344CB8AC3E}">
        <p14:creationId xmlns:p14="http://schemas.microsoft.com/office/powerpoint/2010/main" val="39789213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B7711-B99C-F0FE-B654-33FA9E67AE1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2ABCA90-E367-679B-6D33-9D980758C65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C5739B3-0328-E084-119A-7A3676AE5986}"/>
              </a:ext>
            </a:extLst>
          </p:cNvPr>
          <p:cNvSpPr>
            <a:spLocks noGrp="1"/>
          </p:cNvSpPr>
          <p:nvPr>
            <p:ph type="dt" sz="half" idx="10"/>
          </p:nvPr>
        </p:nvSpPr>
        <p:spPr/>
        <p:txBody>
          <a:bodyPr/>
          <a:lstStyle/>
          <a:p>
            <a:fld id="{03B4C8BF-63D4-4269-BFA5-A07E5FAE977D}" type="datetimeFigureOut">
              <a:rPr lang="en-GB" smtClean="0"/>
              <a:t>12/05/2026</a:t>
            </a:fld>
            <a:endParaRPr lang="en-GB"/>
          </a:p>
        </p:txBody>
      </p:sp>
      <p:sp>
        <p:nvSpPr>
          <p:cNvPr id="5" name="Footer Placeholder 4">
            <a:extLst>
              <a:ext uri="{FF2B5EF4-FFF2-40B4-BE49-F238E27FC236}">
                <a16:creationId xmlns:a16="http://schemas.microsoft.com/office/drawing/2014/main" id="{53C4A0CA-8F3E-A573-5502-26AB0B7DDD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6AF7E9-836D-B937-CD2B-A0D31C170189}"/>
              </a:ext>
            </a:extLst>
          </p:cNvPr>
          <p:cNvSpPr>
            <a:spLocks noGrp="1"/>
          </p:cNvSpPr>
          <p:nvPr>
            <p:ph type="sldNum" sz="quarter" idx="12"/>
          </p:nvPr>
        </p:nvSpPr>
        <p:spPr/>
        <p:txBody>
          <a:bodyPr/>
          <a:lstStyle/>
          <a:p>
            <a:fld id="{81C3A33E-CDA3-4195-8455-3E1A48B6EAC1}" type="slidenum">
              <a:rPr lang="en-GB" smtClean="0"/>
              <a:t>‹#›</a:t>
            </a:fld>
            <a:endParaRPr lang="en-GB"/>
          </a:p>
        </p:txBody>
      </p:sp>
    </p:spTree>
    <p:extLst>
      <p:ext uri="{BB962C8B-B14F-4D97-AF65-F5344CB8AC3E}">
        <p14:creationId xmlns:p14="http://schemas.microsoft.com/office/powerpoint/2010/main" val="2895300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355EEB-6811-A5EF-EDC2-23AC0CFCE65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A91D571-9386-19FE-EDF5-C822DF5AC2E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D1A9E39-B3CA-5B2E-B4FF-11C919C2D85C}"/>
              </a:ext>
            </a:extLst>
          </p:cNvPr>
          <p:cNvSpPr>
            <a:spLocks noGrp="1"/>
          </p:cNvSpPr>
          <p:nvPr>
            <p:ph type="dt" sz="half" idx="10"/>
          </p:nvPr>
        </p:nvSpPr>
        <p:spPr/>
        <p:txBody>
          <a:bodyPr/>
          <a:lstStyle/>
          <a:p>
            <a:fld id="{03B4C8BF-63D4-4269-BFA5-A07E5FAE977D}" type="datetimeFigureOut">
              <a:rPr lang="en-GB" smtClean="0"/>
              <a:t>12/05/2026</a:t>
            </a:fld>
            <a:endParaRPr lang="en-GB"/>
          </a:p>
        </p:txBody>
      </p:sp>
      <p:sp>
        <p:nvSpPr>
          <p:cNvPr id="5" name="Footer Placeholder 4">
            <a:extLst>
              <a:ext uri="{FF2B5EF4-FFF2-40B4-BE49-F238E27FC236}">
                <a16:creationId xmlns:a16="http://schemas.microsoft.com/office/drawing/2014/main" id="{25CEB038-CEAF-21E1-FBFB-2AAE14458F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D99FCB-1E48-0046-7620-0AF86515621E}"/>
              </a:ext>
            </a:extLst>
          </p:cNvPr>
          <p:cNvSpPr>
            <a:spLocks noGrp="1"/>
          </p:cNvSpPr>
          <p:nvPr>
            <p:ph type="sldNum" sz="quarter" idx="12"/>
          </p:nvPr>
        </p:nvSpPr>
        <p:spPr/>
        <p:txBody>
          <a:bodyPr/>
          <a:lstStyle/>
          <a:p>
            <a:fld id="{81C3A33E-CDA3-4195-8455-3E1A48B6EAC1}" type="slidenum">
              <a:rPr lang="en-GB" smtClean="0"/>
              <a:t>‹#›</a:t>
            </a:fld>
            <a:endParaRPr lang="en-GB"/>
          </a:p>
        </p:txBody>
      </p:sp>
    </p:spTree>
    <p:extLst>
      <p:ext uri="{BB962C8B-B14F-4D97-AF65-F5344CB8AC3E}">
        <p14:creationId xmlns:p14="http://schemas.microsoft.com/office/powerpoint/2010/main" val="4119179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D08EAC-E703-2DA7-2571-614A24533D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38D14B8-B4E9-19EF-B334-A3FD97C9D1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900DAA2-113E-18FF-964E-A5C3AAAB36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3B4C8BF-63D4-4269-BFA5-A07E5FAE977D}" type="datetimeFigureOut">
              <a:rPr lang="en-GB" smtClean="0"/>
              <a:t>12/05/2026</a:t>
            </a:fld>
            <a:endParaRPr lang="en-GB"/>
          </a:p>
        </p:txBody>
      </p:sp>
      <p:sp>
        <p:nvSpPr>
          <p:cNvPr id="5" name="Footer Placeholder 4">
            <a:extLst>
              <a:ext uri="{FF2B5EF4-FFF2-40B4-BE49-F238E27FC236}">
                <a16:creationId xmlns:a16="http://schemas.microsoft.com/office/drawing/2014/main" id="{4F5DE534-4B2F-F890-DD33-3EE5CFDFBB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10C8C32-D8CB-4321-99A6-7AC3B3E9F2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1C3A33E-CDA3-4195-8455-3E1A48B6EAC1}" type="slidenum">
              <a:rPr lang="en-GB" smtClean="0"/>
              <a:t>‹#›</a:t>
            </a:fld>
            <a:endParaRPr lang="en-GB"/>
          </a:p>
        </p:txBody>
      </p:sp>
    </p:spTree>
    <p:extLst>
      <p:ext uri="{BB962C8B-B14F-4D97-AF65-F5344CB8AC3E}">
        <p14:creationId xmlns:p14="http://schemas.microsoft.com/office/powerpoint/2010/main" val="16168739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18" Type="http://schemas.openxmlformats.org/officeDocument/2006/relationships/image" Target="../media/image16.png"/><Relationship Id="rId3" Type="http://schemas.openxmlformats.org/officeDocument/2006/relationships/image" Target="../media/image1.png"/><Relationship Id="rId21" Type="http://schemas.openxmlformats.org/officeDocument/2006/relationships/image" Target="../media/image19.png"/><Relationship Id="rId7" Type="http://schemas.openxmlformats.org/officeDocument/2006/relationships/image" Target="../media/image5.png"/><Relationship Id="rId12" Type="http://schemas.openxmlformats.org/officeDocument/2006/relationships/image" Target="../media/image10.png"/><Relationship Id="rId17" Type="http://schemas.openxmlformats.org/officeDocument/2006/relationships/image" Target="../media/image15.png"/><Relationship Id="rId25" Type="http://schemas.openxmlformats.org/officeDocument/2006/relationships/image" Target="../media/image23.png"/><Relationship Id="rId2" Type="http://schemas.openxmlformats.org/officeDocument/2006/relationships/notesSlide" Target="../notesSlides/notesSlide1.xml"/><Relationship Id="rId16" Type="http://schemas.openxmlformats.org/officeDocument/2006/relationships/image" Target="../media/image14.png"/><Relationship Id="rId20" Type="http://schemas.openxmlformats.org/officeDocument/2006/relationships/image" Target="../media/image18.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24" Type="http://schemas.openxmlformats.org/officeDocument/2006/relationships/image" Target="../media/image22.png"/><Relationship Id="rId5" Type="http://schemas.openxmlformats.org/officeDocument/2006/relationships/image" Target="../media/image3.jpeg"/><Relationship Id="rId15" Type="http://schemas.openxmlformats.org/officeDocument/2006/relationships/image" Target="../media/image13.png"/><Relationship Id="rId23" Type="http://schemas.openxmlformats.org/officeDocument/2006/relationships/image" Target="../media/image21.png"/><Relationship Id="rId10" Type="http://schemas.openxmlformats.org/officeDocument/2006/relationships/image" Target="../media/image8.png"/><Relationship Id="rId19" Type="http://schemas.openxmlformats.org/officeDocument/2006/relationships/image" Target="../media/image17.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 Id="rId22"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2E5930C-43AC-1C39-E938-CDCC533C471F}"/>
              </a:ext>
            </a:extLst>
          </p:cNvPr>
          <p:cNvSpPr/>
          <p:nvPr/>
        </p:nvSpPr>
        <p:spPr>
          <a:xfrm>
            <a:off x="0" y="0"/>
            <a:ext cx="12192000" cy="78658"/>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7AC59BE7-FA03-E1F0-D5BF-E40B33604344}"/>
              </a:ext>
            </a:extLst>
          </p:cNvPr>
          <p:cNvSpPr/>
          <p:nvPr/>
        </p:nvSpPr>
        <p:spPr>
          <a:xfrm>
            <a:off x="0" y="78658"/>
            <a:ext cx="12192000" cy="11110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MANAGING CONSTRUCTION  RISK AND </a:t>
            </a:r>
          </a:p>
          <a:p>
            <a:pPr algn="ctr"/>
            <a:r>
              <a:rPr lang="en-GB" sz="2000" dirty="0"/>
              <a:t>PROGRAMME CERTAINTY</a:t>
            </a:r>
          </a:p>
          <a:p>
            <a:pPr algn="ctr"/>
            <a:r>
              <a:rPr lang="en-GB" sz="1200" dirty="0">
                <a:solidFill>
                  <a:srgbClr val="FFC000"/>
                </a:solidFill>
              </a:rPr>
              <a:t>During Remediation Works to Existing Buildings: A Critical Case Study of the Beacon Hill Development Swansea</a:t>
            </a:r>
          </a:p>
          <a:p>
            <a:pPr algn="ctr"/>
            <a:r>
              <a:rPr lang="en-GB" sz="1200" dirty="0">
                <a:solidFill>
                  <a:schemeClr val="bg1"/>
                </a:solidFill>
              </a:rPr>
              <a:t>Sean Bamber (2320765) | BSc (Hons) Construction Management | University of Wales Trinity Saint David (UWTSD) </a:t>
            </a:r>
          </a:p>
        </p:txBody>
      </p:sp>
      <p:pic>
        <p:nvPicPr>
          <p:cNvPr id="7" name="Picture 6">
            <a:extLst>
              <a:ext uri="{FF2B5EF4-FFF2-40B4-BE49-F238E27FC236}">
                <a16:creationId xmlns:a16="http://schemas.microsoft.com/office/drawing/2014/main" id="{A0C2F4AF-8A6C-9875-C3FF-86E8B5D5C627}"/>
              </a:ext>
            </a:extLst>
          </p:cNvPr>
          <p:cNvPicPr>
            <a:picLocks noChangeAspect="1"/>
          </p:cNvPicPr>
          <p:nvPr/>
        </p:nvPicPr>
        <p:blipFill>
          <a:blip r:embed="rId3"/>
          <a:stretch/>
        </p:blipFill>
        <p:spPr>
          <a:xfrm>
            <a:off x="242613" y="181583"/>
            <a:ext cx="1871509" cy="1008120"/>
          </a:xfrm>
          <a:prstGeom prst="rect">
            <a:avLst/>
          </a:prstGeom>
        </p:spPr>
      </p:pic>
      <p:sp>
        <p:nvSpPr>
          <p:cNvPr id="10" name="Rectangle: Rounded Corners 9">
            <a:extLst>
              <a:ext uri="{FF2B5EF4-FFF2-40B4-BE49-F238E27FC236}">
                <a16:creationId xmlns:a16="http://schemas.microsoft.com/office/drawing/2014/main" id="{7E1CEBAE-CB90-F052-1F83-13DBAF038DF0}"/>
              </a:ext>
            </a:extLst>
          </p:cNvPr>
          <p:cNvSpPr/>
          <p:nvPr/>
        </p:nvSpPr>
        <p:spPr>
          <a:xfrm>
            <a:off x="383457" y="1253612"/>
            <a:ext cx="3854761" cy="24638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Research Context</a:t>
            </a:r>
          </a:p>
        </p:txBody>
      </p:sp>
      <p:sp>
        <p:nvSpPr>
          <p:cNvPr id="11" name="Rectangle: Rounded Corners 10">
            <a:extLst>
              <a:ext uri="{FF2B5EF4-FFF2-40B4-BE49-F238E27FC236}">
                <a16:creationId xmlns:a16="http://schemas.microsoft.com/office/drawing/2014/main" id="{8917F1DA-720F-7A29-98D8-6971C6A2B7F5}"/>
              </a:ext>
            </a:extLst>
          </p:cNvPr>
          <p:cNvSpPr/>
          <p:nvPr/>
        </p:nvSpPr>
        <p:spPr>
          <a:xfrm>
            <a:off x="383458" y="1494502"/>
            <a:ext cx="3854761" cy="890003"/>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sz="900" dirty="0"/>
              <a:t>The UK Construction sector is increasingly reliant on the refurbishment, adaption and remediation of existing buildings. These projects can deliver sustainability benefits, but they also introduce high levels of uncertainty because of defects, structural deterioration and access constraints are often concealed until intrusive works begin.</a:t>
            </a:r>
          </a:p>
        </p:txBody>
      </p:sp>
      <p:sp>
        <p:nvSpPr>
          <p:cNvPr id="16" name="Rectangle: Rounded Corners 15">
            <a:extLst>
              <a:ext uri="{FF2B5EF4-FFF2-40B4-BE49-F238E27FC236}">
                <a16:creationId xmlns:a16="http://schemas.microsoft.com/office/drawing/2014/main" id="{1DBD25D3-BC10-1A96-CA21-B023A510E273}"/>
              </a:ext>
            </a:extLst>
          </p:cNvPr>
          <p:cNvSpPr/>
          <p:nvPr/>
        </p:nvSpPr>
        <p:spPr>
          <a:xfrm>
            <a:off x="383456" y="2364658"/>
            <a:ext cx="3854763" cy="437457"/>
          </a:xfrm>
          <a:prstGeom prst="roundRect">
            <a:avLst/>
          </a:prstGeom>
          <a:gradFill flip="none" rotWithShape="1">
            <a:gsLst>
              <a:gs pos="0">
                <a:srgbClr val="FFC000">
                  <a:tint val="66000"/>
                  <a:satMod val="160000"/>
                </a:srgbClr>
              </a:gs>
              <a:gs pos="50000">
                <a:srgbClr val="FFC000">
                  <a:tint val="44500"/>
                  <a:satMod val="160000"/>
                </a:srgbClr>
              </a:gs>
              <a:gs pos="100000">
                <a:srgbClr val="FFC000">
                  <a:tint val="23500"/>
                  <a:satMod val="160000"/>
                </a:srgbClr>
              </a:gs>
            </a:gsLst>
            <a:lin ang="16200000" scaled="1"/>
            <a:tileRect/>
          </a:gra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solidFill>
                  <a:srgbClr val="FF0000"/>
                </a:solidFill>
              </a:rPr>
              <a:t>Core issue: Remediation frequently sits on, or influences, the critical path of wider construction programmes.</a:t>
            </a:r>
          </a:p>
        </p:txBody>
      </p:sp>
      <p:sp>
        <p:nvSpPr>
          <p:cNvPr id="17" name="Rectangle: Rounded Corners 16">
            <a:extLst>
              <a:ext uri="{FF2B5EF4-FFF2-40B4-BE49-F238E27FC236}">
                <a16:creationId xmlns:a16="http://schemas.microsoft.com/office/drawing/2014/main" id="{CE7F801A-9965-DE70-A82A-0A68D9A89ED8}"/>
              </a:ext>
            </a:extLst>
          </p:cNvPr>
          <p:cNvSpPr/>
          <p:nvPr/>
        </p:nvSpPr>
        <p:spPr>
          <a:xfrm>
            <a:off x="383454" y="2909732"/>
            <a:ext cx="3854763" cy="27027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Research Aim </a:t>
            </a:r>
          </a:p>
        </p:txBody>
      </p:sp>
      <p:sp>
        <p:nvSpPr>
          <p:cNvPr id="18" name="Rectangle: Rounded Corners 17">
            <a:extLst>
              <a:ext uri="{FF2B5EF4-FFF2-40B4-BE49-F238E27FC236}">
                <a16:creationId xmlns:a16="http://schemas.microsoft.com/office/drawing/2014/main" id="{6D341C61-B5F8-D149-5411-65AF950D3A34}"/>
              </a:ext>
            </a:extLst>
          </p:cNvPr>
          <p:cNvSpPr/>
          <p:nvPr/>
        </p:nvSpPr>
        <p:spPr>
          <a:xfrm>
            <a:off x="383454" y="3188107"/>
            <a:ext cx="3854764" cy="575738"/>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GB" sz="900" dirty="0"/>
              <a:t>To critically evaluate the effectiveness of construction risk management strategies in maintaining programme certainty during remediation works to existing buildings, using the Beacon Hill development in Swansea as a case study.</a:t>
            </a:r>
          </a:p>
        </p:txBody>
      </p:sp>
      <p:sp>
        <p:nvSpPr>
          <p:cNvPr id="19" name="Rectangle: Rounded Corners 18">
            <a:extLst>
              <a:ext uri="{FF2B5EF4-FFF2-40B4-BE49-F238E27FC236}">
                <a16:creationId xmlns:a16="http://schemas.microsoft.com/office/drawing/2014/main" id="{38A7C748-EACE-8F46-F50E-6494047C7615}"/>
              </a:ext>
            </a:extLst>
          </p:cNvPr>
          <p:cNvSpPr/>
          <p:nvPr/>
        </p:nvSpPr>
        <p:spPr>
          <a:xfrm>
            <a:off x="383454" y="3846867"/>
            <a:ext cx="3854762" cy="30672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Objectives</a:t>
            </a:r>
          </a:p>
        </p:txBody>
      </p:sp>
      <p:sp>
        <p:nvSpPr>
          <p:cNvPr id="20" name="Rectangle: Rounded Corners 19">
            <a:extLst>
              <a:ext uri="{FF2B5EF4-FFF2-40B4-BE49-F238E27FC236}">
                <a16:creationId xmlns:a16="http://schemas.microsoft.com/office/drawing/2014/main" id="{5FF985D3-5D05-75D8-450B-D90229741069}"/>
              </a:ext>
            </a:extLst>
          </p:cNvPr>
          <p:cNvSpPr/>
          <p:nvPr/>
        </p:nvSpPr>
        <p:spPr>
          <a:xfrm>
            <a:off x="383454" y="4146753"/>
            <a:ext cx="3854763" cy="690013"/>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marL="171450" indent="-171450">
              <a:buFont typeface="Aptos" panose="020B0004020202020204" pitchFamily="34" charset="0"/>
              <a:buChar char="☑"/>
            </a:pPr>
            <a:r>
              <a:rPr lang="en-GB" sz="750" dirty="0"/>
              <a:t>Review Literature, legislation and industry guidance relating to remediation works</a:t>
            </a:r>
          </a:p>
          <a:p>
            <a:pPr marL="171450" indent="-171450">
              <a:buFont typeface="Aptos" panose="020B0004020202020204" pitchFamily="34" charset="0"/>
              <a:buChar char="☑"/>
            </a:pPr>
            <a:r>
              <a:rPr lang="en-GB" sz="750" dirty="0"/>
              <a:t>Examine the Scope and characteristics of remediation works at Beacon Hill </a:t>
            </a:r>
          </a:p>
          <a:p>
            <a:pPr marL="171450" indent="-171450">
              <a:buFont typeface="Aptos" panose="020B0004020202020204" pitchFamily="34" charset="0"/>
              <a:buChar char="☑"/>
            </a:pPr>
            <a:r>
              <a:rPr lang="en-GB" sz="750" dirty="0"/>
              <a:t>Analyse the impact of remediation on programme planning and sequencing </a:t>
            </a:r>
          </a:p>
          <a:p>
            <a:pPr marL="171450" indent="-171450">
              <a:buFont typeface="Aptos" panose="020B0004020202020204" pitchFamily="34" charset="0"/>
              <a:buChar char="☑"/>
            </a:pPr>
            <a:r>
              <a:rPr lang="en-GB" sz="750" dirty="0"/>
              <a:t>Evaluate the effectiveness of risk management strategies used during remediation</a:t>
            </a:r>
          </a:p>
          <a:p>
            <a:pPr marL="171450" indent="-171450">
              <a:buFont typeface="Aptos" panose="020B0004020202020204" pitchFamily="34" charset="0"/>
              <a:buChar char="☑"/>
            </a:pPr>
            <a:r>
              <a:rPr lang="en-GB" sz="750" dirty="0"/>
              <a:t>Propose recommendations to improve programme certainty on future projects </a:t>
            </a:r>
          </a:p>
        </p:txBody>
      </p:sp>
      <p:sp>
        <p:nvSpPr>
          <p:cNvPr id="21" name="Rectangle: Rounded Corners 20">
            <a:extLst>
              <a:ext uri="{FF2B5EF4-FFF2-40B4-BE49-F238E27FC236}">
                <a16:creationId xmlns:a16="http://schemas.microsoft.com/office/drawing/2014/main" id="{84CE1427-0A77-4FED-FE6F-2B20E49DF70D}"/>
              </a:ext>
            </a:extLst>
          </p:cNvPr>
          <p:cNvSpPr/>
          <p:nvPr/>
        </p:nvSpPr>
        <p:spPr>
          <a:xfrm>
            <a:off x="113091" y="4914652"/>
            <a:ext cx="3111890" cy="3016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Methodology</a:t>
            </a:r>
          </a:p>
        </p:txBody>
      </p:sp>
      <p:pic>
        <p:nvPicPr>
          <p:cNvPr id="23" name="Picture 22">
            <a:extLst>
              <a:ext uri="{FF2B5EF4-FFF2-40B4-BE49-F238E27FC236}">
                <a16:creationId xmlns:a16="http://schemas.microsoft.com/office/drawing/2014/main" id="{6A474443-0BA2-4E18-2E7D-2ABAFC2284EB}"/>
              </a:ext>
            </a:extLst>
          </p:cNvPr>
          <p:cNvPicPr>
            <a:picLocks noChangeAspect="1"/>
          </p:cNvPicPr>
          <p:nvPr/>
        </p:nvPicPr>
        <p:blipFill>
          <a:blip r:embed="rId4"/>
          <a:stretch>
            <a:fillRect/>
          </a:stretch>
        </p:blipFill>
        <p:spPr>
          <a:xfrm>
            <a:off x="419258" y="5292539"/>
            <a:ext cx="2499555" cy="894902"/>
          </a:xfrm>
          <a:prstGeom prst="rect">
            <a:avLst/>
          </a:prstGeom>
          <a:ln>
            <a:noFill/>
          </a:ln>
          <a:effectLst>
            <a:outerShdw blurRad="292100" dist="139700" dir="2700000" algn="tl" rotWithShape="0">
              <a:srgbClr val="333333">
                <a:alpha val="65000"/>
              </a:srgbClr>
            </a:outerShdw>
          </a:effectLst>
        </p:spPr>
      </p:pic>
      <p:sp>
        <p:nvSpPr>
          <p:cNvPr id="24" name="TextBox 23">
            <a:extLst>
              <a:ext uri="{FF2B5EF4-FFF2-40B4-BE49-F238E27FC236}">
                <a16:creationId xmlns:a16="http://schemas.microsoft.com/office/drawing/2014/main" id="{C9290F1E-A328-2473-2A3B-223C9AA7F010}"/>
              </a:ext>
            </a:extLst>
          </p:cNvPr>
          <p:cNvSpPr txBox="1"/>
          <p:nvPr/>
        </p:nvSpPr>
        <p:spPr>
          <a:xfrm>
            <a:off x="36813" y="6216770"/>
            <a:ext cx="3264444" cy="472195"/>
          </a:xfrm>
          <a:prstGeom prst="rect">
            <a:avLst/>
          </a:prstGeom>
          <a:noFill/>
        </p:spPr>
        <p:txBody>
          <a:bodyPr wrap="square" rtlCol="0">
            <a:spAutoFit/>
          </a:bodyPr>
          <a:lstStyle/>
          <a:p>
            <a:r>
              <a:rPr lang="en-GB" sz="800" dirty="0"/>
              <a:t>Data from interviews, documents, registers, site records and reports </a:t>
            </a:r>
          </a:p>
          <a:p>
            <a:r>
              <a:rPr lang="en-GB" sz="800" dirty="0"/>
              <a:t>were analysed thematically to identify recurring patterns across the evidence</a:t>
            </a:r>
          </a:p>
        </p:txBody>
      </p:sp>
      <p:sp>
        <p:nvSpPr>
          <p:cNvPr id="25" name="Rectangle: Rounded Corners 24">
            <a:extLst>
              <a:ext uri="{FF2B5EF4-FFF2-40B4-BE49-F238E27FC236}">
                <a16:creationId xmlns:a16="http://schemas.microsoft.com/office/drawing/2014/main" id="{CEED1666-085E-A3AE-29DC-6E5ED12C7A2D}"/>
              </a:ext>
            </a:extLst>
          </p:cNvPr>
          <p:cNvSpPr/>
          <p:nvPr/>
        </p:nvSpPr>
        <p:spPr>
          <a:xfrm>
            <a:off x="3301257" y="4909610"/>
            <a:ext cx="2794743" cy="3016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Case Study: Beacon Hill </a:t>
            </a:r>
          </a:p>
        </p:txBody>
      </p:sp>
      <p:sp>
        <p:nvSpPr>
          <p:cNvPr id="26" name="Rectangle: Rounded Corners 25">
            <a:extLst>
              <a:ext uri="{FF2B5EF4-FFF2-40B4-BE49-F238E27FC236}">
                <a16:creationId xmlns:a16="http://schemas.microsoft.com/office/drawing/2014/main" id="{05545B3D-C77E-3E3F-317A-5CD755F5FBC7}"/>
              </a:ext>
            </a:extLst>
          </p:cNvPr>
          <p:cNvSpPr/>
          <p:nvPr/>
        </p:nvSpPr>
        <p:spPr>
          <a:xfrm>
            <a:off x="3301257" y="5219675"/>
            <a:ext cx="2794743" cy="1559667"/>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marL="285750" indent="-285750">
              <a:buFont typeface="Arial" panose="020B0604020202020204" pitchFamily="34" charset="0"/>
              <a:buChar char="•"/>
            </a:pPr>
            <a:r>
              <a:rPr lang="en-GB" sz="900" dirty="0"/>
              <a:t>Residential redevelopment involving existing buildings.</a:t>
            </a:r>
          </a:p>
          <a:p>
            <a:pPr marL="285750" indent="-285750">
              <a:buFont typeface="Arial" panose="020B0604020202020204" pitchFamily="34" charset="0"/>
              <a:buChar char="•"/>
            </a:pPr>
            <a:r>
              <a:rPr lang="en-GB" sz="900" dirty="0"/>
              <a:t>Remediation required before and alongside follow-on construction works </a:t>
            </a:r>
          </a:p>
          <a:p>
            <a:pPr marL="285750" indent="-285750">
              <a:buFont typeface="Arial" panose="020B0604020202020204" pitchFamily="34" charset="0"/>
              <a:buChar char="•"/>
            </a:pPr>
            <a:r>
              <a:rPr lang="en-GB" sz="900" dirty="0"/>
              <a:t>Key constraints conceived, temporary works, specialist contractors and limited sequencing flexibility</a:t>
            </a:r>
          </a:p>
          <a:p>
            <a:pPr marL="285750" indent="-285750">
              <a:buFont typeface="Arial" panose="020B0604020202020204" pitchFamily="34" charset="0"/>
              <a:buChar char="•"/>
            </a:pPr>
            <a:r>
              <a:rPr lang="en-GB" sz="900" dirty="0"/>
              <a:t>Represents a UK project where remediation becomes a major programme risk </a:t>
            </a:r>
          </a:p>
        </p:txBody>
      </p:sp>
      <p:pic>
        <p:nvPicPr>
          <p:cNvPr id="27" name="Picture 26" descr="Beacon Hill, Townhill, Swansea - Morganstone">
            <a:extLst>
              <a:ext uri="{FF2B5EF4-FFF2-40B4-BE49-F238E27FC236}">
                <a16:creationId xmlns:a16="http://schemas.microsoft.com/office/drawing/2014/main" id="{BF9B196B-3646-69ED-0AFB-E88B17D58553}"/>
              </a:ext>
            </a:extLst>
          </p:cNvPr>
          <p:cNvPicPr>
            <a:picLocks noChangeAspect="1"/>
          </p:cNvPicPr>
          <p:nvPr/>
        </p:nvPicPr>
        <p:blipFill>
          <a:blip r:embed="rId5"/>
          <a:stretch>
            <a:fillRect/>
          </a:stretch>
        </p:blipFill>
        <p:spPr>
          <a:xfrm>
            <a:off x="4325001" y="1252955"/>
            <a:ext cx="2665733" cy="1773864"/>
          </a:xfrm>
          <a:prstGeom prst="rect">
            <a:avLst/>
          </a:prstGeom>
          <a:ln w="38100">
            <a:solidFill>
              <a:schemeClr val="accent1"/>
            </a:solidFill>
          </a:ln>
        </p:spPr>
      </p:pic>
      <p:pic>
        <p:nvPicPr>
          <p:cNvPr id="28" name="Picture 27" descr="Sustainable Construction (Full-time) (MSc) | Swansea 1 Year Full-time ...">
            <a:extLst>
              <a:ext uri="{FF2B5EF4-FFF2-40B4-BE49-F238E27FC236}">
                <a16:creationId xmlns:a16="http://schemas.microsoft.com/office/drawing/2014/main" id="{12A37F3B-7534-1C00-1941-55C890D0DCB0}"/>
              </a:ext>
            </a:extLst>
          </p:cNvPr>
          <p:cNvPicPr>
            <a:picLocks noChangeAspect="1"/>
          </p:cNvPicPr>
          <p:nvPr/>
        </p:nvPicPr>
        <p:blipFill>
          <a:blip r:embed="rId6"/>
          <a:srcRect t="10333" r="-134" b="25711"/>
          <a:stretch>
            <a:fillRect/>
          </a:stretch>
        </p:blipFill>
        <p:spPr>
          <a:xfrm>
            <a:off x="9960077" y="262975"/>
            <a:ext cx="2231923" cy="748394"/>
          </a:xfrm>
          <a:prstGeom prst="rect">
            <a:avLst/>
          </a:prstGeom>
        </p:spPr>
      </p:pic>
      <p:pic>
        <p:nvPicPr>
          <p:cNvPr id="30" name="Picture 29">
            <a:extLst>
              <a:ext uri="{FF2B5EF4-FFF2-40B4-BE49-F238E27FC236}">
                <a16:creationId xmlns:a16="http://schemas.microsoft.com/office/drawing/2014/main" id="{E2A5D0C9-F002-DF1B-7DEA-49AF8E37F008}"/>
              </a:ext>
            </a:extLst>
          </p:cNvPr>
          <p:cNvPicPr>
            <a:picLocks noChangeAspect="1"/>
          </p:cNvPicPr>
          <p:nvPr/>
        </p:nvPicPr>
        <p:blipFill>
          <a:blip r:embed="rId7"/>
          <a:stretch>
            <a:fillRect/>
          </a:stretch>
        </p:blipFill>
        <p:spPr>
          <a:xfrm>
            <a:off x="3393606" y="5373342"/>
            <a:ext cx="255418" cy="266061"/>
          </a:xfrm>
          <a:prstGeom prst="rect">
            <a:avLst/>
          </a:prstGeom>
        </p:spPr>
      </p:pic>
      <p:pic>
        <p:nvPicPr>
          <p:cNvPr id="32" name="Picture 31">
            <a:extLst>
              <a:ext uri="{FF2B5EF4-FFF2-40B4-BE49-F238E27FC236}">
                <a16:creationId xmlns:a16="http://schemas.microsoft.com/office/drawing/2014/main" id="{4E0890DF-B1FA-56B8-F34E-102A98F89614}"/>
              </a:ext>
            </a:extLst>
          </p:cNvPr>
          <p:cNvPicPr>
            <a:picLocks noChangeAspect="1"/>
          </p:cNvPicPr>
          <p:nvPr/>
        </p:nvPicPr>
        <p:blipFill>
          <a:blip r:embed="rId8"/>
          <a:stretch>
            <a:fillRect/>
          </a:stretch>
        </p:blipFill>
        <p:spPr>
          <a:xfrm>
            <a:off x="3393606" y="5679573"/>
            <a:ext cx="234498" cy="223675"/>
          </a:xfrm>
          <a:prstGeom prst="rect">
            <a:avLst/>
          </a:prstGeom>
        </p:spPr>
      </p:pic>
      <p:pic>
        <p:nvPicPr>
          <p:cNvPr id="34" name="Picture 33">
            <a:extLst>
              <a:ext uri="{FF2B5EF4-FFF2-40B4-BE49-F238E27FC236}">
                <a16:creationId xmlns:a16="http://schemas.microsoft.com/office/drawing/2014/main" id="{AA0060B7-1BC1-1DC4-D868-83E407C66F56}"/>
              </a:ext>
            </a:extLst>
          </p:cNvPr>
          <p:cNvPicPr>
            <a:picLocks noChangeAspect="1"/>
          </p:cNvPicPr>
          <p:nvPr/>
        </p:nvPicPr>
        <p:blipFill>
          <a:blip r:embed="rId9"/>
          <a:stretch>
            <a:fillRect/>
          </a:stretch>
        </p:blipFill>
        <p:spPr>
          <a:xfrm>
            <a:off x="3395574" y="5982531"/>
            <a:ext cx="251482" cy="274344"/>
          </a:xfrm>
          <a:prstGeom prst="rect">
            <a:avLst/>
          </a:prstGeom>
        </p:spPr>
      </p:pic>
      <p:pic>
        <p:nvPicPr>
          <p:cNvPr id="36" name="Picture 35">
            <a:extLst>
              <a:ext uri="{FF2B5EF4-FFF2-40B4-BE49-F238E27FC236}">
                <a16:creationId xmlns:a16="http://schemas.microsoft.com/office/drawing/2014/main" id="{12390975-F534-14DD-787E-4099F1C04C5C}"/>
              </a:ext>
            </a:extLst>
          </p:cNvPr>
          <p:cNvPicPr>
            <a:picLocks noChangeAspect="1"/>
          </p:cNvPicPr>
          <p:nvPr/>
        </p:nvPicPr>
        <p:blipFill>
          <a:blip r:embed="rId10"/>
          <a:stretch>
            <a:fillRect/>
          </a:stretch>
        </p:blipFill>
        <p:spPr>
          <a:xfrm>
            <a:off x="3393606" y="6302025"/>
            <a:ext cx="242197" cy="301684"/>
          </a:xfrm>
          <a:prstGeom prst="rect">
            <a:avLst/>
          </a:prstGeom>
        </p:spPr>
      </p:pic>
      <p:sp>
        <p:nvSpPr>
          <p:cNvPr id="37" name="Rectangle: Rounded Corners 36">
            <a:extLst>
              <a:ext uri="{FF2B5EF4-FFF2-40B4-BE49-F238E27FC236}">
                <a16:creationId xmlns:a16="http://schemas.microsoft.com/office/drawing/2014/main" id="{BB391780-5594-425C-3AC4-30D0E26E5E18}"/>
              </a:ext>
            </a:extLst>
          </p:cNvPr>
          <p:cNvSpPr/>
          <p:nvPr/>
        </p:nvSpPr>
        <p:spPr>
          <a:xfrm>
            <a:off x="4320284" y="3099663"/>
            <a:ext cx="2665733" cy="283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Thematic Analysis Snapshot</a:t>
            </a:r>
          </a:p>
        </p:txBody>
      </p:sp>
      <p:sp>
        <p:nvSpPr>
          <p:cNvPr id="38" name="Rectangle: Rounded Corners 37">
            <a:extLst>
              <a:ext uri="{FF2B5EF4-FFF2-40B4-BE49-F238E27FC236}">
                <a16:creationId xmlns:a16="http://schemas.microsoft.com/office/drawing/2014/main" id="{D6D6ACDD-50B3-954C-D164-09141BD7A9F0}"/>
              </a:ext>
            </a:extLst>
          </p:cNvPr>
          <p:cNvSpPr/>
          <p:nvPr/>
        </p:nvSpPr>
        <p:spPr>
          <a:xfrm>
            <a:off x="4325000" y="3383619"/>
            <a:ext cx="2665733" cy="1453147"/>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pic>
        <p:nvPicPr>
          <p:cNvPr id="40" name="Picture 39">
            <a:extLst>
              <a:ext uri="{FF2B5EF4-FFF2-40B4-BE49-F238E27FC236}">
                <a16:creationId xmlns:a16="http://schemas.microsoft.com/office/drawing/2014/main" id="{1BBCB91A-8990-1EAF-E594-9FC5F841381B}"/>
              </a:ext>
            </a:extLst>
          </p:cNvPr>
          <p:cNvPicPr>
            <a:picLocks noChangeAspect="1"/>
          </p:cNvPicPr>
          <p:nvPr/>
        </p:nvPicPr>
        <p:blipFill>
          <a:blip r:embed="rId11"/>
          <a:stretch>
            <a:fillRect/>
          </a:stretch>
        </p:blipFill>
        <p:spPr>
          <a:xfrm>
            <a:off x="4457584" y="3505240"/>
            <a:ext cx="2400564" cy="1159671"/>
          </a:xfrm>
          <a:prstGeom prst="rect">
            <a:avLst/>
          </a:prstGeom>
        </p:spPr>
      </p:pic>
      <p:sp>
        <p:nvSpPr>
          <p:cNvPr id="43" name="Rectangle: Rounded Corners 42">
            <a:extLst>
              <a:ext uri="{FF2B5EF4-FFF2-40B4-BE49-F238E27FC236}">
                <a16:creationId xmlns:a16="http://schemas.microsoft.com/office/drawing/2014/main" id="{2FC44CEB-E651-4E30-5534-182FC7AC00BA}"/>
              </a:ext>
            </a:extLst>
          </p:cNvPr>
          <p:cNvSpPr/>
          <p:nvPr/>
        </p:nvSpPr>
        <p:spPr>
          <a:xfrm>
            <a:off x="7077516" y="1220453"/>
            <a:ext cx="2105813" cy="27404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Key Findings </a:t>
            </a:r>
          </a:p>
        </p:txBody>
      </p:sp>
      <p:sp>
        <p:nvSpPr>
          <p:cNvPr id="44" name="Rectangle: Rounded Corners 43">
            <a:extLst>
              <a:ext uri="{FF2B5EF4-FFF2-40B4-BE49-F238E27FC236}">
                <a16:creationId xmlns:a16="http://schemas.microsoft.com/office/drawing/2014/main" id="{4B1D0062-7A12-C1CD-04D3-20922B1E5A46}"/>
              </a:ext>
            </a:extLst>
          </p:cNvPr>
          <p:cNvSpPr/>
          <p:nvPr/>
        </p:nvSpPr>
        <p:spPr>
          <a:xfrm>
            <a:off x="7077516" y="1494502"/>
            <a:ext cx="2183163" cy="2010738"/>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marL="342900" indent="-342900">
              <a:buFont typeface="+mj-lt"/>
              <a:buAutoNum type="arabicPeriod"/>
            </a:pPr>
            <a:r>
              <a:rPr lang="en-GB" sz="1000" dirty="0"/>
              <a:t>Uncertainty Dominated Risk </a:t>
            </a:r>
          </a:p>
          <a:p>
            <a:pPr marL="342900" indent="-342900">
              <a:buFont typeface="+mj-lt"/>
              <a:buAutoNum type="arabicPeriod"/>
            </a:pPr>
            <a:r>
              <a:rPr lang="en-GB" sz="1000" dirty="0"/>
              <a:t>Static Risk Tools Had Limits </a:t>
            </a:r>
          </a:p>
          <a:p>
            <a:pPr marL="342900" indent="-342900">
              <a:buFont typeface="+mj-lt"/>
              <a:buAutoNum type="arabicPeriod"/>
            </a:pPr>
            <a:r>
              <a:rPr lang="en-GB" sz="1000" dirty="0"/>
              <a:t>Optimism Bias Affected Programmes</a:t>
            </a:r>
          </a:p>
          <a:p>
            <a:pPr marL="342900" indent="-342900">
              <a:buFont typeface="+mj-lt"/>
              <a:buAutoNum type="arabicPeriod"/>
            </a:pPr>
            <a:r>
              <a:rPr lang="en-GB" sz="1000" dirty="0"/>
              <a:t>Programme Disruption Was Cumulative</a:t>
            </a:r>
          </a:p>
          <a:p>
            <a:pPr marL="342900" indent="-342900">
              <a:buFont typeface="+mj-lt"/>
              <a:buAutoNum type="arabicPeriod"/>
            </a:pPr>
            <a:r>
              <a:rPr lang="en-GB" sz="1000" dirty="0"/>
              <a:t>Experience Drove Control</a:t>
            </a:r>
          </a:p>
          <a:p>
            <a:r>
              <a:rPr lang="en-GB" sz="1000" dirty="0"/>
              <a:t> </a:t>
            </a:r>
          </a:p>
        </p:txBody>
      </p:sp>
      <p:pic>
        <p:nvPicPr>
          <p:cNvPr id="46" name="Picture 45">
            <a:extLst>
              <a:ext uri="{FF2B5EF4-FFF2-40B4-BE49-F238E27FC236}">
                <a16:creationId xmlns:a16="http://schemas.microsoft.com/office/drawing/2014/main" id="{B3690763-2A1B-F75F-AEC2-AF02E93BD5FD}"/>
              </a:ext>
            </a:extLst>
          </p:cNvPr>
          <p:cNvPicPr>
            <a:picLocks noChangeAspect="1"/>
          </p:cNvPicPr>
          <p:nvPr/>
        </p:nvPicPr>
        <p:blipFill>
          <a:blip r:embed="rId12"/>
          <a:stretch>
            <a:fillRect/>
          </a:stretch>
        </p:blipFill>
        <p:spPr>
          <a:xfrm>
            <a:off x="7266548" y="1769967"/>
            <a:ext cx="216469" cy="237921"/>
          </a:xfrm>
          <a:prstGeom prst="rect">
            <a:avLst/>
          </a:prstGeom>
        </p:spPr>
      </p:pic>
      <p:pic>
        <p:nvPicPr>
          <p:cNvPr id="48" name="Picture 47">
            <a:extLst>
              <a:ext uri="{FF2B5EF4-FFF2-40B4-BE49-F238E27FC236}">
                <a16:creationId xmlns:a16="http://schemas.microsoft.com/office/drawing/2014/main" id="{8F4E948C-5B27-AC05-F7EA-5BE24F2F6425}"/>
              </a:ext>
            </a:extLst>
          </p:cNvPr>
          <p:cNvPicPr>
            <a:picLocks noChangeAspect="1"/>
          </p:cNvPicPr>
          <p:nvPr/>
        </p:nvPicPr>
        <p:blipFill>
          <a:blip r:embed="rId13"/>
          <a:stretch>
            <a:fillRect/>
          </a:stretch>
        </p:blipFill>
        <p:spPr>
          <a:xfrm>
            <a:off x="7254796" y="2043737"/>
            <a:ext cx="216469" cy="265023"/>
          </a:xfrm>
          <a:prstGeom prst="rect">
            <a:avLst/>
          </a:prstGeom>
        </p:spPr>
      </p:pic>
      <p:pic>
        <p:nvPicPr>
          <p:cNvPr id="50" name="Picture 49">
            <a:extLst>
              <a:ext uri="{FF2B5EF4-FFF2-40B4-BE49-F238E27FC236}">
                <a16:creationId xmlns:a16="http://schemas.microsoft.com/office/drawing/2014/main" id="{8E680924-FCA7-19A2-A98D-2ECF61969333}"/>
              </a:ext>
            </a:extLst>
          </p:cNvPr>
          <p:cNvPicPr>
            <a:picLocks noChangeAspect="1"/>
          </p:cNvPicPr>
          <p:nvPr/>
        </p:nvPicPr>
        <p:blipFill>
          <a:blip r:embed="rId14"/>
          <a:stretch>
            <a:fillRect/>
          </a:stretch>
        </p:blipFill>
        <p:spPr>
          <a:xfrm>
            <a:off x="7243045" y="2372436"/>
            <a:ext cx="239972" cy="237921"/>
          </a:xfrm>
          <a:prstGeom prst="rect">
            <a:avLst/>
          </a:prstGeom>
        </p:spPr>
      </p:pic>
      <p:pic>
        <p:nvPicPr>
          <p:cNvPr id="52" name="Picture 51">
            <a:extLst>
              <a:ext uri="{FF2B5EF4-FFF2-40B4-BE49-F238E27FC236}">
                <a16:creationId xmlns:a16="http://schemas.microsoft.com/office/drawing/2014/main" id="{B36CA754-CFAC-BD74-BA19-3796F93A7300}"/>
              </a:ext>
            </a:extLst>
          </p:cNvPr>
          <p:cNvPicPr>
            <a:picLocks noChangeAspect="1"/>
          </p:cNvPicPr>
          <p:nvPr/>
        </p:nvPicPr>
        <p:blipFill>
          <a:blip r:embed="rId15"/>
          <a:stretch>
            <a:fillRect/>
          </a:stretch>
        </p:blipFill>
        <p:spPr>
          <a:xfrm>
            <a:off x="7172589" y="2682520"/>
            <a:ext cx="408166" cy="224858"/>
          </a:xfrm>
          <a:prstGeom prst="rect">
            <a:avLst/>
          </a:prstGeom>
        </p:spPr>
      </p:pic>
      <p:pic>
        <p:nvPicPr>
          <p:cNvPr id="54" name="Picture 53">
            <a:extLst>
              <a:ext uri="{FF2B5EF4-FFF2-40B4-BE49-F238E27FC236}">
                <a16:creationId xmlns:a16="http://schemas.microsoft.com/office/drawing/2014/main" id="{A914BABA-98B4-F0DD-0CD3-2D5F9621BFF5}"/>
              </a:ext>
            </a:extLst>
          </p:cNvPr>
          <p:cNvPicPr>
            <a:picLocks noChangeAspect="1"/>
          </p:cNvPicPr>
          <p:nvPr/>
        </p:nvPicPr>
        <p:blipFill>
          <a:blip r:embed="rId16"/>
          <a:stretch>
            <a:fillRect/>
          </a:stretch>
        </p:blipFill>
        <p:spPr>
          <a:xfrm>
            <a:off x="7266548" y="2991407"/>
            <a:ext cx="239972" cy="214901"/>
          </a:xfrm>
          <a:prstGeom prst="rect">
            <a:avLst/>
          </a:prstGeom>
        </p:spPr>
      </p:pic>
      <p:sp>
        <p:nvSpPr>
          <p:cNvPr id="55" name="Rectangle 54">
            <a:extLst>
              <a:ext uri="{FF2B5EF4-FFF2-40B4-BE49-F238E27FC236}">
                <a16:creationId xmlns:a16="http://schemas.microsoft.com/office/drawing/2014/main" id="{477D1C78-A7C9-5305-C78B-2998BDB72729}"/>
              </a:ext>
            </a:extLst>
          </p:cNvPr>
          <p:cNvSpPr/>
          <p:nvPr/>
        </p:nvSpPr>
        <p:spPr>
          <a:xfrm>
            <a:off x="7159583" y="2729132"/>
            <a:ext cx="135022" cy="4571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Rounded Corners 55">
            <a:extLst>
              <a:ext uri="{FF2B5EF4-FFF2-40B4-BE49-F238E27FC236}">
                <a16:creationId xmlns:a16="http://schemas.microsoft.com/office/drawing/2014/main" id="{5CB5EC90-0DE6-45A6-BF81-54D82F717DD4}"/>
              </a:ext>
            </a:extLst>
          </p:cNvPr>
          <p:cNvSpPr/>
          <p:nvPr/>
        </p:nvSpPr>
        <p:spPr>
          <a:xfrm>
            <a:off x="9267986" y="1220452"/>
            <a:ext cx="2820692" cy="274049"/>
          </a:xfrm>
          <a:prstGeom prst="roundRect">
            <a:avLst/>
          </a:prstGeom>
          <a:gradFill flip="none" rotWithShape="1">
            <a:gsLst>
              <a:gs pos="0">
                <a:srgbClr val="FFC000">
                  <a:shade val="30000"/>
                  <a:satMod val="115000"/>
                </a:srgbClr>
              </a:gs>
              <a:gs pos="50000">
                <a:srgbClr val="FFC000">
                  <a:shade val="67500"/>
                  <a:satMod val="115000"/>
                </a:srgbClr>
              </a:gs>
              <a:gs pos="100000">
                <a:srgbClr val="FFC000">
                  <a:shade val="100000"/>
                  <a:satMod val="115000"/>
                </a:srgb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Main Conclusion</a:t>
            </a:r>
          </a:p>
        </p:txBody>
      </p:sp>
      <p:sp>
        <p:nvSpPr>
          <p:cNvPr id="58" name="Rectangle: Rounded Corners 57">
            <a:extLst>
              <a:ext uri="{FF2B5EF4-FFF2-40B4-BE49-F238E27FC236}">
                <a16:creationId xmlns:a16="http://schemas.microsoft.com/office/drawing/2014/main" id="{83F09A2F-6BAB-C132-1AC6-D1809D9AB6FD}"/>
              </a:ext>
            </a:extLst>
          </p:cNvPr>
          <p:cNvSpPr/>
          <p:nvPr/>
        </p:nvSpPr>
        <p:spPr>
          <a:xfrm>
            <a:off x="9265396" y="1494502"/>
            <a:ext cx="2823282" cy="2010738"/>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sz="900" dirty="0"/>
          </a:p>
          <a:p>
            <a:pPr algn="ctr"/>
            <a:r>
              <a:rPr lang="en-GB" sz="900" dirty="0"/>
              <a:t>Traditional linear planning and static risk management approaches are insufficient for remediation works to existing buildings. Programme certainty is best supported by adaptive planning. Experienced decision making, early investigation, strong communication and flexible sequencing. </a:t>
            </a:r>
          </a:p>
          <a:p>
            <a:pPr algn="ctr"/>
            <a:endParaRPr lang="en-GB" sz="900" dirty="0"/>
          </a:p>
          <a:p>
            <a:pPr algn="ctr"/>
            <a:endParaRPr lang="en-GB" sz="900" dirty="0"/>
          </a:p>
          <a:p>
            <a:pPr algn="ctr"/>
            <a:endParaRPr lang="en-GB" sz="900" dirty="0"/>
          </a:p>
          <a:p>
            <a:pPr algn="ctr"/>
            <a:endParaRPr lang="en-GB" sz="900" dirty="0"/>
          </a:p>
          <a:p>
            <a:pPr algn="ctr"/>
            <a:endParaRPr lang="en-GB" sz="900" dirty="0"/>
          </a:p>
          <a:p>
            <a:pPr algn="ctr"/>
            <a:endParaRPr lang="en-GB" sz="700" dirty="0"/>
          </a:p>
          <a:p>
            <a:pPr algn="ctr"/>
            <a:r>
              <a:rPr lang="en-GB" sz="700" dirty="0"/>
              <a:t>Managing uncertainty, through adaptive, knowledge-led decisions enables greater control and more reliable outcomes</a:t>
            </a:r>
          </a:p>
          <a:p>
            <a:pPr algn="ctr"/>
            <a:endParaRPr lang="en-GB" sz="900" dirty="0"/>
          </a:p>
        </p:txBody>
      </p:sp>
      <p:sp>
        <p:nvSpPr>
          <p:cNvPr id="61" name="Rectangle: Rounded Corners 60">
            <a:extLst>
              <a:ext uri="{FF2B5EF4-FFF2-40B4-BE49-F238E27FC236}">
                <a16:creationId xmlns:a16="http://schemas.microsoft.com/office/drawing/2014/main" id="{48D77A44-DCA5-B461-E929-0AD497ED17A0}"/>
              </a:ext>
            </a:extLst>
          </p:cNvPr>
          <p:cNvSpPr/>
          <p:nvPr/>
        </p:nvSpPr>
        <p:spPr>
          <a:xfrm>
            <a:off x="7082400" y="3525856"/>
            <a:ext cx="5011163" cy="283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Practical Recommendations</a:t>
            </a:r>
          </a:p>
        </p:txBody>
      </p:sp>
      <p:sp>
        <p:nvSpPr>
          <p:cNvPr id="62" name="Rectangle: Rounded Corners 61">
            <a:extLst>
              <a:ext uri="{FF2B5EF4-FFF2-40B4-BE49-F238E27FC236}">
                <a16:creationId xmlns:a16="http://schemas.microsoft.com/office/drawing/2014/main" id="{332DD506-6F3C-4D07-7612-D4CDDCC07DD1}"/>
              </a:ext>
            </a:extLst>
          </p:cNvPr>
          <p:cNvSpPr/>
          <p:nvPr/>
        </p:nvSpPr>
        <p:spPr>
          <a:xfrm>
            <a:off x="9577952" y="3827158"/>
            <a:ext cx="2597508" cy="1800483"/>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r>
              <a:rPr lang="en-GB" sz="1050" b="1" dirty="0">
                <a:solidFill>
                  <a:schemeClr val="tx1"/>
                </a:solidFill>
              </a:rPr>
              <a:t>4. Early Specialist Input</a:t>
            </a:r>
          </a:p>
          <a:p>
            <a:pPr lvl="1"/>
            <a:r>
              <a:rPr lang="en-GB" sz="800" dirty="0">
                <a:solidFill>
                  <a:schemeClr val="tx1"/>
                </a:solidFill>
              </a:rPr>
              <a:t>Engage contractors, temporary works designers and specialists during pre-construction planning.</a:t>
            </a:r>
          </a:p>
          <a:p>
            <a:pPr lvl="1"/>
            <a:r>
              <a:rPr lang="en-GB" sz="1050" b="1" dirty="0">
                <a:solidFill>
                  <a:schemeClr val="tx1"/>
                </a:solidFill>
              </a:rPr>
              <a:t>5. Real Time Communication</a:t>
            </a:r>
          </a:p>
          <a:p>
            <a:pPr lvl="1"/>
            <a:r>
              <a:rPr lang="en-GB" sz="800" dirty="0">
                <a:solidFill>
                  <a:schemeClr val="tx1"/>
                </a:solidFill>
              </a:rPr>
              <a:t>Improve information flow between sites, commercial, design and management teams.</a:t>
            </a:r>
          </a:p>
          <a:p>
            <a:pPr lvl="1"/>
            <a:r>
              <a:rPr lang="en-GB" sz="1050" b="1" dirty="0">
                <a:solidFill>
                  <a:schemeClr val="tx1"/>
                </a:solidFill>
              </a:rPr>
              <a:t>6. Continuous Review</a:t>
            </a:r>
            <a:endParaRPr lang="en-GB" sz="1000" b="1" dirty="0">
              <a:solidFill>
                <a:schemeClr val="tx1"/>
              </a:solidFill>
            </a:endParaRPr>
          </a:p>
          <a:p>
            <a:pPr lvl="1"/>
            <a:r>
              <a:rPr lang="en-GB" sz="800" dirty="0">
                <a:solidFill>
                  <a:schemeClr val="tx1"/>
                </a:solidFill>
              </a:rPr>
              <a:t>Review risks, programme and assumptions regularly and adjust plans based on live site conditions.</a:t>
            </a:r>
            <a:endParaRPr lang="en-GB" sz="900" dirty="0">
              <a:solidFill>
                <a:schemeClr val="tx1"/>
              </a:solidFill>
            </a:endParaRPr>
          </a:p>
        </p:txBody>
      </p:sp>
      <p:sp>
        <p:nvSpPr>
          <p:cNvPr id="63" name="Rectangle: Rounded Corners 62">
            <a:extLst>
              <a:ext uri="{FF2B5EF4-FFF2-40B4-BE49-F238E27FC236}">
                <a16:creationId xmlns:a16="http://schemas.microsoft.com/office/drawing/2014/main" id="{B6C8A602-728F-4707-094B-BD62F00D3A26}"/>
              </a:ext>
            </a:extLst>
          </p:cNvPr>
          <p:cNvSpPr/>
          <p:nvPr/>
        </p:nvSpPr>
        <p:spPr>
          <a:xfrm>
            <a:off x="7077256" y="3817251"/>
            <a:ext cx="2510726" cy="181039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r>
              <a:rPr lang="en-GB" sz="1050" b="1" dirty="0">
                <a:solidFill>
                  <a:schemeClr val="tx1"/>
                </a:solidFill>
              </a:rPr>
              <a:t>1. Intrusive Investigation</a:t>
            </a:r>
          </a:p>
          <a:p>
            <a:pPr lvl="1"/>
            <a:r>
              <a:rPr lang="en-GB" sz="800" dirty="0">
                <a:solidFill>
                  <a:schemeClr val="tx1"/>
                </a:solidFill>
              </a:rPr>
              <a:t>Use opening works, surveys and structural checks earlier to reduce unknown conditions before programme commitments are fixed </a:t>
            </a:r>
          </a:p>
          <a:p>
            <a:pPr lvl="1"/>
            <a:r>
              <a:rPr lang="en-GB" sz="1050" b="1" dirty="0">
                <a:solidFill>
                  <a:schemeClr val="tx1"/>
                </a:solidFill>
              </a:rPr>
              <a:t>2. Risk-based Contingency</a:t>
            </a:r>
          </a:p>
          <a:p>
            <a:pPr lvl="1"/>
            <a:r>
              <a:rPr lang="en-GB" sz="800" dirty="0">
                <a:solidFill>
                  <a:schemeClr val="tx1"/>
                </a:solidFill>
              </a:rPr>
              <a:t>Link time and cost allowances directly to remediation uncertainty rather than relying on generic float.</a:t>
            </a:r>
          </a:p>
          <a:p>
            <a:pPr lvl="1"/>
            <a:r>
              <a:rPr lang="en-GB" sz="1050" b="1" dirty="0">
                <a:solidFill>
                  <a:schemeClr val="tx1"/>
                </a:solidFill>
              </a:rPr>
              <a:t>3. Flexible Programming </a:t>
            </a:r>
          </a:p>
          <a:p>
            <a:pPr lvl="1"/>
            <a:r>
              <a:rPr lang="en-GB" sz="800" dirty="0">
                <a:solidFill>
                  <a:schemeClr val="tx1"/>
                </a:solidFill>
              </a:rPr>
              <a:t>Use rolling wave planning, look-ahead programmes and alternative work fronts to absorb emerging issues.</a:t>
            </a:r>
            <a:endParaRPr lang="en-GB" sz="700" dirty="0">
              <a:solidFill>
                <a:schemeClr val="tx1"/>
              </a:solidFill>
            </a:endParaRPr>
          </a:p>
        </p:txBody>
      </p:sp>
      <p:sp>
        <p:nvSpPr>
          <p:cNvPr id="64" name="Rectangle 63">
            <a:extLst>
              <a:ext uri="{FF2B5EF4-FFF2-40B4-BE49-F238E27FC236}">
                <a16:creationId xmlns:a16="http://schemas.microsoft.com/office/drawing/2014/main" id="{6B31931F-4A5E-E879-80FC-1FFC19D61BA0}"/>
              </a:ext>
            </a:extLst>
          </p:cNvPr>
          <p:cNvSpPr/>
          <p:nvPr/>
        </p:nvSpPr>
        <p:spPr>
          <a:xfrm>
            <a:off x="7172589" y="2907378"/>
            <a:ext cx="135022" cy="14152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6" name="Picture 65">
            <a:extLst>
              <a:ext uri="{FF2B5EF4-FFF2-40B4-BE49-F238E27FC236}">
                <a16:creationId xmlns:a16="http://schemas.microsoft.com/office/drawing/2014/main" id="{3594453F-6DB6-451E-15E0-510FAE292B21}"/>
              </a:ext>
            </a:extLst>
          </p:cNvPr>
          <p:cNvPicPr>
            <a:picLocks noChangeAspect="1"/>
          </p:cNvPicPr>
          <p:nvPr/>
        </p:nvPicPr>
        <p:blipFill>
          <a:blip r:embed="rId17"/>
          <a:stretch>
            <a:fillRect/>
          </a:stretch>
        </p:blipFill>
        <p:spPr>
          <a:xfrm>
            <a:off x="9734280" y="2546880"/>
            <a:ext cx="1885513" cy="641227"/>
          </a:xfrm>
          <a:prstGeom prst="rect">
            <a:avLst/>
          </a:prstGeom>
        </p:spPr>
      </p:pic>
      <p:pic>
        <p:nvPicPr>
          <p:cNvPr id="68" name="Picture 67">
            <a:extLst>
              <a:ext uri="{FF2B5EF4-FFF2-40B4-BE49-F238E27FC236}">
                <a16:creationId xmlns:a16="http://schemas.microsoft.com/office/drawing/2014/main" id="{0B395A76-894C-07D4-672A-D818632ED8AA}"/>
              </a:ext>
            </a:extLst>
          </p:cNvPr>
          <p:cNvPicPr>
            <a:picLocks noChangeAspect="1"/>
          </p:cNvPicPr>
          <p:nvPr/>
        </p:nvPicPr>
        <p:blipFill>
          <a:blip r:embed="rId18"/>
          <a:stretch>
            <a:fillRect/>
          </a:stretch>
        </p:blipFill>
        <p:spPr>
          <a:xfrm>
            <a:off x="7261128" y="4054475"/>
            <a:ext cx="319627" cy="429349"/>
          </a:xfrm>
          <a:prstGeom prst="rect">
            <a:avLst/>
          </a:prstGeom>
        </p:spPr>
      </p:pic>
      <p:sp>
        <p:nvSpPr>
          <p:cNvPr id="69" name="Oval 68">
            <a:extLst>
              <a:ext uri="{FF2B5EF4-FFF2-40B4-BE49-F238E27FC236}">
                <a16:creationId xmlns:a16="http://schemas.microsoft.com/office/drawing/2014/main" id="{6EB68187-159F-7273-BD4F-51292FAD9C66}"/>
              </a:ext>
            </a:extLst>
          </p:cNvPr>
          <p:cNvSpPr/>
          <p:nvPr/>
        </p:nvSpPr>
        <p:spPr>
          <a:xfrm>
            <a:off x="7227094" y="4000230"/>
            <a:ext cx="67511" cy="9516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1" name="Picture 70">
            <a:extLst>
              <a:ext uri="{FF2B5EF4-FFF2-40B4-BE49-F238E27FC236}">
                <a16:creationId xmlns:a16="http://schemas.microsoft.com/office/drawing/2014/main" id="{0D698B8B-9EBC-0A59-3123-B78589293B6E}"/>
              </a:ext>
            </a:extLst>
          </p:cNvPr>
          <p:cNvPicPr>
            <a:picLocks noChangeAspect="1"/>
          </p:cNvPicPr>
          <p:nvPr/>
        </p:nvPicPr>
        <p:blipFill>
          <a:blip r:embed="rId19"/>
          <a:stretch>
            <a:fillRect/>
          </a:stretch>
        </p:blipFill>
        <p:spPr>
          <a:xfrm>
            <a:off x="7266548" y="4714649"/>
            <a:ext cx="352656" cy="283956"/>
          </a:xfrm>
          <a:prstGeom prst="rect">
            <a:avLst/>
          </a:prstGeom>
        </p:spPr>
      </p:pic>
      <p:pic>
        <p:nvPicPr>
          <p:cNvPr id="73" name="Picture 72">
            <a:extLst>
              <a:ext uri="{FF2B5EF4-FFF2-40B4-BE49-F238E27FC236}">
                <a16:creationId xmlns:a16="http://schemas.microsoft.com/office/drawing/2014/main" id="{18DFA0FD-679B-8890-352C-6083FC07020E}"/>
              </a:ext>
            </a:extLst>
          </p:cNvPr>
          <p:cNvPicPr>
            <a:picLocks noChangeAspect="1"/>
          </p:cNvPicPr>
          <p:nvPr/>
        </p:nvPicPr>
        <p:blipFill>
          <a:blip r:embed="rId20"/>
          <a:stretch>
            <a:fillRect/>
          </a:stretch>
        </p:blipFill>
        <p:spPr>
          <a:xfrm>
            <a:off x="7259705" y="5229430"/>
            <a:ext cx="392110" cy="356785"/>
          </a:xfrm>
          <a:prstGeom prst="rect">
            <a:avLst/>
          </a:prstGeom>
        </p:spPr>
      </p:pic>
      <p:pic>
        <p:nvPicPr>
          <p:cNvPr id="75" name="Picture 74">
            <a:extLst>
              <a:ext uri="{FF2B5EF4-FFF2-40B4-BE49-F238E27FC236}">
                <a16:creationId xmlns:a16="http://schemas.microsoft.com/office/drawing/2014/main" id="{6AA1ED7A-2BC5-8EEB-B344-82A3BA5CFA20}"/>
              </a:ext>
            </a:extLst>
          </p:cNvPr>
          <p:cNvPicPr>
            <a:picLocks noChangeAspect="1"/>
          </p:cNvPicPr>
          <p:nvPr/>
        </p:nvPicPr>
        <p:blipFill>
          <a:blip r:embed="rId21"/>
          <a:stretch>
            <a:fillRect/>
          </a:stretch>
        </p:blipFill>
        <p:spPr>
          <a:xfrm>
            <a:off x="9736180" y="4054475"/>
            <a:ext cx="345012" cy="429349"/>
          </a:xfrm>
          <a:prstGeom prst="rect">
            <a:avLst/>
          </a:prstGeom>
        </p:spPr>
      </p:pic>
      <p:pic>
        <p:nvPicPr>
          <p:cNvPr id="77" name="Picture 76">
            <a:extLst>
              <a:ext uri="{FF2B5EF4-FFF2-40B4-BE49-F238E27FC236}">
                <a16:creationId xmlns:a16="http://schemas.microsoft.com/office/drawing/2014/main" id="{08583005-9210-F98D-E421-573923DF66BE}"/>
              </a:ext>
            </a:extLst>
          </p:cNvPr>
          <p:cNvPicPr>
            <a:picLocks noChangeAspect="1"/>
          </p:cNvPicPr>
          <p:nvPr/>
        </p:nvPicPr>
        <p:blipFill>
          <a:blip r:embed="rId22"/>
          <a:stretch>
            <a:fillRect/>
          </a:stretch>
        </p:blipFill>
        <p:spPr>
          <a:xfrm>
            <a:off x="9681143" y="4664678"/>
            <a:ext cx="442816" cy="333927"/>
          </a:xfrm>
          <a:prstGeom prst="rect">
            <a:avLst/>
          </a:prstGeom>
        </p:spPr>
      </p:pic>
      <p:pic>
        <p:nvPicPr>
          <p:cNvPr id="79" name="Picture 78">
            <a:extLst>
              <a:ext uri="{FF2B5EF4-FFF2-40B4-BE49-F238E27FC236}">
                <a16:creationId xmlns:a16="http://schemas.microsoft.com/office/drawing/2014/main" id="{B5C526F3-4F19-2B1D-2F4F-2865E271B4AD}"/>
              </a:ext>
            </a:extLst>
          </p:cNvPr>
          <p:cNvPicPr>
            <a:picLocks noChangeAspect="1"/>
          </p:cNvPicPr>
          <p:nvPr/>
        </p:nvPicPr>
        <p:blipFill>
          <a:blip r:embed="rId23"/>
          <a:stretch>
            <a:fillRect/>
          </a:stretch>
        </p:blipFill>
        <p:spPr>
          <a:xfrm>
            <a:off x="9676502" y="5138415"/>
            <a:ext cx="452850" cy="411682"/>
          </a:xfrm>
          <a:prstGeom prst="rect">
            <a:avLst/>
          </a:prstGeom>
        </p:spPr>
      </p:pic>
      <p:sp>
        <p:nvSpPr>
          <p:cNvPr id="80" name="Oval 79">
            <a:extLst>
              <a:ext uri="{FF2B5EF4-FFF2-40B4-BE49-F238E27FC236}">
                <a16:creationId xmlns:a16="http://schemas.microsoft.com/office/drawing/2014/main" id="{5F402CF5-200F-21A6-45E9-131F0BEF449A}"/>
              </a:ext>
            </a:extLst>
          </p:cNvPr>
          <p:cNvSpPr/>
          <p:nvPr/>
        </p:nvSpPr>
        <p:spPr>
          <a:xfrm>
            <a:off x="9631973" y="5060452"/>
            <a:ext cx="184639" cy="15084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 name="Rectangle: Rounded Corners 80">
            <a:extLst>
              <a:ext uri="{FF2B5EF4-FFF2-40B4-BE49-F238E27FC236}">
                <a16:creationId xmlns:a16="http://schemas.microsoft.com/office/drawing/2014/main" id="{923EA60C-8D76-239A-001D-68475C55A9A3}"/>
              </a:ext>
            </a:extLst>
          </p:cNvPr>
          <p:cNvSpPr/>
          <p:nvPr/>
        </p:nvSpPr>
        <p:spPr>
          <a:xfrm>
            <a:off x="6643810" y="5635080"/>
            <a:ext cx="5011163" cy="283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Contribution To Practice &amp; Future Research</a:t>
            </a:r>
          </a:p>
        </p:txBody>
      </p:sp>
      <p:sp>
        <p:nvSpPr>
          <p:cNvPr id="82" name="Rectangle: Rounded Corners 81">
            <a:extLst>
              <a:ext uri="{FF2B5EF4-FFF2-40B4-BE49-F238E27FC236}">
                <a16:creationId xmlns:a16="http://schemas.microsoft.com/office/drawing/2014/main" id="{6B8A7BFD-1130-3873-D96F-1890496F0187}"/>
              </a:ext>
            </a:extLst>
          </p:cNvPr>
          <p:cNvSpPr/>
          <p:nvPr/>
        </p:nvSpPr>
        <p:spPr>
          <a:xfrm>
            <a:off x="6096000" y="5917306"/>
            <a:ext cx="6059187" cy="862035"/>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pic>
        <p:nvPicPr>
          <p:cNvPr id="85" name="Picture 84">
            <a:extLst>
              <a:ext uri="{FF2B5EF4-FFF2-40B4-BE49-F238E27FC236}">
                <a16:creationId xmlns:a16="http://schemas.microsoft.com/office/drawing/2014/main" id="{B6DCAF8F-8074-1097-E2DC-40E67BE6EF7C}"/>
              </a:ext>
            </a:extLst>
          </p:cNvPr>
          <p:cNvPicPr>
            <a:picLocks noChangeAspect="1"/>
          </p:cNvPicPr>
          <p:nvPr/>
        </p:nvPicPr>
        <p:blipFill>
          <a:blip r:embed="rId24"/>
          <a:stretch>
            <a:fillRect/>
          </a:stretch>
        </p:blipFill>
        <p:spPr>
          <a:xfrm>
            <a:off x="6247466" y="5986646"/>
            <a:ext cx="2901925" cy="709620"/>
          </a:xfrm>
          <a:prstGeom prst="rect">
            <a:avLst/>
          </a:prstGeom>
        </p:spPr>
      </p:pic>
      <p:pic>
        <p:nvPicPr>
          <p:cNvPr id="87" name="Picture 86">
            <a:extLst>
              <a:ext uri="{FF2B5EF4-FFF2-40B4-BE49-F238E27FC236}">
                <a16:creationId xmlns:a16="http://schemas.microsoft.com/office/drawing/2014/main" id="{BF847B02-C3A7-A486-D1FD-828872282D35}"/>
              </a:ext>
            </a:extLst>
          </p:cNvPr>
          <p:cNvPicPr>
            <a:picLocks noChangeAspect="1"/>
          </p:cNvPicPr>
          <p:nvPr/>
        </p:nvPicPr>
        <p:blipFill>
          <a:blip r:embed="rId25"/>
          <a:stretch>
            <a:fillRect/>
          </a:stretch>
        </p:blipFill>
        <p:spPr>
          <a:xfrm>
            <a:off x="9149391" y="5988840"/>
            <a:ext cx="2901925" cy="700125"/>
          </a:xfrm>
          <a:prstGeom prst="rect">
            <a:avLst/>
          </a:prstGeom>
        </p:spPr>
      </p:pic>
      <p:sp>
        <p:nvSpPr>
          <p:cNvPr id="88" name="Rectangle 87">
            <a:extLst>
              <a:ext uri="{FF2B5EF4-FFF2-40B4-BE49-F238E27FC236}">
                <a16:creationId xmlns:a16="http://schemas.microsoft.com/office/drawing/2014/main" id="{0AE0EAAB-401A-CFFA-CE67-FE0776E490C1}"/>
              </a:ext>
            </a:extLst>
          </p:cNvPr>
          <p:cNvSpPr/>
          <p:nvPr/>
        </p:nvSpPr>
        <p:spPr>
          <a:xfrm>
            <a:off x="0" y="6809021"/>
            <a:ext cx="12192000" cy="78658"/>
          </a:xfrm>
          <a:prstGeom prst="rect">
            <a:avLst/>
          </a:prstGeom>
          <a:solidFill>
            <a:srgbClr val="FFC000"/>
          </a:solidFill>
          <a:ln w="190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26601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240</TotalTime>
  <Words>476</Words>
  <Application>Microsoft Office PowerPoint</Application>
  <PresentationFormat>Widescreen</PresentationFormat>
  <Paragraphs>56</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Sean Bamber</dc:creator>
  <cp:lastModifiedBy>Sean Bamber</cp:lastModifiedBy>
  <cp:revision>1</cp:revision>
  <dcterms:created xsi:type="dcterms:W3CDTF">2026-05-12T07:40:40Z</dcterms:created>
  <dcterms:modified xsi:type="dcterms:W3CDTF">2026-05-12T11:41:00Z</dcterms:modified>
</cp:coreProperties>
</file>